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56" r:id="rId5"/>
    <p:sldId id="324" r:id="rId6"/>
    <p:sldId id="277" r:id="rId7"/>
    <p:sldId id="325" r:id="rId8"/>
    <p:sldId id="302" r:id="rId9"/>
    <p:sldId id="307" r:id="rId10"/>
    <p:sldId id="323" r:id="rId11"/>
    <p:sldId id="263" r:id="rId12"/>
    <p:sldId id="278" r:id="rId13"/>
  </p:sldIdLst>
  <p:sldSz cx="12192000" cy="6858000"/>
  <p:notesSz cx="7102475" cy="9388475"/>
  <p:embeddedFontLst>
    <p:embeddedFont>
      <p:font typeface="Arial Nova Light" panose="020B0304020202020204" pitchFamily="34" charset="0"/>
      <p:regular r:id="rId15"/>
      <p:italic r:id="rId16"/>
    </p:embeddedFont>
    <p:embeddedFont>
      <p:font typeface="Roboto" panose="02000000000000000000" pitchFamily="2" charset="0"/>
      <p:regular r:id="rId17"/>
      <p:bold r:id="rId18"/>
      <p:italic r:id="rId19"/>
      <p:boldItalic r:id="rId20"/>
    </p:embeddedFont>
    <p:embeddedFont>
      <p:font typeface="Segoe UI" panose="020B0502040204020203"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753274-9D3B-EFFE-97A4-818AB13354CD}" name="Jones, Jorden M (ELC)" initials="JJM(" userId="S::jorden.jones@ky.gov::f34adaf2-ca15-48d0-a0ae-29e638f5b403" providerId="AD"/>
  <p188:author id="{8383F48C-0C0D-0FFB-7BC4-7C6D50AD855C}" name="Baker, Lynn L (ELC)" initials="LB" userId="S::lynn.baker@ky.gov::a63fea33-34aa-45f9-b1f2-5c243b9b34f3" providerId="AD"/>
  <p188:author id="{7B5BADC4-4D38-9509-B9CA-70BB5A1730D3}" name="Glass, Jenny D (ELC)" initials="JG" userId="S::jenny.glass@ky.gov::b999937d-04de-4fdd-a7a5-1814a669c3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B60"/>
    <a:srgbClr val="5EB3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447BB8-0492-4F24-BA5C-18AEA60AC01A}" v="5" dt="2024-11-04T20:42:45.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330" autoAdjust="0"/>
  </p:normalViewPr>
  <p:slideViewPr>
    <p:cSldViewPr snapToGrid="0">
      <p:cViewPr varScale="1">
        <p:scale>
          <a:sx n="46" d="100"/>
          <a:sy n="46" d="100"/>
        </p:scale>
        <p:origin x="1444" y="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633" cy="470705"/>
          </a:xfrm>
          <a:prstGeom prst="rect">
            <a:avLst/>
          </a:prstGeom>
        </p:spPr>
        <p:txBody>
          <a:bodyPr vert="horz" lIns="92327" tIns="46163" rIns="92327" bIns="46163" rtlCol="0"/>
          <a:lstStyle>
            <a:lvl1pPr algn="l">
              <a:defRPr sz="1200"/>
            </a:lvl1pPr>
          </a:lstStyle>
          <a:p>
            <a:endParaRPr lang="en-US"/>
          </a:p>
        </p:txBody>
      </p:sp>
      <p:sp>
        <p:nvSpPr>
          <p:cNvPr id="3" name="Date Placeholder 2"/>
          <p:cNvSpPr>
            <a:spLocks noGrp="1"/>
          </p:cNvSpPr>
          <p:nvPr>
            <p:ph type="dt" idx="1"/>
          </p:nvPr>
        </p:nvSpPr>
        <p:spPr>
          <a:xfrm>
            <a:off x="4023237" y="0"/>
            <a:ext cx="3077633" cy="470705"/>
          </a:xfrm>
          <a:prstGeom prst="rect">
            <a:avLst/>
          </a:prstGeom>
        </p:spPr>
        <p:txBody>
          <a:bodyPr vert="horz" lIns="92327" tIns="46163" rIns="92327" bIns="46163" rtlCol="0"/>
          <a:lstStyle>
            <a:lvl1pPr algn="r">
              <a:defRPr sz="1200"/>
            </a:lvl1pPr>
          </a:lstStyle>
          <a:p>
            <a:fld id="{E562BE4D-30CB-438D-8687-7CAA67CBCBD2}" type="datetimeFigureOut">
              <a:rPr lang="en-US" smtClean="0"/>
              <a:t>11/12/2024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327" tIns="46163" rIns="92327" bIns="46163" rtlCol="0" anchor="ctr"/>
          <a:lstStyle/>
          <a:p>
            <a:endParaRPr lang="en-US"/>
          </a:p>
        </p:txBody>
      </p:sp>
      <p:sp>
        <p:nvSpPr>
          <p:cNvPr id="5" name="Notes Placeholder 4"/>
          <p:cNvSpPr>
            <a:spLocks noGrp="1"/>
          </p:cNvSpPr>
          <p:nvPr>
            <p:ph type="body" sz="quarter" idx="3"/>
          </p:nvPr>
        </p:nvSpPr>
        <p:spPr>
          <a:xfrm>
            <a:off x="709606" y="4518123"/>
            <a:ext cx="5683264" cy="3696793"/>
          </a:xfrm>
          <a:prstGeom prst="rect">
            <a:avLst/>
          </a:prstGeom>
        </p:spPr>
        <p:txBody>
          <a:bodyPr vert="horz" lIns="92327" tIns="46163" rIns="92327" bIns="461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771"/>
            <a:ext cx="3077633" cy="470705"/>
          </a:xfrm>
          <a:prstGeom prst="rect">
            <a:avLst/>
          </a:prstGeom>
        </p:spPr>
        <p:txBody>
          <a:bodyPr vert="horz" lIns="92327" tIns="46163" rIns="92327" bIns="46163" rtlCol="0" anchor="b"/>
          <a:lstStyle>
            <a:lvl1pPr algn="l">
              <a:defRPr sz="1200"/>
            </a:lvl1pPr>
          </a:lstStyle>
          <a:p>
            <a:endParaRPr lang="en-US"/>
          </a:p>
        </p:txBody>
      </p:sp>
      <p:sp>
        <p:nvSpPr>
          <p:cNvPr id="7" name="Slide Number Placeholder 6"/>
          <p:cNvSpPr>
            <a:spLocks noGrp="1"/>
          </p:cNvSpPr>
          <p:nvPr>
            <p:ph type="sldNum" sz="quarter" idx="5"/>
          </p:nvPr>
        </p:nvSpPr>
        <p:spPr>
          <a:xfrm>
            <a:off x="4023237" y="8917771"/>
            <a:ext cx="3077633" cy="470705"/>
          </a:xfrm>
          <a:prstGeom prst="rect">
            <a:avLst/>
          </a:prstGeom>
        </p:spPr>
        <p:txBody>
          <a:bodyPr vert="horz" lIns="92327" tIns="46163" rIns="92327" bIns="46163" rtlCol="0" anchor="b"/>
          <a:lstStyle>
            <a:lvl1pPr algn="r">
              <a:defRPr sz="1200"/>
            </a:lvl1pPr>
          </a:lstStyle>
          <a:p>
            <a:fld id="{0F8523C7-6524-4346-871C-D6468AB2E556}" type="slidenum">
              <a:rPr lang="en-US" smtClean="0"/>
              <a:t>‹#›</a:t>
            </a:fld>
            <a:endParaRPr lang="en-US"/>
          </a:p>
        </p:txBody>
      </p:sp>
    </p:spTree>
    <p:extLst>
      <p:ext uri="{BB962C8B-B14F-4D97-AF65-F5344CB8AC3E}">
        <p14:creationId xmlns:p14="http://schemas.microsoft.com/office/powerpoint/2010/main" val="1275206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523C7-6524-4346-871C-D6468AB2E556}" type="slidenum">
              <a:rPr lang="en-US" smtClean="0"/>
              <a:t>1</a:t>
            </a:fld>
            <a:endParaRPr lang="en-US"/>
          </a:p>
        </p:txBody>
      </p:sp>
    </p:spTree>
    <p:extLst>
      <p:ext uri="{BB962C8B-B14F-4D97-AF65-F5344CB8AC3E}">
        <p14:creationId xmlns:p14="http://schemas.microsoft.com/office/powerpoint/2010/main" val="8092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3270">
              <a:defRPr/>
            </a:pPr>
            <a:fld id="{0F8523C7-6524-4346-871C-D6468AB2E556}" type="slidenum">
              <a:rPr lang="en-US">
                <a:solidFill>
                  <a:prstClr val="black"/>
                </a:solidFill>
                <a:latin typeface="Calibri" panose="020F0502020204030204"/>
              </a:rPr>
              <a:pPr defTabSz="923270">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75583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Early Childhood Advisory Council was established in 2011 to promote program accountability and provide guidance on state services impacting children and families. </a:t>
            </a:r>
          </a:p>
          <a:p>
            <a:endParaRPr lang="en-US" dirty="0"/>
          </a:p>
          <a:p>
            <a:r>
              <a:rPr lang="en-US" dirty="0"/>
              <a:t>The vision and mission statements are in alignment with the ECAC’s strategic plan.</a:t>
            </a:r>
          </a:p>
          <a:p>
            <a:endParaRPr lang="en-US" dirty="0"/>
          </a:p>
          <a:p>
            <a:r>
              <a:rPr lang="en-US" dirty="0"/>
              <a:t>Our Mission</a:t>
            </a:r>
            <a:r>
              <a:rPr lang="en-US" baseline="0" dirty="0"/>
              <a:t> is to p</a:t>
            </a:r>
            <a:r>
              <a:rPr lang="en-US" dirty="0"/>
              <a:t>rovide leadership and direction for the Commonwealth with the goal of maintaining a comprehensive and sustainable prenatal to age five early childhood system that ensures a strong foundation for all children. </a:t>
            </a:r>
          </a:p>
          <a:p>
            <a:endParaRPr lang="en-US" b="1" dirty="0"/>
          </a:p>
          <a:p>
            <a:endParaRPr lang="en-US" dirty="0"/>
          </a:p>
        </p:txBody>
      </p:sp>
      <p:sp>
        <p:nvSpPr>
          <p:cNvPr id="4" name="Slide Number Placeholder 3"/>
          <p:cNvSpPr>
            <a:spLocks noGrp="1"/>
          </p:cNvSpPr>
          <p:nvPr>
            <p:ph type="sldNum" sz="quarter" idx="5"/>
          </p:nvPr>
        </p:nvSpPr>
        <p:spPr/>
        <p:txBody>
          <a:bodyPr/>
          <a:lstStyle/>
          <a:p>
            <a:fld id="{0F8523C7-6524-4346-871C-D6468AB2E556}" type="slidenum">
              <a:rPr lang="en-US" smtClean="0"/>
              <a:t>3</a:t>
            </a:fld>
            <a:endParaRPr lang="en-US"/>
          </a:p>
        </p:txBody>
      </p:sp>
    </p:spTree>
    <p:extLst>
      <p:ext uri="{BB962C8B-B14F-4D97-AF65-F5344CB8AC3E}">
        <p14:creationId xmlns:p14="http://schemas.microsoft.com/office/powerpoint/2010/main" val="3755831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523C7-6524-4346-871C-D6468AB2E556}" type="slidenum">
              <a:rPr lang="en-US" smtClean="0"/>
              <a:t>4</a:t>
            </a:fld>
            <a:endParaRPr lang="en-US"/>
          </a:p>
        </p:txBody>
      </p:sp>
    </p:spTree>
    <p:extLst>
      <p:ext uri="{BB962C8B-B14F-4D97-AF65-F5344CB8AC3E}">
        <p14:creationId xmlns:p14="http://schemas.microsoft.com/office/powerpoint/2010/main" val="3429450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dirty="0"/>
              <a:t>This slide provides a historical perspective of the work of the Governor’s Office of Early Childhood since the KIDS NOW legislation of 2000. We will talk in the next slide about the office’s most recent accomplishments, but as a summary of the overall activities of this office since its inception: </a:t>
            </a:r>
          </a:p>
          <a:p>
            <a:pPr>
              <a:lnSpc>
                <a:spcPct val="107000"/>
              </a:lnSpc>
            </a:pPr>
            <a:endParaRPr lang="en-US" dirty="0"/>
          </a:p>
          <a:p>
            <a:pPr marL="171450" indent="-171450">
              <a:lnSpc>
                <a:spcPct val="107000"/>
              </a:lnSpc>
              <a:buFont typeface="Arial" panose="020B0604020202020204" pitchFamily="34" charset="0"/>
              <a:buChar char="•"/>
            </a:pPr>
            <a:r>
              <a:rPr lang="en-US" dirty="0"/>
              <a:t>The state’s Early Childhood Standards were developed and revised in 2021, including a guide for families aligned to the benchmarks of development from birth to four.</a:t>
            </a:r>
          </a:p>
          <a:p>
            <a:pPr marL="171450" indent="-171450">
              <a:lnSpc>
                <a:spcPct val="107000"/>
              </a:lnSpc>
              <a:buFont typeface="Arial" panose="020B0604020202020204" pitchFamily="34" charset="0"/>
              <a:buChar char="•"/>
            </a:pPr>
            <a:r>
              <a:rPr lang="en-US" dirty="0"/>
              <a:t>The Early Childhood Profile has been developed and refreshed with kindergarten readiness data for regions and districts</a:t>
            </a:r>
          </a:p>
          <a:p>
            <a:pPr marL="171450" indent="-171450">
              <a:lnSpc>
                <a:spcPct val="107000"/>
              </a:lnSpc>
              <a:buFont typeface="Arial" panose="020B0604020202020204" pitchFamily="34" charset="0"/>
              <a:buChar char="•"/>
            </a:pPr>
            <a:r>
              <a:rPr lang="en-US" dirty="0"/>
              <a:t>Bright Spots of Data proven strategies have been identified as implemented by the Regional Collaborative Network</a:t>
            </a:r>
          </a:p>
          <a:p>
            <a:pPr marL="171450" indent="-171450">
              <a:lnSpc>
                <a:spcPct val="107000"/>
              </a:lnSpc>
              <a:buFont typeface="Arial" panose="020B0604020202020204" pitchFamily="34" charset="0"/>
              <a:buChar char="•"/>
            </a:pPr>
            <a:r>
              <a:rPr lang="en-US" dirty="0"/>
              <a:t>Registered Apprenticeship opportunities have been launched for early care and education</a:t>
            </a:r>
          </a:p>
          <a:p>
            <a:pPr>
              <a:lnSpc>
                <a:spcPct val="107000"/>
              </a:lnSpc>
            </a:pPr>
            <a:endParaRPr lang="en-US" dirty="0"/>
          </a:p>
        </p:txBody>
      </p:sp>
      <p:sp>
        <p:nvSpPr>
          <p:cNvPr id="4" name="Slide Number Placeholder 3"/>
          <p:cNvSpPr>
            <a:spLocks noGrp="1"/>
          </p:cNvSpPr>
          <p:nvPr>
            <p:ph type="sldNum" sz="quarter" idx="10"/>
          </p:nvPr>
        </p:nvSpPr>
        <p:spPr/>
        <p:txBody>
          <a:bodyPr/>
          <a:lstStyle/>
          <a:p>
            <a:fld id="{576F3408-3A85-4BE3-9557-83262BC8590B}" type="slidenum">
              <a:rPr lang="en-US" smtClean="0"/>
              <a:pPr/>
              <a:t>5</a:t>
            </a:fld>
            <a:endParaRPr lang="en-US" dirty="0"/>
          </a:p>
        </p:txBody>
      </p:sp>
    </p:spTree>
    <p:extLst>
      <p:ext uri="{BB962C8B-B14F-4D97-AF65-F5344CB8AC3E}">
        <p14:creationId xmlns:p14="http://schemas.microsoft.com/office/powerpoint/2010/main" val="316793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Early Childhood Registered Apprenticeship </a:t>
            </a:r>
          </a:p>
          <a:p>
            <a:r>
              <a:rPr lang="en-US" b="0" dirty="0"/>
              <a:t>The GOEC is the intermediary for the Early Childhood Registered Apprenticeship through the Office of Employer and Apprenticeship Services. </a:t>
            </a:r>
          </a:p>
          <a:p>
            <a:r>
              <a:rPr lang="en-US" dirty="0"/>
              <a:t>There are 67 graduates</a:t>
            </a:r>
          </a:p>
          <a:p>
            <a:r>
              <a:rPr lang="en-US" dirty="0"/>
              <a:t>105 currently in the program</a:t>
            </a:r>
          </a:p>
          <a:p>
            <a:r>
              <a:rPr lang="en-US" dirty="0"/>
              <a:t>70 applicants for cohort 4 beginning in January </a:t>
            </a:r>
          </a:p>
          <a:p>
            <a:endParaRPr lang="en-US" dirty="0"/>
          </a:p>
          <a:p>
            <a:r>
              <a:rPr lang="en-US" b="1" dirty="0"/>
              <a:t>Regional Collaboratives </a:t>
            </a:r>
            <a:endParaRPr lang="en-US" b="0" dirty="0"/>
          </a:p>
          <a:p>
            <a:pPr defTabSz="923270"/>
            <a:r>
              <a:rPr lang="en-US" b="0" dirty="0"/>
              <a:t>Formerly known as Community Early Childhood Councils, state </a:t>
            </a:r>
            <a:r>
              <a:rPr lang="en-US" b="0" i="0" dirty="0">
                <a:solidFill>
                  <a:srgbClr val="2E2E2E"/>
                </a:solidFill>
                <a:effectLst/>
                <a:latin typeface="Roboto" panose="02000000000000000000" pitchFamily="2" charset="0"/>
              </a:rPr>
              <a:t>and local partnerships were created to meet the locally identified needs of children and set the foundation for the Community Early Childhood Councils. In 2019, the Early Childhood Advisory Council voted to merge the councils based upon geographical location and in alignment with the 10 workforce areas. Regional Collaboratives engage in d</a:t>
            </a:r>
            <a:r>
              <a:rPr lang="en-US" dirty="0"/>
              <a:t>ata-driven strategies, known as Bright Spots, that ensure that more children in Kentucky have a strong start. </a:t>
            </a:r>
            <a:endParaRPr lang="en-US" b="0" dirty="0"/>
          </a:p>
          <a:p>
            <a:endParaRPr lang="en-US" b="0" dirty="0"/>
          </a:p>
          <a:p>
            <a:r>
              <a:rPr lang="en-US" b="0" dirty="0"/>
              <a:t>There are 35 regions currently active; the GOEC is sustaining and growing local and regional strategies through the Regional Collaboratives. We will share more about the “boots on the ground” strategies of the Regional Collaborative Network in a few slides. </a:t>
            </a:r>
          </a:p>
          <a:p>
            <a:endParaRPr lang="en-US" b="0" dirty="0"/>
          </a:p>
          <a:p>
            <a:endParaRPr lang="en-US" b="0" dirty="0"/>
          </a:p>
          <a:p>
            <a:r>
              <a:rPr lang="en-US" b="1" dirty="0"/>
              <a:t>Unification of landscape</a:t>
            </a:r>
            <a:endParaRPr lang="en-US" b="0" dirty="0"/>
          </a:p>
          <a:p>
            <a:r>
              <a:rPr lang="en-US" b="0" dirty="0"/>
              <a:t>The Early Childhood Advisory Council and the Governor’s Office of Early Childhood works in partnership and facilitates unification between state agencies across the early childhood landscape to strengthen and expand services for children and families. We continue to partner with state agencies, including the Division of Child Care, Kentucky Department of Education, Head Start, and the Department for Public Health to support and expand programs across the state. We will discuss specific strategies in the next slide.</a:t>
            </a:r>
            <a:endParaRPr lang="en-US" b="1" dirty="0"/>
          </a:p>
        </p:txBody>
      </p:sp>
      <p:sp>
        <p:nvSpPr>
          <p:cNvPr id="4" name="Slide Number Placeholder 3"/>
          <p:cNvSpPr>
            <a:spLocks noGrp="1"/>
          </p:cNvSpPr>
          <p:nvPr>
            <p:ph type="sldNum" sz="quarter" idx="5"/>
          </p:nvPr>
        </p:nvSpPr>
        <p:spPr/>
        <p:txBody>
          <a:bodyPr/>
          <a:lstStyle/>
          <a:p>
            <a:fld id="{0F8523C7-6524-4346-871C-D6468AB2E556}" type="slidenum">
              <a:rPr lang="en-US" smtClean="0"/>
              <a:t>6</a:t>
            </a:fld>
            <a:endParaRPr lang="en-US"/>
          </a:p>
        </p:txBody>
      </p:sp>
    </p:spTree>
    <p:extLst>
      <p:ext uri="{BB962C8B-B14F-4D97-AF65-F5344CB8AC3E}">
        <p14:creationId xmlns:p14="http://schemas.microsoft.com/office/powerpoint/2010/main" val="3263657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113" indent="-173113">
              <a:buFont typeface="Arial" panose="020B0604020202020204" pitchFamily="34" charset="0"/>
              <a:buChar char="•"/>
            </a:pPr>
            <a:r>
              <a:rPr lang="en-US" dirty="0"/>
              <a:t>Developmental screening: collaboration on expanding and supporting Help Me Grow Division of Child Care</a:t>
            </a:r>
          </a:p>
          <a:p>
            <a:pPr marL="173113" indent="-173113">
              <a:buFont typeface="Arial" panose="020B0604020202020204" pitchFamily="34" charset="0"/>
              <a:buChar char="•"/>
            </a:pPr>
            <a:endParaRPr lang="en-US" dirty="0"/>
          </a:p>
          <a:p>
            <a:pPr marL="173113" indent="-173113">
              <a:buFont typeface="Arial" panose="020B0604020202020204" pitchFamily="34" charset="0"/>
              <a:buChar char="•"/>
            </a:pPr>
            <a:r>
              <a:rPr lang="en-US" dirty="0"/>
              <a:t>Career Pathway: collaboration on Early Childhood Institute to align with revisions to joint professional standards, career pathway models. Will advance knowledge of revisions to career pathways through professional development/institutes</a:t>
            </a:r>
          </a:p>
          <a:p>
            <a:pPr marL="173113" indent="-173113">
              <a:buFont typeface="Arial" panose="020B0604020202020204" pitchFamily="34" charset="0"/>
              <a:buChar char="•"/>
            </a:pPr>
            <a:endParaRPr lang="en-US" dirty="0"/>
          </a:p>
          <a:p>
            <a:pPr marL="173113" indent="-173113">
              <a:buFont typeface="Arial" panose="020B0604020202020204" pitchFamily="34" charset="0"/>
              <a:buChar char="•"/>
            </a:pPr>
            <a:r>
              <a:rPr lang="en-US" dirty="0"/>
              <a:t>Coordination and collaboration between agencies (Early Childhood Institutes, Help Me Grow Developmental Screening); alignment of behavioral framework supports across public preschool, child care, Head Start through a state leadership team and associated training and technical assistance</a:t>
            </a:r>
          </a:p>
          <a:p>
            <a:pPr marL="173113" indent="-173113">
              <a:buFont typeface="Arial" panose="020B0604020202020204" pitchFamily="34" charset="0"/>
              <a:buChar char="•"/>
            </a:pPr>
            <a:endParaRPr lang="en-US" dirty="0"/>
          </a:p>
          <a:p>
            <a:pPr marL="173113" indent="-173113">
              <a:buFont typeface="Arial" panose="020B0604020202020204" pitchFamily="34" charset="0"/>
              <a:buChar char="•"/>
            </a:pPr>
            <a:r>
              <a:rPr lang="en-US" dirty="0"/>
              <a:t>Communications plans for multigenerational literacy and learning and family engagement; family child care homes across the state through Regional Collaboratives</a:t>
            </a:r>
          </a:p>
        </p:txBody>
      </p:sp>
      <p:sp>
        <p:nvSpPr>
          <p:cNvPr id="4" name="Slide Number Placeholder 3"/>
          <p:cNvSpPr>
            <a:spLocks noGrp="1"/>
          </p:cNvSpPr>
          <p:nvPr>
            <p:ph type="sldNum" sz="quarter" idx="5"/>
          </p:nvPr>
        </p:nvSpPr>
        <p:spPr/>
        <p:txBody>
          <a:bodyPr/>
          <a:lstStyle/>
          <a:p>
            <a:pPr defTabSz="923270">
              <a:defRPr/>
            </a:pPr>
            <a:fld id="{0F8523C7-6524-4346-871C-D6468AB2E556}" type="slidenum">
              <a:rPr lang="en-US">
                <a:solidFill>
                  <a:prstClr val="black"/>
                </a:solidFill>
                <a:latin typeface="Calibri" panose="020F0502020204030204"/>
              </a:rPr>
              <a:pPr defTabSz="923270">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76829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Megan Greenwell</a:t>
            </a:r>
            <a:endParaRPr lang="en-US" b="0" dirty="0"/>
          </a:p>
          <a:p>
            <a:endParaRPr lang="en-US" b="0" dirty="0"/>
          </a:p>
          <a:p>
            <a:r>
              <a:rPr lang="en-US" b="0" dirty="0"/>
              <a:t>35 active Regional Collaboratives</a:t>
            </a:r>
          </a:p>
          <a:p>
            <a:r>
              <a:rPr lang="en-US" dirty="0"/>
              <a:t>Bell, Clay, Harlan, Jackson Counties only ones not currently participating </a:t>
            </a:r>
          </a:p>
          <a:p>
            <a:endParaRPr lang="en-US" dirty="0"/>
          </a:p>
          <a:p>
            <a:endParaRPr lang="en-US" dirty="0"/>
          </a:p>
          <a:p>
            <a:r>
              <a:rPr lang="en-US" b="1" dirty="0"/>
              <a:t>Bright Spots</a:t>
            </a:r>
            <a:endParaRPr lang="en-US" dirty="0"/>
          </a:p>
          <a:p>
            <a:r>
              <a:rPr lang="en-US" dirty="0"/>
              <a:t>These #s are based on investments being made in Bright Spots. </a:t>
            </a:r>
          </a:p>
          <a:p>
            <a:r>
              <a:rPr lang="en-US" dirty="0"/>
              <a:t>Born Learning Academies – 6 / 35 – 17%</a:t>
            </a:r>
          </a:p>
          <a:p>
            <a:r>
              <a:rPr lang="en-US" dirty="0"/>
              <a:t>Blending Funding – 7 / 35 – 20%</a:t>
            </a:r>
          </a:p>
          <a:p>
            <a:r>
              <a:rPr lang="en-US" dirty="0"/>
              <a:t>Transitions – 31 / 35 – 89%</a:t>
            </a:r>
          </a:p>
          <a:p>
            <a:r>
              <a:rPr lang="en-US" dirty="0"/>
              <a:t>High Quality – 18 / 25 – 51%</a:t>
            </a:r>
          </a:p>
          <a:p>
            <a:r>
              <a:rPr lang="en-US" dirty="0"/>
              <a:t>Early Literacy – 32 / 35 – 91%</a:t>
            </a:r>
          </a:p>
          <a:p>
            <a:r>
              <a:rPr lang="en-US" dirty="0"/>
              <a:t>Monitoring Growth, Learning and Development (Developmental Screening) – 12 / 35 – 34%</a:t>
            </a:r>
          </a:p>
          <a:p>
            <a:r>
              <a:rPr lang="en-US" dirty="0"/>
              <a:t>Building Vocabulary – 5 / 35 – 14%</a:t>
            </a:r>
          </a:p>
          <a:p>
            <a:r>
              <a:rPr lang="en-US" dirty="0"/>
              <a:t>Home Visitation – 16 / 35 – 46%</a:t>
            </a:r>
          </a:p>
          <a:p>
            <a:endParaRPr lang="en-US" b="1" dirty="0"/>
          </a:p>
        </p:txBody>
      </p:sp>
      <p:sp>
        <p:nvSpPr>
          <p:cNvPr id="4" name="Slide Number Placeholder 3"/>
          <p:cNvSpPr>
            <a:spLocks noGrp="1"/>
          </p:cNvSpPr>
          <p:nvPr>
            <p:ph type="sldNum" sz="quarter" idx="5"/>
          </p:nvPr>
        </p:nvSpPr>
        <p:spPr/>
        <p:txBody>
          <a:bodyPr/>
          <a:lstStyle/>
          <a:p>
            <a:fld id="{0F8523C7-6524-4346-871C-D6468AB2E556}" type="slidenum">
              <a:rPr lang="en-US" smtClean="0"/>
              <a:t>8</a:t>
            </a:fld>
            <a:endParaRPr lang="en-US"/>
          </a:p>
        </p:txBody>
      </p:sp>
    </p:spTree>
    <p:extLst>
      <p:ext uri="{BB962C8B-B14F-4D97-AF65-F5344CB8AC3E}">
        <p14:creationId xmlns:p14="http://schemas.microsoft.com/office/powerpoint/2010/main" val="1181328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9</a:t>
            </a:fld>
            <a:endParaRPr lang="en-US"/>
          </a:p>
        </p:txBody>
      </p:sp>
    </p:spTree>
    <p:extLst>
      <p:ext uri="{BB962C8B-B14F-4D97-AF65-F5344CB8AC3E}">
        <p14:creationId xmlns:p14="http://schemas.microsoft.com/office/powerpoint/2010/main" val="9324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4E5732-1E89-4774-91C8-1E9A27DB9E00}"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344384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E5732-1E89-4774-91C8-1E9A27DB9E00}"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314426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E5732-1E89-4774-91C8-1E9A27DB9E00}"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60534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E5732-1E89-4774-91C8-1E9A27DB9E00}"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421009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4E5732-1E89-4774-91C8-1E9A27DB9E00}"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4203478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4E5732-1E89-4774-91C8-1E9A27DB9E00}"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325995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4E5732-1E89-4774-91C8-1E9A27DB9E00}" type="datetimeFigureOut">
              <a:rPr lang="en-US" smtClean="0"/>
              <a:t>11/12/2024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363025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4E5732-1E89-4774-91C8-1E9A27DB9E00}" type="datetimeFigureOut">
              <a:rPr lang="en-US" smtClean="0"/>
              <a:t>11/12/2024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322149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E5732-1E89-4774-91C8-1E9A27DB9E00}" type="datetimeFigureOut">
              <a:rPr lang="en-US" smtClean="0"/>
              <a:t>11/12/2024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382167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4E5732-1E89-4774-91C8-1E9A27DB9E00}"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330205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4E5732-1E89-4774-91C8-1E9A27DB9E00}"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924242-804F-43A7-BBD0-98AD85BE8DC9}" type="slidenum">
              <a:rPr lang="en-US" smtClean="0"/>
              <a:t>‹#›</a:t>
            </a:fld>
            <a:endParaRPr lang="en-US" dirty="0"/>
          </a:p>
        </p:txBody>
      </p:sp>
    </p:spTree>
    <p:extLst>
      <p:ext uri="{BB962C8B-B14F-4D97-AF65-F5344CB8AC3E}">
        <p14:creationId xmlns:p14="http://schemas.microsoft.com/office/powerpoint/2010/main" val="318431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E5732-1E89-4774-91C8-1E9A27DB9E00}" type="datetimeFigureOut">
              <a:rPr lang="en-US" smtClean="0"/>
              <a:t>11/12/2024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24242-804F-43A7-BBD0-98AD85BE8DC9}" type="slidenum">
              <a:rPr lang="en-US" smtClean="0"/>
              <a:t>‹#›</a:t>
            </a:fld>
            <a:endParaRPr lang="en-US" dirty="0"/>
          </a:p>
        </p:txBody>
      </p:sp>
    </p:spTree>
    <p:extLst>
      <p:ext uri="{BB962C8B-B14F-4D97-AF65-F5344CB8AC3E}">
        <p14:creationId xmlns:p14="http://schemas.microsoft.com/office/powerpoint/2010/main" val="48353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382" y="831305"/>
            <a:ext cx="4959235" cy="2597695"/>
          </a:xfrm>
          <a:prstGeom prst="rect">
            <a:avLst/>
          </a:prstGeom>
        </p:spPr>
      </p:pic>
      <p:grpSp>
        <p:nvGrpSpPr>
          <p:cNvPr id="15" name="Group 14"/>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p:cNvSpPr txBox="1"/>
          <p:nvPr/>
        </p:nvSpPr>
        <p:spPr>
          <a:xfrm>
            <a:off x="0" y="3816222"/>
            <a:ext cx="12192000" cy="1015663"/>
          </a:xfrm>
          <a:prstGeom prst="rect">
            <a:avLst/>
          </a:prstGeom>
          <a:noFill/>
        </p:spPr>
        <p:txBody>
          <a:bodyPr wrap="square" rtlCol="0">
            <a:spAutoFit/>
          </a:bodyPr>
          <a:lstStyle/>
          <a:p>
            <a:pPr algn="ctr"/>
            <a:r>
              <a:rPr lang="en-US" sz="3000" b="1" dirty="0">
                <a:solidFill>
                  <a:srgbClr val="093B60"/>
                </a:solidFill>
                <a:latin typeface="Arial" panose="020B0604020202020204" pitchFamily="34" charset="0"/>
                <a:cs typeface="Arial" panose="020B0604020202020204" pitchFamily="34" charset="0"/>
              </a:rPr>
              <a:t>Governor’s Office of Early Childhood</a:t>
            </a:r>
          </a:p>
          <a:p>
            <a:pPr algn="ctr"/>
            <a:r>
              <a:rPr lang="en-US" sz="3000" dirty="0">
                <a:solidFill>
                  <a:srgbClr val="093B60"/>
                </a:solidFill>
                <a:latin typeface="Arial" panose="020B0604020202020204" pitchFamily="34" charset="0"/>
                <a:cs typeface="Arial" panose="020B0604020202020204" pitchFamily="34" charset="0"/>
              </a:rPr>
              <a:t>November 14th, 2024</a:t>
            </a:r>
          </a:p>
        </p:txBody>
      </p:sp>
      <p:sp>
        <p:nvSpPr>
          <p:cNvPr id="12" name="TextBox 11"/>
          <p:cNvSpPr txBox="1"/>
          <p:nvPr/>
        </p:nvSpPr>
        <p:spPr>
          <a:xfrm>
            <a:off x="662940" y="4741966"/>
            <a:ext cx="10892790" cy="830997"/>
          </a:xfrm>
          <a:prstGeom prst="rect">
            <a:avLst/>
          </a:prstGeom>
          <a:noFill/>
        </p:spPr>
        <p:txBody>
          <a:bodyPr wrap="square" rtlCol="0">
            <a:spAutoFit/>
          </a:bodyPr>
          <a:lstStyle/>
          <a:p>
            <a:pPr algn="ctr"/>
            <a:endParaRPr lang="en-US" sz="2400" b="1" i="0" dirty="0">
              <a:solidFill>
                <a:schemeClr val="accent5">
                  <a:lumMod val="50000"/>
                </a:schemeClr>
              </a:solidFill>
              <a:effectLst/>
              <a:latin typeface="Segoe UI" panose="020B0502040204020203" pitchFamily="34" charset="0"/>
            </a:endParaRPr>
          </a:p>
          <a:p>
            <a:pPr algn="ctr"/>
            <a:r>
              <a:rPr lang="en-US" sz="2400" b="1" i="0" dirty="0">
                <a:solidFill>
                  <a:schemeClr val="accent5">
                    <a:lumMod val="50000"/>
                  </a:schemeClr>
                </a:solidFill>
                <a:effectLst/>
                <a:latin typeface="Arial" panose="020B0604020202020204" pitchFamily="34" charset="0"/>
                <a:cs typeface="Arial" panose="020B0604020202020204" pitchFamily="34" charset="0"/>
              </a:rPr>
              <a:t>Tobacco Master Settlement Oversight and Advisory Committee Meeting</a:t>
            </a:r>
          </a:p>
        </p:txBody>
      </p:sp>
    </p:spTree>
    <p:extLst>
      <p:ext uri="{BB962C8B-B14F-4D97-AF65-F5344CB8AC3E}">
        <p14:creationId xmlns:p14="http://schemas.microsoft.com/office/powerpoint/2010/main" val="136802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4" name="TextBox 13"/>
          <p:cNvSpPr txBox="1"/>
          <p:nvPr/>
        </p:nvSpPr>
        <p:spPr>
          <a:xfrm>
            <a:off x="213360" y="646041"/>
            <a:ext cx="117551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93B60"/>
                </a:solidFill>
                <a:effectLst/>
                <a:uLnTx/>
                <a:uFillTx/>
                <a:latin typeface="Arial" panose="020B0604020202020204" pitchFamily="34" charset="0"/>
                <a:ea typeface="+mn-ea"/>
                <a:cs typeface="Arial" panose="020B0604020202020204" pitchFamily="34" charset="0"/>
              </a:rPr>
              <a:t>Presenters </a:t>
            </a:r>
          </a:p>
        </p:txBody>
      </p:sp>
      <p:sp>
        <p:nvSpPr>
          <p:cNvPr id="12" name="TextBox 11">
            <a:extLst>
              <a:ext uri="{FF2B5EF4-FFF2-40B4-BE49-F238E27FC236}">
                <a16:creationId xmlns:a16="http://schemas.microsoft.com/office/drawing/2014/main" id="{C886C30A-4241-49BF-9C9B-2D512ED6D19B}"/>
              </a:ext>
            </a:extLst>
          </p:cNvPr>
          <p:cNvSpPr txBox="1"/>
          <p:nvPr/>
        </p:nvSpPr>
        <p:spPr>
          <a:xfrm>
            <a:off x="770023" y="2078398"/>
            <a:ext cx="11421977" cy="298543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93B60"/>
                </a:solidFill>
                <a:effectLst/>
                <a:uLnTx/>
                <a:uFillTx/>
                <a:latin typeface="Arial" panose="020B0604020202020204" pitchFamily="34" charset="0"/>
                <a:ea typeface="+mn-ea"/>
                <a:cs typeface="Arial" panose="020B0604020202020204" pitchFamily="34" charset="0"/>
              </a:rPr>
              <a:t>Lynn Baker, </a:t>
            </a:r>
            <a:r>
              <a:rPr kumimoji="0" lang="en-US" sz="2400" i="0" u="none" strike="noStrike" kern="1200" cap="none" spc="0" normalizeH="0" baseline="0" noProof="0" dirty="0">
                <a:ln>
                  <a:noFill/>
                </a:ln>
                <a:solidFill>
                  <a:srgbClr val="093B60"/>
                </a:solidFill>
                <a:effectLst/>
                <a:uLnTx/>
                <a:uFillTx/>
                <a:latin typeface="Arial" panose="020B0604020202020204" pitchFamily="34" charset="0"/>
                <a:ea typeface="+mn-ea"/>
                <a:cs typeface="Arial" panose="020B0604020202020204" pitchFamily="34" charset="0"/>
              </a:rPr>
              <a:t>Executive Director, Governor’s Office of Early Childhood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srgbClr val="093B60"/>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srgbClr val="093B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solidFill>
                  <a:srgbClr val="093B60"/>
                </a:solidFill>
                <a:latin typeface="Arial" panose="020B0604020202020204" pitchFamily="34" charset="0"/>
                <a:cs typeface="Arial" panose="020B0604020202020204" pitchFamily="34" charset="0"/>
              </a:rPr>
              <a:t>Megan Greenwell, </a:t>
            </a:r>
            <a:r>
              <a:rPr lang="en-US" sz="2400" dirty="0">
                <a:solidFill>
                  <a:srgbClr val="093B60"/>
                </a:solidFill>
                <a:latin typeface="Arial" panose="020B0604020202020204" pitchFamily="34" charset="0"/>
                <a:cs typeface="Arial" panose="020B0604020202020204" pitchFamily="34" charset="0"/>
              </a:rPr>
              <a:t>Project Specialist, </a:t>
            </a:r>
            <a:r>
              <a:rPr kumimoji="0" lang="en-US" sz="2400" i="0" u="none" strike="noStrike" kern="1200" cap="none" spc="0" normalizeH="0" baseline="0" noProof="0" dirty="0">
                <a:ln>
                  <a:noFill/>
                </a:ln>
                <a:solidFill>
                  <a:srgbClr val="093B60"/>
                </a:solidFill>
                <a:effectLst/>
                <a:uLnTx/>
                <a:uFillTx/>
                <a:latin typeface="Arial" panose="020B0604020202020204" pitchFamily="34" charset="0"/>
                <a:ea typeface="+mn-ea"/>
                <a:cs typeface="Arial" panose="020B0604020202020204" pitchFamily="34" charset="0"/>
              </a:rPr>
              <a:t>Governor’s Office of Early Childhood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srgbClr val="093B6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srgbClr val="093B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srgbClr val="093B6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srgbClr val="093B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1980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3" name="Title 1">
            <a:extLst>
              <a:ext uri="{FF2B5EF4-FFF2-40B4-BE49-F238E27FC236}">
                <a16:creationId xmlns:a16="http://schemas.microsoft.com/office/drawing/2014/main" id="{894D9627-A20E-845F-77A7-113ACF005A0D}"/>
              </a:ext>
            </a:extLst>
          </p:cNvPr>
          <p:cNvSpPr txBox="1">
            <a:spLocks/>
          </p:cNvSpPr>
          <p:nvPr/>
        </p:nvSpPr>
        <p:spPr>
          <a:xfrm>
            <a:off x="0" y="724541"/>
            <a:ext cx="12192000" cy="5812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Arial" panose="020B0604020202020204" pitchFamily="34" charset="0"/>
                <a:cs typeface="Arial" panose="020B0604020202020204" pitchFamily="34" charset="0"/>
              </a:rPr>
              <a:t>Early Childhood Advisory Council (ECAC) </a:t>
            </a:r>
          </a:p>
        </p:txBody>
      </p:sp>
      <p:sp>
        <p:nvSpPr>
          <p:cNvPr id="5" name="TextBox 4">
            <a:extLst>
              <a:ext uri="{FF2B5EF4-FFF2-40B4-BE49-F238E27FC236}">
                <a16:creationId xmlns:a16="http://schemas.microsoft.com/office/drawing/2014/main" id="{2EB71094-2379-A895-67CB-49F784BC6B5F}"/>
              </a:ext>
            </a:extLst>
          </p:cNvPr>
          <p:cNvSpPr txBox="1"/>
          <p:nvPr/>
        </p:nvSpPr>
        <p:spPr>
          <a:xfrm>
            <a:off x="213960" y="1666196"/>
            <a:ext cx="11361083" cy="3136243"/>
          </a:xfrm>
          <a:prstGeom prst="rect">
            <a:avLst/>
          </a:prstGeom>
          <a:noFill/>
        </p:spPr>
        <p:txBody>
          <a:bodyPr wrap="square" rtlCol="0">
            <a:spAutoFit/>
          </a:bodyPr>
          <a:lstStyle/>
          <a:p>
            <a:pPr lvl="0" defTabSz="914400">
              <a:lnSpc>
                <a:spcPct val="90000"/>
              </a:lnSpc>
              <a:spcBef>
                <a:spcPts val="1200"/>
              </a:spcBef>
              <a:spcAft>
                <a:spcPts val="200"/>
              </a:spcAft>
              <a:buClr>
                <a:srgbClr val="99CB38"/>
              </a:buClr>
              <a:buSzPct val="100000"/>
            </a:pPr>
            <a:r>
              <a:rPr lang="en-US" sz="2400" b="1" u="sng" dirty="0">
                <a:solidFill>
                  <a:srgbClr val="002060"/>
                </a:solidFill>
                <a:latin typeface="Arial" panose="020B0604020202020204" pitchFamily="34" charset="0"/>
                <a:cs typeface="Arial" panose="020B0604020202020204" pitchFamily="34" charset="0"/>
              </a:rPr>
              <a:t>Vision Statement: </a:t>
            </a:r>
          </a:p>
          <a:p>
            <a:pPr marL="384048" lvl="1" indent="-182880" defTabSz="914400">
              <a:lnSpc>
                <a:spcPct val="90000"/>
              </a:lnSpc>
              <a:spcBef>
                <a:spcPts val="200"/>
              </a:spcBef>
              <a:spcAft>
                <a:spcPts val="400"/>
              </a:spcAft>
              <a:buClr>
                <a:srgbClr val="99CB38"/>
              </a:buClr>
              <a:buFont typeface="Calibri" pitchFamily="34" charset="0"/>
              <a:buChar char="◦"/>
            </a:pPr>
            <a:r>
              <a:rPr lang="en-US" sz="2400" dirty="0">
                <a:solidFill>
                  <a:srgbClr val="002060"/>
                </a:solidFill>
                <a:latin typeface="Arial" panose="020B0604020202020204" pitchFamily="34" charset="0"/>
                <a:cs typeface="Arial" panose="020B0604020202020204" pitchFamily="34" charset="0"/>
              </a:rPr>
              <a:t>All children in Kentucky will have the foundation that enables school and personal success and are supported by strong families and communities. </a:t>
            </a:r>
          </a:p>
          <a:p>
            <a:pPr marL="384048" lvl="1" indent="-182880" defTabSz="914400">
              <a:lnSpc>
                <a:spcPct val="90000"/>
              </a:lnSpc>
              <a:spcBef>
                <a:spcPts val="200"/>
              </a:spcBef>
              <a:spcAft>
                <a:spcPts val="400"/>
              </a:spcAft>
              <a:buClr>
                <a:srgbClr val="99CB38"/>
              </a:buClr>
              <a:buFont typeface="Calibri" pitchFamily="34" charset="0"/>
              <a:buChar char="◦"/>
            </a:pPr>
            <a:endParaRPr lang="en-US" sz="2400" dirty="0">
              <a:solidFill>
                <a:srgbClr val="002060"/>
              </a:solidFill>
              <a:latin typeface="Arial" panose="020B0604020202020204" pitchFamily="34" charset="0"/>
              <a:cs typeface="Arial" panose="020B0604020202020204" pitchFamily="34" charset="0"/>
            </a:endParaRPr>
          </a:p>
          <a:p>
            <a:pPr lvl="0" defTabSz="914400">
              <a:lnSpc>
                <a:spcPct val="90000"/>
              </a:lnSpc>
              <a:spcBef>
                <a:spcPts val="1200"/>
              </a:spcBef>
              <a:spcAft>
                <a:spcPts val="200"/>
              </a:spcAft>
              <a:buClr>
                <a:srgbClr val="99CB38"/>
              </a:buClr>
              <a:buSzPct val="100000"/>
            </a:pPr>
            <a:r>
              <a:rPr lang="en-US" sz="2400" b="1" u="sng" dirty="0">
                <a:solidFill>
                  <a:srgbClr val="002060"/>
                </a:solidFill>
                <a:latin typeface="Arial" panose="020B0604020202020204" pitchFamily="34" charset="0"/>
                <a:cs typeface="Arial" panose="020B0604020202020204" pitchFamily="34" charset="0"/>
              </a:rPr>
              <a:t>Mission Statement: </a:t>
            </a:r>
          </a:p>
          <a:p>
            <a:pPr marL="384048" lvl="1" indent="-182880" defTabSz="914400">
              <a:lnSpc>
                <a:spcPct val="90000"/>
              </a:lnSpc>
              <a:spcBef>
                <a:spcPts val="200"/>
              </a:spcBef>
              <a:spcAft>
                <a:spcPts val="400"/>
              </a:spcAft>
              <a:buClr>
                <a:srgbClr val="99CB38"/>
              </a:buClr>
              <a:buFont typeface="Calibri" pitchFamily="34" charset="0"/>
              <a:buChar char="◦"/>
            </a:pPr>
            <a:r>
              <a:rPr lang="en-US" sz="2400" dirty="0">
                <a:solidFill>
                  <a:srgbClr val="002060"/>
                </a:solidFill>
                <a:latin typeface="Arial" panose="020B0604020202020204" pitchFamily="34" charset="0"/>
                <a:cs typeface="Arial" panose="020B0604020202020204" pitchFamily="34" charset="0"/>
              </a:rPr>
              <a:t>The ECAC provides leadership and direction for the Commonwealth of Kentucky by providing a comprehensive and sustainable prenatal to age five early childhood system that will ensure a strong foundation for all children.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65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3" name="Title 1">
            <a:extLst>
              <a:ext uri="{FF2B5EF4-FFF2-40B4-BE49-F238E27FC236}">
                <a16:creationId xmlns:a16="http://schemas.microsoft.com/office/drawing/2014/main" id="{894D9627-A20E-845F-77A7-113ACF005A0D}"/>
              </a:ext>
            </a:extLst>
          </p:cNvPr>
          <p:cNvSpPr txBox="1">
            <a:spLocks/>
          </p:cNvSpPr>
          <p:nvPr/>
        </p:nvSpPr>
        <p:spPr>
          <a:xfrm>
            <a:off x="971156" y="724541"/>
            <a:ext cx="10058400" cy="5812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Arial" panose="020B0604020202020204" pitchFamily="34" charset="0"/>
                <a:cs typeface="Arial" panose="020B0604020202020204" pitchFamily="34" charset="0"/>
              </a:rPr>
              <a:t>Governor’s Office of Early Childhood</a:t>
            </a:r>
          </a:p>
        </p:txBody>
      </p:sp>
      <p:sp>
        <p:nvSpPr>
          <p:cNvPr id="5" name="TextBox 4">
            <a:extLst>
              <a:ext uri="{FF2B5EF4-FFF2-40B4-BE49-F238E27FC236}">
                <a16:creationId xmlns:a16="http://schemas.microsoft.com/office/drawing/2014/main" id="{2EB71094-2379-A895-67CB-49F784BC6B5F}"/>
              </a:ext>
            </a:extLst>
          </p:cNvPr>
          <p:cNvSpPr txBox="1"/>
          <p:nvPr/>
        </p:nvSpPr>
        <p:spPr>
          <a:xfrm>
            <a:off x="819807" y="1666196"/>
            <a:ext cx="10755236" cy="2778196"/>
          </a:xfrm>
          <a:prstGeom prst="rect">
            <a:avLst/>
          </a:prstGeom>
          <a:noFill/>
        </p:spPr>
        <p:txBody>
          <a:bodyPr wrap="square" rtlCol="0">
            <a:spAutoFit/>
          </a:bodyPr>
          <a:lstStyle/>
          <a:p>
            <a:pPr lvl="0" defTabSz="914400">
              <a:lnSpc>
                <a:spcPct val="90000"/>
              </a:lnSpc>
              <a:spcBef>
                <a:spcPts val="1200"/>
              </a:spcBef>
              <a:spcAft>
                <a:spcPts val="200"/>
              </a:spcAft>
              <a:buClr>
                <a:srgbClr val="99CB38"/>
              </a:buClr>
              <a:buSzPct val="100000"/>
            </a:pPr>
            <a:r>
              <a:rPr lang="en-US" sz="2400" b="0" i="0" dirty="0">
                <a:solidFill>
                  <a:srgbClr val="093B60"/>
                </a:solidFill>
                <a:effectLst/>
                <a:latin typeface="Arial" panose="020B0604020202020204" pitchFamily="34" charset="0"/>
                <a:cs typeface="Arial" panose="020B0604020202020204" pitchFamily="34" charset="0"/>
              </a:rPr>
              <a:t>The Governor’s Office of Early Childhood (GOEC) is the support office of the Early Childhood Advisory Council.</a:t>
            </a:r>
          </a:p>
          <a:p>
            <a:pPr lvl="0" defTabSz="914400">
              <a:lnSpc>
                <a:spcPct val="90000"/>
              </a:lnSpc>
              <a:spcBef>
                <a:spcPts val="1200"/>
              </a:spcBef>
              <a:spcAft>
                <a:spcPts val="200"/>
              </a:spcAft>
              <a:buClr>
                <a:srgbClr val="99CB38"/>
              </a:buClr>
              <a:buSzPct val="100000"/>
            </a:pPr>
            <a:endParaRPr lang="en-US" sz="2400" dirty="0">
              <a:solidFill>
                <a:srgbClr val="093B60"/>
              </a:solidFill>
              <a:latin typeface="Arial" panose="020B0604020202020204" pitchFamily="34" charset="0"/>
              <a:cs typeface="Arial" panose="020B0604020202020204" pitchFamily="34" charset="0"/>
            </a:endParaRPr>
          </a:p>
          <a:p>
            <a:pPr lvl="0" defTabSz="914400">
              <a:lnSpc>
                <a:spcPct val="90000"/>
              </a:lnSpc>
              <a:spcBef>
                <a:spcPts val="1200"/>
              </a:spcBef>
              <a:spcAft>
                <a:spcPts val="200"/>
              </a:spcAft>
              <a:buClr>
                <a:srgbClr val="99CB38"/>
              </a:buClr>
              <a:buSzPct val="100000"/>
            </a:pPr>
            <a:r>
              <a:rPr lang="en-US" sz="2400" dirty="0">
                <a:solidFill>
                  <a:srgbClr val="093B60"/>
                </a:solidFill>
                <a:latin typeface="Arial" panose="020B0604020202020204" pitchFamily="34" charset="0"/>
                <a:cs typeface="Arial" panose="020B0604020202020204" pitchFamily="34" charset="0"/>
              </a:rPr>
              <a:t>The GOEC is the</a:t>
            </a:r>
            <a:r>
              <a:rPr lang="en-US" sz="2400" b="0" i="0" dirty="0">
                <a:solidFill>
                  <a:srgbClr val="093B60"/>
                </a:solidFill>
                <a:effectLst/>
                <a:latin typeface="Arial" panose="020B0604020202020204" pitchFamily="34" charset="0"/>
                <a:cs typeface="Arial" panose="020B0604020202020204" pitchFamily="34" charset="0"/>
              </a:rPr>
              <a:t> umbrella organization that unifies partners to overcome fragmented funding and programs with better alignment, coordination, efficiencies, and messaging for a positive impact upon early childhood policy and practice. </a:t>
            </a:r>
          </a:p>
        </p:txBody>
      </p:sp>
    </p:spTree>
    <p:extLst>
      <p:ext uri="{BB962C8B-B14F-4D97-AF65-F5344CB8AC3E}">
        <p14:creationId xmlns:p14="http://schemas.microsoft.com/office/powerpoint/2010/main" val="327071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meline&#10;&#10;Description automatically generated">
            <a:extLst>
              <a:ext uri="{FF2B5EF4-FFF2-40B4-BE49-F238E27FC236}">
                <a16:creationId xmlns:a16="http://schemas.microsoft.com/office/drawing/2014/main" id="{1BA63E88-A108-2070-70B7-D5C1B6DF4C31}"/>
              </a:ext>
            </a:extLst>
          </p:cNvPr>
          <p:cNvPicPr>
            <a:picLocks noChangeAspect="1"/>
          </p:cNvPicPr>
          <p:nvPr/>
        </p:nvPicPr>
        <p:blipFill rotWithShape="1">
          <a:blip r:embed="rId3">
            <a:extLst>
              <a:ext uri="{28A0092B-C50C-407E-A947-70E740481C1C}">
                <a14:useLocalDpi xmlns:a14="http://schemas.microsoft.com/office/drawing/2010/main" val="0"/>
              </a:ext>
            </a:extLst>
          </a:blip>
          <a:srcRect t="22778"/>
          <a:stretch/>
        </p:blipFill>
        <p:spPr>
          <a:xfrm>
            <a:off x="0" y="1057276"/>
            <a:ext cx="12192000" cy="4404246"/>
          </a:xfrm>
          <a:prstGeom prst="rect">
            <a:avLst/>
          </a:prstGeom>
        </p:spPr>
      </p:pic>
      <p:sp>
        <p:nvSpPr>
          <p:cNvPr id="3" name="Title 1">
            <a:extLst>
              <a:ext uri="{FF2B5EF4-FFF2-40B4-BE49-F238E27FC236}">
                <a16:creationId xmlns:a16="http://schemas.microsoft.com/office/drawing/2014/main" id="{F72C91CA-27B5-356F-20CB-C67B6CB30203}"/>
              </a:ext>
            </a:extLst>
          </p:cNvPr>
          <p:cNvSpPr txBox="1">
            <a:spLocks/>
          </p:cNvSpPr>
          <p:nvPr/>
        </p:nvSpPr>
        <p:spPr>
          <a:xfrm>
            <a:off x="178125" y="296750"/>
            <a:ext cx="11909099" cy="7605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93B60"/>
                </a:solidFill>
                <a:latin typeface="+mn-lt"/>
                <a:ea typeface="+mn-ea"/>
                <a:cs typeface="Arial" panose="020B0604020202020204" pitchFamily="34" charset="0"/>
              </a:rPr>
              <a:t>Historical Overview</a:t>
            </a:r>
          </a:p>
        </p:txBody>
      </p:sp>
      <p:sp>
        <p:nvSpPr>
          <p:cNvPr id="4" name="TextBox 3">
            <a:extLst>
              <a:ext uri="{FF2B5EF4-FFF2-40B4-BE49-F238E27FC236}">
                <a16:creationId xmlns:a16="http://schemas.microsoft.com/office/drawing/2014/main" id="{0585F3F7-AD2E-70E6-08D0-1B6796D0D7F9}"/>
              </a:ext>
            </a:extLst>
          </p:cNvPr>
          <p:cNvSpPr txBox="1"/>
          <p:nvPr/>
        </p:nvSpPr>
        <p:spPr>
          <a:xfrm>
            <a:off x="6372224" y="1595438"/>
            <a:ext cx="1285875" cy="600164"/>
          </a:xfrm>
          <a:prstGeom prst="rect">
            <a:avLst/>
          </a:prstGeom>
          <a:solidFill>
            <a:schemeClr val="bg1"/>
          </a:solidFill>
        </p:spPr>
        <p:txBody>
          <a:bodyPr wrap="square" rtlCol="0">
            <a:spAutoFit/>
          </a:bodyPr>
          <a:lstStyle/>
          <a:p>
            <a:r>
              <a:rPr lang="en-US" sz="1100" dirty="0">
                <a:latin typeface="Arial Nova Light" panose="020B0304020202020204" pitchFamily="34" charset="0"/>
              </a:rPr>
              <a:t>Quality Rating System revised to All STARS</a:t>
            </a:r>
          </a:p>
        </p:txBody>
      </p:sp>
      <p:sp>
        <p:nvSpPr>
          <p:cNvPr id="8" name="TextBox 7">
            <a:extLst>
              <a:ext uri="{FF2B5EF4-FFF2-40B4-BE49-F238E27FC236}">
                <a16:creationId xmlns:a16="http://schemas.microsoft.com/office/drawing/2014/main" id="{2CC06314-33E7-968A-F72C-75970434BBDD}"/>
              </a:ext>
            </a:extLst>
          </p:cNvPr>
          <p:cNvSpPr txBox="1"/>
          <p:nvPr/>
        </p:nvSpPr>
        <p:spPr>
          <a:xfrm>
            <a:off x="7124699" y="3986213"/>
            <a:ext cx="1285875" cy="1107996"/>
          </a:xfrm>
          <a:prstGeom prst="rect">
            <a:avLst/>
          </a:prstGeom>
          <a:solidFill>
            <a:schemeClr val="bg1"/>
          </a:solidFill>
        </p:spPr>
        <p:txBody>
          <a:bodyPr wrap="square" rtlCol="0">
            <a:spAutoFit/>
          </a:bodyPr>
          <a:lstStyle/>
          <a:p>
            <a:r>
              <a:rPr lang="en-US" sz="1100" dirty="0">
                <a:latin typeface="Arial Nova Light" panose="020B0304020202020204" pitchFamily="34" charset="0"/>
              </a:rPr>
              <a:t>First round of Preschool Partnership Grants Funded for full-day, year-round preschool</a:t>
            </a:r>
          </a:p>
        </p:txBody>
      </p:sp>
    </p:spTree>
    <p:extLst>
      <p:ext uri="{BB962C8B-B14F-4D97-AF65-F5344CB8AC3E}">
        <p14:creationId xmlns:p14="http://schemas.microsoft.com/office/powerpoint/2010/main" val="77405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1" name="TextBox 10"/>
          <p:cNvSpPr txBox="1"/>
          <p:nvPr/>
        </p:nvSpPr>
        <p:spPr>
          <a:xfrm>
            <a:off x="218440" y="647758"/>
            <a:ext cx="11755120" cy="646331"/>
          </a:xfrm>
          <a:prstGeom prst="rect">
            <a:avLst/>
          </a:prstGeom>
          <a:noFill/>
        </p:spPr>
        <p:txBody>
          <a:bodyPr wrap="square" rtlCol="0">
            <a:spAutoFit/>
          </a:bodyPr>
          <a:lstStyle/>
          <a:p>
            <a:pPr algn="ctr"/>
            <a:r>
              <a:rPr lang="en-US" sz="3600" b="1" dirty="0">
                <a:solidFill>
                  <a:srgbClr val="093B60"/>
                </a:solidFill>
                <a:latin typeface="Arial" panose="020B0604020202020204" pitchFamily="34" charset="0"/>
                <a:cs typeface="Arial" panose="020B0604020202020204" pitchFamily="34" charset="0"/>
              </a:rPr>
              <a:t>Accomplishments </a:t>
            </a:r>
          </a:p>
        </p:txBody>
      </p:sp>
      <p:sp>
        <p:nvSpPr>
          <p:cNvPr id="5" name="Content Placeholder 4">
            <a:extLst>
              <a:ext uri="{FF2B5EF4-FFF2-40B4-BE49-F238E27FC236}">
                <a16:creationId xmlns:a16="http://schemas.microsoft.com/office/drawing/2014/main" id="{B012478B-D947-F5FB-30F7-7EE33BA84EF2}"/>
              </a:ext>
            </a:extLst>
          </p:cNvPr>
          <p:cNvSpPr>
            <a:spLocks noGrp="1"/>
          </p:cNvSpPr>
          <p:nvPr>
            <p:ph idx="1"/>
          </p:nvPr>
        </p:nvSpPr>
        <p:spPr>
          <a:xfrm>
            <a:off x="218440" y="1385892"/>
            <a:ext cx="11755120" cy="4351338"/>
          </a:xfrm>
        </p:spPr>
        <p:txBody>
          <a:bodyPr/>
          <a:lstStyle/>
          <a:p>
            <a:pPr lvl="1">
              <a:lnSpc>
                <a:spcPct val="100000"/>
              </a:lnSpc>
              <a:spcBef>
                <a:spcPts val="0"/>
              </a:spcBef>
            </a:pPr>
            <a:r>
              <a:rPr lang="en-US" b="1" dirty="0">
                <a:solidFill>
                  <a:srgbClr val="002060"/>
                </a:solidFill>
                <a:latin typeface="Arial" panose="020B0604020202020204" pitchFamily="34" charset="0"/>
                <a:cs typeface="Arial" panose="020B0604020202020204" pitchFamily="34" charset="0"/>
              </a:rPr>
              <a:t>Administering the Early Childhood Registered Apprenticeship Program</a:t>
            </a:r>
            <a:r>
              <a:rPr lang="en-US" dirty="0">
                <a:solidFill>
                  <a:srgbClr val="002060"/>
                </a:solidFill>
                <a:latin typeface="Arial" panose="020B0604020202020204" pitchFamily="34" charset="0"/>
                <a:cs typeface="Arial" panose="020B0604020202020204" pitchFamily="34" charset="0"/>
              </a:rPr>
              <a:t>  </a:t>
            </a:r>
          </a:p>
          <a:p>
            <a:pPr lvl="2">
              <a:lnSpc>
                <a:spcPct val="100000"/>
              </a:lnSpc>
              <a:spcBef>
                <a:spcPts val="0"/>
              </a:spcBef>
            </a:pPr>
            <a:r>
              <a:rPr lang="en-US" dirty="0">
                <a:solidFill>
                  <a:srgbClr val="002060"/>
                </a:solidFill>
                <a:latin typeface="Arial" panose="020B0604020202020204" pitchFamily="34" charset="0"/>
                <a:cs typeface="Arial" panose="020B0604020202020204" pitchFamily="34" charset="0"/>
              </a:rPr>
              <a:t>67 graduates of the program</a:t>
            </a:r>
          </a:p>
          <a:p>
            <a:pPr lvl="2">
              <a:lnSpc>
                <a:spcPct val="100000"/>
              </a:lnSpc>
              <a:spcBef>
                <a:spcPts val="0"/>
              </a:spcBef>
            </a:pPr>
            <a:r>
              <a:rPr lang="en-US" dirty="0">
                <a:solidFill>
                  <a:srgbClr val="002060"/>
                </a:solidFill>
                <a:latin typeface="Arial" panose="020B0604020202020204" pitchFamily="34" charset="0"/>
                <a:cs typeface="Arial" panose="020B0604020202020204" pitchFamily="34" charset="0"/>
              </a:rPr>
              <a:t>105 currently in the program</a:t>
            </a:r>
          </a:p>
          <a:p>
            <a:pPr lvl="2">
              <a:lnSpc>
                <a:spcPct val="100000"/>
              </a:lnSpc>
              <a:spcBef>
                <a:spcPts val="0"/>
              </a:spcBef>
            </a:pPr>
            <a:r>
              <a:rPr lang="en-US" dirty="0">
                <a:solidFill>
                  <a:srgbClr val="002060"/>
                </a:solidFill>
                <a:latin typeface="Arial" panose="020B0604020202020204" pitchFamily="34" charset="0"/>
                <a:cs typeface="Arial" panose="020B0604020202020204" pitchFamily="34" charset="0"/>
              </a:rPr>
              <a:t>70 current applicants for cohort 4</a:t>
            </a:r>
          </a:p>
          <a:p>
            <a:pPr lvl="2">
              <a:lnSpc>
                <a:spcPct val="100000"/>
              </a:lnSpc>
              <a:spcBef>
                <a:spcPts val="0"/>
              </a:spcBef>
            </a:pPr>
            <a:endParaRPr lang="en-US" dirty="0">
              <a:solidFill>
                <a:srgbClr val="002060"/>
              </a:solidFill>
              <a:latin typeface="Arial" panose="020B0604020202020204" pitchFamily="34" charset="0"/>
              <a:cs typeface="Arial" panose="020B0604020202020204" pitchFamily="34" charset="0"/>
            </a:endParaRPr>
          </a:p>
          <a:p>
            <a:pPr lvl="1">
              <a:lnSpc>
                <a:spcPct val="100000"/>
              </a:lnSpc>
              <a:spcBef>
                <a:spcPts val="0"/>
              </a:spcBef>
            </a:pPr>
            <a:r>
              <a:rPr lang="en-US" b="1" dirty="0">
                <a:solidFill>
                  <a:srgbClr val="002060"/>
                </a:solidFill>
                <a:latin typeface="Arial" panose="020B0604020202020204" pitchFamily="34" charset="0"/>
                <a:cs typeface="Arial" panose="020B0604020202020204" pitchFamily="34" charset="0"/>
              </a:rPr>
              <a:t>Growing the Regional Collaborative Network</a:t>
            </a:r>
            <a:endParaRPr lang="en-US" dirty="0">
              <a:solidFill>
                <a:srgbClr val="002060"/>
              </a:solidFill>
              <a:latin typeface="Arial" panose="020B0604020202020204" pitchFamily="34" charset="0"/>
              <a:cs typeface="Arial" panose="020B0604020202020204" pitchFamily="34" charset="0"/>
            </a:endParaRPr>
          </a:p>
          <a:p>
            <a:pPr lvl="2">
              <a:lnSpc>
                <a:spcPct val="100000"/>
              </a:lnSpc>
              <a:spcBef>
                <a:spcPts val="0"/>
              </a:spcBef>
            </a:pPr>
            <a:r>
              <a:rPr lang="en-US" dirty="0">
                <a:solidFill>
                  <a:srgbClr val="002060"/>
                </a:solidFill>
                <a:latin typeface="Arial" panose="020B0604020202020204" pitchFamily="34" charset="0"/>
                <a:cs typeface="Arial" panose="020B0604020202020204" pitchFamily="34" charset="0"/>
              </a:rPr>
              <a:t>35 currently active Regional Collaboratives </a:t>
            </a:r>
          </a:p>
          <a:p>
            <a:pPr lvl="1">
              <a:lnSpc>
                <a:spcPct val="100000"/>
              </a:lnSpc>
              <a:spcBef>
                <a:spcPts val="0"/>
              </a:spcBef>
            </a:pPr>
            <a:endParaRPr lang="en-US" dirty="0">
              <a:solidFill>
                <a:srgbClr val="002060"/>
              </a:solidFill>
              <a:latin typeface="Arial" panose="020B0604020202020204" pitchFamily="34" charset="0"/>
              <a:cs typeface="Arial" panose="020B0604020202020204" pitchFamily="34" charset="0"/>
            </a:endParaRPr>
          </a:p>
          <a:p>
            <a:pPr lvl="1">
              <a:lnSpc>
                <a:spcPct val="100000"/>
              </a:lnSpc>
              <a:spcBef>
                <a:spcPts val="0"/>
              </a:spcBef>
            </a:pPr>
            <a:r>
              <a:rPr lang="en-US" b="1" dirty="0">
                <a:solidFill>
                  <a:srgbClr val="002060"/>
                </a:solidFill>
                <a:latin typeface="Arial" panose="020B0604020202020204" pitchFamily="34" charset="0"/>
                <a:cs typeface="Arial" panose="020B0604020202020204" pitchFamily="34" charset="0"/>
              </a:rPr>
              <a:t>Unification of the Early Care and Education Landscape </a:t>
            </a:r>
            <a:endParaRPr lang="en-US" dirty="0">
              <a:solidFill>
                <a:srgbClr val="002060"/>
              </a:solidFill>
              <a:latin typeface="Arial" panose="020B0604020202020204" pitchFamily="34" charset="0"/>
              <a:cs typeface="Arial" panose="020B0604020202020204" pitchFamily="34" charset="0"/>
            </a:endParaRPr>
          </a:p>
          <a:p>
            <a:pPr lvl="2">
              <a:lnSpc>
                <a:spcPct val="100000"/>
              </a:lnSpc>
              <a:spcBef>
                <a:spcPts val="0"/>
              </a:spcBef>
            </a:pPr>
            <a:r>
              <a:rPr lang="en-US" dirty="0">
                <a:solidFill>
                  <a:srgbClr val="002060"/>
                </a:solidFill>
                <a:latin typeface="Arial" panose="020B0604020202020204" pitchFamily="34" charset="0"/>
                <a:cs typeface="Arial" panose="020B0604020202020204" pitchFamily="34" charset="0"/>
              </a:rPr>
              <a:t>37 state agencies that touch early care and education in Kentucky  </a:t>
            </a:r>
          </a:p>
          <a:p>
            <a:endParaRPr lang="en-US" dirty="0"/>
          </a:p>
        </p:txBody>
      </p:sp>
    </p:spTree>
    <p:extLst>
      <p:ext uri="{BB962C8B-B14F-4D97-AF65-F5344CB8AC3E}">
        <p14:creationId xmlns:p14="http://schemas.microsoft.com/office/powerpoint/2010/main" val="169969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1" name="TextBox 10"/>
          <p:cNvSpPr txBox="1"/>
          <p:nvPr/>
        </p:nvSpPr>
        <p:spPr>
          <a:xfrm>
            <a:off x="0" y="646041"/>
            <a:ext cx="1207839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93B60"/>
                </a:solidFill>
                <a:effectLst/>
                <a:uLnTx/>
                <a:uFillTx/>
                <a:latin typeface="Arial" panose="020B0604020202020204" pitchFamily="34" charset="0"/>
                <a:cs typeface="Arial" panose="020B0604020202020204" pitchFamily="34" charset="0"/>
              </a:rPr>
              <a:t>FY25 Goals</a:t>
            </a:r>
          </a:p>
        </p:txBody>
      </p:sp>
      <p:sp>
        <p:nvSpPr>
          <p:cNvPr id="12" name="TextBox 11">
            <a:extLst>
              <a:ext uri="{FF2B5EF4-FFF2-40B4-BE49-F238E27FC236}">
                <a16:creationId xmlns:a16="http://schemas.microsoft.com/office/drawing/2014/main" id="{BBDAE44D-627E-46F1-1D42-AAE069EF53A3}"/>
              </a:ext>
            </a:extLst>
          </p:cNvPr>
          <p:cNvSpPr txBox="1"/>
          <p:nvPr/>
        </p:nvSpPr>
        <p:spPr>
          <a:xfrm>
            <a:off x="-426720" y="1649139"/>
            <a:ext cx="9985248" cy="2239844"/>
          </a:xfrm>
          <a:prstGeom prst="rect">
            <a:avLst/>
          </a:prstGeom>
          <a:noFill/>
        </p:spPr>
        <p:txBody>
          <a:bodyPr wrap="square">
            <a:spAutoFit/>
          </a:bodyPr>
          <a:lstStyle/>
          <a:p>
            <a:pPr marL="1257300" lvl="2" indent="-342900">
              <a:lnSpc>
                <a:spcPct val="150000"/>
              </a:lnSpc>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Developmental Screening </a:t>
            </a:r>
          </a:p>
          <a:p>
            <a:pPr marL="1257300" lvl="2" indent="-342900">
              <a:lnSpc>
                <a:spcPct val="150000"/>
              </a:lnSpc>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Career Pathway </a:t>
            </a:r>
          </a:p>
          <a:p>
            <a:pPr marL="1257300" lvl="2" indent="-342900">
              <a:lnSpc>
                <a:spcPct val="150000"/>
              </a:lnSpc>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Coordination and Collaboration Between Agencies </a:t>
            </a:r>
          </a:p>
          <a:p>
            <a:pPr marL="1257300" lvl="2" indent="-342900">
              <a:lnSpc>
                <a:spcPct val="150000"/>
              </a:lnSpc>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Family Engagement </a:t>
            </a:r>
          </a:p>
        </p:txBody>
      </p:sp>
    </p:spTree>
    <p:extLst>
      <p:ext uri="{BB962C8B-B14F-4D97-AF65-F5344CB8AC3E}">
        <p14:creationId xmlns:p14="http://schemas.microsoft.com/office/powerpoint/2010/main" val="282027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9" name="Rectangle 18">
            <a:extLst>
              <a:ext uri="{FF2B5EF4-FFF2-40B4-BE49-F238E27FC236}">
                <a16:creationId xmlns:a16="http://schemas.microsoft.com/office/drawing/2014/main" id="{55D31F5C-D397-89E0-F253-79CF54164517}"/>
              </a:ext>
            </a:extLst>
          </p:cNvPr>
          <p:cNvSpPr/>
          <p:nvPr/>
        </p:nvSpPr>
        <p:spPr>
          <a:xfrm>
            <a:off x="8092806" y="549511"/>
            <a:ext cx="1621536" cy="899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9847B4B-9792-B5F7-2942-E06310B407FD}"/>
              </a:ext>
            </a:extLst>
          </p:cNvPr>
          <p:cNvSpPr/>
          <p:nvPr/>
        </p:nvSpPr>
        <p:spPr>
          <a:xfrm>
            <a:off x="2790064" y="577498"/>
            <a:ext cx="4366640" cy="7514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C5043254-25A3-8271-00FE-1B1DCB078C4E}"/>
              </a:ext>
            </a:extLst>
          </p:cNvPr>
          <p:cNvSpPr txBox="1">
            <a:spLocks/>
          </p:cNvSpPr>
          <p:nvPr/>
        </p:nvSpPr>
        <p:spPr>
          <a:xfrm>
            <a:off x="0" y="711274"/>
            <a:ext cx="12078394" cy="5812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Arial" panose="020B0604020202020204" pitchFamily="34" charset="0"/>
                <a:cs typeface="Arial" panose="020B0604020202020204" pitchFamily="34" charset="0"/>
              </a:rPr>
              <a:t>Regional Collaborative Network</a:t>
            </a:r>
          </a:p>
        </p:txBody>
      </p:sp>
      <p:sp>
        <p:nvSpPr>
          <p:cNvPr id="11" name="Rectangle 10">
            <a:extLst>
              <a:ext uri="{FF2B5EF4-FFF2-40B4-BE49-F238E27FC236}">
                <a16:creationId xmlns:a16="http://schemas.microsoft.com/office/drawing/2014/main" id="{E8F7CF7E-D163-97BF-0166-C4F73E14DC5F}"/>
              </a:ext>
            </a:extLst>
          </p:cNvPr>
          <p:cNvSpPr/>
          <p:nvPr/>
        </p:nvSpPr>
        <p:spPr>
          <a:xfrm>
            <a:off x="8243696" y="1224142"/>
            <a:ext cx="1158240"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6311E5-008A-9EFF-F186-02E9BE6DF7A7}"/>
              </a:ext>
            </a:extLst>
          </p:cNvPr>
          <p:cNvSpPr/>
          <p:nvPr/>
        </p:nvSpPr>
        <p:spPr>
          <a:xfrm>
            <a:off x="3520075" y="1223464"/>
            <a:ext cx="1158240"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Diagram&#10;&#10;Description automatically generated">
            <a:extLst>
              <a:ext uri="{FF2B5EF4-FFF2-40B4-BE49-F238E27FC236}">
                <a16:creationId xmlns:a16="http://schemas.microsoft.com/office/drawing/2014/main" id="{DE958B01-6DF6-DDE1-5999-5F2A41239F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539"/>
          <a:stretch/>
        </p:blipFill>
        <p:spPr>
          <a:xfrm>
            <a:off x="2660470" y="1418496"/>
            <a:ext cx="6871059" cy="4590621"/>
          </a:xfrm>
          <a:prstGeom prst="rect">
            <a:avLst/>
          </a:prstGeom>
        </p:spPr>
      </p:pic>
      <p:sp>
        <p:nvSpPr>
          <p:cNvPr id="20" name="Oval 19">
            <a:extLst>
              <a:ext uri="{FF2B5EF4-FFF2-40B4-BE49-F238E27FC236}">
                <a16:creationId xmlns:a16="http://schemas.microsoft.com/office/drawing/2014/main" id="{6209900C-60AF-E44F-5BBC-9E94D1F97E0C}"/>
              </a:ext>
            </a:extLst>
          </p:cNvPr>
          <p:cNvSpPr/>
          <p:nvPr/>
        </p:nvSpPr>
        <p:spPr>
          <a:xfrm>
            <a:off x="3214255" y="1328928"/>
            <a:ext cx="305820" cy="1617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5862533-2404-4F78-90F0-3CC3A53923C0}"/>
              </a:ext>
            </a:extLst>
          </p:cNvPr>
          <p:cNvSpPr/>
          <p:nvPr/>
        </p:nvSpPr>
        <p:spPr>
          <a:xfrm>
            <a:off x="8133187" y="1328928"/>
            <a:ext cx="1158239" cy="2926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004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980" y="1011609"/>
            <a:ext cx="6416040" cy="3360783"/>
          </a:xfrm>
          <a:prstGeom prst="rect">
            <a:avLst/>
          </a:prstGeom>
        </p:spPr>
      </p:pic>
      <p:grpSp>
        <p:nvGrpSpPr>
          <p:cNvPr id="15" name="Group 14"/>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p:cNvSpPr txBox="1"/>
          <p:nvPr/>
        </p:nvSpPr>
        <p:spPr>
          <a:xfrm>
            <a:off x="-138641" y="4573437"/>
            <a:ext cx="12192000" cy="584775"/>
          </a:xfrm>
          <a:prstGeom prst="rect">
            <a:avLst/>
          </a:prstGeom>
          <a:noFill/>
        </p:spPr>
        <p:txBody>
          <a:bodyPr wrap="square" rtlCol="0">
            <a:spAutoFit/>
          </a:bodyPr>
          <a:lstStyle/>
          <a:p>
            <a:pPr algn="ctr"/>
            <a:r>
              <a:rPr lang="en-US" sz="3200" b="1" dirty="0">
                <a:solidFill>
                  <a:srgbClr val="093B60"/>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609278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554d254-cdc2-4156-aa82-fdf5349b735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927AF586442F45B6BCBAEB4C51DB6D" ma:contentTypeVersion="15" ma:contentTypeDescription="Create a new document." ma:contentTypeScope="" ma:versionID="fb1453f6644b53bc2ab99590e647c331">
  <xsd:schema xmlns:xsd="http://www.w3.org/2001/XMLSchema" xmlns:xs="http://www.w3.org/2001/XMLSchema" xmlns:p="http://schemas.microsoft.com/office/2006/metadata/properties" xmlns:ns3="e554d254-cdc2-4156-aa82-fdf5349b7351" xmlns:ns4="d6418163-ca87-42a8-8f32-78c3e9baaa2c" targetNamespace="http://schemas.microsoft.com/office/2006/metadata/properties" ma:root="true" ma:fieldsID="6d558e5821740e4cb30546ff603cc53d" ns3:_="" ns4:_="">
    <xsd:import namespace="e554d254-cdc2-4156-aa82-fdf5349b7351"/>
    <xsd:import namespace="d6418163-ca87-42a8-8f32-78c3e9baaa2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_activity" minOccurs="0"/>
                <xsd:element ref="ns3:MediaServiceObjectDetectorVersions" minOccurs="0"/>
                <xsd:element ref="ns3:MediaServiceSearchPropertie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54d254-cdc2-4156-aa82-fdf5349b73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418163-ca87-42a8-8f32-78c3e9baaa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3E36ED-BD2E-4A86-9DCD-E2BE8D4C7341}">
  <ds:schemaRefs>
    <ds:schemaRef ds:uri="http://schemas.microsoft.com/sharepoint/v3/contenttype/forms"/>
  </ds:schemaRefs>
</ds:datastoreItem>
</file>

<file path=customXml/itemProps2.xml><?xml version="1.0" encoding="utf-8"?>
<ds:datastoreItem xmlns:ds="http://schemas.openxmlformats.org/officeDocument/2006/customXml" ds:itemID="{6B0FB8DB-40BD-4C32-9BAD-1C9144469A06}">
  <ds:schemaRef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e554d254-cdc2-4156-aa82-fdf5349b7351"/>
    <ds:schemaRef ds:uri="http://purl.org/dc/terms/"/>
    <ds:schemaRef ds:uri="d6418163-ca87-42a8-8f32-78c3e9baaa2c"/>
    <ds:schemaRef ds:uri="http://purl.org/dc/dcmitype/"/>
  </ds:schemaRefs>
</ds:datastoreItem>
</file>

<file path=customXml/itemProps3.xml><?xml version="1.0" encoding="utf-8"?>
<ds:datastoreItem xmlns:ds="http://schemas.openxmlformats.org/officeDocument/2006/customXml" ds:itemID="{6CA533FF-F517-4FB5-9D66-5ECB00F90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54d254-cdc2-4156-aa82-fdf5349b7351"/>
    <ds:schemaRef ds:uri="d6418163-ca87-42a8-8f32-78c3e9baaa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18103</TotalTime>
  <Words>955</Words>
  <Application>Microsoft Office PowerPoint</Application>
  <PresentationFormat>Widescreen</PresentationFormat>
  <Paragraphs>99</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 Light</vt:lpstr>
      <vt:lpstr>Roboto</vt:lpstr>
      <vt:lpstr>Segoe UI</vt:lpstr>
      <vt:lpstr>Calibri</vt:lpstr>
      <vt:lpstr>Arial Nova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Hurst, Brett (ELC)</dc:creator>
  <cp:lastModifiedBy>Baker, Lynn L (ELC)</cp:lastModifiedBy>
  <cp:revision>157</cp:revision>
  <cp:lastPrinted>2024-11-04T19:12:45Z</cp:lastPrinted>
  <dcterms:created xsi:type="dcterms:W3CDTF">2022-07-28T13:37:38Z</dcterms:created>
  <dcterms:modified xsi:type="dcterms:W3CDTF">2024-11-12T22:24:44Z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0x0101000B927AF586442F45B6BCBAEB4C51DB6D</vt:lpwstr>
  </property>
</Properties>
</file>