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7" r:id="rId2"/>
    <p:sldId id="289" r:id="rId3"/>
    <p:sldId id="290" r:id="rId4"/>
    <p:sldId id="286" r:id="rId5"/>
    <p:sldId id="288" r:id="rId6"/>
    <p:sldId id="293" r:id="rId7"/>
    <p:sldId id="292" r:id="rId8"/>
    <p:sldId id="291" r:id="rId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6278077-929B-4EAC-B276-890B3D87CDE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AE4A9E9-0DC7-43C3-80C6-10FC980E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A9E9-0DC7-43C3-80C6-10FC980EA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4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01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5200"/>
            <a:ext cx="12192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12192000" cy="1295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B52F6EF-47AC-2DF2-E740-8C6B113C9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38133" y="62230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CD2891-C8FB-0ED4-BCE8-92EDD0A05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8111067" y="62230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9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868DE58-6F34-E907-5634-C794F70E90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3BEA1A-10FF-8232-5DBF-B5792C867F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EE2B-7C2A-455F-8D94-EB07F82C3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9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3234" y="0"/>
            <a:ext cx="2408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6934" y="0"/>
            <a:ext cx="70231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3FE0D3C-49A4-C753-4441-AFEBDEAA97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23EA48-39D5-B344-7825-331768E6B9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4EE0-A780-4A13-93AC-1BE23170B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382933" y="10668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82933" y="36576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70FBAA7-1E33-814F-DCCC-5074272C0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22C0CCA-38BE-CE45-3A31-A8A3DF1EC6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3697-4E89-4AA1-9A30-5CB4E5178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41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19" y="681791"/>
            <a:ext cx="9414933" cy="49329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BBA77BD-B605-7F90-8C94-C1A37D5C2D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76FE92-266B-7DA1-1579-AE9DA0B6CE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88D1-CB2E-4CC0-9771-93502A58B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F4B0687-0F52-46A5-0D10-C754B426F5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5911F20-2540-E623-8A36-B0A2DE85B9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E2A-5329-4D5E-AF59-D277A0267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60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2933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1015A9A-9950-85C7-0D69-F2B06D8694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C63AD82-B241-FF78-A27E-CA3E820AC8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6887-BE21-42DF-B45B-A0DE68A3B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90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B7AEB31-949D-6154-462F-4AD66B71C8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31DECF6-C947-BE52-127C-50B3C23815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8EAB-9BBD-4189-8075-4D59846DC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7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8905D75-9E43-6DF9-8010-BA86299DA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0805510-1548-0963-416F-531677BDF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0D03-A95F-4311-8D82-7E2441827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9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EDC8976-5AFA-D49A-DD80-4C4A39A0F8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1EE6A33-2D45-7401-5FBC-203E6DC549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D5F1-94C2-4D18-9A38-1FC37A635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683FDBA-41D8-19B7-5BEF-46E2237394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341FC57-1487-4C11-71F7-578822809B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92E9-66F4-491E-86E2-49F6C62B2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66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50013AF-81B7-919F-B583-779A2E2C9A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442F37F-20DC-AD2F-6AC1-4475FD9D67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7A20-A8A9-487B-BCF6-7F572BD80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26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:a16="http://schemas.microsoft.com/office/drawing/2014/main" id="{FD4ECC64-B75E-F224-C567-855BBCD96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6933" y="0"/>
            <a:ext cx="963506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:a16="http://schemas.microsoft.com/office/drawing/2014/main" id="{97622B29-C4F7-F6D9-BF87-3A1FF2C9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73867" y="1066800"/>
            <a:ext cx="94149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E36BF3-4F83-6E71-ACAB-EEA6EF610E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10400" y="6286500"/>
            <a:ext cx="504613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50E28E4-62FF-5011-F211-A9FDF5C4BD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99600" y="6515100"/>
            <a:ext cx="2540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0AB4FE-3DF3-440B-97AA-8B36C906B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5">
            <a:extLst>
              <a:ext uri="{FF2B5EF4-FFF2-40B4-BE49-F238E27FC236}">
                <a16:creationId xmlns:a16="http://schemas.microsoft.com/office/drawing/2014/main" id="{45A95044-9DF5-15A0-930B-B20AEF8B4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1" y="812800"/>
            <a:ext cx="9751484" cy="0"/>
          </a:xfrm>
          <a:prstGeom prst="line">
            <a:avLst/>
          </a:prstGeom>
          <a:noFill/>
          <a:ln w="25400">
            <a:solidFill>
              <a:srgbClr val="0073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1" name="Freeform 9">
            <a:extLst>
              <a:ext uri="{FF2B5EF4-FFF2-40B4-BE49-F238E27FC236}">
                <a16:creationId xmlns:a16="http://schemas.microsoft.com/office/drawing/2014/main" id="{4A0FD26B-BB85-E895-5811-6C73623492C1}"/>
              </a:ext>
            </a:extLst>
          </p:cNvPr>
          <p:cNvSpPr>
            <a:spLocks/>
          </p:cNvSpPr>
          <p:nvPr userDrawn="1"/>
        </p:nvSpPr>
        <p:spPr bwMode="auto">
          <a:xfrm>
            <a:off x="2440517" y="6069013"/>
            <a:ext cx="9753600" cy="12700"/>
          </a:xfrm>
          <a:custGeom>
            <a:avLst/>
            <a:gdLst>
              <a:gd name="T0" fmla="*/ 0 w 5792"/>
              <a:gd name="T1" fmla="*/ 2147483646 h 8"/>
              <a:gd name="T2" fmla="*/ 2147483646 w 5792"/>
              <a:gd name="T3" fmla="*/ 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92" h="8">
                <a:moveTo>
                  <a:pt x="0" y="8"/>
                </a:moveTo>
                <a:lnTo>
                  <a:pt x="5792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10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159731" y="1350343"/>
            <a:ext cx="88550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KOAP’s Report of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November 2024</a:t>
            </a:r>
            <a:endParaRPr lang="en-US" sz="4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0338-7263-145F-4065-2F635B13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“Agriculture is Economic Development”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3DFA2-5F88-0E5F-6165-64D93B0F42F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251757" y="967139"/>
            <a:ext cx="4766618" cy="9502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Commissioner of Agriculture, </a:t>
            </a:r>
          </a:p>
          <a:p>
            <a:pPr marL="0" indent="0" algn="ctr">
              <a:buNone/>
            </a:pPr>
            <a:r>
              <a:rPr lang="en-US" sz="2000" dirty="0"/>
              <a:t>Jonathan Shell</a:t>
            </a:r>
          </a:p>
        </p:txBody>
      </p:sp>
      <p:pic>
        <p:nvPicPr>
          <p:cNvPr id="3" name="Picture 2" descr="May be an image of 10 people and text">
            <a:extLst>
              <a:ext uri="{FF2B5EF4-FFF2-40B4-BE49-F238E27FC236}">
                <a16:creationId xmlns:a16="http://schemas.microsoft.com/office/drawing/2014/main" id="{102C5CB9-175E-93AD-D89B-AE886AD9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08" y="967139"/>
            <a:ext cx="3552452" cy="23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y be an image of 9 people and text">
            <a:extLst>
              <a:ext uri="{FF2B5EF4-FFF2-40B4-BE49-F238E27FC236}">
                <a16:creationId xmlns:a16="http://schemas.microsoft.com/office/drawing/2014/main" id="{644F7637-5E4A-7D2C-38C8-9D1040FD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08" y="3429000"/>
            <a:ext cx="3552452" cy="25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y be an image of 1 person and text">
            <a:extLst>
              <a:ext uri="{FF2B5EF4-FFF2-40B4-BE49-F238E27FC236}">
                <a16:creationId xmlns:a16="http://schemas.microsoft.com/office/drawing/2014/main" id="{4625F271-AA3E-8444-880E-0C092872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64" y="1783079"/>
            <a:ext cx="3223259" cy="20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ay be an image of 13 people and text">
            <a:extLst>
              <a:ext uri="{FF2B5EF4-FFF2-40B4-BE49-F238E27FC236}">
                <a16:creationId xmlns:a16="http://schemas.microsoft.com/office/drawing/2014/main" id="{738D67CD-C7A4-9795-9EE5-728362F1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65" y="3866183"/>
            <a:ext cx="3223260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4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AD25-E3BD-53F5-8A3A-D397F0EA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KOAP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6FD6-607C-29D5-C45A-8A1A1F20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0391" y="764988"/>
            <a:ext cx="3172509" cy="5328024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>
                <a:effectLst/>
                <a:ea typeface="Calibri" panose="020F0502020204030204" pitchFamily="34" charset="0"/>
              </a:rPr>
              <a:t>Brandon Reed</a:t>
            </a:r>
          </a:p>
          <a:p>
            <a:pPr marL="400050" lvl="1" indent="0">
              <a:buNone/>
            </a:pPr>
            <a:r>
              <a:rPr lang="en-US" sz="1100" dirty="0">
                <a:effectLst/>
                <a:ea typeface="Calibri" panose="020F0502020204030204" pitchFamily="34" charset="0"/>
              </a:rPr>
              <a:t>Executive Director</a:t>
            </a:r>
          </a:p>
          <a:p>
            <a:pPr marL="0" indent="0">
              <a:buNone/>
            </a:pPr>
            <a:r>
              <a:rPr lang="en-US" sz="1500" dirty="0"/>
              <a:t>Bill McCloskey</a:t>
            </a:r>
          </a:p>
          <a:p>
            <a:pPr marL="400050" lvl="1" indent="0">
              <a:buNone/>
            </a:pPr>
            <a:r>
              <a:rPr lang="en-US" sz="1100" dirty="0"/>
              <a:t>Deputy Executive Director</a:t>
            </a:r>
          </a:p>
          <a:p>
            <a:pPr marL="0" indent="0">
              <a:buNone/>
            </a:pPr>
            <a:r>
              <a:rPr lang="en-US" sz="1500" dirty="0"/>
              <a:t>Bill Hearn</a:t>
            </a:r>
          </a:p>
          <a:p>
            <a:pPr marL="400050" lvl="1" indent="0">
              <a:buNone/>
            </a:pPr>
            <a:r>
              <a:rPr lang="en-US" sz="1100" dirty="0"/>
              <a:t>Fiscal Officer </a:t>
            </a:r>
          </a:p>
          <a:p>
            <a:pPr marL="0" indent="0">
              <a:buNone/>
            </a:pPr>
            <a:r>
              <a:rPr lang="en-US" sz="1500" dirty="0"/>
              <a:t>Brian Murphy</a:t>
            </a:r>
          </a:p>
          <a:p>
            <a:pPr marL="400050" lvl="1" indent="0">
              <a:buNone/>
            </a:pPr>
            <a:r>
              <a:rPr lang="en-US" sz="1100" dirty="0"/>
              <a:t>General Counsel</a:t>
            </a:r>
          </a:p>
          <a:p>
            <a:pPr marL="0" indent="0">
              <a:buNone/>
            </a:pPr>
            <a:r>
              <a:rPr lang="en-US" sz="1500" dirty="0"/>
              <a:t>Chelsea Smither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Hannah Sharp-Johnson</a:t>
            </a:r>
          </a:p>
          <a:p>
            <a:pPr marL="400050" lvl="1" indent="0">
              <a:buNone/>
            </a:pPr>
            <a:r>
              <a:rPr lang="en-US" sz="1100" dirty="0"/>
              <a:t>Boards &amp; Special Events Manager</a:t>
            </a:r>
          </a:p>
          <a:p>
            <a:pPr marL="0" indent="0">
              <a:buNone/>
            </a:pPr>
            <a:r>
              <a:rPr lang="en-US" sz="1500" dirty="0"/>
              <a:t>Alexis Scheidt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Jeff Parman</a:t>
            </a:r>
          </a:p>
          <a:p>
            <a:pPr marL="400050" lvl="1" indent="0">
              <a:buNone/>
            </a:pPr>
            <a:r>
              <a:rPr lang="en-US" sz="1100" dirty="0"/>
              <a:t>KADF Program Compliance Manager </a:t>
            </a:r>
          </a:p>
          <a:p>
            <a:pPr marL="0" indent="0">
              <a:buNone/>
            </a:pPr>
            <a:r>
              <a:rPr lang="en-US" sz="1500" dirty="0"/>
              <a:t>Landon Peach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Hunter Jones</a:t>
            </a:r>
          </a:p>
          <a:p>
            <a:pPr marL="400050" lvl="1" indent="0">
              <a:buNone/>
            </a:pPr>
            <a:r>
              <a:rPr lang="en-US" sz="1100" dirty="0"/>
              <a:t>KAFC Loan Programs Manager</a:t>
            </a:r>
          </a:p>
          <a:p>
            <a:pPr marL="0" indent="0">
              <a:buNone/>
            </a:pPr>
            <a:r>
              <a:rPr lang="en-US" sz="1500" dirty="0"/>
              <a:t>Bailey </a:t>
            </a:r>
            <a:r>
              <a:rPr lang="en-US" sz="1500" dirty="0" err="1"/>
              <a:t>Siry</a:t>
            </a:r>
            <a:r>
              <a:rPr lang="en-US" sz="1500" dirty="0"/>
              <a:t>-Crowder</a:t>
            </a:r>
          </a:p>
          <a:p>
            <a:pPr marL="400050" lvl="1" indent="0">
              <a:buNone/>
            </a:pPr>
            <a:r>
              <a:rPr lang="en-US" sz="1100" dirty="0"/>
              <a:t>KADF Project Compliance Manager</a:t>
            </a:r>
          </a:p>
          <a:p>
            <a:pPr marL="400050" lvl="1" indent="0">
              <a:buNone/>
            </a:pP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FA99F-F23D-18E0-2428-EE7E4BFB2F77}"/>
              </a:ext>
            </a:extLst>
          </p:cNvPr>
          <p:cNvSpPr txBox="1"/>
          <p:nvPr/>
        </p:nvSpPr>
        <p:spPr>
          <a:xfrm>
            <a:off x="6096000" y="5094939"/>
            <a:ext cx="6151532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500" dirty="0"/>
              <a:t>Rebecca Besok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Sarah Bryant</a:t>
            </a:r>
          </a:p>
          <a:p>
            <a:pPr lvl="1"/>
            <a:r>
              <a:rPr lang="en-US" sz="1100" dirty="0"/>
              <a:t>KADF Programs Manager</a:t>
            </a:r>
            <a:endParaRPr lang="en-US" sz="1600" dirty="0"/>
          </a:p>
          <a:p>
            <a:r>
              <a:rPr lang="en-US" sz="1500" dirty="0"/>
              <a:t>Savanna Hill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Tera Roberts</a:t>
            </a:r>
          </a:p>
          <a:p>
            <a:pPr lvl="1"/>
            <a:r>
              <a:rPr lang="en-US" sz="1100" dirty="0"/>
              <a:t>KAFC Loan Programs Manager</a:t>
            </a:r>
          </a:p>
        </p:txBody>
      </p:sp>
      <p:pic>
        <p:nvPicPr>
          <p:cNvPr id="6" name="Content Placeholder 5" descr="A group of people posing for a photo">
            <a:extLst>
              <a:ext uri="{FF2B5EF4-FFF2-40B4-BE49-F238E27FC236}">
                <a16:creationId xmlns:a16="http://schemas.microsoft.com/office/drawing/2014/main" id="{4DCCE6CC-D1FB-8D3E-1317-8CABDF081AB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00" y="1066799"/>
            <a:ext cx="5902031" cy="3934687"/>
          </a:xfrm>
        </p:spPr>
      </p:pic>
    </p:spTree>
    <p:extLst>
      <p:ext uri="{BB962C8B-B14F-4D97-AF65-F5344CB8AC3E}">
        <p14:creationId xmlns:p14="http://schemas.microsoft.com/office/powerpoint/2010/main" val="141338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73867" y="0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Monthly Board Approvals: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3882" y="1057834"/>
            <a:ext cx="8857130" cy="4742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u="sng" dirty="0"/>
              <a:t>November</a:t>
            </a: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KADB  	KAFC</a:t>
            </a:r>
          </a:p>
          <a:p>
            <a:pPr marL="0" indent="0" algn="ctr">
              <a:buNone/>
            </a:pPr>
            <a:r>
              <a:rPr lang="en-US" sz="6600" dirty="0"/>
              <a:t>$4.8 MM  	$3.4 MM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6093" y="6177468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51FA0-35DD-52B5-9B3D-4115CA314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56933" y="56578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KOAP Highlights of November: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7668" y="1220772"/>
            <a:ext cx="4605867" cy="520694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3 staff members attended competitive leadership programs: Kentucky Agriculture Leadership Program &amp; Kentucky Cattlemen’s Assoc. Leadership Program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Staff attended the 25</a:t>
            </a:r>
            <a:r>
              <a:rPr lang="en-US" sz="2400" baseline="30000" dirty="0"/>
              <a:t>th</a:t>
            </a:r>
            <a:r>
              <a:rPr lang="en-US" sz="2400" dirty="0"/>
              <a:t> Annual Kentucky Women In Agriculture Conference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560" y="6181175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0257C-243A-9F8E-D0C0-9BAC183E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E9DD9-D3D8-D09F-0266-A8A6B27FCB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87165" y="1220772"/>
            <a:ext cx="4614334" cy="481676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12 County Agricultural Development Councils attended by staff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91624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91C8-6E1E-A1CD-BA52-48FE590D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69BE48-1BBD-CD0D-838A-250FEBCACD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81544" y="3602736"/>
            <a:ext cx="3642359" cy="2003546"/>
          </a:xfrm>
          <a:prstGeom prst="rect">
            <a:avLst/>
          </a:prstGeom>
        </p:spPr>
      </p:pic>
      <p:pic>
        <p:nvPicPr>
          <p:cNvPr id="7" name="Content Placeholder 6" descr="A group of women posing for a photo in front of a banner&#10;&#10;Description automatically generated">
            <a:extLst>
              <a:ext uri="{FF2B5EF4-FFF2-40B4-BE49-F238E27FC236}">
                <a16:creationId xmlns:a16="http://schemas.microsoft.com/office/drawing/2014/main" id="{BF8D73EF-EAA4-B821-F091-49A30EF09960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89" y="1023586"/>
            <a:ext cx="3483872" cy="4645163"/>
          </a:xfrm>
        </p:spPr>
      </p:pic>
      <p:pic>
        <p:nvPicPr>
          <p:cNvPr id="2050" name="Picture 2" descr="May be an image of 10 people, people studying and table">
            <a:extLst>
              <a:ext uri="{FF2B5EF4-FFF2-40B4-BE49-F238E27FC236}">
                <a16:creationId xmlns:a16="http://schemas.microsoft.com/office/drawing/2014/main" id="{CD71FC5E-792A-8BC7-6AB3-1FD034CD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544" y="1023586"/>
            <a:ext cx="3642359" cy="20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613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AACF-D17F-8C43-1E8B-41BFDB10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Approval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6D8-D422-4B70-7B7D-24059033B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6933" y="773953"/>
            <a:ext cx="4605867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KADB Approvals: </a:t>
            </a:r>
          </a:p>
          <a:p>
            <a:pPr lvl="1"/>
            <a:r>
              <a:rPr lang="en-US" dirty="0"/>
              <a:t>8 County Agricultural Investment Programs totaling $1,368,966</a:t>
            </a:r>
          </a:p>
          <a:p>
            <a:pPr lvl="1"/>
            <a:r>
              <a:rPr lang="en-US" dirty="0"/>
              <a:t>2 Deceased Farm Animal Removal (DAR) Programs total $16,660</a:t>
            </a:r>
          </a:p>
          <a:p>
            <a:pPr lvl="1"/>
            <a:r>
              <a:rPr lang="en-US" dirty="0"/>
              <a:t>1 Next Generation Farmer (NextGen) Programs totaling $40,000</a:t>
            </a:r>
          </a:p>
          <a:p>
            <a:pPr lvl="1"/>
            <a:r>
              <a:rPr lang="en-US" dirty="0"/>
              <a:t>1 Youth Ag Incentives Programs(Youth) totaling $60,000</a:t>
            </a:r>
          </a:p>
          <a:p>
            <a:pPr lvl="1"/>
            <a:r>
              <a:rPr lang="en-US" dirty="0"/>
              <a:t>1 Shared-Use Equipment Programs totaling $8,100</a:t>
            </a:r>
          </a:p>
          <a:p>
            <a:pPr lvl="1"/>
            <a:r>
              <a:rPr lang="en-US" dirty="0"/>
              <a:t>7 County &amp; State Projects totaling $3,379,208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D2623-6780-5D03-B5BA-3A5FE01AB29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74466" y="773953"/>
            <a:ext cx="4605867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KAFC Approvals: </a:t>
            </a:r>
            <a:endParaRPr lang="en-US" dirty="0"/>
          </a:p>
          <a:p>
            <a:pPr lvl="1"/>
            <a:r>
              <a:rPr lang="en-US" dirty="0"/>
              <a:t>3 Agricultural Infrastructure Loan Programs total $3,407,175</a:t>
            </a:r>
          </a:p>
          <a:p>
            <a:pPr lvl="1"/>
            <a:r>
              <a:rPr lang="en-US" dirty="0"/>
              <a:t>14 Beginning Farmer Loan Programs totaling $2,657,175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7527-C706-7F9F-9B07-6F5401D7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latin typeface="+mn-lt"/>
                <a:ea typeface="+mj-ea"/>
                <a:cs typeface="+mj-cs"/>
              </a:rPr>
              <a:t>Bill &amp; Brandon’s Top Picks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08FF7-EC1C-EC48-24AD-1BCAB1BEB22D}"/>
              </a:ext>
            </a:extLst>
          </p:cNvPr>
          <p:cNvSpPr txBox="1"/>
          <p:nvPr/>
        </p:nvSpPr>
        <p:spPr bwMode="auto">
          <a:xfrm>
            <a:off x="4998380" y="1231392"/>
            <a:ext cx="4605867" cy="5029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Kentucky Horticulture Council- </a:t>
            </a:r>
            <a:r>
              <a:rPr lang="en-US" sz="2600" i="1" dirty="0"/>
              <a:t>$2,061,362 in state funds over a two-year period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600" i="1" dirty="0"/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Keeneland Sustainability, LLC-</a:t>
            </a:r>
            <a:r>
              <a:rPr lang="en-US" sz="2600" i="1" dirty="0"/>
              <a:t>$1,000,000 KADF participation loan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600" i="1" dirty="0"/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 err="1"/>
              <a:t>Jingleheim</a:t>
            </a:r>
            <a:r>
              <a:rPr lang="en-US" sz="2600" dirty="0"/>
              <a:t> Ranch &amp; Gardens, LLC-</a:t>
            </a:r>
            <a:r>
              <a:rPr lang="en-US" sz="2600" i="1" dirty="0"/>
              <a:t>$89,500 in multi-county funds matched by state</a:t>
            </a:r>
          </a:p>
        </p:txBody>
      </p:sp>
    </p:spTree>
    <p:extLst>
      <p:ext uri="{BB962C8B-B14F-4D97-AF65-F5344CB8AC3E}">
        <p14:creationId xmlns:p14="http://schemas.microsoft.com/office/powerpoint/2010/main" val="242794956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Unbridled Spirit">
      <a:majorFont>
        <a:latin typeface="Franklin Gothic Heavy"/>
        <a:ea typeface=""/>
        <a:cs typeface=""/>
      </a:majorFont>
      <a:minorFont>
        <a:latin typeface="High Tow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Unbridled Spiri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bridled Spiri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1340</TotalTime>
  <Words>279</Words>
  <Application>Microsoft Office PowerPoint</Application>
  <PresentationFormat>Widescreen</PresentationFormat>
  <Paragraphs>65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Aptos</vt:lpstr>
      <vt:lpstr>Arial</vt:lpstr>
      <vt:lpstr>Calibri</vt:lpstr>
      <vt:lpstr>Courier New</vt:lpstr>
      <vt:lpstr>Franklin Gothic Heavy</vt:lpstr>
      <vt:lpstr>High Tower Text</vt:lpstr>
      <vt:lpstr>Times New Roman</vt:lpstr>
      <vt:lpstr>Wingdings</vt:lpstr>
      <vt:lpstr>Theme1</vt:lpstr>
      <vt:lpstr>PowerPoint Presentation</vt:lpstr>
      <vt:lpstr>“Agriculture is Economic Development”</vt:lpstr>
      <vt:lpstr>KOAP Staff</vt:lpstr>
      <vt:lpstr>PowerPoint Presentation</vt:lpstr>
      <vt:lpstr>PowerPoint Presentation</vt:lpstr>
      <vt:lpstr>PowerPoint Presentation</vt:lpstr>
      <vt:lpstr>Approval Breakdown</vt:lpstr>
      <vt:lpstr>Bill &amp; Brandon’s Top Picks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Watson, Jesslyn (AGR)</dc:creator>
  <cp:lastModifiedBy>Johnson, Hannah (AGR)</cp:lastModifiedBy>
  <cp:revision>115</cp:revision>
  <cp:lastPrinted>2024-11-05T19:46:31Z</cp:lastPrinted>
  <dcterms:created xsi:type="dcterms:W3CDTF">2024-04-12T12:47:29Z</dcterms:created>
  <dcterms:modified xsi:type="dcterms:W3CDTF">2024-12-11T20:35:07Z</dcterms:modified>
</cp:coreProperties>
</file>