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31"/>
  </p:notesMasterIdLst>
  <p:sldIdLst>
    <p:sldId id="263" r:id="rId6"/>
    <p:sldId id="522" r:id="rId7"/>
    <p:sldId id="523" r:id="rId8"/>
    <p:sldId id="524" r:id="rId9"/>
    <p:sldId id="525" r:id="rId10"/>
    <p:sldId id="526" r:id="rId11"/>
    <p:sldId id="527" r:id="rId12"/>
    <p:sldId id="529" r:id="rId13"/>
    <p:sldId id="530" r:id="rId14"/>
    <p:sldId id="531" r:id="rId15"/>
    <p:sldId id="528" r:id="rId16"/>
    <p:sldId id="450" r:id="rId17"/>
    <p:sldId id="480" r:id="rId18"/>
    <p:sldId id="488" r:id="rId19"/>
    <p:sldId id="487" r:id="rId20"/>
    <p:sldId id="486" r:id="rId21"/>
    <p:sldId id="500" r:id="rId22"/>
    <p:sldId id="516" r:id="rId23"/>
    <p:sldId id="454" r:id="rId24"/>
    <p:sldId id="503" r:id="rId25"/>
    <p:sldId id="498" r:id="rId26"/>
    <p:sldId id="504" r:id="rId27"/>
    <p:sldId id="496" r:id="rId28"/>
    <p:sldId id="509" r:id="rId29"/>
    <p:sldId id="493" r:id="rId30"/>
  </p:sldIdLst>
  <p:sldSz cx="43891200" cy="32918400"/>
  <p:notesSz cx="7010400" cy="9296400"/>
  <p:defaultTextStyle>
    <a:defPPr>
      <a:defRPr lang="en-US"/>
    </a:defPPr>
    <a:lvl1pPr marL="0" algn="l" defTabSz="4389120" rtl="0" eaLnBrk="1" latinLnBrk="0" hangingPunct="1">
      <a:defRPr sz="8600" kern="1200">
        <a:solidFill>
          <a:schemeClr val="tx1"/>
        </a:solidFill>
        <a:latin typeface="+mn-lt"/>
        <a:ea typeface="+mn-ea"/>
        <a:cs typeface="+mn-cs"/>
      </a:defRPr>
    </a:lvl1pPr>
    <a:lvl2pPr marL="2194560" algn="l" defTabSz="4389120" rtl="0" eaLnBrk="1" latinLnBrk="0" hangingPunct="1">
      <a:defRPr sz="8600" kern="1200">
        <a:solidFill>
          <a:schemeClr val="tx1"/>
        </a:solidFill>
        <a:latin typeface="+mn-lt"/>
        <a:ea typeface="+mn-ea"/>
        <a:cs typeface="+mn-cs"/>
      </a:defRPr>
    </a:lvl2pPr>
    <a:lvl3pPr marL="4389120" algn="l" defTabSz="4389120" rtl="0" eaLnBrk="1" latinLnBrk="0" hangingPunct="1">
      <a:defRPr sz="8600" kern="1200">
        <a:solidFill>
          <a:schemeClr val="tx1"/>
        </a:solidFill>
        <a:latin typeface="+mn-lt"/>
        <a:ea typeface="+mn-ea"/>
        <a:cs typeface="+mn-cs"/>
      </a:defRPr>
    </a:lvl3pPr>
    <a:lvl4pPr marL="6583680" algn="l" defTabSz="4389120" rtl="0" eaLnBrk="1" latinLnBrk="0" hangingPunct="1">
      <a:defRPr sz="8600" kern="1200">
        <a:solidFill>
          <a:schemeClr val="tx1"/>
        </a:solidFill>
        <a:latin typeface="+mn-lt"/>
        <a:ea typeface="+mn-ea"/>
        <a:cs typeface="+mn-cs"/>
      </a:defRPr>
    </a:lvl4pPr>
    <a:lvl5pPr marL="8778240" algn="l" defTabSz="4389120" rtl="0" eaLnBrk="1" latinLnBrk="0" hangingPunct="1">
      <a:defRPr sz="8600" kern="1200">
        <a:solidFill>
          <a:schemeClr val="tx1"/>
        </a:solidFill>
        <a:latin typeface="+mn-lt"/>
        <a:ea typeface="+mn-ea"/>
        <a:cs typeface="+mn-cs"/>
      </a:defRPr>
    </a:lvl5pPr>
    <a:lvl6pPr marL="10972800" algn="l" defTabSz="4389120" rtl="0" eaLnBrk="1" latinLnBrk="0" hangingPunct="1">
      <a:defRPr sz="8600" kern="1200">
        <a:solidFill>
          <a:schemeClr val="tx1"/>
        </a:solidFill>
        <a:latin typeface="+mn-lt"/>
        <a:ea typeface="+mn-ea"/>
        <a:cs typeface="+mn-cs"/>
      </a:defRPr>
    </a:lvl6pPr>
    <a:lvl7pPr marL="13167360" algn="l" defTabSz="4389120" rtl="0" eaLnBrk="1" latinLnBrk="0" hangingPunct="1">
      <a:defRPr sz="8600" kern="1200">
        <a:solidFill>
          <a:schemeClr val="tx1"/>
        </a:solidFill>
        <a:latin typeface="+mn-lt"/>
        <a:ea typeface="+mn-ea"/>
        <a:cs typeface="+mn-cs"/>
      </a:defRPr>
    </a:lvl7pPr>
    <a:lvl8pPr marL="15361920" algn="l" defTabSz="4389120" rtl="0" eaLnBrk="1" latinLnBrk="0" hangingPunct="1">
      <a:defRPr sz="8600" kern="1200">
        <a:solidFill>
          <a:schemeClr val="tx1"/>
        </a:solidFill>
        <a:latin typeface="+mn-lt"/>
        <a:ea typeface="+mn-ea"/>
        <a:cs typeface="+mn-cs"/>
      </a:defRPr>
    </a:lvl8pPr>
    <a:lvl9pPr marL="17556480" algn="l" defTabSz="4389120" rtl="0" eaLnBrk="1" latinLnBrk="0" hangingPunct="1">
      <a:defRPr sz="8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A7A7A"/>
    <a:srgbClr val="C4C4C4"/>
    <a:srgbClr val="526DB0"/>
    <a:srgbClr val="F5C201"/>
    <a:srgbClr val="329401"/>
    <a:srgbClr val="F8F8F8"/>
    <a:srgbClr val="E76310"/>
    <a:srgbClr val="2D8356"/>
    <a:srgbClr val="E31B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9EC4D1-E0BD-4630-B255-DDF5CE57AFCD}" v="2" dt="2024-12-17T13:32:54.506"/>
  </p1510:revLst>
</p1510:revInfo>
</file>

<file path=ppt/tableStyles.xml><?xml version="1.0" encoding="utf-8"?>
<a:tblStyleLst xmlns:a="http://schemas.openxmlformats.org/drawingml/2006/main" def="{5C22544A-7EE6-4342-B048-85BDC9FD1C3A}">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8"/>
    <p:restoredTop sz="94694"/>
  </p:normalViewPr>
  <p:slideViewPr>
    <p:cSldViewPr snapToGrid="0">
      <p:cViewPr varScale="1">
        <p:scale>
          <a:sx n="15" d="100"/>
          <a:sy n="15" d="100"/>
        </p:scale>
        <p:origin x="90" y="1068"/>
      </p:cViewPr>
      <p:guideLst>
        <p:guide orient="horz" pos="10368"/>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D90C26E-E67F-4206-BC9E-86E1C0C4267C}" type="datetimeFigureOut">
              <a:rPr lang="en-US" smtClean="0"/>
              <a:t>12/17/2024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4A0BE70-425A-43CB-862B-2C7F49FC67A0}" type="slidenum">
              <a:rPr lang="en-US" smtClean="0"/>
              <a:t>‹#›</a:t>
            </a:fld>
            <a:endParaRPr lang="en-US"/>
          </a:p>
        </p:txBody>
      </p:sp>
    </p:spTree>
    <p:extLst>
      <p:ext uri="{BB962C8B-B14F-4D97-AF65-F5344CB8AC3E}">
        <p14:creationId xmlns:p14="http://schemas.microsoft.com/office/powerpoint/2010/main" val="3218845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A0BE70-425A-43CB-862B-2C7F49FC67A0}" type="slidenum">
              <a:rPr lang="en-US" smtClean="0"/>
              <a:t>1</a:t>
            </a:fld>
            <a:endParaRPr lang="en-US"/>
          </a:p>
        </p:txBody>
      </p:sp>
    </p:spTree>
    <p:extLst>
      <p:ext uri="{BB962C8B-B14F-4D97-AF65-F5344CB8AC3E}">
        <p14:creationId xmlns:p14="http://schemas.microsoft.com/office/powerpoint/2010/main" val="3482080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0BE70-425A-43CB-862B-2C7F49FC67A0}" type="slidenum">
              <a:rPr lang="en-US" smtClean="0"/>
              <a:t>11</a:t>
            </a:fld>
            <a:endParaRPr lang="en-US"/>
          </a:p>
        </p:txBody>
      </p:sp>
    </p:spTree>
    <p:extLst>
      <p:ext uri="{BB962C8B-B14F-4D97-AF65-F5344CB8AC3E}">
        <p14:creationId xmlns:p14="http://schemas.microsoft.com/office/powerpoint/2010/main" val="4197298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A0BE70-425A-43CB-862B-2C7F49FC67A0}" type="slidenum">
              <a:rPr lang="en-US" smtClean="0"/>
              <a:t>12</a:t>
            </a:fld>
            <a:endParaRPr lang="en-US"/>
          </a:p>
        </p:txBody>
      </p:sp>
    </p:spTree>
    <p:extLst>
      <p:ext uri="{BB962C8B-B14F-4D97-AF65-F5344CB8AC3E}">
        <p14:creationId xmlns:p14="http://schemas.microsoft.com/office/powerpoint/2010/main" val="3129567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A0BE70-425A-43CB-862B-2C7F49FC67A0}" type="slidenum">
              <a:rPr lang="en-US" smtClean="0"/>
              <a:t>13</a:t>
            </a:fld>
            <a:endParaRPr lang="en-US"/>
          </a:p>
        </p:txBody>
      </p:sp>
    </p:spTree>
    <p:extLst>
      <p:ext uri="{BB962C8B-B14F-4D97-AF65-F5344CB8AC3E}">
        <p14:creationId xmlns:p14="http://schemas.microsoft.com/office/powerpoint/2010/main" val="1934546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A0BE70-425A-43CB-862B-2C7F49FC67A0}" type="slidenum">
              <a:rPr lang="en-US" smtClean="0"/>
              <a:t>14</a:t>
            </a:fld>
            <a:endParaRPr lang="en-US"/>
          </a:p>
        </p:txBody>
      </p:sp>
    </p:spTree>
    <p:extLst>
      <p:ext uri="{BB962C8B-B14F-4D97-AF65-F5344CB8AC3E}">
        <p14:creationId xmlns:p14="http://schemas.microsoft.com/office/powerpoint/2010/main" val="4278262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A0BE70-425A-43CB-862B-2C7F49FC67A0}" type="slidenum">
              <a:rPr lang="en-US" smtClean="0"/>
              <a:t>15</a:t>
            </a:fld>
            <a:endParaRPr lang="en-US"/>
          </a:p>
        </p:txBody>
      </p:sp>
    </p:spTree>
    <p:extLst>
      <p:ext uri="{BB962C8B-B14F-4D97-AF65-F5344CB8AC3E}">
        <p14:creationId xmlns:p14="http://schemas.microsoft.com/office/powerpoint/2010/main" val="1931936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A0BE70-425A-43CB-862B-2C7F49FC67A0}" type="slidenum">
              <a:rPr lang="en-US" smtClean="0"/>
              <a:t>16</a:t>
            </a:fld>
            <a:endParaRPr lang="en-US"/>
          </a:p>
        </p:txBody>
      </p:sp>
    </p:spTree>
    <p:extLst>
      <p:ext uri="{BB962C8B-B14F-4D97-AF65-F5344CB8AC3E}">
        <p14:creationId xmlns:p14="http://schemas.microsoft.com/office/powerpoint/2010/main" val="1353430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A0BE70-425A-43CB-862B-2C7F49FC67A0}" type="slidenum">
              <a:rPr lang="en-US" smtClean="0"/>
              <a:t>17</a:t>
            </a:fld>
            <a:endParaRPr lang="en-US"/>
          </a:p>
        </p:txBody>
      </p:sp>
    </p:spTree>
    <p:extLst>
      <p:ext uri="{BB962C8B-B14F-4D97-AF65-F5344CB8AC3E}">
        <p14:creationId xmlns:p14="http://schemas.microsoft.com/office/powerpoint/2010/main" val="2571987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A0BE70-425A-43CB-862B-2C7F49FC67A0}" type="slidenum">
              <a:rPr lang="en-US" smtClean="0"/>
              <a:t>18</a:t>
            </a:fld>
            <a:endParaRPr lang="en-US"/>
          </a:p>
        </p:txBody>
      </p:sp>
    </p:spTree>
    <p:extLst>
      <p:ext uri="{BB962C8B-B14F-4D97-AF65-F5344CB8AC3E}">
        <p14:creationId xmlns:p14="http://schemas.microsoft.com/office/powerpoint/2010/main" val="3642397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A0BE70-425A-43CB-862B-2C7F49FC67A0}" type="slidenum">
              <a:rPr lang="en-US" smtClean="0"/>
              <a:t>19</a:t>
            </a:fld>
            <a:endParaRPr lang="en-US"/>
          </a:p>
        </p:txBody>
      </p:sp>
    </p:spTree>
    <p:extLst>
      <p:ext uri="{BB962C8B-B14F-4D97-AF65-F5344CB8AC3E}">
        <p14:creationId xmlns:p14="http://schemas.microsoft.com/office/powerpoint/2010/main" val="3237626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A0BE70-425A-43CB-862B-2C7F49FC67A0}" type="slidenum">
              <a:rPr lang="en-US" smtClean="0"/>
              <a:t>20</a:t>
            </a:fld>
            <a:endParaRPr lang="en-US"/>
          </a:p>
        </p:txBody>
      </p:sp>
    </p:spTree>
    <p:extLst>
      <p:ext uri="{BB962C8B-B14F-4D97-AF65-F5344CB8AC3E}">
        <p14:creationId xmlns:p14="http://schemas.microsoft.com/office/powerpoint/2010/main" val="624065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0BE70-425A-43CB-862B-2C7F49FC67A0}" type="slidenum">
              <a:rPr lang="en-US" smtClean="0"/>
              <a:t>2</a:t>
            </a:fld>
            <a:endParaRPr lang="en-US"/>
          </a:p>
        </p:txBody>
      </p:sp>
    </p:spTree>
    <p:extLst>
      <p:ext uri="{BB962C8B-B14F-4D97-AF65-F5344CB8AC3E}">
        <p14:creationId xmlns:p14="http://schemas.microsoft.com/office/powerpoint/2010/main" val="2996953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A0BE70-425A-43CB-862B-2C7F49FC67A0}" type="slidenum">
              <a:rPr lang="en-US" smtClean="0"/>
              <a:t>21</a:t>
            </a:fld>
            <a:endParaRPr lang="en-US"/>
          </a:p>
        </p:txBody>
      </p:sp>
    </p:spTree>
    <p:extLst>
      <p:ext uri="{BB962C8B-B14F-4D97-AF65-F5344CB8AC3E}">
        <p14:creationId xmlns:p14="http://schemas.microsoft.com/office/powerpoint/2010/main" val="2232495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A0BE70-425A-43CB-862B-2C7F49FC67A0}" type="slidenum">
              <a:rPr lang="en-US" smtClean="0"/>
              <a:t>22</a:t>
            </a:fld>
            <a:endParaRPr lang="en-US"/>
          </a:p>
        </p:txBody>
      </p:sp>
    </p:spTree>
    <p:extLst>
      <p:ext uri="{BB962C8B-B14F-4D97-AF65-F5344CB8AC3E}">
        <p14:creationId xmlns:p14="http://schemas.microsoft.com/office/powerpoint/2010/main" val="108753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A0BE70-425A-43CB-862B-2C7F49FC67A0}" type="slidenum">
              <a:rPr lang="en-US" smtClean="0"/>
              <a:t>23</a:t>
            </a:fld>
            <a:endParaRPr lang="en-US"/>
          </a:p>
        </p:txBody>
      </p:sp>
    </p:spTree>
    <p:extLst>
      <p:ext uri="{BB962C8B-B14F-4D97-AF65-F5344CB8AC3E}">
        <p14:creationId xmlns:p14="http://schemas.microsoft.com/office/powerpoint/2010/main" val="1267820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A0BE70-425A-43CB-862B-2C7F49FC67A0}" type="slidenum">
              <a:rPr lang="en-US" smtClean="0"/>
              <a:t>24</a:t>
            </a:fld>
            <a:endParaRPr lang="en-US"/>
          </a:p>
        </p:txBody>
      </p:sp>
    </p:spTree>
    <p:extLst>
      <p:ext uri="{BB962C8B-B14F-4D97-AF65-F5344CB8AC3E}">
        <p14:creationId xmlns:p14="http://schemas.microsoft.com/office/powerpoint/2010/main" val="1073916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A0BE70-425A-43CB-862B-2C7F49FC67A0}" type="slidenum">
              <a:rPr lang="en-US" smtClean="0"/>
              <a:t>25</a:t>
            </a:fld>
            <a:endParaRPr lang="en-US"/>
          </a:p>
        </p:txBody>
      </p:sp>
    </p:spTree>
    <p:extLst>
      <p:ext uri="{BB962C8B-B14F-4D97-AF65-F5344CB8AC3E}">
        <p14:creationId xmlns:p14="http://schemas.microsoft.com/office/powerpoint/2010/main" val="3061681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0BE70-425A-43CB-862B-2C7F49FC67A0}" type="slidenum">
              <a:rPr lang="en-US" smtClean="0"/>
              <a:t>3</a:t>
            </a:fld>
            <a:endParaRPr lang="en-US"/>
          </a:p>
        </p:txBody>
      </p:sp>
    </p:spTree>
    <p:extLst>
      <p:ext uri="{BB962C8B-B14F-4D97-AF65-F5344CB8AC3E}">
        <p14:creationId xmlns:p14="http://schemas.microsoft.com/office/powerpoint/2010/main" val="3982022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0BE70-425A-43CB-862B-2C7F49FC67A0}" type="slidenum">
              <a:rPr lang="en-US" smtClean="0"/>
              <a:t>4</a:t>
            </a:fld>
            <a:endParaRPr lang="en-US"/>
          </a:p>
        </p:txBody>
      </p:sp>
    </p:spTree>
    <p:extLst>
      <p:ext uri="{BB962C8B-B14F-4D97-AF65-F5344CB8AC3E}">
        <p14:creationId xmlns:p14="http://schemas.microsoft.com/office/powerpoint/2010/main" val="274654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0BE70-425A-43CB-862B-2C7F49FC67A0}" type="slidenum">
              <a:rPr lang="en-US" smtClean="0"/>
              <a:t>5</a:t>
            </a:fld>
            <a:endParaRPr lang="en-US"/>
          </a:p>
        </p:txBody>
      </p:sp>
    </p:spTree>
    <p:extLst>
      <p:ext uri="{BB962C8B-B14F-4D97-AF65-F5344CB8AC3E}">
        <p14:creationId xmlns:p14="http://schemas.microsoft.com/office/powerpoint/2010/main" val="2076120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0BE70-425A-43CB-862B-2C7F49FC67A0}" type="slidenum">
              <a:rPr lang="en-US" smtClean="0"/>
              <a:t>6</a:t>
            </a:fld>
            <a:endParaRPr lang="en-US"/>
          </a:p>
        </p:txBody>
      </p:sp>
    </p:spTree>
    <p:extLst>
      <p:ext uri="{BB962C8B-B14F-4D97-AF65-F5344CB8AC3E}">
        <p14:creationId xmlns:p14="http://schemas.microsoft.com/office/powerpoint/2010/main" val="1348759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0BE70-425A-43CB-862B-2C7F49FC67A0}" type="slidenum">
              <a:rPr lang="en-US" smtClean="0"/>
              <a:t>7</a:t>
            </a:fld>
            <a:endParaRPr lang="en-US"/>
          </a:p>
        </p:txBody>
      </p:sp>
    </p:spTree>
    <p:extLst>
      <p:ext uri="{BB962C8B-B14F-4D97-AF65-F5344CB8AC3E}">
        <p14:creationId xmlns:p14="http://schemas.microsoft.com/office/powerpoint/2010/main" val="3721585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0BE70-425A-43CB-862B-2C7F49FC67A0}" type="slidenum">
              <a:rPr lang="en-US" smtClean="0"/>
              <a:t>8</a:t>
            </a:fld>
            <a:endParaRPr lang="en-US"/>
          </a:p>
        </p:txBody>
      </p:sp>
    </p:spTree>
    <p:extLst>
      <p:ext uri="{BB962C8B-B14F-4D97-AF65-F5344CB8AC3E}">
        <p14:creationId xmlns:p14="http://schemas.microsoft.com/office/powerpoint/2010/main" val="1491044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A0BE70-425A-43CB-862B-2C7F49FC67A0}" type="slidenum">
              <a:rPr lang="en-US" smtClean="0"/>
              <a:t>10</a:t>
            </a:fld>
            <a:endParaRPr lang="en-US"/>
          </a:p>
        </p:txBody>
      </p:sp>
    </p:spTree>
    <p:extLst>
      <p:ext uri="{BB962C8B-B14F-4D97-AF65-F5344CB8AC3E}">
        <p14:creationId xmlns:p14="http://schemas.microsoft.com/office/powerpoint/2010/main" val="42810695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1" y="-1"/>
            <a:ext cx="43891200" cy="32918401"/>
          </a:xfrm>
          <a:prstGeom prst="rect">
            <a:avLst/>
          </a:prstGeom>
          <a:gradFill flip="none" rotWithShape="1">
            <a:gsLst>
              <a:gs pos="0">
                <a:schemeClr val="tx1">
                  <a:lumMod val="75000"/>
                  <a:lumOff val="25000"/>
                </a:schemeClr>
              </a:gs>
              <a:gs pos="100000">
                <a:schemeClr val="tx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1702764" y="0"/>
            <a:ext cx="42188436" cy="32893000"/>
          </a:xfrm>
          <a:prstGeom prst="rect">
            <a:avLst/>
          </a:prstGeom>
          <a:solidFill>
            <a:schemeClr val="bg1"/>
          </a:solidFill>
          <a:ln>
            <a:noFill/>
          </a:ln>
          <a:effectLst>
            <a:outerShdw blurRad="3683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152400" y="0"/>
            <a:ext cx="43738800" cy="4221118"/>
          </a:xfrm>
          <a:prstGeom prst="rect">
            <a:avLst/>
          </a:prstGeom>
          <a:solidFill>
            <a:schemeClr val="bg1"/>
          </a:solidFill>
          <a:ln>
            <a:noFill/>
          </a:ln>
          <a:effectLst>
            <a:outerShdw blurRad="3683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293"/>
          <p:cNvSpPr/>
          <p:nvPr userDrawn="1"/>
        </p:nvSpPr>
        <p:spPr>
          <a:xfrm>
            <a:off x="112497" y="-1"/>
            <a:ext cx="5962355" cy="32918401"/>
          </a:xfrm>
          <a:custGeom>
            <a:avLst/>
            <a:gdLst>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21945600">
                <a:moveTo>
                  <a:pt x="0" y="0"/>
                </a:moveTo>
                <a:lnTo>
                  <a:pt x="4038600" y="0"/>
                </a:lnTo>
                <a:cubicBezTo>
                  <a:pt x="88392" y="7388352"/>
                  <a:pt x="-57912" y="14923008"/>
                  <a:pt x="4038600" y="21945600"/>
                </a:cubicBezTo>
                <a:lnTo>
                  <a:pt x="0" y="21945600"/>
                </a:lnTo>
                <a:lnTo>
                  <a:pt x="0" y="0"/>
                </a:lnTo>
                <a:close/>
              </a:path>
            </a:pathLst>
          </a:custGeom>
          <a:solidFill>
            <a:srgbClr val="E31B23"/>
          </a:solidFill>
          <a:ln>
            <a:noFill/>
          </a:ln>
          <a:effectLst>
            <a:outerShdw blurRad="698500" dist="203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Placeholder 1"/>
          <p:cNvSpPr>
            <a:spLocks noGrp="1"/>
          </p:cNvSpPr>
          <p:nvPr>
            <p:ph type="title"/>
          </p:nvPr>
        </p:nvSpPr>
        <p:spPr>
          <a:xfrm>
            <a:off x="9982200" y="4495800"/>
            <a:ext cx="26212800" cy="3657600"/>
          </a:xfrm>
          <a:prstGeom prst="rect">
            <a:avLst/>
          </a:prstGeom>
        </p:spPr>
        <p:txBody>
          <a:bodyPr vert="horz" lIns="438912" tIns="219456" rIns="438912" bIns="219456" rtlCol="0" anchor="ctr">
            <a:normAutofit/>
          </a:bodyPr>
          <a:lstStyle>
            <a:lvl1pPr>
              <a:defRPr sz="14700"/>
            </a:lvl1pPr>
          </a:lstStyle>
          <a:p>
            <a:r>
              <a:rPr lang="en-US"/>
              <a:t>Click to edit</a:t>
            </a:r>
          </a:p>
        </p:txBody>
      </p:sp>
      <p:sp>
        <p:nvSpPr>
          <p:cNvPr id="21" name="Text Placeholder 2"/>
          <p:cNvSpPr>
            <a:spLocks noGrp="1"/>
          </p:cNvSpPr>
          <p:nvPr>
            <p:ph idx="1"/>
          </p:nvPr>
        </p:nvSpPr>
        <p:spPr>
          <a:xfrm>
            <a:off x="2194560" y="10744199"/>
            <a:ext cx="39502080" cy="18661385"/>
          </a:xfrm>
          <a:prstGeom prst="rect">
            <a:avLst/>
          </a:prstGeom>
        </p:spPr>
        <p:txBody>
          <a:bodyPr vert="horz" lIns="438912" tIns="219456" rIns="438912" bIns="21945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651200" y="1247775"/>
            <a:ext cx="14365981" cy="1571625"/>
          </a:xfrm>
          <a:prstGeom prst="rect">
            <a:avLst/>
          </a:prstGeom>
        </p:spPr>
      </p:pic>
    </p:spTree>
    <p:extLst>
      <p:ext uri="{BB962C8B-B14F-4D97-AF65-F5344CB8AC3E}">
        <p14:creationId xmlns:p14="http://schemas.microsoft.com/office/powerpoint/2010/main" val="3840472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p:cNvSpPr/>
          <p:nvPr userDrawn="1"/>
        </p:nvSpPr>
        <p:spPr>
          <a:xfrm>
            <a:off x="1" y="-1"/>
            <a:ext cx="43891200" cy="32918401"/>
          </a:xfrm>
          <a:prstGeom prst="rect">
            <a:avLst/>
          </a:prstGeom>
          <a:gradFill flip="none" rotWithShape="1">
            <a:gsLst>
              <a:gs pos="0">
                <a:schemeClr val="tx1">
                  <a:lumMod val="75000"/>
                  <a:lumOff val="25000"/>
                </a:schemeClr>
              </a:gs>
              <a:gs pos="100000">
                <a:schemeClr val="tx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1702764" y="0"/>
            <a:ext cx="42188436" cy="32893000"/>
          </a:xfrm>
          <a:prstGeom prst="rect">
            <a:avLst/>
          </a:prstGeom>
          <a:solidFill>
            <a:schemeClr val="bg1"/>
          </a:solidFill>
          <a:ln>
            <a:noFill/>
          </a:ln>
          <a:effectLst>
            <a:outerShdw blurRad="3683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152400" y="0"/>
            <a:ext cx="43738800" cy="4221118"/>
          </a:xfrm>
          <a:prstGeom prst="rect">
            <a:avLst/>
          </a:prstGeom>
          <a:solidFill>
            <a:schemeClr val="bg1"/>
          </a:solidFill>
          <a:ln>
            <a:noFill/>
          </a:ln>
          <a:effectLst>
            <a:outerShdw blurRad="3683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293"/>
          <p:cNvSpPr/>
          <p:nvPr userDrawn="1"/>
        </p:nvSpPr>
        <p:spPr>
          <a:xfrm>
            <a:off x="112497" y="-1"/>
            <a:ext cx="5962355" cy="32918401"/>
          </a:xfrm>
          <a:custGeom>
            <a:avLst/>
            <a:gdLst>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21945600">
                <a:moveTo>
                  <a:pt x="0" y="0"/>
                </a:moveTo>
                <a:lnTo>
                  <a:pt x="4038600" y="0"/>
                </a:lnTo>
                <a:cubicBezTo>
                  <a:pt x="88392" y="7388352"/>
                  <a:pt x="-57912" y="14923008"/>
                  <a:pt x="4038600" y="21945600"/>
                </a:cubicBezTo>
                <a:lnTo>
                  <a:pt x="0" y="21945600"/>
                </a:lnTo>
                <a:lnTo>
                  <a:pt x="0" y="0"/>
                </a:lnTo>
                <a:close/>
              </a:path>
            </a:pathLst>
          </a:custGeom>
          <a:solidFill>
            <a:srgbClr val="E31B23"/>
          </a:solidFill>
          <a:ln>
            <a:noFill/>
          </a:ln>
          <a:effectLst>
            <a:outerShdw blurRad="698500" dist="203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Placeholder 1"/>
          <p:cNvSpPr>
            <a:spLocks noGrp="1"/>
          </p:cNvSpPr>
          <p:nvPr>
            <p:ph type="title"/>
          </p:nvPr>
        </p:nvSpPr>
        <p:spPr>
          <a:xfrm>
            <a:off x="9982200" y="4495800"/>
            <a:ext cx="26212800" cy="3657600"/>
          </a:xfrm>
          <a:prstGeom prst="rect">
            <a:avLst/>
          </a:prstGeom>
        </p:spPr>
        <p:txBody>
          <a:bodyPr vert="horz" lIns="438912" tIns="219456" rIns="438912" bIns="219456" rtlCol="0" anchor="ctr">
            <a:normAutofit/>
          </a:bodyPr>
          <a:lstStyle>
            <a:lvl1pPr>
              <a:defRPr sz="14700"/>
            </a:lvl1pPr>
          </a:lstStyle>
          <a:p>
            <a:r>
              <a:rPr lang="en-US"/>
              <a:t>Click to edit</a:t>
            </a:r>
          </a:p>
        </p:txBody>
      </p:sp>
      <p:sp>
        <p:nvSpPr>
          <p:cNvPr id="21" name="Text Placeholder 2"/>
          <p:cNvSpPr>
            <a:spLocks noGrp="1"/>
          </p:cNvSpPr>
          <p:nvPr>
            <p:ph idx="1"/>
          </p:nvPr>
        </p:nvSpPr>
        <p:spPr>
          <a:xfrm>
            <a:off x="2194560" y="10744199"/>
            <a:ext cx="39502080" cy="18661385"/>
          </a:xfrm>
          <a:prstGeom prst="rect">
            <a:avLst/>
          </a:prstGeom>
        </p:spPr>
        <p:txBody>
          <a:bodyPr vert="horz" lIns="438912" tIns="219456" rIns="438912" bIns="21945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803600" y="30708600"/>
            <a:ext cx="14365981" cy="1571625"/>
          </a:xfrm>
          <a:prstGeom prst="rect">
            <a:avLst/>
          </a:prstGeom>
        </p:spPr>
      </p:pic>
    </p:spTree>
    <p:extLst>
      <p:ext uri="{BB962C8B-B14F-4D97-AF65-F5344CB8AC3E}">
        <p14:creationId xmlns:p14="http://schemas.microsoft.com/office/powerpoint/2010/main" val="85680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p:cNvSpPr/>
          <p:nvPr userDrawn="1"/>
        </p:nvSpPr>
        <p:spPr>
          <a:xfrm>
            <a:off x="1" y="-1"/>
            <a:ext cx="43891200" cy="32918401"/>
          </a:xfrm>
          <a:prstGeom prst="rect">
            <a:avLst/>
          </a:prstGeom>
          <a:gradFill flip="none" rotWithShape="1">
            <a:gsLst>
              <a:gs pos="0">
                <a:schemeClr val="tx1">
                  <a:lumMod val="75000"/>
                  <a:lumOff val="25000"/>
                </a:schemeClr>
              </a:gs>
              <a:gs pos="100000">
                <a:schemeClr val="tx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1702764" y="0"/>
            <a:ext cx="42188436" cy="32893000"/>
          </a:xfrm>
          <a:prstGeom prst="rect">
            <a:avLst/>
          </a:prstGeom>
          <a:solidFill>
            <a:schemeClr val="bg1"/>
          </a:solidFill>
          <a:ln>
            <a:noFill/>
          </a:ln>
          <a:effectLst>
            <a:outerShdw blurRad="3683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293"/>
          <p:cNvSpPr/>
          <p:nvPr userDrawn="1"/>
        </p:nvSpPr>
        <p:spPr>
          <a:xfrm>
            <a:off x="112497" y="-1"/>
            <a:ext cx="5962355" cy="32918401"/>
          </a:xfrm>
          <a:custGeom>
            <a:avLst/>
            <a:gdLst>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21945600">
                <a:moveTo>
                  <a:pt x="0" y="0"/>
                </a:moveTo>
                <a:lnTo>
                  <a:pt x="4038600" y="0"/>
                </a:lnTo>
                <a:cubicBezTo>
                  <a:pt x="88392" y="7388352"/>
                  <a:pt x="-57912" y="14923008"/>
                  <a:pt x="4038600" y="21945600"/>
                </a:cubicBezTo>
                <a:lnTo>
                  <a:pt x="0" y="21945600"/>
                </a:lnTo>
                <a:lnTo>
                  <a:pt x="0" y="0"/>
                </a:lnTo>
                <a:close/>
              </a:path>
            </a:pathLst>
          </a:custGeom>
          <a:solidFill>
            <a:srgbClr val="E31B23"/>
          </a:solidFill>
          <a:ln>
            <a:noFill/>
          </a:ln>
          <a:effectLst>
            <a:outerShdw blurRad="698500" dist="203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Placeholder 1"/>
          <p:cNvSpPr>
            <a:spLocks noGrp="1"/>
          </p:cNvSpPr>
          <p:nvPr>
            <p:ph type="title"/>
          </p:nvPr>
        </p:nvSpPr>
        <p:spPr>
          <a:xfrm>
            <a:off x="9982200" y="4495800"/>
            <a:ext cx="26212800" cy="3657600"/>
          </a:xfrm>
          <a:prstGeom prst="rect">
            <a:avLst/>
          </a:prstGeom>
        </p:spPr>
        <p:txBody>
          <a:bodyPr vert="horz" lIns="438912" tIns="219456" rIns="438912" bIns="219456" rtlCol="0" anchor="ctr">
            <a:normAutofit/>
          </a:bodyPr>
          <a:lstStyle>
            <a:lvl1pPr>
              <a:defRPr sz="14700"/>
            </a:lvl1pPr>
          </a:lstStyle>
          <a:p>
            <a:r>
              <a:rPr lang="en-US"/>
              <a:t>Click to edit</a:t>
            </a:r>
          </a:p>
        </p:txBody>
      </p:sp>
      <p:sp>
        <p:nvSpPr>
          <p:cNvPr id="21" name="Text Placeholder 2"/>
          <p:cNvSpPr>
            <a:spLocks noGrp="1"/>
          </p:cNvSpPr>
          <p:nvPr>
            <p:ph idx="1"/>
          </p:nvPr>
        </p:nvSpPr>
        <p:spPr>
          <a:xfrm>
            <a:off x="2194560" y="10744199"/>
            <a:ext cx="39502080" cy="18661385"/>
          </a:xfrm>
          <a:prstGeom prst="rect">
            <a:avLst/>
          </a:prstGeom>
        </p:spPr>
        <p:txBody>
          <a:bodyPr vert="horz" lIns="438912" tIns="219456" rIns="438912" bIns="21945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803600" y="30708600"/>
            <a:ext cx="14365981" cy="1571625"/>
          </a:xfrm>
          <a:prstGeom prst="rect">
            <a:avLst/>
          </a:prstGeom>
        </p:spPr>
      </p:pic>
    </p:spTree>
    <p:extLst>
      <p:ext uri="{BB962C8B-B14F-4D97-AF65-F5344CB8AC3E}">
        <p14:creationId xmlns:p14="http://schemas.microsoft.com/office/powerpoint/2010/main" val="379353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p:cNvSpPr/>
          <p:nvPr userDrawn="1"/>
        </p:nvSpPr>
        <p:spPr>
          <a:xfrm>
            <a:off x="1" y="-1"/>
            <a:ext cx="43891200" cy="32918401"/>
          </a:xfrm>
          <a:prstGeom prst="rect">
            <a:avLst/>
          </a:prstGeom>
          <a:gradFill flip="none" rotWithShape="1">
            <a:gsLst>
              <a:gs pos="0">
                <a:schemeClr val="tx1">
                  <a:lumMod val="75000"/>
                  <a:lumOff val="25000"/>
                </a:schemeClr>
              </a:gs>
              <a:gs pos="100000">
                <a:schemeClr val="tx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0"/>
            <a:ext cx="43891200" cy="32893000"/>
          </a:xfrm>
          <a:prstGeom prst="rect">
            <a:avLst/>
          </a:prstGeom>
          <a:solidFill>
            <a:schemeClr val="bg1"/>
          </a:solidFill>
          <a:ln>
            <a:noFill/>
          </a:ln>
          <a:effectLst>
            <a:outerShdw blurRad="3683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2334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12680" y="23042880"/>
            <a:ext cx="26334720" cy="2720342"/>
          </a:xfrm>
          <a:prstGeom prst="rect">
            <a:avLst/>
          </a:prstGeom>
        </p:spPr>
        <p:txBody>
          <a:bodyPr anchor="b"/>
          <a:lstStyle>
            <a:lvl1pPr algn="l">
              <a:defRPr sz="9600" b="1"/>
            </a:lvl1pPr>
          </a:lstStyle>
          <a:p>
            <a:r>
              <a:rPr lang="en-US"/>
              <a:t>Click to edit Master title style</a:t>
            </a:r>
          </a:p>
        </p:txBody>
      </p:sp>
      <p:sp>
        <p:nvSpPr>
          <p:cNvPr id="3" name="Picture Placeholder 2"/>
          <p:cNvSpPr>
            <a:spLocks noGrp="1"/>
          </p:cNvSpPr>
          <p:nvPr>
            <p:ph type="pic" idx="1"/>
          </p:nvPr>
        </p:nvSpPr>
        <p:spPr>
          <a:xfrm>
            <a:off x="10012680" y="2941320"/>
            <a:ext cx="26334720" cy="19751040"/>
          </a:xfrm>
        </p:spPr>
        <p:txBody>
          <a:bodyPr/>
          <a:lstStyle>
            <a:lvl1pPr marL="0" indent="0">
              <a:buNone/>
              <a:defRPr sz="15400"/>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endParaRPr lang="en-US"/>
          </a:p>
        </p:txBody>
      </p:sp>
      <p:sp>
        <p:nvSpPr>
          <p:cNvPr id="4" name="Text Placeholder 3"/>
          <p:cNvSpPr>
            <a:spLocks noGrp="1"/>
          </p:cNvSpPr>
          <p:nvPr>
            <p:ph type="body" sz="half" idx="2"/>
          </p:nvPr>
        </p:nvSpPr>
        <p:spPr>
          <a:xfrm>
            <a:off x="10012680" y="25763222"/>
            <a:ext cx="26334720" cy="3863338"/>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17708880" y="30510482"/>
            <a:ext cx="10637520" cy="1798318"/>
          </a:xfrm>
        </p:spPr>
        <p:txBody>
          <a:bodyPr/>
          <a:lstStyle/>
          <a:p>
            <a:endParaRPr lang="en-US"/>
          </a:p>
        </p:txBody>
      </p:sp>
      <p:sp>
        <p:nvSpPr>
          <p:cNvPr id="7" name="Slide Number Placeholder 6"/>
          <p:cNvSpPr>
            <a:spLocks noGrp="1"/>
          </p:cNvSpPr>
          <p:nvPr>
            <p:ph type="sldNum" sz="quarter" idx="12"/>
          </p:nvPr>
        </p:nvSpPr>
        <p:spPr>
          <a:xfrm>
            <a:off x="28803600" y="30510482"/>
            <a:ext cx="10241280" cy="1752600"/>
          </a:xfrm>
        </p:spPr>
        <p:txBody>
          <a:bodyPr/>
          <a:lstStyle/>
          <a:p>
            <a:fld id="{1E3B257D-8628-48B0-A446-02A5C9C753C8}" type="slidenum">
              <a:rPr lang="en-US" smtClean="0"/>
              <a:t>‹#›</a:t>
            </a:fld>
            <a:endParaRPr lang="en-US"/>
          </a:p>
        </p:txBody>
      </p:sp>
      <p:sp>
        <p:nvSpPr>
          <p:cNvPr id="9" name="Rectangle 293"/>
          <p:cNvSpPr/>
          <p:nvPr userDrawn="1"/>
        </p:nvSpPr>
        <p:spPr>
          <a:xfrm>
            <a:off x="112497" y="-1"/>
            <a:ext cx="5962355" cy="32918401"/>
          </a:xfrm>
          <a:custGeom>
            <a:avLst/>
            <a:gdLst>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21945600">
                <a:moveTo>
                  <a:pt x="0" y="0"/>
                </a:moveTo>
                <a:lnTo>
                  <a:pt x="4038600" y="0"/>
                </a:lnTo>
                <a:cubicBezTo>
                  <a:pt x="88392" y="7388352"/>
                  <a:pt x="-57912" y="14923008"/>
                  <a:pt x="4038600" y="21945600"/>
                </a:cubicBezTo>
                <a:lnTo>
                  <a:pt x="0" y="21945600"/>
                </a:lnTo>
                <a:lnTo>
                  <a:pt x="0" y="0"/>
                </a:lnTo>
                <a:close/>
              </a:path>
            </a:pathLst>
          </a:custGeom>
          <a:solidFill>
            <a:srgbClr val="E31B23"/>
          </a:solidFill>
          <a:ln>
            <a:noFill/>
          </a:ln>
          <a:effectLst>
            <a:outerShdw blurRad="698500" dist="203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W:\Templates\Test Templates\Scientific Posters\University of Louisville\Logos\UL_white.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91848" y="30090712"/>
            <a:ext cx="4184862" cy="2534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621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1" y="-1"/>
            <a:ext cx="43891200" cy="32918401"/>
          </a:xfrm>
          <a:prstGeom prst="rect">
            <a:avLst/>
          </a:prstGeom>
          <a:gradFill flip="none" rotWithShape="1">
            <a:gsLst>
              <a:gs pos="0">
                <a:schemeClr val="tx1">
                  <a:lumMod val="75000"/>
                  <a:lumOff val="25000"/>
                </a:schemeClr>
              </a:gs>
              <a:gs pos="100000">
                <a:schemeClr val="tx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1702764" y="0"/>
            <a:ext cx="42188436" cy="32893000"/>
          </a:xfrm>
          <a:prstGeom prst="rect">
            <a:avLst/>
          </a:prstGeom>
          <a:solidFill>
            <a:schemeClr val="bg1"/>
          </a:solidFill>
          <a:ln>
            <a:noFill/>
          </a:ln>
          <a:effectLst>
            <a:outerShdw blurRad="3683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293"/>
          <p:cNvSpPr/>
          <p:nvPr userDrawn="1"/>
        </p:nvSpPr>
        <p:spPr>
          <a:xfrm>
            <a:off x="112497" y="-1"/>
            <a:ext cx="5962355" cy="32918401"/>
          </a:xfrm>
          <a:custGeom>
            <a:avLst/>
            <a:gdLst>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21945600">
                <a:moveTo>
                  <a:pt x="0" y="0"/>
                </a:moveTo>
                <a:lnTo>
                  <a:pt x="4038600" y="0"/>
                </a:lnTo>
                <a:cubicBezTo>
                  <a:pt x="88392" y="7388352"/>
                  <a:pt x="-57912" y="14923008"/>
                  <a:pt x="4038600" y="21945600"/>
                </a:cubicBezTo>
                <a:lnTo>
                  <a:pt x="0" y="21945600"/>
                </a:lnTo>
                <a:lnTo>
                  <a:pt x="0" y="0"/>
                </a:lnTo>
                <a:close/>
              </a:path>
            </a:pathLst>
          </a:custGeom>
          <a:solidFill>
            <a:srgbClr val="E31B23"/>
          </a:solidFill>
          <a:ln>
            <a:noFill/>
          </a:ln>
          <a:effectLst>
            <a:outerShdw blurRad="698500" dist="203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Placeholder 1"/>
          <p:cNvSpPr>
            <a:spLocks noGrp="1"/>
          </p:cNvSpPr>
          <p:nvPr>
            <p:ph type="title"/>
          </p:nvPr>
        </p:nvSpPr>
        <p:spPr>
          <a:xfrm>
            <a:off x="2194560" y="4953000"/>
            <a:ext cx="39502080" cy="5486400"/>
          </a:xfrm>
          <a:prstGeom prst="rect">
            <a:avLst/>
          </a:prstGeom>
        </p:spPr>
        <p:txBody>
          <a:bodyPr vert="horz" lIns="438912" tIns="219456" rIns="438912" bIns="219456" rtlCol="0" anchor="ctr">
            <a:normAutofit/>
          </a:bodyPr>
          <a:lstStyle/>
          <a:p>
            <a:r>
              <a:rPr lang="en-US"/>
              <a:t>Click to edit Master title style</a:t>
            </a:r>
          </a:p>
        </p:txBody>
      </p:sp>
      <p:sp>
        <p:nvSpPr>
          <p:cNvPr id="15" name="Text Placeholder 2"/>
          <p:cNvSpPr>
            <a:spLocks noGrp="1"/>
          </p:cNvSpPr>
          <p:nvPr>
            <p:ph idx="1"/>
          </p:nvPr>
        </p:nvSpPr>
        <p:spPr>
          <a:xfrm>
            <a:off x="2194560" y="10744199"/>
            <a:ext cx="39502080" cy="18661385"/>
          </a:xfrm>
          <a:prstGeom prst="rect">
            <a:avLst/>
          </a:prstGeom>
        </p:spPr>
        <p:txBody>
          <a:bodyPr vert="horz" lIns="438912" tIns="219456" rIns="438912" bIns="21945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Date Placeholder 3"/>
          <p:cNvSpPr>
            <a:spLocks noGrp="1"/>
          </p:cNvSpPr>
          <p:nvPr>
            <p:ph type="dt" sz="half" idx="2"/>
          </p:nvPr>
        </p:nvSpPr>
        <p:spPr>
          <a:xfrm>
            <a:off x="5486400" y="30510482"/>
            <a:ext cx="10241280" cy="1752600"/>
          </a:xfrm>
          <a:prstGeom prst="rect">
            <a:avLst/>
          </a:prstGeom>
        </p:spPr>
        <p:txBody>
          <a:bodyPr vert="horz" lIns="438912" tIns="219456" rIns="438912" bIns="219456" rtlCol="0" anchor="ctr"/>
          <a:lstStyle>
            <a:lvl1pPr algn="l">
              <a:defRPr sz="5800">
                <a:solidFill>
                  <a:schemeClr val="tx1">
                    <a:tint val="75000"/>
                  </a:schemeClr>
                </a:solidFill>
              </a:defRPr>
            </a:lvl1pPr>
          </a:lstStyle>
          <a:p>
            <a:endParaRPr lang="en-US"/>
          </a:p>
        </p:txBody>
      </p:sp>
      <p:sp>
        <p:nvSpPr>
          <p:cNvPr id="17" name="Footer Placeholder 4"/>
          <p:cNvSpPr>
            <a:spLocks noGrp="1"/>
          </p:cNvSpPr>
          <p:nvPr>
            <p:ph type="ftr" sz="quarter" idx="3"/>
          </p:nvPr>
        </p:nvSpPr>
        <p:spPr>
          <a:xfrm>
            <a:off x="16657320" y="30510482"/>
            <a:ext cx="13898880" cy="1752600"/>
          </a:xfrm>
          <a:prstGeom prst="rect">
            <a:avLst/>
          </a:prstGeom>
        </p:spPr>
        <p:txBody>
          <a:bodyPr vert="horz" lIns="438912" tIns="219456" rIns="438912" bIns="219456" rtlCol="0" anchor="ctr"/>
          <a:lstStyle>
            <a:lvl1pPr algn="ctr">
              <a:defRPr sz="5800">
                <a:solidFill>
                  <a:schemeClr val="tx1">
                    <a:tint val="75000"/>
                  </a:schemeClr>
                </a:solidFill>
              </a:defRPr>
            </a:lvl1pPr>
          </a:lstStyle>
          <a:p>
            <a:endParaRPr lang="en-US"/>
          </a:p>
        </p:txBody>
      </p:sp>
      <p:sp>
        <p:nvSpPr>
          <p:cNvPr id="18" name="Slide Number Placeholder 5"/>
          <p:cNvSpPr>
            <a:spLocks noGrp="1"/>
          </p:cNvSpPr>
          <p:nvPr>
            <p:ph type="sldNum" sz="quarter" idx="4"/>
          </p:nvPr>
        </p:nvSpPr>
        <p:spPr>
          <a:xfrm>
            <a:off x="31455360" y="30510482"/>
            <a:ext cx="10241280" cy="1752600"/>
          </a:xfrm>
          <a:prstGeom prst="rect">
            <a:avLst/>
          </a:prstGeom>
        </p:spPr>
        <p:txBody>
          <a:bodyPr vert="horz" lIns="438912" tIns="219456" rIns="438912" bIns="219456" rtlCol="0" anchor="ctr"/>
          <a:lstStyle>
            <a:lvl1pPr algn="r">
              <a:defRPr sz="5800">
                <a:solidFill>
                  <a:schemeClr val="tx1">
                    <a:tint val="75000"/>
                  </a:schemeClr>
                </a:solidFill>
              </a:defRPr>
            </a:lvl1pPr>
          </a:lstStyle>
          <a:p>
            <a:fld id="{1E3B257D-8628-48B0-A446-02A5C9C753C8}" type="slidenum">
              <a:rPr lang="en-US" smtClean="0"/>
              <a:t>‹#›</a:t>
            </a:fld>
            <a:endParaRPr lang="en-US"/>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651200" y="1095375"/>
            <a:ext cx="14365981" cy="1571625"/>
          </a:xfrm>
          <a:prstGeom prst="rect">
            <a:avLst/>
          </a:prstGeom>
        </p:spPr>
      </p:pic>
    </p:spTree>
    <p:extLst>
      <p:ext uri="{BB962C8B-B14F-4D97-AF65-F5344CB8AC3E}">
        <p14:creationId xmlns:p14="http://schemas.microsoft.com/office/powerpoint/2010/main" val="1363726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Rectangle 12"/>
          <p:cNvSpPr/>
          <p:nvPr userDrawn="1"/>
        </p:nvSpPr>
        <p:spPr>
          <a:xfrm>
            <a:off x="152400" y="0"/>
            <a:ext cx="43738800" cy="4221118"/>
          </a:xfrm>
          <a:prstGeom prst="rect">
            <a:avLst/>
          </a:prstGeom>
          <a:solidFill>
            <a:schemeClr val="bg1"/>
          </a:solidFill>
          <a:ln>
            <a:noFill/>
          </a:ln>
          <a:effectLst>
            <a:outerShdw blurRad="3683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67000" y="4953000"/>
            <a:ext cx="39502080" cy="2286000"/>
          </a:xfrm>
          <a:prstGeom prst="rect">
            <a:avLst/>
          </a:prstGeom>
        </p:spPr>
        <p:txBody>
          <a:bodyPr/>
          <a:lstStyle>
            <a:lvl1pPr>
              <a:defRPr sz="14700"/>
            </a:lvl1pPr>
          </a:lstStyle>
          <a:p>
            <a:r>
              <a:rPr lang="en-US"/>
              <a:t>Click to edit Master title style</a:t>
            </a:r>
          </a:p>
        </p:txBody>
      </p:sp>
      <p:sp>
        <p:nvSpPr>
          <p:cNvPr id="3" name="Text Placeholder 2"/>
          <p:cNvSpPr>
            <a:spLocks noGrp="1"/>
          </p:cNvSpPr>
          <p:nvPr>
            <p:ph type="body" idx="1"/>
          </p:nvPr>
        </p:nvSpPr>
        <p:spPr>
          <a:xfrm>
            <a:off x="2194560" y="7368542"/>
            <a:ext cx="19392902"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a:t>Click to edit Master text styles</a:t>
            </a:r>
          </a:p>
        </p:txBody>
      </p:sp>
      <p:sp>
        <p:nvSpPr>
          <p:cNvPr id="4" name="Content Placeholder 3"/>
          <p:cNvSpPr>
            <a:spLocks noGrp="1"/>
          </p:cNvSpPr>
          <p:nvPr>
            <p:ph sz="half" idx="2"/>
          </p:nvPr>
        </p:nvSpPr>
        <p:spPr>
          <a:xfrm>
            <a:off x="2194560" y="10439400"/>
            <a:ext cx="19392902"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122" y="7368542"/>
            <a:ext cx="19400520"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a:t>Click to edit Master text styles</a:t>
            </a:r>
          </a:p>
        </p:txBody>
      </p:sp>
      <p:sp>
        <p:nvSpPr>
          <p:cNvPr id="6" name="Content Placeholder 5"/>
          <p:cNvSpPr>
            <a:spLocks noGrp="1"/>
          </p:cNvSpPr>
          <p:nvPr>
            <p:ph sz="quarter" idx="4"/>
          </p:nvPr>
        </p:nvSpPr>
        <p:spPr>
          <a:xfrm>
            <a:off x="22296122" y="10439400"/>
            <a:ext cx="19400520"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3B257D-8628-48B0-A446-02A5C9C753C8}" type="slidenum">
              <a:rPr lang="en-US" smtClean="0"/>
              <a:t>‹#›</a:t>
            </a:fld>
            <a:endParaRPr lang="en-US"/>
          </a:p>
        </p:txBody>
      </p:sp>
      <p:sp>
        <p:nvSpPr>
          <p:cNvPr id="11" name="Rectangle 293"/>
          <p:cNvSpPr/>
          <p:nvPr userDrawn="1"/>
        </p:nvSpPr>
        <p:spPr>
          <a:xfrm>
            <a:off x="112497" y="-1"/>
            <a:ext cx="5962355" cy="32918401"/>
          </a:xfrm>
          <a:custGeom>
            <a:avLst/>
            <a:gdLst>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21945600">
                <a:moveTo>
                  <a:pt x="0" y="0"/>
                </a:moveTo>
                <a:lnTo>
                  <a:pt x="4038600" y="0"/>
                </a:lnTo>
                <a:cubicBezTo>
                  <a:pt x="88392" y="7388352"/>
                  <a:pt x="-57912" y="14923008"/>
                  <a:pt x="4038600" y="21945600"/>
                </a:cubicBezTo>
                <a:lnTo>
                  <a:pt x="0" y="21945600"/>
                </a:lnTo>
                <a:lnTo>
                  <a:pt x="0" y="0"/>
                </a:lnTo>
                <a:close/>
              </a:path>
            </a:pathLst>
          </a:custGeom>
          <a:solidFill>
            <a:srgbClr val="E31B23"/>
          </a:solidFill>
          <a:ln>
            <a:noFill/>
          </a:ln>
          <a:effectLst>
            <a:outerShdw blurRad="698500" dist="203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651200" y="1171575"/>
            <a:ext cx="14365981" cy="1571625"/>
          </a:xfrm>
          <a:prstGeom prst="rect">
            <a:avLst/>
          </a:prstGeom>
        </p:spPr>
      </p:pic>
    </p:spTree>
    <p:extLst>
      <p:ext uri="{BB962C8B-B14F-4D97-AF65-F5344CB8AC3E}">
        <p14:creationId xmlns:p14="http://schemas.microsoft.com/office/powerpoint/2010/main" val="3041241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1" y="-1"/>
            <a:ext cx="43891200" cy="32918401"/>
          </a:xfrm>
          <a:prstGeom prst="rect">
            <a:avLst/>
          </a:prstGeom>
          <a:gradFill flip="none" rotWithShape="1">
            <a:gsLst>
              <a:gs pos="0">
                <a:schemeClr val="tx1">
                  <a:lumMod val="75000"/>
                  <a:lumOff val="25000"/>
                </a:schemeClr>
              </a:gs>
              <a:gs pos="100000">
                <a:schemeClr val="tx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1702764" y="0"/>
            <a:ext cx="42188436" cy="32893000"/>
          </a:xfrm>
          <a:prstGeom prst="rect">
            <a:avLst/>
          </a:prstGeom>
          <a:solidFill>
            <a:schemeClr val="bg1"/>
          </a:solidFill>
          <a:ln>
            <a:noFill/>
          </a:ln>
          <a:effectLst>
            <a:outerShdw blurRad="3683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293"/>
          <p:cNvSpPr/>
          <p:nvPr userDrawn="1"/>
        </p:nvSpPr>
        <p:spPr>
          <a:xfrm>
            <a:off x="112497" y="-1"/>
            <a:ext cx="5962355" cy="32918401"/>
          </a:xfrm>
          <a:custGeom>
            <a:avLst/>
            <a:gdLst>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21945600">
                <a:moveTo>
                  <a:pt x="0" y="0"/>
                </a:moveTo>
                <a:lnTo>
                  <a:pt x="4038600" y="0"/>
                </a:lnTo>
                <a:cubicBezTo>
                  <a:pt x="88392" y="7388352"/>
                  <a:pt x="-57912" y="14923008"/>
                  <a:pt x="4038600" y="21945600"/>
                </a:cubicBezTo>
                <a:lnTo>
                  <a:pt x="0" y="21945600"/>
                </a:lnTo>
                <a:lnTo>
                  <a:pt x="0" y="0"/>
                </a:lnTo>
                <a:close/>
              </a:path>
            </a:pathLst>
          </a:custGeom>
          <a:solidFill>
            <a:srgbClr val="E31B23"/>
          </a:solidFill>
          <a:ln>
            <a:noFill/>
          </a:ln>
          <a:effectLst>
            <a:outerShdw blurRad="698500" dist="203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Placeholder 1"/>
          <p:cNvSpPr>
            <a:spLocks noGrp="1"/>
          </p:cNvSpPr>
          <p:nvPr>
            <p:ph type="title"/>
          </p:nvPr>
        </p:nvSpPr>
        <p:spPr>
          <a:xfrm>
            <a:off x="2194560" y="4953000"/>
            <a:ext cx="39502080" cy="5486400"/>
          </a:xfrm>
          <a:prstGeom prst="rect">
            <a:avLst/>
          </a:prstGeom>
        </p:spPr>
        <p:txBody>
          <a:bodyPr vert="horz" lIns="438912" tIns="219456" rIns="438912" bIns="219456" rtlCol="0" anchor="ctr">
            <a:normAutofit/>
          </a:bodyPr>
          <a:lstStyle/>
          <a:p>
            <a:r>
              <a:rPr lang="en-US"/>
              <a:t>Click to edit Master title style</a:t>
            </a:r>
          </a:p>
        </p:txBody>
      </p:sp>
      <p:sp>
        <p:nvSpPr>
          <p:cNvPr id="15" name="Text Placeholder 2"/>
          <p:cNvSpPr>
            <a:spLocks noGrp="1"/>
          </p:cNvSpPr>
          <p:nvPr>
            <p:ph idx="1"/>
          </p:nvPr>
        </p:nvSpPr>
        <p:spPr>
          <a:xfrm>
            <a:off x="2194560" y="10744199"/>
            <a:ext cx="39502080" cy="18661385"/>
          </a:xfrm>
          <a:prstGeom prst="rect">
            <a:avLst/>
          </a:prstGeom>
        </p:spPr>
        <p:txBody>
          <a:bodyPr vert="horz" lIns="438912" tIns="219456" rIns="438912" bIns="21945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Date Placeholder 3"/>
          <p:cNvSpPr>
            <a:spLocks noGrp="1"/>
          </p:cNvSpPr>
          <p:nvPr>
            <p:ph type="dt" sz="half" idx="2"/>
          </p:nvPr>
        </p:nvSpPr>
        <p:spPr>
          <a:xfrm>
            <a:off x="5486400" y="30510482"/>
            <a:ext cx="10241280" cy="1752600"/>
          </a:xfrm>
          <a:prstGeom prst="rect">
            <a:avLst/>
          </a:prstGeom>
        </p:spPr>
        <p:txBody>
          <a:bodyPr vert="horz" lIns="438912" tIns="219456" rIns="438912" bIns="219456" rtlCol="0" anchor="ctr"/>
          <a:lstStyle>
            <a:lvl1pPr algn="l">
              <a:defRPr sz="5800">
                <a:solidFill>
                  <a:schemeClr val="tx1">
                    <a:tint val="75000"/>
                  </a:schemeClr>
                </a:solidFill>
              </a:defRPr>
            </a:lvl1pPr>
          </a:lstStyle>
          <a:p>
            <a:endParaRPr lang="en-US"/>
          </a:p>
        </p:txBody>
      </p:sp>
      <p:sp>
        <p:nvSpPr>
          <p:cNvPr id="17" name="Footer Placeholder 4"/>
          <p:cNvSpPr>
            <a:spLocks noGrp="1"/>
          </p:cNvSpPr>
          <p:nvPr>
            <p:ph type="ftr" sz="quarter" idx="3"/>
          </p:nvPr>
        </p:nvSpPr>
        <p:spPr>
          <a:xfrm>
            <a:off x="16657320" y="30510482"/>
            <a:ext cx="13898880" cy="1752600"/>
          </a:xfrm>
          <a:prstGeom prst="rect">
            <a:avLst/>
          </a:prstGeom>
        </p:spPr>
        <p:txBody>
          <a:bodyPr vert="horz" lIns="438912" tIns="219456" rIns="438912" bIns="219456" rtlCol="0" anchor="ctr"/>
          <a:lstStyle>
            <a:lvl1pPr algn="ctr">
              <a:defRPr sz="5800">
                <a:solidFill>
                  <a:schemeClr val="tx1">
                    <a:tint val="75000"/>
                  </a:schemeClr>
                </a:solidFill>
              </a:defRPr>
            </a:lvl1pPr>
          </a:lstStyle>
          <a:p>
            <a:endParaRPr lang="en-US"/>
          </a:p>
        </p:txBody>
      </p:sp>
      <p:sp>
        <p:nvSpPr>
          <p:cNvPr id="18" name="Slide Number Placeholder 5"/>
          <p:cNvSpPr>
            <a:spLocks noGrp="1"/>
          </p:cNvSpPr>
          <p:nvPr>
            <p:ph type="sldNum" sz="quarter" idx="4"/>
          </p:nvPr>
        </p:nvSpPr>
        <p:spPr>
          <a:xfrm>
            <a:off x="31455360" y="30510482"/>
            <a:ext cx="10241280" cy="1752600"/>
          </a:xfrm>
          <a:prstGeom prst="rect">
            <a:avLst/>
          </a:prstGeom>
        </p:spPr>
        <p:txBody>
          <a:bodyPr vert="horz" lIns="438912" tIns="219456" rIns="438912" bIns="219456" rtlCol="0" anchor="ctr"/>
          <a:lstStyle>
            <a:lvl1pPr algn="r">
              <a:defRPr sz="5800">
                <a:solidFill>
                  <a:schemeClr val="tx1">
                    <a:tint val="75000"/>
                  </a:schemeClr>
                </a:solidFill>
              </a:defRPr>
            </a:lvl1pPr>
          </a:lstStyle>
          <a:p>
            <a:fld id="{1E3B257D-8628-48B0-A446-02A5C9C753C8}" type="slidenum">
              <a:rPr lang="en-US" smtClean="0"/>
              <a:t>‹#›</a:t>
            </a:fld>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651200" y="1095375"/>
            <a:ext cx="14365981" cy="1571625"/>
          </a:xfrm>
          <a:prstGeom prst="rect">
            <a:avLst/>
          </a:prstGeom>
        </p:spPr>
      </p:pic>
    </p:spTree>
    <p:extLst>
      <p:ext uri="{BB962C8B-B14F-4D97-AF65-F5344CB8AC3E}">
        <p14:creationId xmlns:p14="http://schemas.microsoft.com/office/powerpoint/2010/main" val="1363726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484120" y="7680963"/>
            <a:ext cx="39502080" cy="21724622"/>
          </a:xfrm>
          <a:prstGeom prst="rect">
            <a:avLst/>
          </a:prstGeom>
        </p:spPr>
        <p:txBody>
          <a:bodyPr vert="horz" lIns="438912" tIns="219456" rIns="438912" bIns="21945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88480" y="30510482"/>
            <a:ext cx="10241280" cy="1752600"/>
          </a:xfrm>
          <a:prstGeom prst="rect">
            <a:avLst/>
          </a:prstGeom>
        </p:spPr>
        <p:txBody>
          <a:bodyPr vert="horz" lIns="438912" tIns="219456" rIns="438912" bIns="219456" rtlCol="0" anchor="ctr"/>
          <a:lstStyle>
            <a:lvl1pPr algn="l">
              <a:defRPr sz="58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17480280" y="30510482"/>
            <a:ext cx="13898880" cy="1752600"/>
          </a:xfrm>
          <a:prstGeom prst="rect">
            <a:avLst/>
          </a:prstGeom>
        </p:spPr>
        <p:txBody>
          <a:bodyPr vert="horz" lIns="438912" tIns="219456" rIns="438912" bIns="219456" rtlCol="0" anchor="ctr"/>
          <a:lstStyle>
            <a:lvl1pPr algn="ctr">
              <a:defRPr sz="5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1744920" y="30510482"/>
            <a:ext cx="10241280" cy="1752600"/>
          </a:xfrm>
          <a:prstGeom prst="rect">
            <a:avLst/>
          </a:prstGeom>
        </p:spPr>
        <p:txBody>
          <a:bodyPr vert="horz" lIns="438912" tIns="219456" rIns="438912" bIns="219456" rtlCol="0" anchor="ctr"/>
          <a:lstStyle>
            <a:lvl1pPr algn="r">
              <a:defRPr sz="5800">
                <a:solidFill>
                  <a:schemeClr val="tx1">
                    <a:tint val="75000"/>
                  </a:schemeClr>
                </a:solidFill>
              </a:defRPr>
            </a:lvl1pPr>
          </a:lstStyle>
          <a:p>
            <a:fld id="{1E3B257D-8628-48B0-A446-02A5C9C753C8}" type="slidenum">
              <a:rPr lang="en-US" smtClean="0"/>
              <a:t>‹#›</a:t>
            </a:fld>
            <a:endParaRPr lang="en-US"/>
          </a:p>
        </p:txBody>
      </p:sp>
      <p:sp>
        <p:nvSpPr>
          <p:cNvPr id="8" name="Rectangle 293"/>
          <p:cNvSpPr/>
          <p:nvPr userDrawn="1"/>
        </p:nvSpPr>
        <p:spPr>
          <a:xfrm>
            <a:off x="112497" y="-1"/>
            <a:ext cx="5962355" cy="32918401"/>
          </a:xfrm>
          <a:custGeom>
            <a:avLst/>
            <a:gdLst>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21945600">
                <a:moveTo>
                  <a:pt x="0" y="0"/>
                </a:moveTo>
                <a:lnTo>
                  <a:pt x="4038600" y="0"/>
                </a:lnTo>
                <a:cubicBezTo>
                  <a:pt x="88392" y="7388352"/>
                  <a:pt x="-57912" y="14923008"/>
                  <a:pt x="4038600" y="21945600"/>
                </a:cubicBezTo>
                <a:lnTo>
                  <a:pt x="0" y="21945600"/>
                </a:lnTo>
                <a:lnTo>
                  <a:pt x="0" y="0"/>
                </a:lnTo>
                <a:close/>
              </a:path>
            </a:pathLst>
          </a:custGeom>
          <a:solidFill>
            <a:srgbClr val="E31B23"/>
          </a:solidFill>
          <a:ln>
            <a:noFill/>
          </a:ln>
          <a:effectLst>
            <a:outerShdw blurRad="698500" dist="203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28651200" y="1095375"/>
            <a:ext cx="14365981" cy="1571625"/>
          </a:xfrm>
          <a:prstGeom prst="rect">
            <a:avLst/>
          </a:prstGeom>
        </p:spPr>
      </p:pic>
    </p:spTree>
    <p:extLst>
      <p:ext uri="{BB962C8B-B14F-4D97-AF65-F5344CB8AC3E}">
        <p14:creationId xmlns:p14="http://schemas.microsoft.com/office/powerpoint/2010/main" val="2072719900"/>
      </p:ext>
    </p:extLst>
  </p:cSld>
  <p:clrMap bg1="lt1" tx1="dk1" bg2="lt2" tx2="dk2" accent1="accent1" accent2="accent2" accent3="accent3" accent4="accent4" accent5="accent5" accent6="accent6" hlink="hlink" folHlink="folHlink"/>
  <p:sldLayoutIdLst>
    <p:sldLayoutId id="2147483650" r:id="rId1"/>
    <p:sldLayoutId id="2147483659" r:id="rId2"/>
    <p:sldLayoutId id="2147483658" r:id="rId3"/>
    <p:sldLayoutId id="2147483660" r:id="rId4"/>
    <p:sldLayoutId id="2147483657" r:id="rId5"/>
    <p:sldLayoutId id="2147483649" r:id="rId6"/>
    <p:sldLayoutId id="2147483653" r:id="rId7"/>
  </p:sldLayoutIdLst>
  <p:hf hdr="0" dt="0"/>
  <p:txStyles>
    <p:titleStyle>
      <a:lvl1pPr algn="ctr" defTabSz="4389120" rtl="0" eaLnBrk="1" latinLnBrk="0" hangingPunct="1">
        <a:spcBef>
          <a:spcPct val="0"/>
        </a:spcBef>
        <a:buNone/>
        <a:defRPr sz="21100" kern="1200">
          <a:solidFill>
            <a:schemeClr val="tx1"/>
          </a:solidFill>
          <a:latin typeface="+mj-lt"/>
          <a:ea typeface="+mj-ea"/>
          <a:cs typeface="+mj-cs"/>
        </a:defRPr>
      </a:lvl1pPr>
    </p:titleStyle>
    <p:bodyStyle>
      <a:lvl1pPr marL="1645920" indent="-1645920" algn="l" defTabSz="438912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6160" indent="-1371600" algn="l" defTabSz="4389120" rtl="0" eaLnBrk="1" latinLnBrk="0" hangingPunct="1">
        <a:spcBef>
          <a:spcPct val="20000"/>
        </a:spcBef>
        <a:buFont typeface="Arial" pitchFamily="34" charset="0"/>
        <a:buChar char="–"/>
        <a:defRPr sz="13400" kern="1200">
          <a:solidFill>
            <a:schemeClr val="tx1"/>
          </a:solidFill>
          <a:latin typeface="+mn-lt"/>
          <a:ea typeface="+mn-ea"/>
          <a:cs typeface="+mn-cs"/>
        </a:defRPr>
      </a:lvl2pPr>
      <a:lvl3pPr marL="5486400" indent="-1097280" algn="l" defTabSz="4389120" rtl="0" eaLnBrk="1" latinLnBrk="0" hangingPunct="1">
        <a:spcBef>
          <a:spcPct val="20000"/>
        </a:spcBef>
        <a:buFont typeface="Arial" pitchFamily="34" charset="0"/>
        <a:buChar char="•"/>
        <a:defRPr sz="11500" kern="1200">
          <a:solidFill>
            <a:schemeClr val="tx1"/>
          </a:solidFill>
          <a:latin typeface="+mn-lt"/>
          <a:ea typeface="+mn-ea"/>
          <a:cs typeface="+mn-cs"/>
        </a:defRPr>
      </a:lvl3pPr>
      <a:lvl4pPr marL="768096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52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7008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464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920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376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9120" rtl="0" eaLnBrk="1" latinLnBrk="0" hangingPunct="1">
        <a:defRPr sz="8600" kern="1200">
          <a:solidFill>
            <a:schemeClr val="tx1"/>
          </a:solidFill>
          <a:latin typeface="+mn-lt"/>
          <a:ea typeface="+mn-ea"/>
          <a:cs typeface="+mn-cs"/>
        </a:defRPr>
      </a:lvl1pPr>
      <a:lvl2pPr marL="2194560" algn="l" defTabSz="4389120" rtl="0" eaLnBrk="1" latinLnBrk="0" hangingPunct="1">
        <a:defRPr sz="8600" kern="1200">
          <a:solidFill>
            <a:schemeClr val="tx1"/>
          </a:solidFill>
          <a:latin typeface="+mn-lt"/>
          <a:ea typeface="+mn-ea"/>
          <a:cs typeface="+mn-cs"/>
        </a:defRPr>
      </a:lvl2pPr>
      <a:lvl3pPr marL="4389120" algn="l" defTabSz="4389120" rtl="0" eaLnBrk="1" latinLnBrk="0" hangingPunct="1">
        <a:defRPr sz="8600" kern="1200">
          <a:solidFill>
            <a:schemeClr val="tx1"/>
          </a:solidFill>
          <a:latin typeface="+mn-lt"/>
          <a:ea typeface="+mn-ea"/>
          <a:cs typeface="+mn-cs"/>
        </a:defRPr>
      </a:lvl3pPr>
      <a:lvl4pPr marL="6583680" algn="l" defTabSz="4389120" rtl="0" eaLnBrk="1" latinLnBrk="0" hangingPunct="1">
        <a:defRPr sz="8600" kern="1200">
          <a:solidFill>
            <a:schemeClr val="tx1"/>
          </a:solidFill>
          <a:latin typeface="+mn-lt"/>
          <a:ea typeface="+mn-ea"/>
          <a:cs typeface="+mn-cs"/>
        </a:defRPr>
      </a:lvl4pPr>
      <a:lvl5pPr marL="8778240" algn="l" defTabSz="4389120" rtl="0" eaLnBrk="1" latinLnBrk="0" hangingPunct="1">
        <a:defRPr sz="8600" kern="1200">
          <a:solidFill>
            <a:schemeClr val="tx1"/>
          </a:solidFill>
          <a:latin typeface="+mn-lt"/>
          <a:ea typeface="+mn-ea"/>
          <a:cs typeface="+mn-cs"/>
        </a:defRPr>
      </a:lvl5pPr>
      <a:lvl6pPr marL="10972800" algn="l" defTabSz="4389120" rtl="0" eaLnBrk="1" latinLnBrk="0" hangingPunct="1">
        <a:defRPr sz="8600" kern="1200">
          <a:solidFill>
            <a:schemeClr val="tx1"/>
          </a:solidFill>
          <a:latin typeface="+mn-lt"/>
          <a:ea typeface="+mn-ea"/>
          <a:cs typeface="+mn-cs"/>
        </a:defRPr>
      </a:lvl6pPr>
      <a:lvl7pPr marL="13167360" algn="l" defTabSz="4389120" rtl="0" eaLnBrk="1" latinLnBrk="0" hangingPunct="1">
        <a:defRPr sz="8600" kern="1200">
          <a:solidFill>
            <a:schemeClr val="tx1"/>
          </a:solidFill>
          <a:latin typeface="+mn-lt"/>
          <a:ea typeface="+mn-ea"/>
          <a:cs typeface="+mn-cs"/>
        </a:defRPr>
      </a:lvl7pPr>
      <a:lvl8pPr marL="15361920" algn="l" defTabSz="4389120" rtl="0" eaLnBrk="1" latinLnBrk="0" hangingPunct="1">
        <a:defRPr sz="8600" kern="1200">
          <a:solidFill>
            <a:schemeClr val="tx1"/>
          </a:solidFill>
          <a:latin typeface="+mn-lt"/>
          <a:ea typeface="+mn-ea"/>
          <a:cs typeface="+mn-cs"/>
        </a:defRPr>
      </a:lvl8pPr>
      <a:lvl9pPr marL="17556480" algn="l" defTabSz="4389120" rtl="0" eaLnBrk="1" latinLnBrk="0" hangingPunct="1">
        <a:defRPr sz="8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484120" y="7680963"/>
            <a:ext cx="39502080" cy="21724622"/>
          </a:xfrm>
          <a:prstGeom prst="rect">
            <a:avLst/>
          </a:prstGeom>
        </p:spPr>
        <p:txBody>
          <a:bodyPr vert="horz" lIns="438912" tIns="219456" rIns="438912" bIns="21945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88480" y="30510482"/>
            <a:ext cx="10241280" cy="1752600"/>
          </a:xfrm>
          <a:prstGeom prst="rect">
            <a:avLst/>
          </a:prstGeom>
        </p:spPr>
        <p:txBody>
          <a:bodyPr vert="horz" lIns="438912" tIns="219456" rIns="438912" bIns="219456" rtlCol="0" anchor="ctr"/>
          <a:lstStyle>
            <a:lvl1pPr algn="l">
              <a:defRPr sz="58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17480280" y="30510482"/>
            <a:ext cx="13898880" cy="1752600"/>
          </a:xfrm>
          <a:prstGeom prst="rect">
            <a:avLst/>
          </a:prstGeom>
        </p:spPr>
        <p:txBody>
          <a:bodyPr vert="horz" lIns="438912" tIns="219456" rIns="438912" bIns="219456" rtlCol="0" anchor="ctr"/>
          <a:lstStyle>
            <a:lvl1pPr algn="ctr">
              <a:defRPr sz="5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1744920" y="30510482"/>
            <a:ext cx="10241280" cy="1752600"/>
          </a:xfrm>
          <a:prstGeom prst="rect">
            <a:avLst/>
          </a:prstGeom>
        </p:spPr>
        <p:txBody>
          <a:bodyPr vert="horz" lIns="438912" tIns="219456" rIns="438912" bIns="219456" rtlCol="0" anchor="ctr"/>
          <a:lstStyle>
            <a:lvl1pPr algn="r">
              <a:defRPr sz="5800">
                <a:solidFill>
                  <a:schemeClr val="tx1">
                    <a:tint val="75000"/>
                  </a:schemeClr>
                </a:solidFill>
              </a:defRPr>
            </a:lvl1pPr>
          </a:lstStyle>
          <a:p>
            <a:fld id="{1E3B257D-8628-48B0-A446-02A5C9C753C8}" type="slidenum">
              <a:rPr lang="en-US" smtClean="0"/>
              <a:t>‹#›</a:t>
            </a:fld>
            <a:endParaRPr lang="en-US"/>
          </a:p>
        </p:txBody>
      </p:sp>
      <p:sp>
        <p:nvSpPr>
          <p:cNvPr id="8" name="Rectangle 293"/>
          <p:cNvSpPr/>
          <p:nvPr userDrawn="1"/>
        </p:nvSpPr>
        <p:spPr>
          <a:xfrm>
            <a:off x="112497" y="-1"/>
            <a:ext cx="5962355" cy="32918401"/>
          </a:xfrm>
          <a:custGeom>
            <a:avLst/>
            <a:gdLst>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21945600">
                <a:moveTo>
                  <a:pt x="0" y="0"/>
                </a:moveTo>
                <a:lnTo>
                  <a:pt x="4038600" y="0"/>
                </a:lnTo>
                <a:cubicBezTo>
                  <a:pt x="88392" y="7388352"/>
                  <a:pt x="-57912" y="14923008"/>
                  <a:pt x="4038600" y="21945600"/>
                </a:cubicBezTo>
                <a:lnTo>
                  <a:pt x="0" y="21945600"/>
                </a:lnTo>
                <a:lnTo>
                  <a:pt x="0" y="0"/>
                </a:lnTo>
                <a:close/>
              </a:path>
            </a:pathLst>
          </a:custGeom>
          <a:solidFill>
            <a:srgbClr val="E31B23"/>
          </a:solidFill>
          <a:ln>
            <a:noFill/>
          </a:ln>
          <a:effectLst>
            <a:outerShdw blurRad="698500" dist="203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651200" y="1095375"/>
            <a:ext cx="14365981" cy="1571625"/>
          </a:xfrm>
          <a:prstGeom prst="rect">
            <a:avLst/>
          </a:prstGeom>
        </p:spPr>
      </p:pic>
    </p:spTree>
    <p:extLst>
      <p:ext uri="{BB962C8B-B14F-4D97-AF65-F5344CB8AC3E}">
        <p14:creationId xmlns:p14="http://schemas.microsoft.com/office/powerpoint/2010/main" val="2072719900"/>
      </p:ext>
    </p:extLst>
  </p:cSld>
  <p:clrMap bg1="lt1" tx1="dk1" bg2="lt2" tx2="dk2" accent1="accent1" accent2="accent2" accent3="accent3" accent4="accent4" accent5="accent5" accent6="accent6" hlink="hlink" folHlink="folHlink"/>
  <p:sldLayoutIdLst>
    <p:sldLayoutId id="2147483662" r:id="rId1"/>
  </p:sldLayoutIdLst>
  <p:hf hdr="0" dt="0"/>
  <p:txStyles>
    <p:titleStyle>
      <a:lvl1pPr algn="ctr" defTabSz="4389120" rtl="0" eaLnBrk="1" latinLnBrk="0" hangingPunct="1">
        <a:spcBef>
          <a:spcPct val="0"/>
        </a:spcBef>
        <a:buNone/>
        <a:defRPr sz="21100" kern="1200">
          <a:solidFill>
            <a:schemeClr val="tx1"/>
          </a:solidFill>
          <a:latin typeface="+mj-lt"/>
          <a:ea typeface="+mj-ea"/>
          <a:cs typeface="+mj-cs"/>
        </a:defRPr>
      </a:lvl1pPr>
    </p:titleStyle>
    <p:bodyStyle>
      <a:lvl1pPr marL="1645920" indent="-1645920" algn="l" defTabSz="438912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6160" indent="-1371600" algn="l" defTabSz="4389120" rtl="0" eaLnBrk="1" latinLnBrk="0" hangingPunct="1">
        <a:spcBef>
          <a:spcPct val="20000"/>
        </a:spcBef>
        <a:buFont typeface="Arial" pitchFamily="34" charset="0"/>
        <a:buChar char="–"/>
        <a:defRPr sz="13400" kern="1200">
          <a:solidFill>
            <a:schemeClr val="tx1"/>
          </a:solidFill>
          <a:latin typeface="+mn-lt"/>
          <a:ea typeface="+mn-ea"/>
          <a:cs typeface="+mn-cs"/>
        </a:defRPr>
      </a:lvl2pPr>
      <a:lvl3pPr marL="5486400" indent="-1097280" algn="l" defTabSz="4389120" rtl="0" eaLnBrk="1" latinLnBrk="0" hangingPunct="1">
        <a:spcBef>
          <a:spcPct val="20000"/>
        </a:spcBef>
        <a:buFont typeface="Arial" pitchFamily="34" charset="0"/>
        <a:buChar char="•"/>
        <a:defRPr sz="11500" kern="1200">
          <a:solidFill>
            <a:schemeClr val="tx1"/>
          </a:solidFill>
          <a:latin typeface="+mn-lt"/>
          <a:ea typeface="+mn-ea"/>
          <a:cs typeface="+mn-cs"/>
        </a:defRPr>
      </a:lvl3pPr>
      <a:lvl4pPr marL="768096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52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7008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464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920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376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9120" rtl="0" eaLnBrk="1" latinLnBrk="0" hangingPunct="1">
        <a:defRPr sz="8600" kern="1200">
          <a:solidFill>
            <a:schemeClr val="tx1"/>
          </a:solidFill>
          <a:latin typeface="+mn-lt"/>
          <a:ea typeface="+mn-ea"/>
          <a:cs typeface="+mn-cs"/>
        </a:defRPr>
      </a:lvl1pPr>
      <a:lvl2pPr marL="2194560" algn="l" defTabSz="4389120" rtl="0" eaLnBrk="1" latinLnBrk="0" hangingPunct="1">
        <a:defRPr sz="8600" kern="1200">
          <a:solidFill>
            <a:schemeClr val="tx1"/>
          </a:solidFill>
          <a:latin typeface="+mn-lt"/>
          <a:ea typeface="+mn-ea"/>
          <a:cs typeface="+mn-cs"/>
        </a:defRPr>
      </a:lvl2pPr>
      <a:lvl3pPr marL="4389120" algn="l" defTabSz="4389120" rtl="0" eaLnBrk="1" latinLnBrk="0" hangingPunct="1">
        <a:defRPr sz="8600" kern="1200">
          <a:solidFill>
            <a:schemeClr val="tx1"/>
          </a:solidFill>
          <a:latin typeface="+mn-lt"/>
          <a:ea typeface="+mn-ea"/>
          <a:cs typeface="+mn-cs"/>
        </a:defRPr>
      </a:lvl3pPr>
      <a:lvl4pPr marL="6583680" algn="l" defTabSz="4389120" rtl="0" eaLnBrk="1" latinLnBrk="0" hangingPunct="1">
        <a:defRPr sz="8600" kern="1200">
          <a:solidFill>
            <a:schemeClr val="tx1"/>
          </a:solidFill>
          <a:latin typeface="+mn-lt"/>
          <a:ea typeface="+mn-ea"/>
          <a:cs typeface="+mn-cs"/>
        </a:defRPr>
      </a:lvl4pPr>
      <a:lvl5pPr marL="8778240" algn="l" defTabSz="4389120" rtl="0" eaLnBrk="1" latinLnBrk="0" hangingPunct="1">
        <a:defRPr sz="8600" kern="1200">
          <a:solidFill>
            <a:schemeClr val="tx1"/>
          </a:solidFill>
          <a:latin typeface="+mn-lt"/>
          <a:ea typeface="+mn-ea"/>
          <a:cs typeface="+mn-cs"/>
        </a:defRPr>
      </a:lvl5pPr>
      <a:lvl6pPr marL="10972800" algn="l" defTabSz="4389120" rtl="0" eaLnBrk="1" latinLnBrk="0" hangingPunct="1">
        <a:defRPr sz="8600" kern="1200">
          <a:solidFill>
            <a:schemeClr val="tx1"/>
          </a:solidFill>
          <a:latin typeface="+mn-lt"/>
          <a:ea typeface="+mn-ea"/>
          <a:cs typeface="+mn-cs"/>
        </a:defRPr>
      </a:lvl6pPr>
      <a:lvl7pPr marL="13167360" algn="l" defTabSz="4389120" rtl="0" eaLnBrk="1" latinLnBrk="0" hangingPunct="1">
        <a:defRPr sz="8600" kern="1200">
          <a:solidFill>
            <a:schemeClr val="tx1"/>
          </a:solidFill>
          <a:latin typeface="+mn-lt"/>
          <a:ea typeface="+mn-ea"/>
          <a:cs typeface="+mn-cs"/>
        </a:defRPr>
      </a:lvl7pPr>
      <a:lvl8pPr marL="15361920" algn="l" defTabSz="4389120" rtl="0" eaLnBrk="1" latinLnBrk="0" hangingPunct="1">
        <a:defRPr sz="8600" kern="1200">
          <a:solidFill>
            <a:schemeClr val="tx1"/>
          </a:solidFill>
          <a:latin typeface="+mn-lt"/>
          <a:ea typeface="+mn-ea"/>
          <a:cs typeface="+mn-cs"/>
        </a:defRPr>
      </a:lvl8pPr>
      <a:lvl9pPr marL="17556480" algn="l" defTabSz="438912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uilding with lights on at night&#10;&#10;Description automatically generated with low confidence">
            <a:extLst>
              <a:ext uri="{FF2B5EF4-FFF2-40B4-BE49-F238E27FC236}">
                <a16:creationId xmlns:a16="http://schemas.microsoft.com/office/drawing/2014/main" id="{6B5DB526-6414-4179-ABAA-458591F0D41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6201"/>
            <a:ext cx="44146086" cy="3299460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94736" y="914400"/>
            <a:ext cx="26207031" cy="2867025"/>
          </a:xfrm>
          <a:prstGeom prst="rect">
            <a:avLst/>
          </a:prstGeom>
        </p:spPr>
      </p:pic>
      <p:sp>
        <p:nvSpPr>
          <p:cNvPr id="11" name="Title 1"/>
          <p:cNvSpPr>
            <a:spLocks noGrp="1"/>
          </p:cNvSpPr>
          <p:nvPr>
            <p:ph type="title"/>
          </p:nvPr>
        </p:nvSpPr>
        <p:spPr>
          <a:xfrm>
            <a:off x="737536" y="5330826"/>
            <a:ext cx="38276864" cy="4191000"/>
          </a:xfrm>
        </p:spPr>
        <p:txBody>
          <a:bodyPr>
            <a:normAutofit fontScale="90000"/>
          </a:bodyPr>
          <a:lstStyle/>
          <a:p>
            <a:pPr algn="l"/>
            <a:br>
              <a:rPr lang="en-US" sz="9600" b="1" dirty="0">
                <a:solidFill>
                  <a:schemeClr val="bg1"/>
                </a:solidFill>
              </a:rPr>
            </a:br>
            <a:r>
              <a:rPr lang="en-US" sz="13600" b="1" dirty="0">
                <a:solidFill>
                  <a:schemeClr val="bg1"/>
                </a:solidFill>
              </a:rPr>
              <a:t>Reducing Cancer Deaths in Kentucky Now</a:t>
            </a:r>
            <a:br>
              <a:rPr lang="en-US" sz="9600" b="1" dirty="0">
                <a:solidFill>
                  <a:schemeClr val="bg1"/>
                </a:solidFill>
                <a:cs typeface="Calibri"/>
              </a:rPr>
            </a:br>
            <a:br>
              <a:rPr lang="en-US" sz="9600" b="1" dirty="0"/>
            </a:br>
            <a:r>
              <a:rPr lang="en-US" sz="9600" b="1" dirty="0">
                <a:solidFill>
                  <a:schemeClr val="bg1"/>
                </a:solidFill>
              </a:rPr>
              <a:t>Jason Chesney, M.D., Ph.D.</a:t>
            </a:r>
            <a:br>
              <a:rPr lang="en-US" sz="8000" b="1" dirty="0"/>
            </a:br>
            <a:r>
              <a:rPr lang="en-US" sz="8000" dirty="0">
                <a:solidFill>
                  <a:schemeClr val="bg1"/>
                </a:solidFill>
              </a:rPr>
              <a:t>Director and Chief Administrative Officer</a:t>
            </a:r>
            <a:endParaRPr lang="en-US" sz="8000" dirty="0">
              <a:solidFill>
                <a:schemeClr val="bg1"/>
              </a:solidFill>
              <a:cs typeface="Calibri"/>
            </a:endParaRPr>
          </a:p>
        </p:txBody>
      </p:sp>
    </p:spTree>
    <p:extLst>
      <p:ext uri="{BB962C8B-B14F-4D97-AF65-F5344CB8AC3E}">
        <p14:creationId xmlns:p14="http://schemas.microsoft.com/office/powerpoint/2010/main" val="2414441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preview">
            <a:extLst>
              <a:ext uri="{FF2B5EF4-FFF2-40B4-BE49-F238E27FC236}">
                <a16:creationId xmlns:a16="http://schemas.microsoft.com/office/drawing/2014/main" id="{435DF5DA-A9DC-1DF1-795C-A7D67EBCD2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275" r="16667" b="18310"/>
          <a:stretch/>
        </p:blipFill>
        <p:spPr bwMode="auto">
          <a:xfrm>
            <a:off x="3081603" y="21325999"/>
            <a:ext cx="5807895" cy="52424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preview">
            <a:extLst>
              <a:ext uri="{FF2B5EF4-FFF2-40B4-BE49-F238E27FC236}">
                <a16:creationId xmlns:a16="http://schemas.microsoft.com/office/drawing/2014/main" id="{E3703803-EB77-E324-95F7-53E31BAA39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541" t="14112" b="9501"/>
          <a:stretch/>
        </p:blipFill>
        <p:spPr bwMode="auto">
          <a:xfrm>
            <a:off x="3218035" y="6926681"/>
            <a:ext cx="5807895" cy="65391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preview">
            <a:extLst>
              <a:ext uri="{FF2B5EF4-FFF2-40B4-BE49-F238E27FC236}">
                <a16:creationId xmlns:a16="http://schemas.microsoft.com/office/drawing/2014/main" id="{B8A0E9B0-86C9-97B6-F5C4-DEDD778177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751" r="8924" b="34749"/>
          <a:stretch/>
        </p:blipFill>
        <p:spPr bwMode="auto">
          <a:xfrm>
            <a:off x="24023438" y="6678257"/>
            <a:ext cx="6463766" cy="54410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preview">
            <a:extLst>
              <a:ext uri="{FF2B5EF4-FFF2-40B4-BE49-F238E27FC236}">
                <a16:creationId xmlns:a16="http://schemas.microsoft.com/office/drawing/2014/main" id="{8B4CDCD3-ECCA-2F4D-14C6-C8D9A42F145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706" t="28958" r="27780" b="17182"/>
          <a:stretch/>
        </p:blipFill>
        <p:spPr bwMode="auto">
          <a:xfrm>
            <a:off x="3124783" y="13568103"/>
            <a:ext cx="5807894" cy="761709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C8FD32E5-1B69-F810-E98C-F801DFFB56D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3069" b="8825"/>
          <a:stretch/>
        </p:blipFill>
        <p:spPr bwMode="auto">
          <a:xfrm>
            <a:off x="23884212" y="19892904"/>
            <a:ext cx="6655105" cy="645106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preview">
            <a:extLst>
              <a:ext uri="{FF2B5EF4-FFF2-40B4-BE49-F238E27FC236}">
                <a16:creationId xmlns:a16="http://schemas.microsoft.com/office/drawing/2014/main" id="{4CC7D6F4-0872-778E-7DE6-BF6F4761752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0491"/>
          <a:stretch/>
        </p:blipFill>
        <p:spPr bwMode="auto">
          <a:xfrm>
            <a:off x="24020590" y="12172929"/>
            <a:ext cx="6382348" cy="761709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15F4D5D-B5DE-0B17-6DC8-28ED9A11F40C}"/>
              </a:ext>
            </a:extLst>
          </p:cNvPr>
          <p:cNvSpPr txBox="1"/>
          <p:nvPr/>
        </p:nvSpPr>
        <p:spPr>
          <a:xfrm>
            <a:off x="9501522" y="21901986"/>
            <a:ext cx="13766800" cy="3785652"/>
          </a:xfrm>
          <a:prstGeom prst="rect">
            <a:avLst/>
          </a:prstGeom>
          <a:noFill/>
        </p:spPr>
        <p:txBody>
          <a:bodyPr wrap="square" rtlCol="0">
            <a:spAutoFit/>
          </a:bodyPr>
          <a:lstStyle/>
          <a:p>
            <a:r>
              <a:rPr lang="en-US" sz="8000"/>
              <a:t>“I’ll drive as far as it takes to get the kind of care I get at the Brown.” Charles H, </a:t>
            </a:r>
            <a:r>
              <a:rPr lang="en-US" sz="8000" b="1"/>
              <a:t>Bullitt Co</a:t>
            </a:r>
          </a:p>
        </p:txBody>
      </p:sp>
      <p:sp>
        <p:nvSpPr>
          <p:cNvPr id="9" name="TextBox 8">
            <a:extLst>
              <a:ext uri="{FF2B5EF4-FFF2-40B4-BE49-F238E27FC236}">
                <a16:creationId xmlns:a16="http://schemas.microsoft.com/office/drawing/2014/main" id="{91DC0BBD-EC58-71B8-1A70-A7B7A7076FBB}"/>
              </a:ext>
            </a:extLst>
          </p:cNvPr>
          <p:cNvSpPr txBox="1"/>
          <p:nvPr/>
        </p:nvSpPr>
        <p:spPr>
          <a:xfrm>
            <a:off x="30721195" y="12822297"/>
            <a:ext cx="13068405" cy="6247864"/>
          </a:xfrm>
          <a:prstGeom prst="rect">
            <a:avLst/>
          </a:prstGeom>
          <a:noFill/>
        </p:spPr>
        <p:txBody>
          <a:bodyPr wrap="square" rtlCol="0">
            <a:spAutoFit/>
          </a:bodyPr>
          <a:lstStyle/>
          <a:p>
            <a:r>
              <a:rPr lang="en-US" sz="8000"/>
              <a:t>“Takes me about 2 </a:t>
            </a:r>
            <a:r>
              <a:rPr lang="en-US" sz="8000" err="1"/>
              <a:t>hrs</a:t>
            </a:r>
            <a:r>
              <a:rPr lang="en-US" sz="8000"/>
              <a:t> up I65 from Campbellsville – would prefer to stay out of downtown but the nurses are awesome.”</a:t>
            </a:r>
          </a:p>
          <a:p>
            <a:r>
              <a:rPr lang="en-US" sz="8000"/>
              <a:t>Robert F, </a:t>
            </a:r>
            <a:r>
              <a:rPr lang="en-US" sz="8000" b="1"/>
              <a:t>Green Co</a:t>
            </a:r>
          </a:p>
        </p:txBody>
      </p:sp>
      <p:sp>
        <p:nvSpPr>
          <p:cNvPr id="10" name="TextBox 9">
            <a:extLst>
              <a:ext uri="{FF2B5EF4-FFF2-40B4-BE49-F238E27FC236}">
                <a16:creationId xmlns:a16="http://schemas.microsoft.com/office/drawing/2014/main" id="{C43BC00F-B87C-438F-AD19-CCF804A5E559}"/>
              </a:ext>
            </a:extLst>
          </p:cNvPr>
          <p:cNvSpPr txBox="1"/>
          <p:nvPr/>
        </p:nvSpPr>
        <p:spPr>
          <a:xfrm>
            <a:off x="9617981" y="7419779"/>
            <a:ext cx="14016606" cy="6247864"/>
          </a:xfrm>
          <a:prstGeom prst="rect">
            <a:avLst/>
          </a:prstGeom>
          <a:noFill/>
        </p:spPr>
        <p:txBody>
          <a:bodyPr wrap="square" rtlCol="0">
            <a:spAutoFit/>
          </a:bodyPr>
          <a:lstStyle/>
          <a:p>
            <a:r>
              <a:rPr lang="en-US" sz="8000"/>
              <a:t>“Coming from Leitchfield, it takes me an entire day to get a 30 min infusion – moving the Brown Cancer Center closer would be great.” Marie N, </a:t>
            </a:r>
            <a:r>
              <a:rPr lang="en-US" sz="8000" b="1"/>
              <a:t>Grayson Co</a:t>
            </a:r>
          </a:p>
        </p:txBody>
      </p:sp>
      <p:sp>
        <p:nvSpPr>
          <p:cNvPr id="11" name="TextBox 10">
            <a:extLst>
              <a:ext uri="{FF2B5EF4-FFF2-40B4-BE49-F238E27FC236}">
                <a16:creationId xmlns:a16="http://schemas.microsoft.com/office/drawing/2014/main" id="{11BEB5BD-8158-655D-D02A-003A32D93782}"/>
              </a:ext>
            </a:extLst>
          </p:cNvPr>
          <p:cNvSpPr txBox="1"/>
          <p:nvPr/>
        </p:nvSpPr>
        <p:spPr>
          <a:xfrm>
            <a:off x="30565512" y="26649326"/>
            <a:ext cx="13121977" cy="5016758"/>
          </a:xfrm>
          <a:prstGeom prst="rect">
            <a:avLst/>
          </a:prstGeom>
          <a:solidFill>
            <a:schemeClr val="bg1"/>
          </a:solidFill>
        </p:spPr>
        <p:txBody>
          <a:bodyPr wrap="square" rtlCol="0">
            <a:spAutoFit/>
          </a:bodyPr>
          <a:lstStyle/>
          <a:p>
            <a:r>
              <a:rPr lang="en-US" sz="8000"/>
              <a:t>“They saved my arm and my life – I owe everything to Drs. McMasters and Chesney.” Laura B, </a:t>
            </a:r>
            <a:r>
              <a:rPr lang="en-US" sz="8000" b="1"/>
              <a:t>Larue Co</a:t>
            </a:r>
          </a:p>
        </p:txBody>
      </p:sp>
      <p:sp>
        <p:nvSpPr>
          <p:cNvPr id="12" name="TextBox 11">
            <a:extLst>
              <a:ext uri="{FF2B5EF4-FFF2-40B4-BE49-F238E27FC236}">
                <a16:creationId xmlns:a16="http://schemas.microsoft.com/office/drawing/2014/main" id="{8FF8A0D4-D8A6-9671-C8CD-43BA7B10630F}"/>
              </a:ext>
            </a:extLst>
          </p:cNvPr>
          <p:cNvSpPr txBox="1"/>
          <p:nvPr/>
        </p:nvSpPr>
        <p:spPr>
          <a:xfrm>
            <a:off x="9501522" y="14252720"/>
            <a:ext cx="13365621" cy="6247864"/>
          </a:xfrm>
          <a:prstGeom prst="rect">
            <a:avLst/>
          </a:prstGeom>
          <a:noFill/>
        </p:spPr>
        <p:txBody>
          <a:bodyPr wrap="square" rtlCol="0">
            <a:spAutoFit/>
          </a:bodyPr>
          <a:lstStyle/>
          <a:p>
            <a:r>
              <a:rPr lang="en-US" sz="8000"/>
              <a:t>“I just want to spend the little time I have with my grand daughter – I need to get treated closer to home.” Phillip R, </a:t>
            </a:r>
            <a:r>
              <a:rPr lang="en-US" sz="8000" b="1"/>
              <a:t>Adair Co</a:t>
            </a:r>
          </a:p>
        </p:txBody>
      </p:sp>
      <p:sp>
        <p:nvSpPr>
          <p:cNvPr id="13" name="TextBox 12">
            <a:extLst>
              <a:ext uri="{FF2B5EF4-FFF2-40B4-BE49-F238E27FC236}">
                <a16:creationId xmlns:a16="http://schemas.microsoft.com/office/drawing/2014/main" id="{AE68DB85-EF25-E96B-57DE-886345B99C72}"/>
              </a:ext>
            </a:extLst>
          </p:cNvPr>
          <p:cNvSpPr txBox="1"/>
          <p:nvPr/>
        </p:nvSpPr>
        <p:spPr>
          <a:xfrm>
            <a:off x="30931470" y="20045866"/>
            <a:ext cx="12603619" cy="6247864"/>
          </a:xfrm>
          <a:prstGeom prst="rect">
            <a:avLst/>
          </a:prstGeom>
          <a:noFill/>
        </p:spPr>
        <p:txBody>
          <a:bodyPr wrap="square" rtlCol="0">
            <a:spAutoFit/>
          </a:bodyPr>
          <a:lstStyle/>
          <a:p>
            <a:r>
              <a:rPr lang="en-US" sz="8000"/>
              <a:t>“They saved me – I’ll drive anywhere but having their nurses and doctors closer would really help.” Tina M., </a:t>
            </a:r>
            <a:r>
              <a:rPr lang="en-US" sz="8000" b="1"/>
              <a:t>Warren Co</a:t>
            </a:r>
          </a:p>
        </p:txBody>
      </p:sp>
      <p:sp>
        <p:nvSpPr>
          <p:cNvPr id="14" name="TextBox 13">
            <a:extLst>
              <a:ext uri="{FF2B5EF4-FFF2-40B4-BE49-F238E27FC236}">
                <a16:creationId xmlns:a16="http://schemas.microsoft.com/office/drawing/2014/main" id="{DF140C0D-082B-C6D1-5A90-0EF7DBB21364}"/>
              </a:ext>
            </a:extLst>
          </p:cNvPr>
          <p:cNvSpPr txBox="1"/>
          <p:nvPr/>
        </p:nvSpPr>
        <p:spPr>
          <a:xfrm>
            <a:off x="9501522" y="26358501"/>
            <a:ext cx="14016606" cy="5016758"/>
          </a:xfrm>
          <a:prstGeom prst="rect">
            <a:avLst/>
          </a:prstGeom>
          <a:noFill/>
        </p:spPr>
        <p:txBody>
          <a:bodyPr wrap="square" rtlCol="0">
            <a:spAutoFit/>
          </a:bodyPr>
          <a:lstStyle/>
          <a:p>
            <a:r>
              <a:rPr lang="en-US" sz="8000"/>
              <a:t>“My cancer just came back and I’m worried about the cost of gas and the pain that the long drives give me.”  Traci M, </a:t>
            </a:r>
            <a:r>
              <a:rPr lang="en-US" sz="8000" b="1"/>
              <a:t>Christian Co</a:t>
            </a:r>
          </a:p>
        </p:txBody>
      </p:sp>
      <p:sp>
        <p:nvSpPr>
          <p:cNvPr id="2" name="AutoShape 2" descr="Image preview">
            <a:extLst>
              <a:ext uri="{FF2B5EF4-FFF2-40B4-BE49-F238E27FC236}">
                <a16:creationId xmlns:a16="http://schemas.microsoft.com/office/drawing/2014/main" id="{68B484D8-4264-6630-C922-BB909C3343DA}"/>
              </a:ext>
            </a:extLst>
          </p:cNvPr>
          <p:cNvSpPr>
            <a:spLocks noChangeAspect="1" noChangeArrowheads="1"/>
          </p:cNvSpPr>
          <p:nvPr/>
        </p:nvSpPr>
        <p:spPr bwMode="auto">
          <a:xfrm>
            <a:off x="21793200" y="16306800"/>
            <a:ext cx="3133428" cy="31334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Image preview">
            <a:extLst>
              <a:ext uri="{FF2B5EF4-FFF2-40B4-BE49-F238E27FC236}">
                <a16:creationId xmlns:a16="http://schemas.microsoft.com/office/drawing/2014/main" id="{4EFAFD44-8EA3-1BE3-8F07-3665D69AA1ED}"/>
              </a:ext>
            </a:extLst>
          </p:cNvPr>
          <p:cNvSpPr>
            <a:spLocks noChangeAspect="1" noChangeArrowheads="1"/>
          </p:cNvSpPr>
          <p:nvPr/>
        </p:nvSpPr>
        <p:spPr bwMode="auto">
          <a:xfrm>
            <a:off x="17609574" y="16306800"/>
            <a:ext cx="4488426" cy="44884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8" descr="Image preview">
            <a:extLst>
              <a:ext uri="{FF2B5EF4-FFF2-40B4-BE49-F238E27FC236}">
                <a16:creationId xmlns:a16="http://schemas.microsoft.com/office/drawing/2014/main" id="{80DAE276-B5A5-A58F-E400-E77A986DA8C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7462"/>
          <a:stretch/>
        </p:blipFill>
        <p:spPr bwMode="auto">
          <a:xfrm>
            <a:off x="3124783" y="26726054"/>
            <a:ext cx="5807894" cy="56172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282B36C7-FE78-D292-7706-2C0468B0452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27757"/>
          <a:stretch/>
        </p:blipFill>
        <p:spPr bwMode="auto">
          <a:xfrm>
            <a:off x="23969789" y="26446845"/>
            <a:ext cx="6463765" cy="62261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2B7C716-63C3-682F-3E49-688D0B9E9BC5}"/>
              </a:ext>
            </a:extLst>
          </p:cNvPr>
          <p:cNvSpPr txBox="1"/>
          <p:nvPr/>
        </p:nvSpPr>
        <p:spPr>
          <a:xfrm>
            <a:off x="30996518" y="6861383"/>
            <a:ext cx="12690972" cy="5016758"/>
          </a:xfrm>
          <a:prstGeom prst="rect">
            <a:avLst/>
          </a:prstGeom>
          <a:noFill/>
        </p:spPr>
        <p:txBody>
          <a:bodyPr wrap="square" rtlCol="0">
            <a:spAutoFit/>
          </a:bodyPr>
          <a:lstStyle/>
          <a:p>
            <a:r>
              <a:rPr lang="en-US" sz="8000"/>
              <a:t>“Brown Cancer Center saved my life but having them closer to E-Town would really help.” John P, </a:t>
            </a:r>
            <a:r>
              <a:rPr lang="en-US" sz="8000" b="1"/>
              <a:t>Hardin Co</a:t>
            </a:r>
          </a:p>
        </p:txBody>
      </p:sp>
      <p:sp>
        <p:nvSpPr>
          <p:cNvPr id="4" name="TextBox 3">
            <a:extLst>
              <a:ext uri="{FF2B5EF4-FFF2-40B4-BE49-F238E27FC236}">
                <a16:creationId xmlns:a16="http://schemas.microsoft.com/office/drawing/2014/main" id="{24149555-D734-4F2B-0BBC-550D7F44D5A0}"/>
              </a:ext>
            </a:extLst>
          </p:cNvPr>
          <p:cNvSpPr txBox="1"/>
          <p:nvPr/>
        </p:nvSpPr>
        <p:spPr>
          <a:xfrm>
            <a:off x="4216401" y="3617928"/>
            <a:ext cx="39318688" cy="2092881"/>
          </a:xfrm>
          <a:prstGeom prst="rect">
            <a:avLst/>
          </a:prstGeom>
          <a:noFill/>
        </p:spPr>
        <p:txBody>
          <a:bodyPr wrap="square" rtlCol="0">
            <a:spAutoFit/>
          </a:bodyPr>
          <a:lstStyle/>
          <a:p>
            <a:pPr algn="ctr"/>
            <a:r>
              <a:rPr lang="en-US" sz="13000" b="1"/>
              <a:t>Patients’ Comments From Central and Western Kentucky </a:t>
            </a:r>
            <a:endParaRPr lang="en-US" sz="13000"/>
          </a:p>
        </p:txBody>
      </p:sp>
    </p:spTree>
    <p:extLst>
      <p:ext uri="{BB962C8B-B14F-4D97-AF65-F5344CB8AC3E}">
        <p14:creationId xmlns:p14="http://schemas.microsoft.com/office/powerpoint/2010/main" val="1445430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93"/>
          <p:cNvSpPr/>
          <p:nvPr/>
        </p:nvSpPr>
        <p:spPr>
          <a:xfrm>
            <a:off x="112497" y="-1"/>
            <a:ext cx="5962355" cy="32918401"/>
          </a:xfrm>
          <a:custGeom>
            <a:avLst/>
            <a:gdLst>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21945600">
                <a:moveTo>
                  <a:pt x="0" y="0"/>
                </a:moveTo>
                <a:lnTo>
                  <a:pt x="4038600" y="0"/>
                </a:lnTo>
                <a:cubicBezTo>
                  <a:pt x="88392" y="7388352"/>
                  <a:pt x="-57912" y="14923008"/>
                  <a:pt x="4038600" y="21945600"/>
                </a:cubicBezTo>
                <a:lnTo>
                  <a:pt x="0" y="21945600"/>
                </a:lnTo>
                <a:lnTo>
                  <a:pt x="0" y="0"/>
                </a:lnTo>
                <a:close/>
              </a:path>
            </a:pathLst>
          </a:custGeom>
          <a:solidFill>
            <a:srgbClr val="E31B23"/>
          </a:solidFill>
          <a:ln>
            <a:noFill/>
          </a:ln>
          <a:effectLst>
            <a:outerShdw blurRad="698500" dist="203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95A927D-2712-861C-2AA6-52DE336A339E}"/>
              </a:ext>
            </a:extLst>
          </p:cNvPr>
          <p:cNvSpPr txBox="1"/>
          <p:nvPr/>
        </p:nvSpPr>
        <p:spPr>
          <a:xfrm>
            <a:off x="4670552" y="4724400"/>
            <a:ext cx="38912800" cy="3170099"/>
          </a:xfrm>
          <a:prstGeom prst="rect">
            <a:avLst/>
          </a:prstGeom>
          <a:noFill/>
        </p:spPr>
        <p:txBody>
          <a:bodyPr wrap="square" rtlCol="0">
            <a:spAutoFit/>
          </a:bodyPr>
          <a:lstStyle/>
          <a:p>
            <a:endParaRPr lang="en-US" sz="10000" dirty="0"/>
          </a:p>
          <a:p>
            <a:pPr marL="8229600" indent="-1143000">
              <a:spcAft>
                <a:spcPts val="5000"/>
              </a:spcAft>
              <a:buFont typeface="Arial" panose="020B0604020202020204" pitchFamily="34" charset="0"/>
              <a:buChar char="•"/>
            </a:pPr>
            <a:endParaRPr lang="en-US" sz="10000" dirty="0"/>
          </a:p>
        </p:txBody>
      </p:sp>
      <p:sp>
        <p:nvSpPr>
          <p:cNvPr id="4" name="TextBox 3">
            <a:extLst>
              <a:ext uri="{FF2B5EF4-FFF2-40B4-BE49-F238E27FC236}">
                <a16:creationId xmlns:a16="http://schemas.microsoft.com/office/drawing/2014/main" id="{3BD61A6E-96B8-7537-0A28-94D83A2EF47D}"/>
              </a:ext>
            </a:extLst>
          </p:cNvPr>
          <p:cNvSpPr txBox="1"/>
          <p:nvPr/>
        </p:nvSpPr>
        <p:spPr>
          <a:xfrm>
            <a:off x="4772152" y="5636235"/>
            <a:ext cx="38811200" cy="23560296"/>
          </a:xfrm>
          <a:prstGeom prst="rect">
            <a:avLst/>
          </a:prstGeom>
          <a:noFill/>
        </p:spPr>
        <p:txBody>
          <a:bodyPr wrap="square" rtlCol="0">
            <a:spAutoFit/>
          </a:bodyPr>
          <a:lstStyle/>
          <a:p>
            <a:endParaRPr lang="en-US" sz="10000" dirty="0"/>
          </a:p>
          <a:p>
            <a:pPr marL="1143000" indent="-1143000">
              <a:spcAft>
                <a:spcPts val="5000"/>
              </a:spcAft>
              <a:buFont typeface="Arial" panose="020B0604020202020204" pitchFamily="34" charset="0"/>
              <a:buChar char="•"/>
            </a:pPr>
            <a:r>
              <a:rPr lang="en-US" sz="10000" b="1" dirty="0"/>
              <a:t>UofL Health Brown Cancer Center </a:t>
            </a:r>
            <a:r>
              <a:rPr lang="en-US" sz="10000" dirty="0"/>
              <a:t>was an early adopter of novel immunotherapies starting in 2002 (interleukin 2), 2006 (ipilimumab), 2009 (TVEC), 2012 (ipilimumab with nivolumab), 2013 (TVEC with ipilimumab), 2015 (TVEC with pembrolizumab) and 2016 (TILs)</a:t>
            </a:r>
          </a:p>
          <a:p>
            <a:pPr marL="1143000" indent="-1143000">
              <a:spcAft>
                <a:spcPts val="5000"/>
              </a:spcAft>
              <a:buFont typeface="Arial" panose="020B0604020202020204" pitchFamily="34" charset="0"/>
              <a:buChar char="•"/>
            </a:pPr>
            <a:r>
              <a:rPr lang="en-US" sz="10000" b="1" dirty="0"/>
              <a:t>UofL Health Brown Cancer Center </a:t>
            </a:r>
            <a:r>
              <a:rPr lang="en-US" sz="10000" dirty="0"/>
              <a:t>clinical trials have led to FDA approvals of these and other immunotherapies that have reduced the cancer death rate in Kentucky</a:t>
            </a:r>
          </a:p>
          <a:p>
            <a:pPr marL="1143000" indent="-1143000">
              <a:spcAft>
                <a:spcPts val="5000"/>
              </a:spcAft>
              <a:buFont typeface="Arial" panose="020B0604020202020204" pitchFamily="34" charset="0"/>
              <a:buChar char="•"/>
            </a:pPr>
            <a:r>
              <a:rPr lang="en-US" sz="10000" b="1" dirty="0"/>
              <a:t>UofL Health Brown Cancer Center </a:t>
            </a:r>
            <a:r>
              <a:rPr lang="en-US" sz="10000" dirty="0"/>
              <a:t>has the only COBRE Center for Cancer Immunology and Immunotherapy in the United States </a:t>
            </a:r>
          </a:p>
          <a:p>
            <a:pPr marL="1143000" indent="-1143000">
              <a:spcAft>
                <a:spcPts val="5000"/>
              </a:spcAft>
              <a:buFont typeface="Arial" panose="020B0604020202020204" pitchFamily="34" charset="0"/>
              <a:buChar char="•"/>
            </a:pPr>
            <a:r>
              <a:rPr lang="en-US" sz="10000" b="1" dirty="0"/>
              <a:t>UofL Health Brown Cancer Center </a:t>
            </a:r>
            <a:r>
              <a:rPr lang="en-US" sz="10000" dirty="0"/>
              <a:t>was the lead center that led to the FDA approval of TILs for melanoma, has patients coming from across the US and is developing novel, genetically-engineered TILs for multiple cancer types</a:t>
            </a:r>
            <a:endParaRPr lang="en-US" sz="14400" dirty="0"/>
          </a:p>
        </p:txBody>
      </p:sp>
      <p:sp>
        <p:nvSpPr>
          <p:cNvPr id="5" name="Title 1">
            <a:extLst>
              <a:ext uri="{FF2B5EF4-FFF2-40B4-BE49-F238E27FC236}">
                <a16:creationId xmlns:a16="http://schemas.microsoft.com/office/drawing/2014/main" id="{2F709070-2115-E8BB-D8AF-DC601F0B6177}"/>
              </a:ext>
            </a:extLst>
          </p:cNvPr>
          <p:cNvSpPr txBox="1">
            <a:spLocks/>
          </p:cNvSpPr>
          <p:nvPr/>
        </p:nvSpPr>
        <p:spPr>
          <a:xfrm>
            <a:off x="4165600" y="989317"/>
            <a:ext cx="40132000" cy="3657600"/>
          </a:xfrm>
          <a:prstGeom prst="rect">
            <a:avLst/>
          </a:prstGeom>
        </p:spPr>
        <p:txBody>
          <a:bodyPr vert="horz" lIns="438912" tIns="219456" rIns="438912" bIns="219456" rtlCol="0" anchor="ctr">
            <a:noAutofit/>
          </a:bodyPr>
          <a:lstStyle>
            <a:lvl1pPr algn="ctr" defTabSz="4389120" rtl="0" eaLnBrk="1" latinLnBrk="0" hangingPunct="1">
              <a:spcBef>
                <a:spcPct val="0"/>
              </a:spcBef>
              <a:buNone/>
              <a:defRPr sz="14700" kern="1200">
                <a:solidFill>
                  <a:schemeClr val="tx1"/>
                </a:solidFill>
                <a:latin typeface="+mj-lt"/>
                <a:ea typeface="+mj-ea"/>
                <a:cs typeface="+mj-cs"/>
              </a:defRPr>
            </a:lvl1pPr>
          </a:lstStyle>
          <a:p>
            <a:r>
              <a:rPr lang="en-US" sz="16000" b="1" dirty="0"/>
              <a:t>Example of the Impact of Kentucky’s Support</a:t>
            </a:r>
          </a:p>
          <a:p>
            <a:r>
              <a:rPr lang="en-US" sz="16000" b="1" dirty="0"/>
              <a:t>Immuno-Oncology</a:t>
            </a:r>
          </a:p>
        </p:txBody>
      </p:sp>
    </p:spTree>
    <p:extLst>
      <p:ext uri="{BB962C8B-B14F-4D97-AF65-F5344CB8AC3E}">
        <p14:creationId xmlns:p14="http://schemas.microsoft.com/office/powerpoint/2010/main" val="2742199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7273F07-5AB5-D1DD-F674-AD712C9DBC8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19071" y="4178581"/>
            <a:ext cx="37918621" cy="1743451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93"/>
          <p:cNvSpPr/>
          <p:nvPr/>
        </p:nvSpPr>
        <p:spPr>
          <a:xfrm>
            <a:off x="112497" y="-1"/>
            <a:ext cx="5962355" cy="32918401"/>
          </a:xfrm>
          <a:custGeom>
            <a:avLst/>
            <a:gdLst>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21945600">
                <a:moveTo>
                  <a:pt x="0" y="0"/>
                </a:moveTo>
                <a:lnTo>
                  <a:pt x="4038600" y="0"/>
                </a:lnTo>
                <a:cubicBezTo>
                  <a:pt x="88392" y="7388352"/>
                  <a:pt x="-57912" y="14923008"/>
                  <a:pt x="4038600" y="21945600"/>
                </a:cubicBezTo>
                <a:lnTo>
                  <a:pt x="0" y="21945600"/>
                </a:lnTo>
                <a:lnTo>
                  <a:pt x="0" y="0"/>
                </a:lnTo>
                <a:close/>
              </a:path>
            </a:pathLst>
          </a:custGeom>
          <a:solidFill>
            <a:srgbClr val="E31B23"/>
          </a:solidFill>
          <a:ln>
            <a:noFill/>
          </a:ln>
          <a:effectLst>
            <a:outerShdw blurRad="698500" dist="203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3">
            <a:extLst>
              <a:ext uri="{FF2B5EF4-FFF2-40B4-BE49-F238E27FC236}">
                <a16:creationId xmlns:a16="http://schemas.microsoft.com/office/drawing/2014/main" id="{44285D77-D484-4F63-9B53-45A4CFAC0029}"/>
              </a:ext>
            </a:extLst>
          </p:cNvPr>
          <p:cNvSpPr txBox="1">
            <a:spLocks/>
          </p:cNvSpPr>
          <p:nvPr/>
        </p:nvSpPr>
        <p:spPr>
          <a:xfrm>
            <a:off x="39892364" y="22934064"/>
            <a:ext cx="2263140" cy="413808"/>
          </a:xfrm>
          <a:prstGeom prst="rect">
            <a:avLst/>
          </a:prstGeom>
        </p:spPr>
        <p:txBody>
          <a:bodyPr vert="horz" lIns="91440" tIns="45720" rIns="91440" bIns="45720" rtlCol="0" anchor="ctr"/>
          <a:lstStyle>
            <a:defPPr>
              <a:defRPr lang="en-US"/>
            </a:defPPr>
            <a:lvl1pPr marL="0" algn="r" defTabSz="914400" rtl="0" eaLnBrk="1" latinLnBrk="0" hangingPunct="1">
              <a:defRPr sz="132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4CD71BD-9351-4C4A-B08F-E1A3E1939CE2}" type="slidenum">
              <a:rPr lang="en-US" smtClean="0"/>
              <a:pPr/>
              <a:t>12</a:t>
            </a:fld>
            <a:endParaRPr lang="en-US"/>
          </a:p>
        </p:txBody>
      </p:sp>
      <p:sp>
        <p:nvSpPr>
          <p:cNvPr id="14" name="TextBox 13">
            <a:extLst>
              <a:ext uri="{FF2B5EF4-FFF2-40B4-BE49-F238E27FC236}">
                <a16:creationId xmlns:a16="http://schemas.microsoft.com/office/drawing/2014/main" id="{F0FAA347-9C62-4436-8188-7629E5B17B6F}"/>
              </a:ext>
            </a:extLst>
          </p:cNvPr>
          <p:cNvSpPr txBox="1"/>
          <p:nvPr/>
        </p:nvSpPr>
        <p:spPr>
          <a:xfrm>
            <a:off x="5064756" y="21114785"/>
            <a:ext cx="35071448" cy="7325082"/>
          </a:xfrm>
          <a:prstGeom prst="rect">
            <a:avLst/>
          </a:prstGeom>
          <a:noFill/>
        </p:spPr>
        <p:txBody>
          <a:bodyPr wrap="square" rtlCol="0">
            <a:spAutoFit/>
          </a:bodyPr>
          <a:lstStyle/>
          <a:p>
            <a:pPr>
              <a:spcAft>
                <a:spcPts val="1200"/>
              </a:spcAft>
            </a:pPr>
            <a:endParaRPr lang="en-US" sz="8800"/>
          </a:p>
          <a:p>
            <a:pPr marL="1143000" indent="-1143000">
              <a:spcAft>
                <a:spcPts val="2400"/>
              </a:spcAft>
              <a:buFont typeface="Arial" panose="020B0604020202020204" pitchFamily="34" charset="0"/>
              <a:buChar char="•"/>
            </a:pPr>
            <a:r>
              <a:rPr lang="en-US" sz="8800"/>
              <a:t>Surgical oncologists resect patients’ tumors and then the tumor-specific immune cells are grown in the lab and infused back into the patient</a:t>
            </a:r>
          </a:p>
          <a:p>
            <a:pPr marL="1143000" indent="-1143000">
              <a:spcAft>
                <a:spcPts val="2400"/>
              </a:spcAft>
              <a:buFont typeface="Arial" panose="020B0604020202020204" pitchFamily="34" charset="0"/>
              <a:buChar char="•"/>
            </a:pPr>
            <a:r>
              <a:rPr lang="en-US" sz="8800"/>
              <a:t>TILs was only available on the coasts until we opened human trials at  UofL Health - Brown Cancer Center in 2016</a:t>
            </a:r>
            <a:endParaRPr lang="en-US" sz="4400"/>
          </a:p>
        </p:txBody>
      </p:sp>
      <p:sp>
        <p:nvSpPr>
          <p:cNvPr id="16" name="Title 1">
            <a:extLst>
              <a:ext uri="{FF2B5EF4-FFF2-40B4-BE49-F238E27FC236}">
                <a16:creationId xmlns:a16="http://schemas.microsoft.com/office/drawing/2014/main" id="{5DE5CA13-F658-43AB-8A50-0EF1BA05E138}"/>
              </a:ext>
            </a:extLst>
          </p:cNvPr>
          <p:cNvSpPr txBox="1">
            <a:spLocks/>
          </p:cNvSpPr>
          <p:nvPr/>
        </p:nvSpPr>
        <p:spPr>
          <a:xfrm>
            <a:off x="8640644" y="989317"/>
            <a:ext cx="33324800" cy="3657600"/>
          </a:xfrm>
          <a:prstGeom prst="rect">
            <a:avLst/>
          </a:prstGeom>
        </p:spPr>
        <p:txBody>
          <a:bodyPr vert="horz" lIns="438912" tIns="219456" rIns="438912" bIns="219456" rtlCol="0" anchor="ctr">
            <a:noAutofit/>
          </a:bodyPr>
          <a:lstStyle>
            <a:lvl1pPr algn="ctr" defTabSz="4389120" rtl="0" eaLnBrk="1" latinLnBrk="0" hangingPunct="1">
              <a:spcBef>
                <a:spcPct val="0"/>
              </a:spcBef>
              <a:buNone/>
              <a:defRPr sz="14700" kern="1200">
                <a:solidFill>
                  <a:schemeClr val="tx1"/>
                </a:solidFill>
                <a:latin typeface="+mj-lt"/>
                <a:ea typeface="+mj-ea"/>
                <a:cs typeface="+mj-cs"/>
              </a:defRPr>
            </a:lvl1pPr>
          </a:lstStyle>
          <a:p>
            <a:pPr algn="l"/>
            <a:r>
              <a:rPr lang="en-US" sz="16000" b="1"/>
              <a:t>Tumor Infiltrating Lymphocytes (TILs)</a:t>
            </a:r>
          </a:p>
        </p:txBody>
      </p:sp>
      <p:pic>
        <p:nvPicPr>
          <p:cNvPr id="20" name="Picture 19" descr="A person in a suit and tie&#10;&#10;Description automatically generated with medium confidence">
            <a:extLst>
              <a:ext uri="{FF2B5EF4-FFF2-40B4-BE49-F238E27FC236}">
                <a16:creationId xmlns:a16="http://schemas.microsoft.com/office/drawing/2014/main" id="{7CDC1ABD-A117-42E7-8E7B-53A93AED428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059167" y="25546550"/>
            <a:ext cx="3832033" cy="5085850"/>
          </a:xfrm>
          <a:prstGeom prst="rect">
            <a:avLst/>
          </a:prstGeom>
        </p:spPr>
      </p:pic>
      <p:pic>
        <p:nvPicPr>
          <p:cNvPr id="21" name="Picture 20" descr="A person wearing glasses&#10;&#10;Description automatically generated with medium confidence">
            <a:extLst>
              <a:ext uri="{FF2B5EF4-FFF2-40B4-BE49-F238E27FC236}">
                <a16:creationId xmlns:a16="http://schemas.microsoft.com/office/drawing/2014/main" id="{68DC309B-C8D4-4C7E-879C-C7E4753FA1F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0059167" y="16478750"/>
            <a:ext cx="3832033" cy="4716349"/>
          </a:xfrm>
          <a:prstGeom prst="rect">
            <a:avLst/>
          </a:prstGeom>
        </p:spPr>
      </p:pic>
      <p:pic>
        <p:nvPicPr>
          <p:cNvPr id="22" name="Picture 21">
            <a:extLst>
              <a:ext uri="{FF2B5EF4-FFF2-40B4-BE49-F238E27FC236}">
                <a16:creationId xmlns:a16="http://schemas.microsoft.com/office/drawing/2014/main" id="{FFB17AA8-4F14-4EAE-AA53-9B209BD03C5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0136204" y="21203150"/>
            <a:ext cx="3658480" cy="4561127"/>
          </a:xfrm>
          <a:prstGeom prst="rect">
            <a:avLst/>
          </a:prstGeom>
        </p:spPr>
      </p:pic>
      <p:pic>
        <p:nvPicPr>
          <p:cNvPr id="1026" name="Picture 2" descr="Investigating TIL Therapy &amp; PBL Therapy for Cancer - Iovance Biotherapeutics">
            <a:extLst>
              <a:ext uri="{FF2B5EF4-FFF2-40B4-BE49-F238E27FC236}">
                <a16:creationId xmlns:a16="http://schemas.microsoft.com/office/drawing/2014/main" id="{CF996BE6-2BD1-27A7-66F3-A5AA8FD75CC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080746" y="16265182"/>
            <a:ext cx="5696841" cy="17321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6E9FF00-9CA3-B855-7153-4F52D598841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402751" y="8692154"/>
            <a:ext cx="5933681" cy="2276865"/>
          </a:xfrm>
          <a:prstGeom prst="rect">
            <a:avLst/>
          </a:prstGeom>
        </p:spPr>
      </p:pic>
      <p:pic>
        <p:nvPicPr>
          <p:cNvPr id="2" name="Picture 1">
            <a:extLst>
              <a:ext uri="{FF2B5EF4-FFF2-40B4-BE49-F238E27FC236}">
                <a16:creationId xmlns:a16="http://schemas.microsoft.com/office/drawing/2014/main" id="{C93D34AB-EF90-008B-429E-8879E693DEE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374077" y="10145765"/>
            <a:ext cx="7478991" cy="1527362"/>
          </a:xfrm>
          <a:prstGeom prst="rect">
            <a:avLst/>
          </a:prstGeom>
        </p:spPr>
      </p:pic>
      <p:pic>
        <p:nvPicPr>
          <p:cNvPr id="4" name="Picture 2" descr="Melanie Townsend M.D.">
            <a:extLst>
              <a:ext uri="{FF2B5EF4-FFF2-40B4-BE49-F238E27FC236}">
                <a16:creationId xmlns:a16="http://schemas.microsoft.com/office/drawing/2014/main" id="{FEC7B7A4-29EC-5265-FEA3-4FD6E68289C4}"/>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9972343" y="12559893"/>
            <a:ext cx="3918857" cy="3918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860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93"/>
          <p:cNvSpPr/>
          <p:nvPr/>
        </p:nvSpPr>
        <p:spPr>
          <a:xfrm>
            <a:off x="112497" y="-1"/>
            <a:ext cx="5962355" cy="32918401"/>
          </a:xfrm>
          <a:custGeom>
            <a:avLst/>
            <a:gdLst>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21945600">
                <a:moveTo>
                  <a:pt x="0" y="0"/>
                </a:moveTo>
                <a:lnTo>
                  <a:pt x="4038600" y="0"/>
                </a:lnTo>
                <a:cubicBezTo>
                  <a:pt x="88392" y="7388352"/>
                  <a:pt x="-57912" y="14923008"/>
                  <a:pt x="4038600" y="21945600"/>
                </a:cubicBezTo>
                <a:lnTo>
                  <a:pt x="0" y="21945600"/>
                </a:lnTo>
                <a:lnTo>
                  <a:pt x="0" y="0"/>
                </a:lnTo>
                <a:close/>
              </a:path>
            </a:pathLst>
          </a:custGeom>
          <a:solidFill>
            <a:srgbClr val="E31B23"/>
          </a:solidFill>
          <a:ln>
            <a:noFill/>
          </a:ln>
          <a:effectLst>
            <a:outerShdw blurRad="698500" dist="203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3">
            <a:extLst>
              <a:ext uri="{FF2B5EF4-FFF2-40B4-BE49-F238E27FC236}">
                <a16:creationId xmlns:a16="http://schemas.microsoft.com/office/drawing/2014/main" id="{44285D77-D484-4F63-9B53-45A4CFAC0029}"/>
              </a:ext>
            </a:extLst>
          </p:cNvPr>
          <p:cNvSpPr txBox="1">
            <a:spLocks/>
          </p:cNvSpPr>
          <p:nvPr/>
        </p:nvSpPr>
        <p:spPr>
          <a:xfrm>
            <a:off x="39829907" y="10615908"/>
            <a:ext cx="2263140" cy="413808"/>
          </a:xfrm>
          <a:prstGeom prst="rect">
            <a:avLst/>
          </a:prstGeom>
        </p:spPr>
        <p:txBody>
          <a:bodyPr vert="horz" lIns="91440" tIns="45720" rIns="91440" bIns="45720" rtlCol="0" anchor="ctr"/>
          <a:lstStyle>
            <a:defPPr>
              <a:defRPr lang="en-US"/>
            </a:defPPr>
            <a:lvl1pPr marL="0" algn="r" defTabSz="914400" rtl="0" eaLnBrk="1" latinLnBrk="0" hangingPunct="1">
              <a:defRPr sz="132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4CD71BD-9351-4C4A-B08F-E1A3E1939CE2}" type="slidenum">
              <a:rPr lang="en-US" smtClean="0"/>
              <a:pPr/>
              <a:t>13</a:t>
            </a:fld>
            <a:endParaRPr lang="en-US"/>
          </a:p>
        </p:txBody>
      </p:sp>
      <p:pic>
        <p:nvPicPr>
          <p:cNvPr id="5" name="Picture 2">
            <a:extLst>
              <a:ext uri="{FF2B5EF4-FFF2-40B4-BE49-F238E27FC236}">
                <a16:creationId xmlns:a16="http://schemas.microsoft.com/office/drawing/2014/main" id="{BB98385E-CDE2-D4DA-8076-E8E843BC68D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56947" y="28941553"/>
            <a:ext cx="12420600" cy="19267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6">
            <a:extLst>
              <a:ext uri="{FF2B5EF4-FFF2-40B4-BE49-F238E27FC236}">
                <a16:creationId xmlns:a16="http://schemas.microsoft.com/office/drawing/2014/main" id="{5BCC663E-2D07-B801-DE88-4A2C2A8643E0}"/>
              </a:ext>
            </a:extLst>
          </p:cNvPr>
          <p:cNvSpPr txBox="1"/>
          <p:nvPr/>
        </p:nvSpPr>
        <p:spPr>
          <a:xfrm>
            <a:off x="7256947" y="31494794"/>
            <a:ext cx="13233400" cy="1107996"/>
          </a:xfrm>
          <a:prstGeom prst="rect">
            <a:avLst/>
          </a:prstGeom>
          <a:noFill/>
        </p:spPr>
        <p:txBody>
          <a:bodyPr wrap="square">
            <a:spAutoFit/>
          </a:bodyPr>
          <a:lstStyle/>
          <a:p>
            <a:r>
              <a:rPr lang="en-GB" altLang="en-US" sz="6600" b="1">
                <a:solidFill>
                  <a:srgbClr val="002060"/>
                </a:solidFill>
                <a:latin typeface="Arial" panose="020B0604020202020204" pitchFamily="34" charset="0"/>
              </a:rPr>
              <a:t>Chesney et al. Dec;10(12), 2022</a:t>
            </a:r>
          </a:p>
        </p:txBody>
      </p:sp>
      <p:sp>
        <p:nvSpPr>
          <p:cNvPr id="10" name="TextBox 9">
            <a:extLst>
              <a:ext uri="{FF2B5EF4-FFF2-40B4-BE49-F238E27FC236}">
                <a16:creationId xmlns:a16="http://schemas.microsoft.com/office/drawing/2014/main" id="{4499CCD2-D692-E682-704C-A251D207ADB5}"/>
              </a:ext>
            </a:extLst>
          </p:cNvPr>
          <p:cNvSpPr txBox="1"/>
          <p:nvPr/>
        </p:nvSpPr>
        <p:spPr>
          <a:xfrm>
            <a:off x="6074852" y="6705600"/>
            <a:ext cx="36952748" cy="20590252"/>
          </a:xfrm>
          <a:prstGeom prst="rect">
            <a:avLst/>
          </a:prstGeom>
          <a:noFill/>
        </p:spPr>
        <p:txBody>
          <a:bodyPr wrap="square" rtlCol="0">
            <a:spAutoFit/>
          </a:bodyPr>
          <a:lstStyle/>
          <a:p>
            <a:r>
              <a:rPr lang="en-US" sz="9900"/>
              <a:t>Efficacy and safety of a one-time autologous TIL cell therapy in patients with advanced melanoma after progression on immune checkpoint inhibitors and targeted therapies</a:t>
            </a:r>
          </a:p>
          <a:p>
            <a:endParaRPr lang="en-US" sz="2400"/>
          </a:p>
          <a:p>
            <a:pPr marL="1143000" indent="-1143000">
              <a:spcAft>
                <a:spcPts val="3600"/>
              </a:spcAft>
              <a:buFont typeface="Arial" panose="020B0604020202020204" pitchFamily="34" charset="0"/>
              <a:buChar char="•"/>
            </a:pPr>
            <a:r>
              <a:rPr lang="en-US" sz="9900" b="1"/>
              <a:t>153 patients </a:t>
            </a:r>
            <a:r>
              <a:rPr lang="en-US" sz="9900"/>
              <a:t>treated </a:t>
            </a:r>
          </a:p>
          <a:p>
            <a:pPr marL="1143000" indent="-1143000">
              <a:spcAft>
                <a:spcPts val="3600"/>
              </a:spcAft>
              <a:buFont typeface="Arial" panose="020B0604020202020204" pitchFamily="34" charset="0"/>
              <a:buChar char="•"/>
            </a:pPr>
            <a:r>
              <a:rPr lang="en-US" sz="9900"/>
              <a:t>Median of </a:t>
            </a:r>
            <a:r>
              <a:rPr lang="en-US" sz="9900" b="1"/>
              <a:t>3 lines of prior therapy </a:t>
            </a:r>
            <a:r>
              <a:rPr lang="en-US" sz="9900"/>
              <a:t>(100% received anti-PD-1; 82% received both anti–PD-1 and anti–CTLA-4) </a:t>
            </a:r>
          </a:p>
          <a:p>
            <a:pPr marL="1143000" indent="-1143000">
              <a:spcAft>
                <a:spcPts val="3600"/>
              </a:spcAft>
              <a:buFont typeface="Arial" panose="020B0604020202020204" pitchFamily="34" charset="0"/>
              <a:buChar char="•"/>
            </a:pPr>
            <a:r>
              <a:rPr lang="en-US" sz="9900" b="1"/>
              <a:t>High disease burden </a:t>
            </a:r>
            <a:r>
              <a:rPr lang="en-US" sz="9900"/>
              <a:t>at baseline (median target lesion sum of diameters [SOD]: 98 mm</a:t>
            </a:r>
          </a:p>
          <a:p>
            <a:pPr marL="1143000" indent="-1143000">
              <a:spcAft>
                <a:spcPts val="3600"/>
              </a:spcAft>
              <a:buFont typeface="Arial" panose="020B0604020202020204" pitchFamily="34" charset="0"/>
              <a:buChar char="•"/>
            </a:pPr>
            <a:r>
              <a:rPr lang="en-US" sz="9900" b="1"/>
              <a:t>Objective Response Rate was 31% </a:t>
            </a:r>
            <a:r>
              <a:rPr lang="en-US" sz="9900"/>
              <a:t>(95% CI: 24%, 39%), with 8 complete and 40 partial responses</a:t>
            </a:r>
          </a:p>
          <a:p>
            <a:pPr marL="1143000" indent="-1143000">
              <a:spcAft>
                <a:spcPts val="3600"/>
              </a:spcAft>
              <a:buFont typeface="Arial" panose="020B0604020202020204" pitchFamily="34" charset="0"/>
              <a:buChar char="•"/>
            </a:pPr>
            <a:r>
              <a:rPr lang="en-US" sz="9900"/>
              <a:t>The </a:t>
            </a:r>
            <a:r>
              <a:rPr lang="en-US" sz="9900" b="1"/>
              <a:t>median duration of response was not reached </a:t>
            </a:r>
            <a:r>
              <a:rPr lang="en-US" sz="9900"/>
              <a:t>at a median study follow-up of 27.6 months</a:t>
            </a:r>
          </a:p>
        </p:txBody>
      </p:sp>
      <p:sp>
        <p:nvSpPr>
          <p:cNvPr id="2" name="Title 1">
            <a:extLst>
              <a:ext uri="{FF2B5EF4-FFF2-40B4-BE49-F238E27FC236}">
                <a16:creationId xmlns:a16="http://schemas.microsoft.com/office/drawing/2014/main" id="{CD3273B1-97DC-0520-0551-D6753D6788D4}"/>
              </a:ext>
            </a:extLst>
          </p:cNvPr>
          <p:cNvSpPr txBox="1">
            <a:spLocks/>
          </p:cNvSpPr>
          <p:nvPr/>
        </p:nvSpPr>
        <p:spPr>
          <a:xfrm>
            <a:off x="7137008" y="1092846"/>
            <a:ext cx="35890592" cy="3657600"/>
          </a:xfrm>
          <a:prstGeom prst="rect">
            <a:avLst/>
          </a:prstGeom>
        </p:spPr>
        <p:txBody>
          <a:bodyPr vert="horz" lIns="438912" tIns="219456" rIns="438912" bIns="219456" rtlCol="0" anchor="ctr">
            <a:noAutofit/>
          </a:bodyPr>
          <a:lstStyle>
            <a:lvl1pPr algn="ctr" defTabSz="4389120" rtl="0" eaLnBrk="1" latinLnBrk="0" hangingPunct="1">
              <a:spcBef>
                <a:spcPct val="0"/>
              </a:spcBef>
              <a:buNone/>
              <a:defRPr sz="14700" kern="1200">
                <a:solidFill>
                  <a:schemeClr val="tx1"/>
                </a:solidFill>
                <a:latin typeface="+mj-lt"/>
                <a:ea typeface="+mj-ea"/>
                <a:cs typeface="+mj-cs"/>
              </a:defRPr>
            </a:lvl1pPr>
          </a:lstStyle>
          <a:p>
            <a:pPr algn="l"/>
            <a:r>
              <a:rPr lang="en-US" sz="16000" b="1"/>
              <a:t>TILs Have Proven Efficacy in Anti-PD1 Refractory Stage IV Melanoma Patients</a:t>
            </a:r>
          </a:p>
        </p:txBody>
      </p:sp>
    </p:spTree>
    <p:extLst>
      <p:ext uri="{BB962C8B-B14F-4D97-AF65-F5344CB8AC3E}">
        <p14:creationId xmlns:p14="http://schemas.microsoft.com/office/powerpoint/2010/main" val="555565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93"/>
          <p:cNvSpPr/>
          <p:nvPr/>
        </p:nvSpPr>
        <p:spPr>
          <a:xfrm>
            <a:off x="112497" y="-1"/>
            <a:ext cx="5962355" cy="32918401"/>
          </a:xfrm>
          <a:custGeom>
            <a:avLst/>
            <a:gdLst>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21945600">
                <a:moveTo>
                  <a:pt x="0" y="0"/>
                </a:moveTo>
                <a:lnTo>
                  <a:pt x="4038600" y="0"/>
                </a:lnTo>
                <a:cubicBezTo>
                  <a:pt x="88392" y="7388352"/>
                  <a:pt x="-57912" y="14923008"/>
                  <a:pt x="4038600" y="21945600"/>
                </a:cubicBezTo>
                <a:lnTo>
                  <a:pt x="0" y="21945600"/>
                </a:lnTo>
                <a:lnTo>
                  <a:pt x="0" y="0"/>
                </a:lnTo>
                <a:close/>
              </a:path>
            </a:pathLst>
          </a:custGeom>
          <a:solidFill>
            <a:srgbClr val="E31B23"/>
          </a:solidFill>
          <a:ln>
            <a:noFill/>
          </a:ln>
          <a:effectLst>
            <a:outerShdw blurRad="698500" dist="203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3">
            <a:extLst>
              <a:ext uri="{FF2B5EF4-FFF2-40B4-BE49-F238E27FC236}">
                <a16:creationId xmlns:a16="http://schemas.microsoft.com/office/drawing/2014/main" id="{44285D77-D484-4F63-9B53-45A4CFAC0029}"/>
              </a:ext>
            </a:extLst>
          </p:cNvPr>
          <p:cNvSpPr txBox="1">
            <a:spLocks/>
          </p:cNvSpPr>
          <p:nvPr/>
        </p:nvSpPr>
        <p:spPr>
          <a:xfrm>
            <a:off x="39829907" y="10615908"/>
            <a:ext cx="2263140" cy="413808"/>
          </a:xfrm>
          <a:prstGeom prst="rect">
            <a:avLst/>
          </a:prstGeom>
        </p:spPr>
        <p:txBody>
          <a:bodyPr vert="horz" lIns="91440" tIns="45720" rIns="91440" bIns="45720" rtlCol="0" anchor="ctr"/>
          <a:lstStyle>
            <a:defPPr>
              <a:defRPr lang="en-US"/>
            </a:defPPr>
            <a:lvl1pPr marL="0" algn="r" defTabSz="914400" rtl="0" eaLnBrk="1" latinLnBrk="0" hangingPunct="1">
              <a:defRPr sz="132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4CD71BD-9351-4C4A-B08F-E1A3E1939CE2}" type="slidenum">
              <a:rPr lang="en-US" smtClean="0"/>
              <a:pPr/>
              <a:t>14</a:t>
            </a:fld>
            <a:endParaRPr lang="en-US"/>
          </a:p>
        </p:txBody>
      </p:sp>
      <p:pic>
        <p:nvPicPr>
          <p:cNvPr id="6" name="Picture 2">
            <a:extLst>
              <a:ext uri="{FF2B5EF4-FFF2-40B4-BE49-F238E27FC236}">
                <a16:creationId xmlns:a16="http://schemas.microsoft.com/office/drawing/2014/main" id="{B23ACCDD-F44B-8138-06D5-B07EBDB4A18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56947" y="28941553"/>
            <a:ext cx="12420600" cy="19267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Box 7">
            <a:extLst>
              <a:ext uri="{FF2B5EF4-FFF2-40B4-BE49-F238E27FC236}">
                <a16:creationId xmlns:a16="http://schemas.microsoft.com/office/drawing/2014/main" id="{522F3F9C-FB09-FD3D-E96F-ACF0030B4C81}"/>
              </a:ext>
            </a:extLst>
          </p:cNvPr>
          <p:cNvSpPr txBox="1"/>
          <p:nvPr/>
        </p:nvSpPr>
        <p:spPr>
          <a:xfrm>
            <a:off x="7256947" y="31494794"/>
            <a:ext cx="13233400" cy="1107996"/>
          </a:xfrm>
          <a:prstGeom prst="rect">
            <a:avLst/>
          </a:prstGeom>
          <a:noFill/>
        </p:spPr>
        <p:txBody>
          <a:bodyPr wrap="square">
            <a:spAutoFit/>
          </a:bodyPr>
          <a:lstStyle/>
          <a:p>
            <a:r>
              <a:rPr lang="en-GB" altLang="en-US" sz="6600" b="1">
                <a:solidFill>
                  <a:srgbClr val="002060"/>
                </a:solidFill>
                <a:latin typeface="Arial" panose="020B0604020202020204" pitchFamily="34" charset="0"/>
              </a:rPr>
              <a:t>Chesney et al. Dec;10(12), 2022</a:t>
            </a:r>
          </a:p>
        </p:txBody>
      </p:sp>
      <p:pic>
        <p:nvPicPr>
          <p:cNvPr id="4" name="Picture 3" descr="Diagram&#10;&#10;Description automatically generated">
            <a:extLst>
              <a:ext uri="{FF2B5EF4-FFF2-40B4-BE49-F238E27FC236}">
                <a16:creationId xmlns:a16="http://schemas.microsoft.com/office/drawing/2014/main" id="{63003776-5C95-774C-A128-D09225953538}"/>
              </a:ext>
            </a:extLst>
          </p:cNvPr>
          <p:cNvPicPr>
            <a:picLocks noChangeAspect="1"/>
          </p:cNvPicPr>
          <p:nvPr/>
        </p:nvPicPr>
        <p:blipFill>
          <a:blip r:embed="rId4"/>
          <a:stretch>
            <a:fillRect/>
          </a:stretch>
        </p:blipFill>
        <p:spPr>
          <a:xfrm>
            <a:off x="4549932" y="6504813"/>
            <a:ext cx="38490508" cy="20269200"/>
          </a:xfrm>
          <a:prstGeom prst="rect">
            <a:avLst/>
          </a:prstGeom>
        </p:spPr>
      </p:pic>
      <p:sp>
        <p:nvSpPr>
          <p:cNvPr id="7" name="TextBox 6">
            <a:extLst>
              <a:ext uri="{FF2B5EF4-FFF2-40B4-BE49-F238E27FC236}">
                <a16:creationId xmlns:a16="http://schemas.microsoft.com/office/drawing/2014/main" id="{260F68AA-DC73-5B40-43D5-7E6430F7F88E}"/>
              </a:ext>
            </a:extLst>
          </p:cNvPr>
          <p:cNvSpPr txBox="1"/>
          <p:nvPr/>
        </p:nvSpPr>
        <p:spPr>
          <a:xfrm>
            <a:off x="33640968" y="9715661"/>
            <a:ext cx="8452079" cy="1800493"/>
          </a:xfrm>
          <a:prstGeom prst="rect">
            <a:avLst/>
          </a:prstGeom>
          <a:noFill/>
        </p:spPr>
        <p:txBody>
          <a:bodyPr wrap="square" rtlCol="0">
            <a:spAutoFit/>
          </a:bodyPr>
          <a:lstStyle/>
          <a:p>
            <a:r>
              <a:rPr lang="en-US" sz="11100"/>
              <a:t>Sankey plot </a:t>
            </a:r>
          </a:p>
        </p:txBody>
      </p:sp>
      <p:sp>
        <p:nvSpPr>
          <p:cNvPr id="5" name="Title 1">
            <a:extLst>
              <a:ext uri="{FF2B5EF4-FFF2-40B4-BE49-F238E27FC236}">
                <a16:creationId xmlns:a16="http://schemas.microsoft.com/office/drawing/2014/main" id="{67BC1F04-30ED-A282-D9AC-4C7CDB2FAA80}"/>
              </a:ext>
            </a:extLst>
          </p:cNvPr>
          <p:cNvSpPr txBox="1">
            <a:spLocks/>
          </p:cNvSpPr>
          <p:nvPr/>
        </p:nvSpPr>
        <p:spPr>
          <a:xfrm>
            <a:off x="7137008" y="1092846"/>
            <a:ext cx="35890592" cy="3657600"/>
          </a:xfrm>
          <a:prstGeom prst="rect">
            <a:avLst/>
          </a:prstGeom>
        </p:spPr>
        <p:txBody>
          <a:bodyPr vert="horz" lIns="438912" tIns="219456" rIns="438912" bIns="219456" rtlCol="0" anchor="ctr">
            <a:noAutofit/>
          </a:bodyPr>
          <a:lstStyle>
            <a:lvl1pPr algn="ctr" defTabSz="4389120" rtl="0" eaLnBrk="1" latinLnBrk="0" hangingPunct="1">
              <a:spcBef>
                <a:spcPct val="0"/>
              </a:spcBef>
              <a:buNone/>
              <a:defRPr sz="14700" kern="1200">
                <a:solidFill>
                  <a:schemeClr val="tx1"/>
                </a:solidFill>
                <a:latin typeface="+mj-lt"/>
                <a:ea typeface="+mj-ea"/>
                <a:cs typeface="+mj-cs"/>
              </a:defRPr>
            </a:lvl1pPr>
          </a:lstStyle>
          <a:p>
            <a:pPr algn="l"/>
            <a:r>
              <a:rPr lang="en-US" sz="16000" b="1"/>
              <a:t>TILs Have Proven Efficacy in Anti-PD1 Refractory Stage IV Melanoma Patients</a:t>
            </a:r>
          </a:p>
        </p:txBody>
      </p:sp>
    </p:spTree>
    <p:extLst>
      <p:ext uri="{BB962C8B-B14F-4D97-AF65-F5344CB8AC3E}">
        <p14:creationId xmlns:p14="http://schemas.microsoft.com/office/powerpoint/2010/main" val="2736546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93"/>
          <p:cNvSpPr/>
          <p:nvPr/>
        </p:nvSpPr>
        <p:spPr>
          <a:xfrm>
            <a:off x="112497" y="-1"/>
            <a:ext cx="5962355" cy="32918401"/>
          </a:xfrm>
          <a:custGeom>
            <a:avLst/>
            <a:gdLst>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21945600">
                <a:moveTo>
                  <a:pt x="0" y="0"/>
                </a:moveTo>
                <a:lnTo>
                  <a:pt x="4038600" y="0"/>
                </a:lnTo>
                <a:cubicBezTo>
                  <a:pt x="88392" y="7388352"/>
                  <a:pt x="-57912" y="14923008"/>
                  <a:pt x="4038600" y="21945600"/>
                </a:cubicBezTo>
                <a:lnTo>
                  <a:pt x="0" y="21945600"/>
                </a:lnTo>
                <a:lnTo>
                  <a:pt x="0" y="0"/>
                </a:lnTo>
                <a:close/>
              </a:path>
            </a:pathLst>
          </a:custGeom>
          <a:solidFill>
            <a:srgbClr val="E31B23"/>
          </a:solidFill>
          <a:ln>
            <a:noFill/>
          </a:ln>
          <a:effectLst>
            <a:outerShdw blurRad="698500" dist="203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3">
            <a:extLst>
              <a:ext uri="{FF2B5EF4-FFF2-40B4-BE49-F238E27FC236}">
                <a16:creationId xmlns:a16="http://schemas.microsoft.com/office/drawing/2014/main" id="{44285D77-D484-4F63-9B53-45A4CFAC0029}"/>
              </a:ext>
            </a:extLst>
          </p:cNvPr>
          <p:cNvSpPr txBox="1">
            <a:spLocks/>
          </p:cNvSpPr>
          <p:nvPr/>
        </p:nvSpPr>
        <p:spPr>
          <a:xfrm>
            <a:off x="39829907" y="10615908"/>
            <a:ext cx="2263140" cy="413808"/>
          </a:xfrm>
          <a:prstGeom prst="rect">
            <a:avLst/>
          </a:prstGeom>
        </p:spPr>
        <p:txBody>
          <a:bodyPr vert="horz" lIns="91440" tIns="45720" rIns="91440" bIns="45720" rtlCol="0" anchor="ctr"/>
          <a:lstStyle>
            <a:defPPr>
              <a:defRPr lang="en-US"/>
            </a:defPPr>
            <a:lvl1pPr marL="0" algn="r" defTabSz="914400" rtl="0" eaLnBrk="1" latinLnBrk="0" hangingPunct="1">
              <a:defRPr sz="132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4CD71BD-9351-4C4A-B08F-E1A3E1939CE2}" type="slidenum">
              <a:rPr lang="en-US" smtClean="0"/>
              <a:pPr/>
              <a:t>15</a:t>
            </a:fld>
            <a:endParaRPr lang="en-US"/>
          </a:p>
        </p:txBody>
      </p:sp>
      <p:pic>
        <p:nvPicPr>
          <p:cNvPr id="4" name="Picture 3" descr="Chart&#10;&#10;Description automatically generated">
            <a:extLst>
              <a:ext uri="{FF2B5EF4-FFF2-40B4-BE49-F238E27FC236}">
                <a16:creationId xmlns:a16="http://schemas.microsoft.com/office/drawing/2014/main" id="{1097840E-CC2C-1338-490B-C6612EFC03FE}"/>
              </a:ext>
            </a:extLst>
          </p:cNvPr>
          <p:cNvPicPr>
            <a:picLocks noChangeAspect="1"/>
          </p:cNvPicPr>
          <p:nvPr/>
        </p:nvPicPr>
        <p:blipFill>
          <a:blip r:embed="rId3"/>
          <a:stretch>
            <a:fillRect/>
          </a:stretch>
        </p:blipFill>
        <p:spPr>
          <a:xfrm>
            <a:off x="4934979" y="5474179"/>
            <a:ext cx="38029956" cy="21754621"/>
          </a:xfrm>
          <a:prstGeom prst="rect">
            <a:avLst/>
          </a:prstGeom>
        </p:spPr>
      </p:pic>
      <p:pic>
        <p:nvPicPr>
          <p:cNvPr id="5" name="Picture 2">
            <a:extLst>
              <a:ext uri="{FF2B5EF4-FFF2-40B4-BE49-F238E27FC236}">
                <a16:creationId xmlns:a16="http://schemas.microsoft.com/office/drawing/2014/main" id="{BB98385E-CDE2-D4DA-8076-E8E843BC68D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56947" y="28941553"/>
            <a:ext cx="12420600" cy="19267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6">
            <a:extLst>
              <a:ext uri="{FF2B5EF4-FFF2-40B4-BE49-F238E27FC236}">
                <a16:creationId xmlns:a16="http://schemas.microsoft.com/office/drawing/2014/main" id="{5BCC663E-2D07-B801-DE88-4A2C2A8643E0}"/>
              </a:ext>
            </a:extLst>
          </p:cNvPr>
          <p:cNvSpPr txBox="1"/>
          <p:nvPr/>
        </p:nvSpPr>
        <p:spPr>
          <a:xfrm>
            <a:off x="7256947" y="31494794"/>
            <a:ext cx="13233400" cy="1107996"/>
          </a:xfrm>
          <a:prstGeom prst="rect">
            <a:avLst/>
          </a:prstGeom>
          <a:noFill/>
        </p:spPr>
        <p:txBody>
          <a:bodyPr wrap="square">
            <a:spAutoFit/>
          </a:bodyPr>
          <a:lstStyle/>
          <a:p>
            <a:r>
              <a:rPr lang="en-GB" altLang="en-US" sz="6600" b="1">
                <a:solidFill>
                  <a:srgbClr val="002060"/>
                </a:solidFill>
                <a:latin typeface="Arial" panose="020B0604020202020204" pitchFamily="34" charset="0"/>
              </a:rPr>
              <a:t>Chesney et al. Dec;10(12), 2022</a:t>
            </a:r>
          </a:p>
        </p:txBody>
      </p:sp>
      <p:sp>
        <p:nvSpPr>
          <p:cNvPr id="2" name="TextBox 1">
            <a:extLst>
              <a:ext uri="{FF2B5EF4-FFF2-40B4-BE49-F238E27FC236}">
                <a16:creationId xmlns:a16="http://schemas.microsoft.com/office/drawing/2014/main" id="{F25E4815-1C7E-E949-FD82-5437B9C8E35A}"/>
              </a:ext>
            </a:extLst>
          </p:cNvPr>
          <p:cNvSpPr txBox="1"/>
          <p:nvPr/>
        </p:nvSpPr>
        <p:spPr>
          <a:xfrm>
            <a:off x="33640968" y="9715661"/>
            <a:ext cx="8452079" cy="1800493"/>
          </a:xfrm>
          <a:prstGeom prst="rect">
            <a:avLst/>
          </a:prstGeom>
          <a:noFill/>
        </p:spPr>
        <p:txBody>
          <a:bodyPr wrap="square" rtlCol="0">
            <a:spAutoFit/>
          </a:bodyPr>
          <a:lstStyle/>
          <a:p>
            <a:r>
              <a:rPr lang="en-US" sz="11100"/>
              <a:t>Waterfall plot </a:t>
            </a:r>
          </a:p>
        </p:txBody>
      </p:sp>
      <p:sp>
        <p:nvSpPr>
          <p:cNvPr id="8" name="Title 1">
            <a:extLst>
              <a:ext uri="{FF2B5EF4-FFF2-40B4-BE49-F238E27FC236}">
                <a16:creationId xmlns:a16="http://schemas.microsoft.com/office/drawing/2014/main" id="{09CCFEC2-99A5-70B4-599E-AB232C4FA4A3}"/>
              </a:ext>
            </a:extLst>
          </p:cNvPr>
          <p:cNvSpPr txBox="1">
            <a:spLocks/>
          </p:cNvSpPr>
          <p:nvPr/>
        </p:nvSpPr>
        <p:spPr>
          <a:xfrm>
            <a:off x="7137008" y="1092846"/>
            <a:ext cx="35890592" cy="3657600"/>
          </a:xfrm>
          <a:prstGeom prst="rect">
            <a:avLst/>
          </a:prstGeom>
        </p:spPr>
        <p:txBody>
          <a:bodyPr vert="horz" lIns="438912" tIns="219456" rIns="438912" bIns="219456" rtlCol="0" anchor="ctr">
            <a:noAutofit/>
          </a:bodyPr>
          <a:lstStyle>
            <a:lvl1pPr algn="ctr" defTabSz="4389120" rtl="0" eaLnBrk="1" latinLnBrk="0" hangingPunct="1">
              <a:spcBef>
                <a:spcPct val="0"/>
              </a:spcBef>
              <a:buNone/>
              <a:defRPr sz="14700" kern="1200">
                <a:solidFill>
                  <a:schemeClr val="tx1"/>
                </a:solidFill>
                <a:latin typeface="+mj-lt"/>
                <a:ea typeface="+mj-ea"/>
                <a:cs typeface="+mj-cs"/>
              </a:defRPr>
            </a:lvl1pPr>
          </a:lstStyle>
          <a:p>
            <a:pPr algn="l"/>
            <a:r>
              <a:rPr lang="en-US" sz="16000" b="1"/>
              <a:t>TILs Have Proven Efficacy in Anti-PD1 Refractory Stage IV Melanoma Patients</a:t>
            </a:r>
          </a:p>
        </p:txBody>
      </p:sp>
    </p:spTree>
    <p:extLst>
      <p:ext uri="{BB962C8B-B14F-4D97-AF65-F5344CB8AC3E}">
        <p14:creationId xmlns:p14="http://schemas.microsoft.com/office/powerpoint/2010/main" val="3578150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93"/>
          <p:cNvSpPr/>
          <p:nvPr/>
        </p:nvSpPr>
        <p:spPr>
          <a:xfrm>
            <a:off x="112497" y="-1"/>
            <a:ext cx="5962355" cy="32918401"/>
          </a:xfrm>
          <a:custGeom>
            <a:avLst/>
            <a:gdLst>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21945600">
                <a:moveTo>
                  <a:pt x="0" y="0"/>
                </a:moveTo>
                <a:lnTo>
                  <a:pt x="4038600" y="0"/>
                </a:lnTo>
                <a:cubicBezTo>
                  <a:pt x="88392" y="7388352"/>
                  <a:pt x="-57912" y="14923008"/>
                  <a:pt x="4038600" y="21945600"/>
                </a:cubicBezTo>
                <a:lnTo>
                  <a:pt x="0" y="21945600"/>
                </a:lnTo>
                <a:lnTo>
                  <a:pt x="0" y="0"/>
                </a:lnTo>
                <a:close/>
              </a:path>
            </a:pathLst>
          </a:custGeom>
          <a:solidFill>
            <a:srgbClr val="E31B23"/>
          </a:solidFill>
          <a:ln>
            <a:noFill/>
          </a:ln>
          <a:effectLst>
            <a:outerShdw blurRad="698500" dist="203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3">
            <a:extLst>
              <a:ext uri="{FF2B5EF4-FFF2-40B4-BE49-F238E27FC236}">
                <a16:creationId xmlns:a16="http://schemas.microsoft.com/office/drawing/2014/main" id="{44285D77-D484-4F63-9B53-45A4CFAC0029}"/>
              </a:ext>
            </a:extLst>
          </p:cNvPr>
          <p:cNvSpPr txBox="1">
            <a:spLocks/>
          </p:cNvSpPr>
          <p:nvPr/>
        </p:nvSpPr>
        <p:spPr>
          <a:xfrm>
            <a:off x="39829907" y="10615908"/>
            <a:ext cx="2263140" cy="413808"/>
          </a:xfrm>
          <a:prstGeom prst="rect">
            <a:avLst/>
          </a:prstGeom>
        </p:spPr>
        <p:txBody>
          <a:bodyPr vert="horz" lIns="91440" tIns="45720" rIns="91440" bIns="45720" rtlCol="0" anchor="ctr"/>
          <a:lstStyle>
            <a:defPPr>
              <a:defRPr lang="en-US"/>
            </a:defPPr>
            <a:lvl1pPr marL="0" algn="r" defTabSz="914400" rtl="0" eaLnBrk="1" latinLnBrk="0" hangingPunct="1">
              <a:defRPr sz="132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4CD71BD-9351-4C4A-B08F-E1A3E1939CE2}" type="slidenum">
              <a:rPr lang="en-US" smtClean="0"/>
              <a:pPr/>
              <a:t>16</a:t>
            </a:fld>
            <a:endParaRPr lang="en-US"/>
          </a:p>
        </p:txBody>
      </p:sp>
      <p:pic>
        <p:nvPicPr>
          <p:cNvPr id="6" name="Picture 2">
            <a:extLst>
              <a:ext uri="{FF2B5EF4-FFF2-40B4-BE49-F238E27FC236}">
                <a16:creationId xmlns:a16="http://schemas.microsoft.com/office/drawing/2014/main" id="{B23ACCDD-F44B-8138-06D5-B07EBDB4A18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56947" y="28941553"/>
            <a:ext cx="12420600" cy="19267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Box 7">
            <a:extLst>
              <a:ext uri="{FF2B5EF4-FFF2-40B4-BE49-F238E27FC236}">
                <a16:creationId xmlns:a16="http://schemas.microsoft.com/office/drawing/2014/main" id="{522F3F9C-FB09-FD3D-E96F-ACF0030B4C81}"/>
              </a:ext>
            </a:extLst>
          </p:cNvPr>
          <p:cNvSpPr txBox="1"/>
          <p:nvPr/>
        </p:nvSpPr>
        <p:spPr>
          <a:xfrm>
            <a:off x="7256947" y="31494794"/>
            <a:ext cx="13233400" cy="1107996"/>
          </a:xfrm>
          <a:prstGeom prst="rect">
            <a:avLst/>
          </a:prstGeom>
          <a:noFill/>
        </p:spPr>
        <p:txBody>
          <a:bodyPr wrap="square">
            <a:spAutoFit/>
          </a:bodyPr>
          <a:lstStyle/>
          <a:p>
            <a:r>
              <a:rPr lang="en-GB" altLang="en-US" sz="6600" b="1">
                <a:solidFill>
                  <a:srgbClr val="002060"/>
                </a:solidFill>
                <a:latin typeface="Arial" panose="020B0604020202020204" pitchFamily="34" charset="0"/>
              </a:rPr>
              <a:t>Chesney et al. Dec;10(12), 2022</a:t>
            </a:r>
          </a:p>
        </p:txBody>
      </p:sp>
      <p:pic>
        <p:nvPicPr>
          <p:cNvPr id="2" name="Picture 1" descr="Chart&#10;&#10;Description automatically generated">
            <a:extLst>
              <a:ext uri="{FF2B5EF4-FFF2-40B4-BE49-F238E27FC236}">
                <a16:creationId xmlns:a16="http://schemas.microsoft.com/office/drawing/2014/main" id="{9874DF17-CC1A-03D5-AFEA-A7A3F0B83BE9}"/>
              </a:ext>
            </a:extLst>
          </p:cNvPr>
          <p:cNvPicPr>
            <a:picLocks noChangeAspect="1"/>
          </p:cNvPicPr>
          <p:nvPr/>
        </p:nvPicPr>
        <p:blipFill>
          <a:blip r:embed="rId4"/>
          <a:stretch>
            <a:fillRect/>
          </a:stretch>
        </p:blipFill>
        <p:spPr>
          <a:xfrm>
            <a:off x="8940800" y="5081205"/>
            <a:ext cx="28397200" cy="23109133"/>
          </a:xfrm>
          <a:prstGeom prst="rect">
            <a:avLst/>
          </a:prstGeom>
        </p:spPr>
      </p:pic>
      <p:sp>
        <p:nvSpPr>
          <p:cNvPr id="7" name="TextBox 6">
            <a:extLst>
              <a:ext uri="{FF2B5EF4-FFF2-40B4-BE49-F238E27FC236}">
                <a16:creationId xmlns:a16="http://schemas.microsoft.com/office/drawing/2014/main" id="{B112992E-A001-24FB-AAF0-C35F4A2F85F7}"/>
              </a:ext>
            </a:extLst>
          </p:cNvPr>
          <p:cNvSpPr txBox="1"/>
          <p:nvPr/>
        </p:nvSpPr>
        <p:spPr>
          <a:xfrm>
            <a:off x="33640968" y="9715661"/>
            <a:ext cx="8452079" cy="1800493"/>
          </a:xfrm>
          <a:prstGeom prst="rect">
            <a:avLst/>
          </a:prstGeom>
          <a:noFill/>
        </p:spPr>
        <p:txBody>
          <a:bodyPr wrap="square" rtlCol="0">
            <a:spAutoFit/>
          </a:bodyPr>
          <a:lstStyle/>
          <a:p>
            <a:r>
              <a:rPr lang="en-US" sz="11100"/>
              <a:t>Swimmer plot </a:t>
            </a:r>
          </a:p>
        </p:txBody>
      </p:sp>
      <p:sp>
        <p:nvSpPr>
          <p:cNvPr id="5" name="Title 1">
            <a:extLst>
              <a:ext uri="{FF2B5EF4-FFF2-40B4-BE49-F238E27FC236}">
                <a16:creationId xmlns:a16="http://schemas.microsoft.com/office/drawing/2014/main" id="{3BCF3B24-7C8A-161E-BB2A-1280A7B0EDB6}"/>
              </a:ext>
            </a:extLst>
          </p:cNvPr>
          <p:cNvSpPr txBox="1">
            <a:spLocks/>
          </p:cNvSpPr>
          <p:nvPr/>
        </p:nvSpPr>
        <p:spPr>
          <a:xfrm>
            <a:off x="7137008" y="1092846"/>
            <a:ext cx="35890592" cy="3657600"/>
          </a:xfrm>
          <a:prstGeom prst="rect">
            <a:avLst/>
          </a:prstGeom>
        </p:spPr>
        <p:txBody>
          <a:bodyPr vert="horz" lIns="438912" tIns="219456" rIns="438912" bIns="219456" rtlCol="0" anchor="ctr">
            <a:noAutofit/>
          </a:bodyPr>
          <a:lstStyle>
            <a:lvl1pPr algn="ctr" defTabSz="4389120" rtl="0" eaLnBrk="1" latinLnBrk="0" hangingPunct="1">
              <a:spcBef>
                <a:spcPct val="0"/>
              </a:spcBef>
              <a:buNone/>
              <a:defRPr sz="14700" kern="1200">
                <a:solidFill>
                  <a:schemeClr val="tx1"/>
                </a:solidFill>
                <a:latin typeface="+mj-lt"/>
                <a:ea typeface="+mj-ea"/>
                <a:cs typeface="+mj-cs"/>
              </a:defRPr>
            </a:lvl1pPr>
          </a:lstStyle>
          <a:p>
            <a:pPr algn="l"/>
            <a:r>
              <a:rPr lang="en-US" sz="16000" b="1"/>
              <a:t>TILs Have Proven Efficacy in Anti-PD1 Refractory Stage IV Melanoma Patients</a:t>
            </a:r>
          </a:p>
        </p:txBody>
      </p:sp>
    </p:spTree>
    <p:extLst>
      <p:ext uri="{BB962C8B-B14F-4D97-AF65-F5344CB8AC3E}">
        <p14:creationId xmlns:p14="http://schemas.microsoft.com/office/powerpoint/2010/main" val="1490955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93"/>
          <p:cNvSpPr/>
          <p:nvPr/>
        </p:nvSpPr>
        <p:spPr>
          <a:xfrm>
            <a:off x="112497" y="-1"/>
            <a:ext cx="5962355" cy="32918401"/>
          </a:xfrm>
          <a:custGeom>
            <a:avLst/>
            <a:gdLst>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21945600">
                <a:moveTo>
                  <a:pt x="0" y="0"/>
                </a:moveTo>
                <a:lnTo>
                  <a:pt x="4038600" y="0"/>
                </a:lnTo>
                <a:cubicBezTo>
                  <a:pt x="88392" y="7388352"/>
                  <a:pt x="-57912" y="14923008"/>
                  <a:pt x="4038600" y="21945600"/>
                </a:cubicBezTo>
                <a:lnTo>
                  <a:pt x="0" y="21945600"/>
                </a:lnTo>
                <a:lnTo>
                  <a:pt x="0" y="0"/>
                </a:lnTo>
                <a:close/>
              </a:path>
            </a:pathLst>
          </a:custGeom>
          <a:solidFill>
            <a:srgbClr val="E31B23"/>
          </a:solidFill>
          <a:ln>
            <a:noFill/>
          </a:ln>
          <a:effectLst>
            <a:outerShdw blurRad="698500" dist="203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3">
            <a:extLst>
              <a:ext uri="{FF2B5EF4-FFF2-40B4-BE49-F238E27FC236}">
                <a16:creationId xmlns:a16="http://schemas.microsoft.com/office/drawing/2014/main" id="{44285D77-D484-4F63-9B53-45A4CFAC0029}"/>
              </a:ext>
            </a:extLst>
          </p:cNvPr>
          <p:cNvSpPr txBox="1">
            <a:spLocks/>
          </p:cNvSpPr>
          <p:nvPr/>
        </p:nvSpPr>
        <p:spPr>
          <a:xfrm>
            <a:off x="39829907" y="10615908"/>
            <a:ext cx="2263140" cy="413808"/>
          </a:xfrm>
          <a:prstGeom prst="rect">
            <a:avLst/>
          </a:prstGeom>
        </p:spPr>
        <p:txBody>
          <a:bodyPr vert="horz" lIns="91440" tIns="45720" rIns="91440" bIns="45720" rtlCol="0" anchor="ctr"/>
          <a:lstStyle>
            <a:defPPr>
              <a:defRPr lang="en-US"/>
            </a:defPPr>
            <a:lvl1pPr marL="0" algn="r" defTabSz="914400" rtl="0" eaLnBrk="1" latinLnBrk="0" hangingPunct="1">
              <a:defRPr sz="132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4CD71BD-9351-4C4A-B08F-E1A3E1939CE2}" type="slidenum">
              <a:rPr lang="en-US" smtClean="0"/>
              <a:pPr/>
              <a:t>17</a:t>
            </a:fld>
            <a:endParaRPr lang="en-US"/>
          </a:p>
        </p:txBody>
      </p:sp>
      <p:pic>
        <p:nvPicPr>
          <p:cNvPr id="5" name="Picture 2">
            <a:extLst>
              <a:ext uri="{FF2B5EF4-FFF2-40B4-BE49-F238E27FC236}">
                <a16:creationId xmlns:a16="http://schemas.microsoft.com/office/drawing/2014/main" id="{BB98385E-CDE2-D4DA-8076-E8E843BC68D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56947" y="28941553"/>
            <a:ext cx="12420600" cy="19267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6">
            <a:extLst>
              <a:ext uri="{FF2B5EF4-FFF2-40B4-BE49-F238E27FC236}">
                <a16:creationId xmlns:a16="http://schemas.microsoft.com/office/drawing/2014/main" id="{5BCC663E-2D07-B801-DE88-4A2C2A8643E0}"/>
              </a:ext>
            </a:extLst>
          </p:cNvPr>
          <p:cNvSpPr txBox="1"/>
          <p:nvPr/>
        </p:nvSpPr>
        <p:spPr>
          <a:xfrm>
            <a:off x="7256947" y="31494794"/>
            <a:ext cx="13233400" cy="1107996"/>
          </a:xfrm>
          <a:prstGeom prst="rect">
            <a:avLst/>
          </a:prstGeom>
          <a:noFill/>
        </p:spPr>
        <p:txBody>
          <a:bodyPr wrap="square">
            <a:spAutoFit/>
          </a:bodyPr>
          <a:lstStyle/>
          <a:p>
            <a:r>
              <a:rPr lang="en-GB" altLang="en-US" sz="6600" b="1">
                <a:solidFill>
                  <a:srgbClr val="002060"/>
                </a:solidFill>
                <a:latin typeface="Arial" panose="020B0604020202020204" pitchFamily="34" charset="0"/>
              </a:rPr>
              <a:t>Chesney et al. Dec;10(12), 2022</a:t>
            </a:r>
          </a:p>
        </p:txBody>
      </p:sp>
      <p:pic>
        <p:nvPicPr>
          <p:cNvPr id="8" name="Picture 7" descr="A picture containing text, screenshot, display, software&#10;&#10;Description automatically generated">
            <a:extLst>
              <a:ext uri="{FF2B5EF4-FFF2-40B4-BE49-F238E27FC236}">
                <a16:creationId xmlns:a16="http://schemas.microsoft.com/office/drawing/2014/main" id="{D0749302-DBDF-C270-5866-D13CFB41102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93691" y="5867363"/>
            <a:ext cx="29717377" cy="22288033"/>
          </a:xfrm>
          <a:prstGeom prst="rect">
            <a:avLst/>
          </a:prstGeom>
        </p:spPr>
      </p:pic>
      <p:sp>
        <p:nvSpPr>
          <p:cNvPr id="2" name="Title 1">
            <a:extLst>
              <a:ext uri="{FF2B5EF4-FFF2-40B4-BE49-F238E27FC236}">
                <a16:creationId xmlns:a16="http://schemas.microsoft.com/office/drawing/2014/main" id="{BDFAF166-DA4E-22EA-B2CF-2CC2630FFE1D}"/>
              </a:ext>
            </a:extLst>
          </p:cNvPr>
          <p:cNvSpPr txBox="1">
            <a:spLocks/>
          </p:cNvSpPr>
          <p:nvPr/>
        </p:nvSpPr>
        <p:spPr>
          <a:xfrm>
            <a:off x="8640644" y="989317"/>
            <a:ext cx="33324800" cy="3657600"/>
          </a:xfrm>
          <a:prstGeom prst="rect">
            <a:avLst/>
          </a:prstGeom>
        </p:spPr>
        <p:txBody>
          <a:bodyPr vert="horz" lIns="438912" tIns="219456" rIns="438912" bIns="219456" rtlCol="0" anchor="ctr">
            <a:noAutofit/>
          </a:bodyPr>
          <a:lstStyle>
            <a:lvl1pPr algn="ctr" defTabSz="4389120" rtl="0" eaLnBrk="1" latinLnBrk="0" hangingPunct="1">
              <a:spcBef>
                <a:spcPct val="0"/>
              </a:spcBef>
              <a:buNone/>
              <a:defRPr sz="14700" kern="1200">
                <a:solidFill>
                  <a:schemeClr val="tx1"/>
                </a:solidFill>
                <a:latin typeface="+mj-lt"/>
                <a:ea typeface="+mj-ea"/>
                <a:cs typeface="+mj-cs"/>
              </a:defRPr>
            </a:lvl1pPr>
          </a:lstStyle>
          <a:p>
            <a:pPr algn="l"/>
            <a:r>
              <a:rPr lang="en-US" sz="16000" b="1"/>
              <a:t>Toxicity Is Limited to First 2-3 Weeks</a:t>
            </a:r>
          </a:p>
        </p:txBody>
      </p:sp>
    </p:spTree>
    <p:extLst>
      <p:ext uri="{BB962C8B-B14F-4D97-AF65-F5344CB8AC3E}">
        <p14:creationId xmlns:p14="http://schemas.microsoft.com/office/powerpoint/2010/main" val="2911521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93"/>
          <p:cNvSpPr/>
          <p:nvPr/>
        </p:nvSpPr>
        <p:spPr>
          <a:xfrm>
            <a:off x="112497" y="-1"/>
            <a:ext cx="5962355" cy="32918401"/>
          </a:xfrm>
          <a:custGeom>
            <a:avLst/>
            <a:gdLst>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21945600">
                <a:moveTo>
                  <a:pt x="0" y="0"/>
                </a:moveTo>
                <a:lnTo>
                  <a:pt x="4038600" y="0"/>
                </a:lnTo>
                <a:cubicBezTo>
                  <a:pt x="88392" y="7388352"/>
                  <a:pt x="-57912" y="14923008"/>
                  <a:pt x="4038600" y="21945600"/>
                </a:cubicBezTo>
                <a:lnTo>
                  <a:pt x="0" y="21945600"/>
                </a:lnTo>
                <a:lnTo>
                  <a:pt x="0" y="0"/>
                </a:lnTo>
                <a:close/>
              </a:path>
            </a:pathLst>
          </a:custGeom>
          <a:solidFill>
            <a:srgbClr val="E31B23"/>
          </a:solidFill>
          <a:ln>
            <a:noFill/>
          </a:ln>
          <a:effectLst>
            <a:outerShdw blurRad="698500" dist="203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3">
            <a:extLst>
              <a:ext uri="{FF2B5EF4-FFF2-40B4-BE49-F238E27FC236}">
                <a16:creationId xmlns:a16="http://schemas.microsoft.com/office/drawing/2014/main" id="{44285D77-D484-4F63-9B53-45A4CFAC0029}"/>
              </a:ext>
            </a:extLst>
          </p:cNvPr>
          <p:cNvSpPr txBox="1">
            <a:spLocks/>
          </p:cNvSpPr>
          <p:nvPr/>
        </p:nvSpPr>
        <p:spPr>
          <a:xfrm>
            <a:off x="39829907" y="10615908"/>
            <a:ext cx="2263140" cy="413808"/>
          </a:xfrm>
          <a:prstGeom prst="rect">
            <a:avLst/>
          </a:prstGeom>
        </p:spPr>
        <p:txBody>
          <a:bodyPr vert="horz" lIns="91440" tIns="45720" rIns="91440" bIns="45720" rtlCol="0" anchor="ctr"/>
          <a:lstStyle>
            <a:defPPr>
              <a:defRPr lang="en-US"/>
            </a:defPPr>
            <a:lvl1pPr marL="0" algn="r" defTabSz="914400" rtl="0" eaLnBrk="1" latinLnBrk="0" hangingPunct="1">
              <a:defRPr sz="132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4CD71BD-9351-4C4A-B08F-E1A3E1939CE2}" type="slidenum">
              <a:rPr lang="en-US" smtClean="0"/>
              <a:pPr/>
              <a:t>18</a:t>
            </a:fld>
            <a:endParaRPr lang="en-US"/>
          </a:p>
        </p:txBody>
      </p:sp>
      <p:sp>
        <p:nvSpPr>
          <p:cNvPr id="4" name="TextBox 3">
            <a:extLst>
              <a:ext uri="{FF2B5EF4-FFF2-40B4-BE49-F238E27FC236}">
                <a16:creationId xmlns:a16="http://schemas.microsoft.com/office/drawing/2014/main" id="{D6432FBB-616F-C243-4975-7AA70EAB2AA2}"/>
              </a:ext>
            </a:extLst>
          </p:cNvPr>
          <p:cNvSpPr txBox="1"/>
          <p:nvPr/>
        </p:nvSpPr>
        <p:spPr>
          <a:xfrm>
            <a:off x="4368800" y="6477025"/>
            <a:ext cx="38862000" cy="23560296"/>
          </a:xfrm>
          <a:prstGeom prst="rect">
            <a:avLst/>
          </a:prstGeom>
          <a:noFill/>
        </p:spPr>
        <p:txBody>
          <a:bodyPr wrap="square" rtlCol="0">
            <a:spAutoFit/>
          </a:bodyPr>
          <a:lstStyle/>
          <a:p>
            <a:pPr marL="571500" indent="-571500">
              <a:buFont typeface="Arial" panose="020B0604020202020204" pitchFamily="34" charset="0"/>
              <a:buChar char="•"/>
            </a:pPr>
            <a:endParaRPr lang="en-US" sz="4400" dirty="0"/>
          </a:p>
          <a:p>
            <a:pPr marL="1143000" indent="-1143000">
              <a:buFont typeface="Arial" panose="020B0604020202020204" pitchFamily="34" charset="0"/>
              <a:buChar char="•"/>
            </a:pPr>
            <a:r>
              <a:rPr lang="en-US" sz="9900" dirty="0"/>
              <a:t>The University of Louisville’s Brown Cancer Center was the lead site from 2016-2022 for the first multi-center trial of TILs in melanoma patients</a:t>
            </a:r>
          </a:p>
          <a:p>
            <a:pPr marL="571500" indent="-571500">
              <a:buFont typeface="Arial" panose="020B0604020202020204" pitchFamily="34" charset="0"/>
              <a:buChar char="•"/>
            </a:pPr>
            <a:endParaRPr lang="en-US" sz="4400" dirty="0"/>
          </a:p>
          <a:p>
            <a:pPr marL="1143000" indent="-1143000">
              <a:buFont typeface="Arial" panose="020B0604020202020204" pitchFamily="34" charset="0"/>
              <a:buChar char="•"/>
            </a:pPr>
            <a:r>
              <a:rPr lang="en-US" sz="9900" dirty="0"/>
              <a:t>TILs for melanoma patients were </a:t>
            </a:r>
            <a:r>
              <a:rPr lang="en-US" sz="9900" b="1" dirty="0"/>
              <a:t>FDA-approved in February 2024 </a:t>
            </a:r>
            <a:r>
              <a:rPr lang="en-US" sz="9900" dirty="0"/>
              <a:t>and we are now studying genetically engineered TILs and exploring additional indications including lung and endometrial cancers.</a:t>
            </a:r>
          </a:p>
          <a:p>
            <a:pPr marL="571500" indent="-571500">
              <a:buFont typeface="Arial" panose="020B0604020202020204" pitchFamily="34" charset="0"/>
              <a:buChar char="•"/>
            </a:pPr>
            <a:endParaRPr lang="en-US" sz="4400" dirty="0"/>
          </a:p>
          <a:p>
            <a:pPr marL="1143000" indent="-1143000">
              <a:buFont typeface="Arial" panose="020B0604020202020204" pitchFamily="34" charset="0"/>
              <a:buChar char="•"/>
            </a:pPr>
            <a:r>
              <a:rPr lang="en-US" sz="9900" b="1" dirty="0"/>
              <a:t>2-16-24 Press Release – </a:t>
            </a:r>
            <a:r>
              <a:rPr lang="en-US" sz="9900" b="1" dirty="0" err="1"/>
              <a:t>Iovance’s</a:t>
            </a:r>
            <a:r>
              <a:rPr lang="en-US" sz="9900" b="1" dirty="0"/>
              <a:t> AMTAGVI™ (</a:t>
            </a:r>
            <a:r>
              <a:rPr lang="en-US" sz="9900" b="1" dirty="0" err="1"/>
              <a:t>lifileucel</a:t>
            </a:r>
            <a:r>
              <a:rPr lang="en-US" sz="9900" b="1" dirty="0"/>
              <a:t>) Receives U.S. FDA Accelerated Approval for Advanced Melanoma.                              </a:t>
            </a:r>
            <a:r>
              <a:rPr lang="en-US" sz="8800" dirty="0"/>
              <a:t>“The FDA approval is based on safety and efficacy results from the C-144-01 clinical trial. C-144-01 is a global, multicenter trial investigating AMTAGVI in patients with advanced melanoma previously treated with anti-PD-1 therapy and targeted therapy, where applicable. AMTAGVI demonstrated deep and durable responses. </a:t>
            </a:r>
            <a:r>
              <a:rPr lang="en-US" sz="8800" i="1" dirty="0"/>
              <a:t>The detailed results of clinical trial C-144-01 are published in The Journal for </a:t>
            </a:r>
            <a:r>
              <a:rPr lang="en-US" sz="8800" i="1" dirty="0" err="1"/>
              <a:t>ImmunoTherapy</a:t>
            </a:r>
            <a:r>
              <a:rPr lang="en-US" sz="8800" i="1" dirty="0"/>
              <a:t> of Cancer (</a:t>
            </a:r>
            <a:r>
              <a:rPr lang="en-US" sz="8800" b="1" i="1" dirty="0"/>
              <a:t>Chesney 2022</a:t>
            </a:r>
            <a:r>
              <a:rPr lang="en-US" sz="8800" i="1" dirty="0"/>
              <a:t>).”</a:t>
            </a:r>
          </a:p>
          <a:p>
            <a:endParaRPr lang="en-US" dirty="0"/>
          </a:p>
          <a:p>
            <a:endParaRPr lang="en-US" dirty="0"/>
          </a:p>
        </p:txBody>
      </p:sp>
      <p:sp>
        <p:nvSpPr>
          <p:cNvPr id="6" name="Title 1">
            <a:extLst>
              <a:ext uri="{FF2B5EF4-FFF2-40B4-BE49-F238E27FC236}">
                <a16:creationId xmlns:a16="http://schemas.microsoft.com/office/drawing/2014/main" id="{9EE8BD9C-449F-B993-09A6-4A3402BF8CCD}"/>
              </a:ext>
            </a:extLst>
          </p:cNvPr>
          <p:cNvSpPr txBox="1">
            <a:spLocks/>
          </p:cNvSpPr>
          <p:nvPr/>
        </p:nvSpPr>
        <p:spPr>
          <a:xfrm>
            <a:off x="5486400" y="989317"/>
            <a:ext cx="37744400" cy="3657600"/>
          </a:xfrm>
          <a:prstGeom prst="rect">
            <a:avLst/>
          </a:prstGeom>
        </p:spPr>
        <p:txBody>
          <a:bodyPr vert="horz" lIns="438912" tIns="219456" rIns="438912" bIns="219456" rtlCol="0" anchor="ctr">
            <a:noAutofit/>
          </a:bodyPr>
          <a:lstStyle>
            <a:lvl1pPr algn="ctr" defTabSz="4389120" rtl="0" eaLnBrk="1" latinLnBrk="0" hangingPunct="1">
              <a:spcBef>
                <a:spcPct val="0"/>
              </a:spcBef>
              <a:buNone/>
              <a:defRPr sz="14700" kern="1200">
                <a:solidFill>
                  <a:schemeClr val="tx1"/>
                </a:solidFill>
                <a:latin typeface="+mj-lt"/>
                <a:ea typeface="+mj-ea"/>
                <a:cs typeface="+mj-cs"/>
              </a:defRPr>
            </a:lvl1pPr>
          </a:lstStyle>
          <a:p>
            <a:pPr algn="l"/>
            <a:r>
              <a:rPr lang="en-US" sz="16000" b="1" err="1"/>
              <a:t>Iovance’s</a:t>
            </a:r>
            <a:r>
              <a:rPr lang="en-US" sz="16000" b="1"/>
              <a:t> TIL Product Was FDA-Approved for Anti-PD1 Refractory Melanoma in 2024</a:t>
            </a:r>
          </a:p>
        </p:txBody>
      </p:sp>
      <p:pic>
        <p:nvPicPr>
          <p:cNvPr id="10" name="Picture 2">
            <a:extLst>
              <a:ext uri="{FF2B5EF4-FFF2-40B4-BE49-F238E27FC236}">
                <a16:creationId xmlns:a16="http://schemas.microsoft.com/office/drawing/2014/main" id="{9BA425C0-AB6F-CD1B-49C5-0879327CB3F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56947" y="28941553"/>
            <a:ext cx="12420600" cy="19267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Box 10">
            <a:extLst>
              <a:ext uri="{FF2B5EF4-FFF2-40B4-BE49-F238E27FC236}">
                <a16:creationId xmlns:a16="http://schemas.microsoft.com/office/drawing/2014/main" id="{8CA3BCC3-8628-34BB-0EEE-06B23F3E0BDD}"/>
              </a:ext>
            </a:extLst>
          </p:cNvPr>
          <p:cNvSpPr txBox="1"/>
          <p:nvPr/>
        </p:nvSpPr>
        <p:spPr>
          <a:xfrm>
            <a:off x="7256947" y="31494794"/>
            <a:ext cx="13233400" cy="1107996"/>
          </a:xfrm>
          <a:prstGeom prst="rect">
            <a:avLst/>
          </a:prstGeom>
          <a:noFill/>
        </p:spPr>
        <p:txBody>
          <a:bodyPr wrap="square">
            <a:spAutoFit/>
          </a:bodyPr>
          <a:lstStyle/>
          <a:p>
            <a:r>
              <a:rPr lang="en-GB" altLang="en-US" sz="6600" b="1">
                <a:solidFill>
                  <a:srgbClr val="002060"/>
                </a:solidFill>
                <a:latin typeface="Arial" panose="020B0604020202020204" pitchFamily="34" charset="0"/>
              </a:rPr>
              <a:t>Chesney et al. Dec;10(12), 2022</a:t>
            </a:r>
          </a:p>
        </p:txBody>
      </p:sp>
    </p:spTree>
    <p:extLst>
      <p:ext uri="{BB962C8B-B14F-4D97-AF65-F5344CB8AC3E}">
        <p14:creationId xmlns:p14="http://schemas.microsoft.com/office/powerpoint/2010/main" val="2292511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93"/>
          <p:cNvSpPr/>
          <p:nvPr/>
        </p:nvSpPr>
        <p:spPr>
          <a:xfrm>
            <a:off x="112497" y="-1"/>
            <a:ext cx="5962355" cy="32918401"/>
          </a:xfrm>
          <a:custGeom>
            <a:avLst/>
            <a:gdLst>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21945600">
                <a:moveTo>
                  <a:pt x="0" y="0"/>
                </a:moveTo>
                <a:lnTo>
                  <a:pt x="4038600" y="0"/>
                </a:lnTo>
                <a:cubicBezTo>
                  <a:pt x="88392" y="7388352"/>
                  <a:pt x="-57912" y="14923008"/>
                  <a:pt x="4038600" y="21945600"/>
                </a:cubicBezTo>
                <a:lnTo>
                  <a:pt x="0" y="21945600"/>
                </a:lnTo>
                <a:lnTo>
                  <a:pt x="0" y="0"/>
                </a:lnTo>
                <a:close/>
              </a:path>
            </a:pathLst>
          </a:custGeom>
          <a:solidFill>
            <a:srgbClr val="E31B23"/>
          </a:solidFill>
          <a:ln>
            <a:noFill/>
          </a:ln>
          <a:effectLst>
            <a:outerShdw blurRad="698500" dist="203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3">
            <a:extLst>
              <a:ext uri="{FF2B5EF4-FFF2-40B4-BE49-F238E27FC236}">
                <a16:creationId xmlns:a16="http://schemas.microsoft.com/office/drawing/2014/main" id="{44285D77-D484-4F63-9B53-45A4CFAC0029}"/>
              </a:ext>
            </a:extLst>
          </p:cNvPr>
          <p:cNvSpPr txBox="1">
            <a:spLocks/>
          </p:cNvSpPr>
          <p:nvPr/>
        </p:nvSpPr>
        <p:spPr>
          <a:xfrm>
            <a:off x="39824179" y="8837908"/>
            <a:ext cx="2263140" cy="413808"/>
          </a:xfrm>
          <a:prstGeom prst="rect">
            <a:avLst/>
          </a:prstGeom>
        </p:spPr>
        <p:txBody>
          <a:bodyPr vert="horz" lIns="91440" tIns="45720" rIns="91440" bIns="45720" rtlCol="0" anchor="ctr"/>
          <a:lstStyle>
            <a:defPPr>
              <a:defRPr lang="en-US"/>
            </a:defPPr>
            <a:lvl1pPr marL="0" algn="r" defTabSz="914400" rtl="0" eaLnBrk="1" latinLnBrk="0" hangingPunct="1">
              <a:defRPr sz="132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4CD71BD-9351-4C4A-B08F-E1A3E1939CE2}" type="slidenum">
              <a:rPr lang="en-US" smtClean="0"/>
              <a:pPr/>
              <a:t>19</a:t>
            </a:fld>
            <a:endParaRPr lang="en-US"/>
          </a:p>
        </p:txBody>
      </p:sp>
      <p:pic>
        <p:nvPicPr>
          <p:cNvPr id="4" name="Picture 3">
            <a:extLst>
              <a:ext uri="{FF2B5EF4-FFF2-40B4-BE49-F238E27FC236}">
                <a16:creationId xmlns:a16="http://schemas.microsoft.com/office/drawing/2014/main" id="{88EFF825-83D2-400A-A8D6-C3FF7AA6CD5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29200" y="5769394"/>
            <a:ext cx="38749503" cy="22427438"/>
          </a:xfrm>
          <a:prstGeom prst="rect">
            <a:avLst/>
          </a:prstGeom>
        </p:spPr>
      </p:pic>
      <p:sp>
        <p:nvSpPr>
          <p:cNvPr id="11" name="Slide Number Placeholder 3">
            <a:extLst>
              <a:ext uri="{FF2B5EF4-FFF2-40B4-BE49-F238E27FC236}">
                <a16:creationId xmlns:a16="http://schemas.microsoft.com/office/drawing/2014/main" id="{567D26B2-A1FB-4251-816E-3A872997A2A6}"/>
              </a:ext>
            </a:extLst>
          </p:cNvPr>
          <p:cNvSpPr txBox="1">
            <a:spLocks/>
          </p:cNvSpPr>
          <p:nvPr/>
        </p:nvSpPr>
        <p:spPr>
          <a:xfrm>
            <a:off x="39824179" y="8837908"/>
            <a:ext cx="2263140" cy="413808"/>
          </a:xfrm>
          <a:prstGeom prst="rect">
            <a:avLst/>
          </a:prstGeom>
        </p:spPr>
        <p:txBody>
          <a:bodyPr vert="horz" lIns="91440" tIns="45720" rIns="91440" bIns="45720" rtlCol="0" anchor="ctr"/>
          <a:lstStyle>
            <a:defPPr>
              <a:defRPr lang="en-US"/>
            </a:defPPr>
            <a:lvl1pPr marL="0" algn="r" defTabSz="914400" rtl="0" eaLnBrk="1" latinLnBrk="0" hangingPunct="1">
              <a:defRPr sz="132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4CD71BD-9351-4C4A-B08F-E1A3E1939CE2}" type="slidenum">
              <a:rPr lang="en-US" smtClean="0"/>
              <a:pPr/>
              <a:t>19</a:t>
            </a:fld>
            <a:endParaRPr lang="en-US"/>
          </a:p>
        </p:txBody>
      </p:sp>
      <p:pic>
        <p:nvPicPr>
          <p:cNvPr id="12" name="Picture 11" descr="A picture containing dark&#10;&#10;Description automatically generated">
            <a:extLst>
              <a:ext uri="{FF2B5EF4-FFF2-40B4-BE49-F238E27FC236}">
                <a16:creationId xmlns:a16="http://schemas.microsoft.com/office/drawing/2014/main" id="{437D1940-6278-41C5-8487-80C0A06B758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294705" y="5737568"/>
            <a:ext cx="9264152" cy="6572540"/>
          </a:xfrm>
          <a:prstGeom prst="rect">
            <a:avLst/>
          </a:prstGeom>
          <a:ln w="152400">
            <a:solidFill>
              <a:srgbClr val="FFFF00"/>
            </a:solidFill>
          </a:ln>
        </p:spPr>
      </p:pic>
      <p:pic>
        <p:nvPicPr>
          <p:cNvPr id="13" name="Picture 12">
            <a:extLst>
              <a:ext uri="{FF2B5EF4-FFF2-40B4-BE49-F238E27FC236}">
                <a16:creationId xmlns:a16="http://schemas.microsoft.com/office/drawing/2014/main" id="{F41EDF14-687F-405D-9C72-1B091228875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363061" y="5737567"/>
            <a:ext cx="9470667" cy="6572539"/>
          </a:xfrm>
          <a:prstGeom prst="rect">
            <a:avLst/>
          </a:prstGeom>
          <a:ln w="152400">
            <a:solidFill>
              <a:srgbClr val="FFFF00"/>
            </a:solidFill>
          </a:ln>
        </p:spPr>
      </p:pic>
      <p:cxnSp>
        <p:nvCxnSpPr>
          <p:cNvPr id="14" name="Straight Arrow Connector 13">
            <a:extLst>
              <a:ext uri="{FF2B5EF4-FFF2-40B4-BE49-F238E27FC236}">
                <a16:creationId xmlns:a16="http://schemas.microsoft.com/office/drawing/2014/main" id="{83B9907E-38D7-4CBB-A24A-46B768EF9622}"/>
              </a:ext>
            </a:extLst>
          </p:cNvPr>
          <p:cNvCxnSpPr>
            <a:cxnSpLocks/>
          </p:cNvCxnSpPr>
          <p:nvPr/>
        </p:nvCxnSpPr>
        <p:spPr>
          <a:xfrm flipV="1">
            <a:off x="27083372" y="9837752"/>
            <a:ext cx="1371600" cy="352419"/>
          </a:xfrm>
          <a:prstGeom prst="straightConnector1">
            <a:avLst/>
          </a:prstGeom>
          <a:ln w="279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CC01DA2-894A-4C4E-A2E6-139BF0D0AC49}"/>
              </a:ext>
            </a:extLst>
          </p:cNvPr>
          <p:cNvSpPr/>
          <p:nvPr/>
        </p:nvSpPr>
        <p:spPr>
          <a:xfrm>
            <a:off x="15451648" y="28470868"/>
            <a:ext cx="27508200" cy="240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D71A3379-67B6-3879-5506-39BEF9FA8E46}"/>
              </a:ext>
            </a:extLst>
          </p:cNvPr>
          <p:cNvSpPr txBox="1">
            <a:spLocks/>
          </p:cNvSpPr>
          <p:nvPr/>
        </p:nvSpPr>
        <p:spPr>
          <a:xfrm>
            <a:off x="8640644" y="989317"/>
            <a:ext cx="33324800" cy="3657600"/>
          </a:xfrm>
          <a:prstGeom prst="rect">
            <a:avLst/>
          </a:prstGeom>
        </p:spPr>
        <p:txBody>
          <a:bodyPr vert="horz" lIns="438912" tIns="219456" rIns="438912" bIns="219456" rtlCol="0" anchor="ctr">
            <a:noAutofit/>
          </a:bodyPr>
          <a:lstStyle>
            <a:lvl1pPr algn="ctr" defTabSz="4389120" rtl="0" eaLnBrk="1" latinLnBrk="0" hangingPunct="1">
              <a:spcBef>
                <a:spcPct val="0"/>
              </a:spcBef>
              <a:buNone/>
              <a:defRPr sz="14700" kern="1200">
                <a:solidFill>
                  <a:schemeClr val="tx1"/>
                </a:solidFill>
                <a:latin typeface="+mj-lt"/>
                <a:ea typeface="+mj-ea"/>
                <a:cs typeface="+mj-cs"/>
              </a:defRPr>
            </a:lvl1pPr>
          </a:lstStyle>
          <a:p>
            <a:pPr algn="l"/>
            <a:r>
              <a:rPr lang="en-US" sz="16000" b="1"/>
              <a:t>Tumor Infiltrating Lymphocytes (TILs)</a:t>
            </a:r>
          </a:p>
        </p:txBody>
      </p:sp>
    </p:spTree>
    <p:extLst>
      <p:ext uri="{BB962C8B-B14F-4D97-AF65-F5344CB8AC3E}">
        <p14:creationId xmlns:p14="http://schemas.microsoft.com/office/powerpoint/2010/main" val="933417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93"/>
          <p:cNvSpPr/>
          <p:nvPr/>
        </p:nvSpPr>
        <p:spPr>
          <a:xfrm>
            <a:off x="112497" y="-1"/>
            <a:ext cx="5962355" cy="32918401"/>
          </a:xfrm>
          <a:custGeom>
            <a:avLst/>
            <a:gdLst>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21945600">
                <a:moveTo>
                  <a:pt x="0" y="0"/>
                </a:moveTo>
                <a:lnTo>
                  <a:pt x="4038600" y="0"/>
                </a:lnTo>
                <a:cubicBezTo>
                  <a:pt x="88392" y="7388352"/>
                  <a:pt x="-57912" y="14923008"/>
                  <a:pt x="4038600" y="21945600"/>
                </a:cubicBezTo>
                <a:lnTo>
                  <a:pt x="0" y="21945600"/>
                </a:lnTo>
                <a:lnTo>
                  <a:pt x="0" y="0"/>
                </a:lnTo>
                <a:close/>
              </a:path>
            </a:pathLst>
          </a:custGeom>
          <a:solidFill>
            <a:srgbClr val="E31B23"/>
          </a:solidFill>
          <a:ln>
            <a:noFill/>
          </a:ln>
          <a:effectLst>
            <a:outerShdw blurRad="698500" dist="203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BAE5F73-F6F6-EBB7-F961-D18CC467C63A}"/>
              </a:ext>
            </a:extLst>
          </p:cNvPr>
          <p:cNvSpPr txBox="1"/>
          <p:nvPr/>
        </p:nvSpPr>
        <p:spPr>
          <a:xfrm>
            <a:off x="2489201" y="13897323"/>
            <a:ext cx="16713200" cy="3170099"/>
          </a:xfrm>
          <a:prstGeom prst="rect">
            <a:avLst/>
          </a:prstGeom>
          <a:noFill/>
        </p:spPr>
        <p:txBody>
          <a:bodyPr wrap="square" rtlCol="0">
            <a:spAutoFit/>
          </a:bodyPr>
          <a:lstStyle/>
          <a:p>
            <a:r>
              <a:rPr lang="en-US" sz="10000" dirty="0"/>
              <a:t>40 Ton Humpback Whale (Iceland, August 2024)</a:t>
            </a:r>
          </a:p>
        </p:txBody>
      </p:sp>
      <p:pic>
        <p:nvPicPr>
          <p:cNvPr id="3" name="Picture 2">
            <a:extLst>
              <a:ext uri="{FF2B5EF4-FFF2-40B4-BE49-F238E27FC236}">
                <a16:creationId xmlns:a16="http://schemas.microsoft.com/office/drawing/2014/main" id="{849EDE53-2CF2-41F7-7473-8A8CC4F48D09}"/>
              </a:ext>
            </a:extLst>
          </p:cNvPr>
          <p:cNvPicPr>
            <a:picLocks noChangeAspect="1"/>
          </p:cNvPicPr>
          <p:nvPr/>
        </p:nvPicPr>
        <p:blipFill>
          <a:blip r:embed="rId3"/>
          <a:stretch>
            <a:fillRect/>
          </a:stretch>
        </p:blipFill>
        <p:spPr>
          <a:xfrm>
            <a:off x="16332199" y="1311848"/>
            <a:ext cx="24663401" cy="28105380"/>
          </a:xfrm>
          <a:prstGeom prst="rect">
            <a:avLst/>
          </a:prstGeom>
        </p:spPr>
      </p:pic>
    </p:spTree>
    <p:extLst>
      <p:ext uri="{BB962C8B-B14F-4D97-AF65-F5344CB8AC3E}">
        <p14:creationId xmlns:p14="http://schemas.microsoft.com/office/powerpoint/2010/main" val="282867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93"/>
          <p:cNvSpPr/>
          <p:nvPr/>
        </p:nvSpPr>
        <p:spPr>
          <a:xfrm>
            <a:off x="112497" y="-1"/>
            <a:ext cx="5962355" cy="32918401"/>
          </a:xfrm>
          <a:custGeom>
            <a:avLst/>
            <a:gdLst>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21945600">
                <a:moveTo>
                  <a:pt x="0" y="0"/>
                </a:moveTo>
                <a:lnTo>
                  <a:pt x="4038600" y="0"/>
                </a:lnTo>
                <a:cubicBezTo>
                  <a:pt x="88392" y="7388352"/>
                  <a:pt x="-57912" y="14923008"/>
                  <a:pt x="4038600" y="21945600"/>
                </a:cubicBezTo>
                <a:lnTo>
                  <a:pt x="0" y="21945600"/>
                </a:lnTo>
                <a:lnTo>
                  <a:pt x="0" y="0"/>
                </a:lnTo>
                <a:close/>
              </a:path>
            </a:pathLst>
          </a:custGeom>
          <a:solidFill>
            <a:srgbClr val="E31B23"/>
          </a:solidFill>
          <a:ln>
            <a:noFill/>
          </a:ln>
          <a:effectLst>
            <a:outerShdw blurRad="698500" dist="203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EE9B951-ABB5-93EC-1D16-29707B7EF9A7}"/>
              </a:ext>
            </a:extLst>
          </p:cNvPr>
          <p:cNvSpPr txBox="1"/>
          <p:nvPr/>
        </p:nvSpPr>
        <p:spPr>
          <a:xfrm>
            <a:off x="9956800" y="5538406"/>
            <a:ext cx="27076400" cy="23283297"/>
          </a:xfrm>
          <a:prstGeom prst="rect">
            <a:avLst/>
          </a:prstGeom>
          <a:noFill/>
        </p:spPr>
        <p:txBody>
          <a:bodyPr wrap="square" rtlCol="0">
            <a:spAutoFit/>
          </a:bodyPr>
          <a:lstStyle/>
          <a:p>
            <a:r>
              <a:rPr lang="en-US" sz="9900" b="1" dirty="0"/>
              <a:t>2019:</a:t>
            </a:r>
            <a:r>
              <a:rPr lang="en-US" sz="9900" dirty="0"/>
              <a:t> Left nasal mucosal melanoma</a:t>
            </a:r>
          </a:p>
          <a:p>
            <a:pPr marL="1143000" indent="-1143000">
              <a:buFont typeface="Arial" panose="020B0604020202020204" pitchFamily="34" charset="0"/>
              <a:buChar char="•"/>
            </a:pPr>
            <a:r>
              <a:rPr lang="en-US" sz="9900" i="1" dirty="0"/>
              <a:t>Surgical resection</a:t>
            </a:r>
          </a:p>
          <a:p>
            <a:pPr marL="1143000" indent="-1143000">
              <a:buFont typeface="Arial" panose="020B0604020202020204" pitchFamily="34" charset="0"/>
              <a:buChar char="•"/>
            </a:pPr>
            <a:r>
              <a:rPr lang="en-US" sz="9900" i="1" dirty="0"/>
              <a:t>Adjuvant left nasal cavity radiation </a:t>
            </a:r>
          </a:p>
          <a:p>
            <a:endParaRPr lang="en-US" sz="5500" dirty="0"/>
          </a:p>
          <a:p>
            <a:r>
              <a:rPr lang="en-US" sz="9900" b="1" dirty="0"/>
              <a:t>2020: </a:t>
            </a:r>
            <a:r>
              <a:rPr lang="en-US" sz="9900" dirty="0"/>
              <a:t>Recurrence in the left submandibular LN </a:t>
            </a:r>
          </a:p>
          <a:p>
            <a:r>
              <a:rPr lang="en-US" sz="9900" i="1" dirty="0"/>
              <a:t>Neoadjuvant </a:t>
            </a:r>
            <a:r>
              <a:rPr lang="en-US" sz="9900" i="1" dirty="0" err="1"/>
              <a:t>Ipi</a:t>
            </a:r>
            <a:r>
              <a:rPr lang="en-US" sz="9900" i="1" dirty="0"/>
              <a:t>/</a:t>
            </a:r>
            <a:r>
              <a:rPr lang="en-US" sz="9900" i="1" dirty="0" err="1"/>
              <a:t>Nivo</a:t>
            </a:r>
            <a:r>
              <a:rPr lang="en-US" sz="9900" i="1" dirty="0"/>
              <a:t> x 2 cycles</a:t>
            </a:r>
          </a:p>
          <a:p>
            <a:pPr marL="1143000" indent="-1143000">
              <a:buFont typeface="Arial" panose="020B0604020202020204" pitchFamily="34" charset="0"/>
              <a:buChar char="•"/>
            </a:pPr>
            <a:r>
              <a:rPr lang="en-US" sz="9900" i="1" dirty="0"/>
              <a:t>Left neck dissection </a:t>
            </a:r>
          </a:p>
          <a:p>
            <a:endParaRPr lang="en-US" sz="5500" dirty="0"/>
          </a:p>
          <a:p>
            <a:r>
              <a:rPr lang="en-US" sz="9900" b="1" dirty="0"/>
              <a:t>2021: </a:t>
            </a:r>
            <a:r>
              <a:rPr lang="en-US" sz="9900" dirty="0"/>
              <a:t>Recurrence in C5 vertebral body </a:t>
            </a:r>
          </a:p>
          <a:p>
            <a:pPr marL="1143000" indent="-1143000">
              <a:buFont typeface="Arial" panose="020B0604020202020204" pitchFamily="34" charset="0"/>
              <a:buChar char="•"/>
            </a:pPr>
            <a:r>
              <a:rPr lang="en-US" sz="9900" i="1" dirty="0"/>
              <a:t>SBRT to C5 </a:t>
            </a:r>
          </a:p>
          <a:p>
            <a:pPr marL="1143000" indent="-1143000">
              <a:buFont typeface="Arial" panose="020B0604020202020204" pitchFamily="34" charset="0"/>
              <a:buChar char="•"/>
            </a:pPr>
            <a:r>
              <a:rPr lang="en-US" sz="9900" i="1" dirty="0"/>
              <a:t>Pembrolizumab (anti-PD1)</a:t>
            </a:r>
          </a:p>
          <a:p>
            <a:endParaRPr lang="en-US" sz="5500" dirty="0"/>
          </a:p>
          <a:p>
            <a:r>
              <a:rPr lang="en-US" sz="9900" b="1" dirty="0"/>
              <a:t>2022: </a:t>
            </a:r>
            <a:r>
              <a:rPr lang="en-US" sz="9900" dirty="0"/>
              <a:t>Recurrence in left nasopharynx </a:t>
            </a:r>
          </a:p>
          <a:p>
            <a:pPr marL="1143000" indent="-1143000">
              <a:buFont typeface="Arial" panose="020B0604020202020204" pitchFamily="34" charset="0"/>
              <a:buChar char="•"/>
            </a:pPr>
            <a:r>
              <a:rPr lang="en-US" sz="9900" i="1" dirty="0"/>
              <a:t>Endoscopic resection of the nasopharyngeal mass</a:t>
            </a:r>
          </a:p>
          <a:p>
            <a:endParaRPr lang="en-US" sz="5500" dirty="0"/>
          </a:p>
          <a:p>
            <a:r>
              <a:rPr lang="en-US" sz="9900" b="1" dirty="0"/>
              <a:t>2023: </a:t>
            </a:r>
            <a:r>
              <a:rPr lang="en-US" sz="9900" dirty="0"/>
              <a:t>New RUL lung lesion and hepatic met </a:t>
            </a:r>
          </a:p>
          <a:p>
            <a:pPr marL="1143000" indent="-1143000">
              <a:buFont typeface="Arial" panose="020B0604020202020204" pitchFamily="34" charset="0"/>
              <a:buChar char="•"/>
            </a:pPr>
            <a:r>
              <a:rPr lang="en-US" sz="9900" i="1" dirty="0"/>
              <a:t>Referred for TILs at UofL Health BCC</a:t>
            </a:r>
          </a:p>
        </p:txBody>
      </p:sp>
      <p:sp>
        <p:nvSpPr>
          <p:cNvPr id="2" name="Title 1">
            <a:extLst>
              <a:ext uri="{FF2B5EF4-FFF2-40B4-BE49-F238E27FC236}">
                <a16:creationId xmlns:a16="http://schemas.microsoft.com/office/drawing/2014/main" id="{F39A7712-079B-701F-E523-35C60AD2F33A}"/>
              </a:ext>
            </a:extLst>
          </p:cNvPr>
          <p:cNvSpPr txBox="1">
            <a:spLocks/>
          </p:cNvSpPr>
          <p:nvPr/>
        </p:nvSpPr>
        <p:spPr>
          <a:xfrm>
            <a:off x="5394299" y="1423606"/>
            <a:ext cx="38496901" cy="3657600"/>
          </a:xfrm>
          <a:prstGeom prst="rect">
            <a:avLst/>
          </a:prstGeom>
        </p:spPr>
        <p:txBody>
          <a:bodyPr vert="horz" lIns="438912" tIns="219456" rIns="438912" bIns="219456" rtlCol="0" anchor="ctr">
            <a:noAutofit/>
          </a:bodyPr>
          <a:lstStyle>
            <a:lvl1pPr algn="ctr" defTabSz="4389120" rtl="0" eaLnBrk="1" latinLnBrk="0" hangingPunct="1">
              <a:spcBef>
                <a:spcPct val="0"/>
              </a:spcBef>
              <a:buNone/>
              <a:defRPr sz="14700" kern="1200">
                <a:solidFill>
                  <a:schemeClr val="tx1"/>
                </a:solidFill>
                <a:latin typeface="+mj-lt"/>
                <a:ea typeface="+mj-ea"/>
                <a:cs typeface="+mj-cs"/>
              </a:defRPr>
            </a:lvl1pPr>
          </a:lstStyle>
          <a:p>
            <a:r>
              <a:rPr lang="en-US" sz="11500" b="1" dirty="0"/>
              <a:t>Clinical Example – Melanoma</a:t>
            </a:r>
          </a:p>
        </p:txBody>
      </p:sp>
    </p:spTree>
    <p:extLst>
      <p:ext uri="{BB962C8B-B14F-4D97-AF65-F5344CB8AC3E}">
        <p14:creationId xmlns:p14="http://schemas.microsoft.com/office/powerpoint/2010/main" val="88760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93"/>
          <p:cNvSpPr/>
          <p:nvPr/>
        </p:nvSpPr>
        <p:spPr>
          <a:xfrm>
            <a:off x="112497" y="-1"/>
            <a:ext cx="5962355" cy="32918401"/>
          </a:xfrm>
          <a:custGeom>
            <a:avLst/>
            <a:gdLst>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21945600">
                <a:moveTo>
                  <a:pt x="0" y="0"/>
                </a:moveTo>
                <a:lnTo>
                  <a:pt x="4038600" y="0"/>
                </a:lnTo>
                <a:cubicBezTo>
                  <a:pt x="88392" y="7388352"/>
                  <a:pt x="-57912" y="14923008"/>
                  <a:pt x="4038600" y="21945600"/>
                </a:cubicBezTo>
                <a:lnTo>
                  <a:pt x="0" y="21945600"/>
                </a:lnTo>
                <a:lnTo>
                  <a:pt x="0" y="0"/>
                </a:lnTo>
                <a:close/>
              </a:path>
            </a:pathLst>
          </a:custGeom>
          <a:solidFill>
            <a:srgbClr val="E31B23"/>
          </a:solidFill>
          <a:ln>
            <a:noFill/>
          </a:ln>
          <a:effectLst>
            <a:outerShdw blurRad="698500" dist="203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195C080B-49F8-4C01-AB21-F144C0E6B4BF}"/>
              </a:ext>
            </a:extLst>
          </p:cNvPr>
          <p:cNvSpPr txBox="1">
            <a:spLocks/>
          </p:cNvSpPr>
          <p:nvPr/>
        </p:nvSpPr>
        <p:spPr>
          <a:xfrm>
            <a:off x="5394299" y="1423606"/>
            <a:ext cx="38496901" cy="3657600"/>
          </a:xfrm>
          <a:prstGeom prst="rect">
            <a:avLst/>
          </a:prstGeom>
        </p:spPr>
        <p:txBody>
          <a:bodyPr vert="horz" lIns="438912" tIns="219456" rIns="438912" bIns="219456" rtlCol="0" anchor="ctr">
            <a:noAutofit/>
          </a:bodyPr>
          <a:lstStyle>
            <a:lvl1pPr algn="ctr" defTabSz="4389120" rtl="0" eaLnBrk="1" latinLnBrk="0" hangingPunct="1">
              <a:spcBef>
                <a:spcPct val="0"/>
              </a:spcBef>
              <a:buNone/>
              <a:defRPr sz="14700" kern="1200">
                <a:solidFill>
                  <a:schemeClr val="tx1"/>
                </a:solidFill>
                <a:latin typeface="+mj-lt"/>
                <a:ea typeface="+mj-ea"/>
                <a:cs typeface="+mj-cs"/>
              </a:defRPr>
            </a:lvl1pPr>
          </a:lstStyle>
          <a:p>
            <a:r>
              <a:rPr lang="en-US" sz="11500" b="1" dirty="0"/>
              <a:t>Clinical Example – Melanoma</a:t>
            </a:r>
          </a:p>
        </p:txBody>
      </p:sp>
      <p:pic>
        <p:nvPicPr>
          <p:cNvPr id="2" name="Picture 1">
            <a:extLst>
              <a:ext uri="{FF2B5EF4-FFF2-40B4-BE49-F238E27FC236}">
                <a16:creationId xmlns:a16="http://schemas.microsoft.com/office/drawing/2014/main" id="{1E050EBB-5EB4-F710-C657-D03CBDCC65D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84016" y="7423783"/>
            <a:ext cx="17132097" cy="11243191"/>
          </a:xfrm>
          <a:prstGeom prst="rect">
            <a:avLst/>
          </a:prstGeom>
        </p:spPr>
      </p:pic>
      <p:pic>
        <p:nvPicPr>
          <p:cNvPr id="3" name="Picture 2">
            <a:extLst>
              <a:ext uri="{FF2B5EF4-FFF2-40B4-BE49-F238E27FC236}">
                <a16:creationId xmlns:a16="http://schemas.microsoft.com/office/drawing/2014/main" id="{10C58E08-D980-1479-D7A1-FE0C7D90BDB9}"/>
              </a:ext>
            </a:extLst>
          </p:cNvPr>
          <p:cNvPicPr>
            <a:picLocks noChangeAspect="1"/>
          </p:cNvPicPr>
          <p:nvPr/>
        </p:nvPicPr>
        <p:blipFill>
          <a:blip r:embed="rId4"/>
          <a:stretch>
            <a:fillRect/>
          </a:stretch>
        </p:blipFill>
        <p:spPr>
          <a:xfrm>
            <a:off x="25539700" y="7423784"/>
            <a:ext cx="17415268" cy="11243191"/>
          </a:xfrm>
          <a:prstGeom prst="rect">
            <a:avLst/>
          </a:prstGeom>
        </p:spPr>
      </p:pic>
      <p:pic>
        <p:nvPicPr>
          <p:cNvPr id="4" name="Picture 3">
            <a:extLst>
              <a:ext uri="{FF2B5EF4-FFF2-40B4-BE49-F238E27FC236}">
                <a16:creationId xmlns:a16="http://schemas.microsoft.com/office/drawing/2014/main" id="{1B854431-BF05-D512-24BA-6720EC3640B8}"/>
              </a:ext>
            </a:extLst>
          </p:cNvPr>
          <p:cNvPicPr>
            <a:picLocks noChangeAspect="1"/>
          </p:cNvPicPr>
          <p:nvPr/>
        </p:nvPicPr>
        <p:blipFill>
          <a:blip r:embed="rId5"/>
          <a:stretch>
            <a:fillRect/>
          </a:stretch>
        </p:blipFill>
        <p:spPr>
          <a:xfrm>
            <a:off x="25539699" y="19023484"/>
            <a:ext cx="17415268" cy="11155185"/>
          </a:xfrm>
          <a:prstGeom prst="rect">
            <a:avLst/>
          </a:prstGeom>
        </p:spPr>
      </p:pic>
      <p:pic>
        <p:nvPicPr>
          <p:cNvPr id="5" name="Picture 4">
            <a:extLst>
              <a:ext uri="{FF2B5EF4-FFF2-40B4-BE49-F238E27FC236}">
                <a16:creationId xmlns:a16="http://schemas.microsoft.com/office/drawing/2014/main" id="{9AFA7006-9553-BC0E-CCBF-E05185514884}"/>
              </a:ext>
            </a:extLst>
          </p:cNvPr>
          <p:cNvPicPr>
            <a:picLocks noChangeAspect="1"/>
          </p:cNvPicPr>
          <p:nvPr/>
        </p:nvPicPr>
        <p:blipFill>
          <a:blip r:embed="rId6"/>
          <a:stretch>
            <a:fillRect/>
          </a:stretch>
        </p:blipFill>
        <p:spPr>
          <a:xfrm>
            <a:off x="4884016" y="19023485"/>
            <a:ext cx="17132097" cy="11155184"/>
          </a:xfrm>
          <a:prstGeom prst="rect">
            <a:avLst/>
          </a:prstGeom>
        </p:spPr>
      </p:pic>
      <p:sp>
        <p:nvSpPr>
          <p:cNvPr id="6" name="TextBox 5">
            <a:extLst>
              <a:ext uri="{FF2B5EF4-FFF2-40B4-BE49-F238E27FC236}">
                <a16:creationId xmlns:a16="http://schemas.microsoft.com/office/drawing/2014/main" id="{A3BCADC6-AB89-C8B2-D3DC-17E08D0572E3}"/>
              </a:ext>
            </a:extLst>
          </p:cNvPr>
          <p:cNvSpPr txBox="1"/>
          <p:nvPr/>
        </p:nvSpPr>
        <p:spPr>
          <a:xfrm>
            <a:off x="21945600" y="16722900"/>
            <a:ext cx="4673600" cy="1969770"/>
          </a:xfrm>
          <a:prstGeom prst="rect">
            <a:avLst/>
          </a:prstGeom>
          <a:noFill/>
        </p:spPr>
        <p:txBody>
          <a:bodyPr wrap="square" rtlCol="0">
            <a:spAutoFit/>
          </a:bodyPr>
          <a:lstStyle/>
          <a:p>
            <a:r>
              <a:rPr lang="en-US" sz="12200">
                <a:solidFill>
                  <a:srgbClr val="FF0000"/>
                </a:solidFill>
              </a:rPr>
              <a:t>+TILs</a:t>
            </a:r>
          </a:p>
        </p:txBody>
      </p:sp>
      <p:sp>
        <p:nvSpPr>
          <p:cNvPr id="7" name="TextBox 6">
            <a:extLst>
              <a:ext uri="{FF2B5EF4-FFF2-40B4-BE49-F238E27FC236}">
                <a16:creationId xmlns:a16="http://schemas.microsoft.com/office/drawing/2014/main" id="{B190E36A-7C4A-F0EF-DD9F-68D11BCDD474}"/>
              </a:ext>
            </a:extLst>
          </p:cNvPr>
          <p:cNvSpPr txBox="1"/>
          <p:nvPr/>
        </p:nvSpPr>
        <p:spPr>
          <a:xfrm>
            <a:off x="31384901" y="5081206"/>
            <a:ext cx="7112000" cy="1969770"/>
          </a:xfrm>
          <a:prstGeom prst="rect">
            <a:avLst/>
          </a:prstGeom>
          <a:noFill/>
        </p:spPr>
        <p:txBody>
          <a:bodyPr wrap="square" rtlCol="0">
            <a:spAutoFit/>
          </a:bodyPr>
          <a:lstStyle/>
          <a:p>
            <a:r>
              <a:rPr lang="en-US" sz="12200"/>
              <a:t>Day +42</a:t>
            </a:r>
          </a:p>
        </p:txBody>
      </p:sp>
      <p:sp>
        <p:nvSpPr>
          <p:cNvPr id="8" name="TextBox 7">
            <a:extLst>
              <a:ext uri="{FF2B5EF4-FFF2-40B4-BE49-F238E27FC236}">
                <a16:creationId xmlns:a16="http://schemas.microsoft.com/office/drawing/2014/main" id="{73508699-44B6-2667-E0DE-F3C5ABE0BEF7}"/>
              </a:ext>
            </a:extLst>
          </p:cNvPr>
          <p:cNvSpPr txBox="1"/>
          <p:nvPr/>
        </p:nvSpPr>
        <p:spPr>
          <a:xfrm>
            <a:off x="39257441" y="129838"/>
            <a:ext cx="3697526" cy="1969770"/>
          </a:xfrm>
          <a:prstGeom prst="rect">
            <a:avLst/>
          </a:prstGeom>
          <a:noFill/>
        </p:spPr>
        <p:txBody>
          <a:bodyPr wrap="square" rtlCol="0">
            <a:spAutoFit/>
          </a:bodyPr>
          <a:lstStyle/>
          <a:p>
            <a:r>
              <a:rPr lang="en-US" sz="12200"/>
              <a:t>2023</a:t>
            </a:r>
          </a:p>
        </p:txBody>
      </p:sp>
    </p:spTree>
    <p:extLst>
      <p:ext uri="{BB962C8B-B14F-4D97-AF65-F5344CB8AC3E}">
        <p14:creationId xmlns:p14="http://schemas.microsoft.com/office/powerpoint/2010/main" val="1024356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93"/>
          <p:cNvSpPr/>
          <p:nvPr/>
        </p:nvSpPr>
        <p:spPr>
          <a:xfrm>
            <a:off x="112497" y="-1"/>
            <a:ext cx="5962355" cy="32918401"/>
          </a:xfrm>
          <a:custGeom>
            <a:avLst/>
            <a:gdLst>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21945600">
                <a:moveTo>
                  <a:pt x="0" y="0"/>
                </a:moveTo>
                <a:lnTo>
                  <a:pt x="4038600" y="0"/>
                </a:lnTo>
                <a:cubicBezTo>
                  <a:pt x="88392" y="7388352"/>
                  <a:pt x="-57912" y="14923008"/>
                  <a:pt x="4038600" y="21945600"/>
                </a:cubicBezTo>
                <a:lnTo>
                  <a:pt x="0" y="21945600"/>
                </a:lnTo>
                <a:lnTo>
                  <a:pt x="0" y="0"/>
                </a:lnTo>
                <a:close/>
              </a:path>
            </a:pathLst>
          </a:custGeom>
          <a:solidFill>
            <a:srgbClr val="E31B23"/>
          </a:solidFill>
          <a:ln>
            <a:noFill/>
          </a:ln>
          <a:effectLst>
            <a:outerShdw blurRad="698500" dist="203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195C080B-49F8-4C01-AB21-F144C0E6B4BF}"/>
              </a:ext>
            </a:extLst>
          </p:cNvPr>
          <p:cNvSpPr txBox="1">
            <a:spLocks/>
          </p:cNvSpPr>
          <p:nvPr/>
        </p:nvSpPr>
        <p:spPr>
          <a:xfrm>
            <a:off x="5394299" y="1423606"/>
            <a:ext cx="38496901" cy="3657600"/>
          </a:xfrm>
          <a:prstGeom prst="rect">
            <a:avLst/>
          </a:prstGeom>
        </p:spPr>
        <p:txBody>
          <a:bodyPr vert="horz" lIns="438912" tIns="219456" rIns="438912" bIns="219456" rtlCol="0" anchor="ctr">
            <a:noAutofit/>
          </a:bodyPr>
          <a:lstStyle>
            <a:lvl1pPr algn="ctr" defTabSz="4389120" rtl="0" eaLnBrk="1" latinLnBrk="0" hangingPunct="1">
              <a:spcBef>
                <a:spcPct val="0"/>
              </a:spcBef>
              <a:buNone/>
              <a:defRPr sz="14700" kern="1200">
                <a:solidFill>
                  <a:schemeClr val="tx1"/>
                </a:solidFill>
                <a:latin typeface="+mj-lt"/>
                <a:ea typeface="+mj-ea"/>
                <a:cs typeface="+mj-cs"/>
              </a:defRPr>
            </a:lvl1pPr>
          </a:lstStyle>
          <a:p>
            <a:r>
              <a:rPr lang="en-US" sz="11500" b="1"/>
              <a:t>Clinical Example – Non-Small Cell Lung Cancer</a:t>
            </a:r>
          </a:p>
        </p:txBody>
      </p:sp>
      <p:sp>
        <p:nvSpPr>
          <p:cNvPr id="7" name="TextBox 6">
            <a:extLst>
              <a:ext uri="{FF2B5EF4-FFF2-40B4-BE49-F238E27FC236}">
                <a16:creationId xmlns:a16="http://schemas.microsoft.com/office/drawing/2014/main" id="{0EE9B951-ABB5-93EC-1D16-29707B7EF9A7}"/>
              </a:ext>
            </a:extLst>
          </p:cNvPr>
          <p:cNvSpPr txBox="1"/>
          <p:nvPr/>
        </p:nvSpPr>
        <p:spPr>
          <a:xfrm>
            <a:off x="10617200" y="6510321"/>
            <a:ext cx="25603200" cy="19897755"/>
          </a:xfrm>
          <a:prstGeom prst="rect">
            <a:avLst/>
          </a:prstGeom>
          <a:noFill/>
        </p:spPr>
        <p:txBody>
          <a:bodyPr wrap="square" rtlCol="0">
            <a:spAutoFit/>
          </a:bodyPr>
          <a:lstStyle/>
          <a:p>
            <a:r>
              <a:rPr lang="en-US" sz="9900" b="1" dirty="0"/>
              <a:t>2020:  </a:t>
            </a:r>
            <a:r>
              <a:rPr lang="en-US" sz="9900" dirty="0"/>
              <a:t>New right upper lobe NSCLC-</a:t>
            </a:r>
            <a:r>
              <a:rPr lang="en-US" sz="9900" dirty="0" err="1"/>
              <a:t>AdenoCa</a:t>
            </a:r>
            <a:r>
              <a:rPr lang="en-US" sz="9900" dirty="0"/>
              <a:t> </a:t>
            </a:r>
          </a:p>
          <a:p>
            <a:pPr marL="1143000" indent="-1143000">
              <a:buFont typeface="Arial" panose="020B0604020202020204" pitchFamily="34" charset="0"/>
              <a:buChar char="•"/>
            </a:pPr>
            <a:r>
              <a:rPr lang="en-US" sz="9900" i="1" dirty="0"/>
              <a:t>Pembrolizumab (PDL1 100%)</a:t>
            </a:r>
          </a:p>
          <a:p>
            <a:endParaRPr lang="en-US" sz="9900" i="1" dirty="0"/>
          </a:p>
          <a:p>
            <a:r>
              <a:rPr lang="en-US" sz="9900" b="1" dirty="0"/>
              <a:t>2020: </a:t>
            </a:r>
            <a:r>
              <a:rPr lang="en-US" sz="9900" dirty="0"/>
              <a:t>MRI brain with 2 new </a:t>
            </a:r>
            <a:r>
              <a:rPr lang="en-US" sz="9900" dirty="0" err="1"/>
              <a:t>subcentimeter</a:t>
            </a:r>
            <a:r>
              <a:rPr lang="en-US" sz="9900" dirty="0"/>
              <a:t> brain </a:t>
            </a:r>
            <a:r>
              <a:rPr lang="en-US" sz="9900" dirty="0" err="1"/>
              <a:t>mets</a:t>
            </a:r>
            <a:endParaRPr lang="en-US" sz="9900" dirty="0"/>
          </a:p>
          <a:p>
            <a:pPr marL="1143000" indent="-1143000">
              <a:buFont typeface="Arial" panose="020B0604020202020204" pitchFamily="34" charset="0"/>
              <a:buChar char="•"/>
            </a:pPr>
            <a:r>
              <a:rPr lang="en-US" sz="9900" i="1" dirty="0"/>
              <a:t>24 </a:t>
            </a:r>
            <a:r>
              <a:rPr lang="en-US" sz="9900" i="1" dirty="0" err="1"/>
              <a:t>Gy</a:t>
            </a:r>
            <a:r>
              <a:rPr lang="en-US" sz="9900" i="1" dirty="0"/>
              <a:t> in 3 fractions radiotherapy to the two brain metastases</a:t>
            </a:r>
          </a:p>
          <a:p>
            <a:endParaRPr lang="en-US" sz="9900" i="1" dirty="0"/>
          </a:p>
          <a:p>
            <a:r>
              <a:rPr lang="en-US" sz="9900" b="1" dirty="0"/>
              <a:t>2021: </a:t>
            </a:r>
            <a:r>
              <a:rPr lang="en-US" sz="9900" dirty="0"/>
              <a:t>CT C/A/P:  progression of disease with interval growth of splenic lesions, intrathoracic lymphadenopathy, and RUL mass</a:t>
            </a:r>
          </a:p>
          <a:p>
            <a:pPr marL="1143000" indent="-1143000">
              <a:buFont typeface="Arial" panose="020B0604020202020204" pitchFamily="34" charset="0"/>
              <a:buChar char="•"/>
            </a:pPr>
            <a:r>
              <a:rPr lang="en-US" sz="9900" i="1" dirty="0"/>
              <a:t>Referred for TILs at UofL Health BCC</a:t>
            </a:r>
          </a:p>
          <a:p>
            <a:endParaRPr lang="en-US" sz="9900" i="1" dirty="0"/>
          </a:p>
        </p:txBody>
      </p:sp>
    </p:spTree>
    <p:extLst>
      <p:ext uri="{BB962C8B-B14F-4D97-AF65-F5344CB8AC3E}">
        <p14:creationId xmlns:p14="http://schemas.microsoft.com/office/powerpoint/2010/main" val="1166634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93"/>
          <p:cNvSpPr/>
          <p:nvPr/>
        </p:nvSpPr>
        <p:spPr>
          <a:xfrm>
            <a:off x="112497" y="-1"/>
            <a:ext cx="5962355" cy="32918401"/>
          </a:xfrm>
          <a:custGeom>
            <a:avLst/>
            <a:gdLst>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21945600">
                <a:moveTo>
                  <a:pt x="0" y="0"/>
                </a:moveTo>
                <a:lnTo>
                  <a:pt x="4038600" y="0"/>
                </a:lnTo>
                <a:cubicBezTo>
                  <a:pt x="88392" y="7388352"/>
                  <a:pt x="-57912" y="14923008"/>
                  <a:pt x="4038600" y="21945600"/>
                </a:cubicBezTo>
                <a:lnTo>
                  <a:pt x="0" y="21945600"/>
                </a:lnTo>
                <a:lnTo>
                  <a:pt x="0" y="0"/>
                </a:lnTo>
                <a:close/>
              </a:path>
            </a:pathLst>
          </a:custGeom>
          <a:solidFill>
            <a:srgbClr val="E31B23"/>
          </a:solidFill>
          <a:ln>
            <a:noFill/>
          </a:ln>
          <a:effectLst>
            <a:outerShdw blurRad="698500" dist="203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195C080B-49F8-4C01-AB21-F144C0E6B4BF}"/>
              </a:ext>
            </a:extLst>
          </p:cNvPr>
          <p:cNvSpPr txBox="1">
            <a:spLocks/>
          </p:cNvSpPr>
          <p:nvPr/>
        </p:nvSpPr>
        <p:spPr>
          <a:xfrm>
            <a:off x="5394299" y="1423606"/>
            <a:ext cx="38496901" cy="3657600"/>
          </a:xfrm>
          <a:prstGeom prst="rect">
            <a:avLst/>
          </a:prstGeom>
        </p:spPr>
        <p:txBody>
          <a:bodyPr vert="horz" lIns="438912" tIns="219456" rIns="438912" bIns="219456" rtlCol="0" anchor="ctr">
            <a:noAutofit/>
          </a:bodyPr>
          <a:lstStyle>
            <a:lvl1pPr algn="ctr" defTabSz="4389120" rtl="0" eaLnBrk="1" latinLnBrk="0" hangingPunct="1">
              <a:spcBef>
                <a:spcPct val="0"/>
              </a:spcBef>
              <a:buNone/>
              <a:defRPr sz="14700" kern="1200">
                <a:solidFill>
                  <a:schemeClr val="tx1"/>
                </a:solidFill>
                <a:latin typeface="+mj-lt"/>
                <a:ea typeface="+mj-ea"/>
                <a:cs typeface="+mj-cs"/>
              </a:defRPr>
            </a:lvl1pPr>
          </a:lstStyle>
          <a:p>
            <a:r>
              <a:rPr lang="en-US" sz="11500" b="1"/>
              <a:t>Clinical Example – Non-Small Cell Lung Cancer</a:t>
            </a:r>
          </a:p>
        </p:txBody>
      </p:sp>
      <p:pic>
        <p:nvPicPr>
          <p:cNvPr id="2" name="Picture 1">
            <a:extLst>
              <a:ext uri="{FF2B5EF4-FFF2-40B4-BE49-F238E27FC236}">
                <a16:creationId xmlns:a16="http://schemas.microsoft.com/office/drawing/2014/main" id="{0E8EB3B5-54AB-53A7-41DB-9F3CBBFE7D80}"/>
              </a:ext>
            </a:extLst>
          </p:cNvPr>
          <p:cNvPicPr>
            <a:picLocks noChangeAspect="1"/>
          </p:cNvPicPr>
          <p:nvPr/>
        </p:nvPicPr>
        <p:blipFill>
          <a:blip r:embed="rId3"/>
          <a:stretch>
            <a:fillRect/>
          </a:stretch>
        </p:blipFill>
        <p:spPr>
          <a:xfrm>
            <a:off x="5394299" y="4867108"/>
            <a:ext cx="16057654" cy="11179763"/>
          </a:xfrm>
          <a:prstGeom prst="rect">
            <a:avLst/>
          </a:prstGeom>
        </p:spPr>
      </p:pic>
      <p:pic>
        <p:nvPicPr>
          <p:cNvPr id="3" name="Picture 2">
            <a:extLst>
              <a:ext uri="{FF2B5EF4-FFF2-40B4-BE49-F238E27FC236}">
                <a16:creationId xmlns:a16="http://schemas.microsoft.com/office/drawing/2014/main" id="{348B114B-8C72-6584-6984-B4092AF9EBB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425072" y="16539385"/>
            <a:ext cx="16183962" cy="11922732"/>
          </a:xfrm>
          <a:prstGeom prst="rect">
            <a:avLst/>
          </a:prstGeom>
        </p:spPr>
      </p:pic>
      <p:pic>
        <p:nvPicPr>
          <p:cNvPr id="4" name="Picture 3">
            <a:extLst>
              <a:ext uri="{FF2B5EF4-FFF2-40B4-BE49-F238E27FC236}">
                <a16:creationId xmlns:a16="http://schemas.microsoft.com/office/drawing/2014/main" id="{AE2B4F06-BFC6-E86D-7889-9991DF63BEA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604809" y="5159523"/>
            <a:ext cx="15962754" cy="11118313"/>
          </a:xfrm>
          <a:prstGeom prst="rect">
            <a:avLst/>
          </a:prstGeom>
        </p:spPr>
      </p:pic>
      <p:pic>
        <p:nvPicPr>
          <p:cNvPr id="5" name="Picture 4">
            <a:extLst>
              <a:ext uri="{FF2B5EF4-FFF2-40B4-BE49-F238E27FC236}">
                <a16:creationId xmlns:a16="http://schemas.microsoft.com/office/drawing/2014/main" id="{A2FAA00B-E9D8-F03D-F792-7301E4BEC0F9}"/>
              </a:ext>
            </a:extLst>
          </p:cNvPr>
          <p:cNvPicPr>
            <a:picLocks noChangeAspect="1"/>
          </p:cNvPicPr>
          <p:nvPr/>
        </p:nvPicPr>
        <p:blipFill>
          <a:blip r:embed="rId6"/>
          <a:stretch>
            <a:fillRect/>
          </a:stretch>
        </p:blipFill>
        <p:spPr>
          <a:xfrm>
            <a:off x="25604809" y="16687221"/>
            <a:ext cx="16231664" cy="11789009"/>
          </a:xfrm>
          <a:prstGeom prst="rect">
            <a:avLst/>
          </a:prstGeom>
        </p:spPr>
      </p:pic>
      <p:sp>
        <p:nvSpPr>
          <p:cNvPr id="7" name="TextBox 6">
            <a:extLst>
              <a:ext uri="{FF2B5EF4-FFF2-40B4-BE49-F238E27FC236}">
                <a16:creationId xmlns:a16="http://schemas.microsoft.com/office/drawing/2014/main" id="{E0A3BE5E-D1CF-BADC-BAC5-B629ACF64099}"/>
              </a:ext>
            </a:extLst>
          </p:cNvPr>
          <p:cNvSpPr txBox="1"/>
          <p:nvPr/>
        </p:nvSpPr>
        <p:spPr>
          <a:xfrm>
            <a:off x="21945600" y="15554500"/>
            <a:ext cx="4673600" cy="1969770"/>
          </a:xfrm>
          <a:prstGeom prst="rect">
            <a:avLst/>
          </a:prstGeom>
          <a:noFill/>
        </p:spPr>
        <p:txBody>
          <a:bodyPr wrap="square" rtlCol="0">
            <a:spAutoFit/>
          </a:bodyPr>
          <a:lstStyle/>
          <a:p>
            <a:r>
              <a:rPr lang="en-US" sz="12200">
                <a:solidFill>
                  <a:srgbClr val="FF0000"/>
                </a:solidFill>
              </a:rPr>
              <a:t>+TILs</a:t>
            </a:r>
          </a:p>
        </p:txBody>
      </p:sp>
      <p:sp>
        <p:nvSpPr>
          <p:cNvPr id="8" name="TextBox 7">
            <a:extLst>
              <a:ext uri="{FF2B5EF4-FFF2-40B4-BE49-F238E27FC236}">
                <a16:creationId xmlns:a16="http://schemas.microsoft.com/office/drawing/2014/main" id="{E4A0D722-8701-C954-3ECD-C9DC90D1303E}"/>
              </a:ext>
            </a:extLst>
          </p:cNvPr>
          <p:cNvSpPr txBox="1"/>
          <p:nvPr/>
        </p:nvSpPr>
        <p:spPr>
          <a:xfrm>
            <a:off x="11048748" y="28476230"/>
            <a:ext cx="7112000" cy="1969770"/>
          </a:xfrm>
          <a:prstGeom prst="rect">
            <a:avLst/>
          </a:prstGeom>
          <a:noFill/>
        </p:spPr>
        <p:txBody>
          <a:bodyPr wrap="square" rtlCol="0">
            <a:spAutoFit/>
          </a:bodyPr>
          <a:lstStyle/>
          <a:p>
            <a:r>
              <a:rPr lang="en-US" sz="12200"/>
              <a:t>April 2021</a:t>
            </a:r>
          </a:p>
        </p:txBody>
      </p:sp>
      <p:sp>
        <p:nvSpPr>
          <p:cNvPr id="10" name="TextBox 9">
            <a:extLst>
              <a:ext uri="{FF2B5EF4-FFF2-40B4-BE49-F238E27FC236}">
                <a16:creationId xmlns:a16="http://schemas.microsoft.com/office/drawing/2014/main" id="{84470E66-BD25-A8EB-6C74-BDAB79340FAA}"/>
              </a:ext>
            </a:extLst>
          </p:cNvPr>
          <p:cNvSpPr txBox="1"/>
          <p:nvPr/>
        </p:nvSpPr>
        <p:spPr>
          <a:xfrm>
            <a:off x="28387755" y="28476230"/>
            <a:ext cx="7777341" cy="1969770"/>
          </a:xfrm>
          <a:prstGeom prst="rect">
            <a:avLst/>
          </a:prstGeom>
          <a:noFill/>
        </p:spPr>
        <p:txBody>
          <a:bodyPr wrap="square" rtlCol="0">
            <a:spAutoFit/>
          </a:bodyPr>
          <a:lstStyle/>
          <a:p>
            <a:r>
              <a:rPr lang="en-US" sz="12200"/>
              <a:t>April 2023</a:t>
            </a:r>
          </a:p>
        </p:txBody>
      </p:sp>
    </p:spTree>
    <p:extLst>
      <p:ext uri="{BB962C8B-B14F-4D97-AF65-F5344CB8AC3E}">
        <p14:creationId xmlns:p14="http://schemas.microsoft.com/office/powerpoint/2010/main" val="3000120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93"/>
          <p:cNvSpPr/>
          <p:nvPr/>
        </p:nvSpPr>
        <p:spPr>
          <a:xfrm>
            <a:off x="112497" y="-1"/>
            <a:ext cx="5962355" cy="32918401"/>
          </a:xfrm>
          <a:custGeom>
            <a:avLst/>
            <a:gdLst>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21945600">
                <a:moveTo>
                  <a:pt x="0" y="0"/>
                </a:moveTo>
                <a:lnTo>
                  <a:pt x="4038600" y="0"/>
                </a:lnTo>
                <a:cubicBezTo>
                  <a:pt x="88392" y="7388352"/>
                  <a:pt x="-57912" y="14923008"/>
                  <a:pt x="4038600" y="21945600"/>
                </a:cubicBezTo>
                <a:lnTo>
                  <a:pt x="0" y="21945600"/>
                </a:lnTo>
                <a:lnTo>
                  <a:pt x="0" y="0"/>
                </a:lnTo>
                <a:close/>
              </a:path>
            </a:pathLst>
          </a:custGeom>
          <a:solidFill>
            <a:srgbClr val="E31B23"/>
          </a:solidFill>
          <a:ln>
            <a:noFill/>
          </a:ln>
          <a:effectLst>
            <a:outerShdw blurRad="698500" dist="203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195C080B-49F8-4C01-AB21-F144C0E6B4BF}"/>
              </a:ext>
            </a:extLst>
          </p:cNvPr>
          <p:cNvSpPr txBox="1">
            <a:spLocks/>
          </p:cNvSpPr>
          <p:nvPr/>
        </p:nvSpPr>
        <p:spPr>
          <a:xfrm>
            <a:off x="5394299" y="1423606"/>
            <a:ext cx="38496901" cy="3657600"/>
          </a:xfrm>
          <a:prstGeom prst="rect">
            <a:avLst/>
          </a:prstGeom>
        </p:spPr>
        <p:txBody>
          <a:bodyPr vert="horz" lIns="438912" tIns="219456" rIns="438912" bIns="219456" rtlCol="0" anchor="ctr">
            <a:noAutofit/>
          </a:bodyPr>
          <a:lstStyle>
            <a:lvl1pPr algn="ctr" defTabSz="4389120" rtl="0" eaLnBrk="1" latinLnBrk="0" hangingPunct="1">
              <a:spcBef>
                <a:spcPct val="0"/>
              </a:spcBef>
              <a:buNone/>
              <a:defRPr sz="14700" kern="1200">
                <a:solidFill>
                  <a:schemeClr val="tx1"/>
                </a:solidFill>
                <a:latin typeface="+mj-lt"/>
                <a:ea typeface="+mj-ea"/>
                <a:cs typeface="+mj-cs"/>
              </a:defRPr>
            </a:lvl1pPr>
          </a:lstStyle>
          <a:p>
            <a:r>
              <a:rPr lang="en-US" sz="11500" b="1"/>
              <a:t>Clinical Example – Non-Small Cell Lung Cancer</a:t>
            </a:r>
          </a:p>
        </p:txBody>
      </p:sp>
      <p:pic>
        <p:nvPicPr>
          <p:cNvPr id="2" name="Picture 2" descr="Image preview">
            <a:extLst>
              <a:ext uri="{FF2B5EF4-FFF2-40B4-BE49-F238E27FC236}">
                <a16:creationId xmlns:a16="http://schemas.microsoft.com/office/drawing/2014/main" id="{E9B4656F-FCE4-9515-63F4-A423D453996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33760" y="5889214"/>
            <a:ext cx="26812240" cy="178678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mage preview">
            <a:extLst>
              <a:ext uri="{FF2B5EF4-FFF2-40B4-BE49-F238E27FC236}">
                <a16:creationId xmlns:a16="http://schemas.microsoft.com/office/drawing/2014/main" id="{11CF7566-B8EF-8094-AC5D-75AE7A47793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2397700" y="20071239"/>
            <a:ext cx="10896600" cy="10484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55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93"/>
          <p:cNvSpPr/>
          <p:nvPr/>
        </p:nvSpPr>
        <p:spPr>
          <a:xfrm>
            <a:off x="112497" y="-1"/>
            <a:ext cx="5962355" cy="32918401"/>
          </a:xfrm>
          <a:custGeom>
            <a:avLst/>
            <a:gdLst>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21945600">
                <a:moveTo>
                  <a:pt x="0" y="0"/>
                </a:moveTo>
                <a:lnTo>
                  <a:pt x="4038600" y="0"/>
                </a:lnTo>
                <a:cubicBezTo>
                  <a:pt x="88392" y="7388352"/>
                  <a:pt x="-57912" y="14923008"/>
                  <a:pt x="4038600" y="21945600"/>
                </a:cubicBezTo>
                <a:lnTo>
                  <a:pt x="0" y="21945600"/>
                </a:lnTo>
                <a:lnTo>
                  <a:pt x="0" y="0"/>
                </a:lnTo>
                <a:close/>
              </a:path>
            </a:pathLst>
          </a:custGeom>
          <a:solidFill>
            <a:srgbClr val="E31B23"/>
          </a:solidFill>
          <a:ln>
            <a:noFill/>
          </a:ln>
          <a:effectLst>
            <a:outerShdw blurRad="698500" dist="203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55DC1-FEB2-6BD6-315A-9C0BA40E98A0}"/>
              </a:ext>
            </a:extLst>
          </p:cNvPr>
          <p:cNvSpPr txBox="1">
            <a:spLocks/>
          </p:cNvSpPr>
          <p:nvPr/>
        </p:nvSpPr>
        <p:spPr>
          <a:xfrm>
            <a:off x="6074851" y="1264092"/>
            <a:ext cx="36444749" cy="3657600"/>
          </a:xfrm>
          <a:prstGeom prst="rect">
            <a:avLst/>
          </a:prstGeom>
        </p:spPr>
        <p:txBody>
          <a:bodyPr vert="horz" lIns="438912" tIns="219456" rIns="438912" bIns="219456" rtlCol="0" anchor="ctr">
            <a:noAutofit/>
          </a:bodyPr>
          <a:lstStyle>
            <a:lvl1pPr algn="ctr" defTabSz="4389120" rtl="0" eaLnBrk="1" latinLnBrk="0" hangingPunct="1">
              <a:spcBef>
                <a:spcPct val="0"/>
              </a:spcBef>
              <a:buNone/>
              <a:defRPr sz="14700" kern="1200">
                <a:solidFill>
                  <a:schemeClr val="tx1"/>
                </a:solidFill>
                <a:latin typeface="+mj-lt"/>
                <a:ea typeface="+mj-ea"/>
                <a:cs typeface="+mj-cs"/>
              </a:defRPr>
            </a:lvl1pPr>
          </a:lstStyle>
          <a:p>
            <a:r>
              <a:rPr lang="en-US" sz="16000" b="1"/>
              <a:t>Conclusions</a:t>
            </a:r>
          </a:p>
        </p:txBody>
      </p:sp>
      <p:sp>
        <p:nvSpPr>
          <p:cNvPr id="3" name="TextBox 2">
            <a:extLst>
              <a:ext uri="{FF2B5EF4-FFF2-40B4-BE49-F238E27FC236}">
                <a16:creationId xmlns:a16="http://schemas.microsoft.com/office/drawing/2014/main" id="{9FEF1082-9BFB-AD90-CEC5-B3A1AB758240}"/>
              </a:ext>
            </a:extLst>
          </p:cNvPr>
          <p:cNvSpPr txBox="1"/>
          <p:nvPr/>
        </p:nvSpPr>
        <p:spPr>
          <a:xfrm>
            <a:off x="5280152" y="3092892"/>
            <a:ext cx="37239448" cy="28818145"/>
          </a:xfrm>
          <a:prstGeom prst="rect">
            <a:avLst/>
          </a:prstGeom>
          <a:noFill/>
        </p:spPr>
        <p:txBody>
          <a:bodyPr wrap="square" rtlCol="0">
            <a:spAutoFit/>
          </a:bodyPr>
          <a:lstStyle/>
          <a:p>
            <a:endParaRPr lang="en-US" sz="10000" dirty="0"/>
          </a:p>
          <a:p>
            <a:pPr marL="1143000" indent="-1143000">
              <a:spcAft>
                <a:spcPts val="5000"/>
              </a:spcAft>
              <a:buFont typeface="Arial" panose="020B0604020202020204" pitchFamily="34" charset="0"/>
              <a:buChar char="•"/>
            </a:pPr>
            <a:r>
              <a:rPr lang="en-US" sz="10000" dirty="0"/>
              <a:t>A </a:t>
            </a:r>
            <a:r>
              <a:rPr lang="en-US" sz="10000" b="1" dirty="0"/>
              <a:t>$10M annual increase in funding </a:t>
            </a:r>
            <a:r>
              <a:rPr lang="en-US" sz="10000" dirty="0"/>
              <a:t>to Kentucky’s two academic cancer centers would be transformative by reducing the cancer death rate and the associated $5B+ in economic consequences of cancer</a:t>
            </a:r>
          </a:p>
          <a:p>
            <a:pPr marL="1143000" indent="-1143000">
              <a:spcAft>
                <a:spcPts val="5000"/>
              </a:spcAft>
              <a:buFont typeface="Arial" panose="020B0604020202020204" pitchFamily="34" charset="0"/>
              <a:buChar char="•"/>
            </a:pPr>
            <a:r>
              <a:rPr lang="en-US" sz="10000" dirty="0"/>
              <a:t>In 2017, the general assembly, increased the tobacco excise tax by 50c - none of this revenue was appropriated for lung cancer research or to care for tobacco-smoking lung cancer patients (5c for each academic cancer center would translate into $12M/year)</a:t>
            </a:r>
          </a:p>
          <a:p>
            <a:pPr marL="1143000" indent="-1143000">
              <a:spcAft>
                <a:spcPts val="5000"/>
              </a:spcAft>
              <a:buFont typeface="Arial" panose="020B0604020202020204" pitchFamily="34" charset="0"/>
              <a:buChar char="•"/>
            </a:pPr>
            <a:r>
              <a:rPr lang="en-US" sz="10000" dirty="0"/>
              <a:t>The TMSA was settled to address the health issues caused by tobacco companies – currently less than 10% is used by Kentucky to support the care of those who develop lung cancer</a:t>
            </a:r>
          </a:p>
          <a:p>
            <a:pPr marL="1143000" indent="-1143000">
              <a:spcAft>
                <a:spcPts val="5000"/>
              </a:spcAft>
              <a:buFont typeface="Arial" panose="020B0604020202020204" pitchFamily="34" charset="0"/>
              <a:buChar char="•"/>
            </a:pPr>
            <a:r>
              <a:rPr lang="en-US" sz="10000" dirty="0"/>
              <a:t>Medical marijuana predominantly helps cancer patients, and Arkansas has appropriated $50M in related tax revenue per year to its academic cancer center to reduce cancer-related deaths</a:t>
            </a:r>
          </a:p>
          <a:p>
            <a:pPr marL="1143000" indent="-1143000">
              <a:spcAft>
                <a:spcPts val="5000"/>
              </a:spcAft>
              <a:buFont typeface="Arial" panose="020B0604020202020204" pitchFamily="34" charset="0"/>
              <a:buChar char="•"/>
            </a:pPr>
            <a:r>
              <a:rPr lang="en-US" sz="10000" dirty="0"/>
              <a:t>Our goals are to </a:t>
            </a:r>
            <a:r>
              <a:rPr lang="en-US" sz="10000" b="1" dirty="0"/>
              <a:t>drop to #5 in cancer deaths in the US in the next 5 years </a:t>
            </a:r>
            <a:r>
              <a:rPr lang="en-US" sz="10000" dirty="0"/>
              <a:t>and to </a:t>
            </a:r>
            <a:r>
              <a:rPr lang="en-US" sz="10000" b="1" dirty="0"/>
              <a:t>drop the cancer death rate by 50% in the next 10 years </a:t>
            </a:r>
            <a:r>
              <a:rPr lang="en-US" sz="10000" dirty="0"/>
              <a:t>– </a:t>
            </a:r>
            <a:r>
              <a:rPr lang="en-US" sz="10000" i="1" dirty="0"/>
              <a:t>but we need your help</a:t>
            </a:r>
            <a:endParaRPr lang="en-US" sz="14400" i="1" dirty="0"/>
          </a:p>
        </p:txBody>
      </p:sp>
    </p:spTree>
    <p:extLst>
      <p:ext uri="{BB962C8B-B14F-4D97-AF65-F5344CB8AC3E}">
        <p14:creationId xmlns:p14="http://schemas.microsoft.com/office/powerpoint/2010/main" val="2909263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4C3F34-28B5-DB4F-BA85-929AA031E6E7}"/>
              </a:ext>
            </a:extLst>
          </p:cNvPr>
          <p:cNvPicPr>
            <a:picLocks noChangeAspect="1"/>
          </p:cNvPicPr>
          <p:nvPr/>
        </p:nvPicPr>
        <p:blipFill>
          <a:blip r:embed="rId3"/>
          <a:stretch>
            <a:fillRect/>
          </a:stretch>
        </p:blipFill>
        <p:spPr>
          <a:xfrm>
            <a:off x="7467600" y="3529767"/>
            <a:ext cx="36423600" cy="27616698"/>
          </a:xfrm>
          <a:prstGeom prst="rect">
            <a:avLst/>
          </a:prstGeom>
        </p:spPr>
      </p:pic>
      <p:sp>
        <p:nvSpPr>
          <p:cNvPr id="9" name="Rectangle 293"/>
          <p:cNvSpPr/>
          <p:nvPr/>
        </p:nvSpPr>
        <p:spPr>
          <a:xfrm>
            <a:off x="112497" y="-1"/>
            <a:ext cx="5962355" cy="32918401"/>
          </a:xfrm>
          <a:custGeom>
            <a:avLst/>
            <a:gdLst>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21945600">
                <a:moveTo>
                  <a:pt x="0" y="0"/>
                </a:moveTo>
                <a:lnTo>
                  <a:pt x="4038600" y="0"/>
                </a:lnTo>
                <a:cubicBezTo>
                  <a:pt x="88392" y="7388352"/>
                  <a:pt x="-57912" y="14923008"/>
                  <a:pt x="4038600" y="21945600"/>
                </a:cubicBezTo>
                <a:lnTo>
                  <a:pt x="0" y="21945600"/>
                </a:lnTo>
                <a:lnTo>
                  <a:pt x="0" y="0"/>
                </a:lnTo>
                <a:close/>
              </a:path>
            </a:pathLst>
          </a:custGeom>
          <a:solidFill>
            <a:srgbClr val="E31B23"/>
          </a:solidFill>
          <a:ln>
            <a:noFill/>
          </a:ln>
          <a:effectLst>
            <a:outerShdw blurRad="698500" dist="203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4E833C7-312E-469B-2934-8A2CA2442DE7}"/>
              </a:ext>
            </a:extLst>
          </p:cNvPr>
          <p:cNvSpPr txBox="1">
            <a:spLocks/>
          </p:cNvSpPr>
          <p:nvPr/>
        </p:nvSpPr>
        <p:spPr>
          <a:xfrm>
            <a:off x="6074852" y="455626"/>
            <a:ext cx="35052000" cy="3657600"/>
          </a:xfrm>
          <a:prstGeom prst="rect">
            <a:avLst/>
          </a:prstGeom>
        </p:spPr>
        <p:txBody>
          <a:bodyPr vert="horz" lIns="438912" tIns="219456" rIns="438912" bIns="219456" rtlCol="0" anchor="ctr">
            <a:noAutofit/>
          </a:bodyPr>
          <a:lstStyle>
            <a:lvl1pPr algn="ctr" defTabSz="4389120" rtl="0" eaLnBrk="1" latinLnBrk="0" hangingPunct="1">
              <a:spcBef>
                <a:spcPct val="0"/>
              </a:spcBef>
              <a:buNone/>
              <a:defRPr sz="14700" kern="1200">
                <a:solidFill>
                  <a:schemeClr val="tx1"/>
                </a:solidFill>
                <a:latin typeface="+mj-lt"/>
                <a:ea typeface="+mj-ea"/>
                <a:cs typeface="+mj-cs"/>
              </a:defRPr>
            </a:lvl1pPr>
          </a:lstStyle>
          <a:p>
            <a:pPr algn="l"/>
            <a:r>
              <a:rPr lang="en-US" sz="12000" b="1" dirty="0"/>
              <a:t>Kentucky Has Dropped to #2 Out of 50 States for Cancer Deaths Per 100,000 (2022 Data)</a:t>
            </a:r>
          </a:p>
        </p:txBody>
      </p:sp>
      <p:sp>
        <p:nvSpPr>
          <p:cNvPr id="6" name="TextBox 5">
            <a:extLst>
              <a:ext uri="{FF2B5EF4-FFF2-40B4-BE49-F238E27FC236}">
                <a16:creationId xmlns:a16="http://schemas.microsoft.com/office/drawing/2014/main" id="{14B18023-58E6-6874-0FAF-189C3E60A674}"/>
              </a:ext>
            </a:extLst>
          </p:cNvPr>
          <p:cNvSpPr txBox="1"/>
          <p:nvPr/>
        </p:nvSpPr>
        <p:spPr>
          <a:xfrm>
            <a:off x="30073600" y="16392155"/>
            <a:ext cx="2286000" cy="1277273"/>
          </a:xfrm>
          <a:prstGeom prst="rect">
            <a:avLst/>
          </a:prstGeom>
          <a:noFill/>
        </p:spPr>
        <p:txBody>
          <a:bodyPr wrap="square" rtlCol="0">
            <a:spAutoFit/>
          </a:bodyPr>
          <a:lstStyle/>
          <a:p>
            <a:r>
              <a:rPr lang="en-US" sz="7700" dirty="0">
                <a:solidFill>
                  <a:schemeClr val="bg1"/>
                </a:solidFill>
              </a:rPr>
              <a:t>#1</a:t>
            </a:r>
          </a:p>
        </p:txBody>
      </p:sp>
      <p:sp>
        <p:nvSpPr>
          <p:cNvPr id="7" name="TextBox 6">
            <a:extLst>
              <a:ext uri="{FF2B5EF4-FFF2-40B4-BE49-F238E27FC236}">
                <a16:creationId xmlns:a16="http://schemas.microsoft.com/office/drawing/2014/main" id="{6446B0D2-22F8-3AFB-1446-94BCE10A7DF9}"/>
              </a:ext>
            </a:extLst>
          </p:cNvPr>
          <p:cNvSpPr txBox="1"/>
          <p:nvPr/>
        </p:nvSpPr>
        <p:spPr>
          <a:xfrm>
            <a:off x="33426400" y="13242555"/>
            <a:ext cx="2286000" cy="1277273"/>
          </a:xfrm>
          <a:prstGeom prst="rect">
            <a:avLst/>
          </a:prstGeom>
          <a:noFill/>
        </p:spPr>
        <p:txBody>
          <a:bodyPr wrap="square" rtlCol="0">
            <a:spAutoFit/>
          </a:bodyPr>
          <a:lstStyle/>
          <a:p>
            <a:r>
              <a:rPr lang="en-US" sz="7700" dirty="0">
                <a:solidFill>
                  <a:schemeClr val="bg1"/>
                </a:solidFill>
              </a:rPr>
              <a:t>#2</a:t>
            </a:r>
          </a:p>
        </p:txBody>
      </p:sp>
      <p:sp>
        <p:nvSpPr>
          <p:cNvPr id="8" name="TextBox 7">
            <a:extLst>
              <a:ext uri="{FF2B5EF4-FFF2-40B4-BE49-F238E27FC236}">
                <a16:creationId xmlns:a16="http://schemas.microsoft.com/office/drawing/2014/main" id="{F0C83804-9273-9393-2EEB-49018857C854}"/>
              </a:ext>
            </a:extLst>
          </p:cNvPr>
          <p:cNvSpPr txBox="1"/>
          <p:nvPr/>
        </p:nvSpPr>
        <p:spPr>
          <a:xfrm>
            <a:off x="35712400" y="21031628"/>
            <a:ext cx="2286000" cy="1277273"/>
          </a:xfrm>
          <a:prstGeom prst="rect">
            <a:avLst/>
          </a:prstGeom>
          <a:noFill/>
        </p:spPr>
        <p:txBody>
          <a:bodyPr wrap="square" rtlCol="0">
            <a:spAutoFit/>
          </a:bodyPr>
          <a:lstStyle/>
          <a:p>
            <a:r>
              <a:rPr lang="en-US" sz="7700" dirty="0">
                <a:solidFill>
                  <a:schemeClr val="bg1"/>
                </a:solidFill>
              </a:rPr>
              <a:t>#37</a:t>
            </a:r>
          </a:p>
        </p:txBody>
      </p:sp>
      <p:sp>
        <p:nvSpPr>
          <p:cNvPr id="10" name="TextBox 9">
            <a:extLst>
              <a:ext uri="{FF2B5EF4-FFF2-40B4-BE49-F238E27FC236}">
                <a16:creationId xmlns:a16="http://schemas.microsoft.com/office/drawing/2014/main" id="{BBE49D20-721C-0D44-DC51-3E8401B24328}"/>
              </a:ext>
            </a:extLst>
          </p:cNvPr>
          <p:cNvSpPr txBox="1"/>
          <p:nvPr/>
        </p:nvSpPr>
        <p:spPr>
          <a:xfrm>
            <a:off x="36957000" y="14084391"/>
            <a:ext cx="2286000" cy="1277273"/>
          </a:xfrm>
          <a:prstGeom prst="rect">
            <a:avLst/>
          </a:prstGeom>
          <a:noFill/>
        </p:spPr>
        <p:txBody>
          <a:bodyPr wrap="square" rtlCol="0">
            <a:spAutoFit/>
          </a:bodyPr>
          <a:lstStyle/>
          <a:p>
            <a:r>
              <a:rPr lang="en-US" sz="7700" dirty="0">
                <a:solidFill>
                  <a:schemeClr val="bg1"/>
                </a:solidFill>
              </a:rPr>
              <a:t>#17</a:t>
            </a:r>
          </a:p>
        </p:txBody>
      </p:sp>
    </p:spTree>
    <p:extLst>
      <p:ext uri="{BB962C8B-B14F-4D97-AF65-F5344CB8AC3E}">
        <p14:creationId xmlns:p14="http://schemas.microsoft.com/office/powerpoint/2010/main" val="2790515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93"/>
          <p:cNvSpPr/>
          <p:nvPr/>
        </p:nvSpPr>
        <p:spPr>
          <a:xfrm>
            <a:off x="112497" y="-1"/>
            <a:ext cx="5962355" cy="32918401"/>
          </a:xfrm>
          <a:custGeom>
            <a:avLst/>
            <a:gdLst>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21945600">
                <a:moveTo>
                  <a:pt x="0" y="0"/>
                </a:moveTo>
                <a:lnTo>
                  <a:pt x="4038600" y="0"/>
                </a:lnTo>
                <a:cubicBezTo>
                  <a:pt x="88392" y="7388352"/>
                  <a:pt x="-57912" y="14923008"/>
                  <a:pt x="4038600" y="21945600"/>
                </a:cubicBezTo>
                <a:lnTo>
                  <a:pt x="0" y="21945600"/>
                </a:lnTo>
                <a:lnTo>
                  <a:pt x="0" y="0"/>
                </a:lnTo>
                <a:close/>
              </a:path>
            </a:pathLst>
          </a:custGeom>
          <a:solidFill>
            <a:srgbClr val="E31B23"/>
          </a:solidFill>
          <a:ln>
            <a:noFill/>
          </a:ln>
          <a:effectLst>
            <a:outerShdw blurRad="698500" dist="203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8F77EC5-0C22-5FAD-0576-52205C38A7C3}"/>
              </a:ext>
            </a:extLst>
          </p:cNvPr>
          <p:cNvPicPr>
            <a:picLocks noChangeAspect="1"/>
          </p:cNvPicPr>
          <p:nvPr/>
        </p:nvPicPr>
        <p:blipFill>
          <a:blip r:embed="rId3"/>
          <a:stretch>
            <a:fillRect/>
          </a:stretch>
        </p:blipFill>
        <p:spPr>
          <a:xfrm>
            <a:off x="7395652" y="15569"/>
            <a:ext cx="33955548" cy="31058462"/>
          </a:xfrm>
          <a:prstGeom prst="rect">
            <a:avLst/>
          </a:prstGeom>
        </p:spPr>
      </p:pic>
      <p:sp>
        <p:nvSpPr>
          <p:cNvPr id="7" name="TextBox 6">
            <a:extLst>
              <a:ext uri="{FF2B5EF4-FFF2-40B4-BE49-F238E27FC236}">
                <a16:creationId xmlns:a16="http://schemas.microsoft.com/office/drawing/2014/main" id="{4FFF685E-8A42-B5A1-0EA7-3A4014CE4D91}"/>
              </a:ext>
            </a:extLst>
          </p:cNvPr>
          <p:cNvSpPr txBox="1"/>
          <p:nvPr/>
        </p:nvSpPr>
        <p:spPr>
          <a:xfrm>
            <a:off x="112497" y="0"/>
            <a:ext cx="7283155" cy="1415772"/>
          </a:xfrm>
          <a:prstGeom prst="rect">
            <a:avLst/>
          </a:prstGeom>
          <a:solidFill>
            <a:schemeClr val="bg1"/>
          </a:solidFill>
        </p:spPr>
        <p:txBody>
          <a:bodyPr wrap="square" rtlCol="0">
            <a:spAutoFit/>
          </a:bodyPr>
          <a:lstStyle/>
          <a:p>
            <a:r>
              <a:rPr lang="en-US" dirty="0"/>
              <a:t>State Funding</a:t>
            </a:r>
          </a:p>
        </p:txBody>
      </p:sp>
      <p:sp>
        <p:nvSpPr>
          <p:cNvPr id="8" name="TextBox 7">
            <a:extLst>
              <a:ext uri="{FF2B5EF4-FFF2-40B4-BE49-F238E27FC236}">
                <a16:creationId xmlns:a16="http://schemas.microsoft.com/office/drawing/2014/main" id="{FE38073A-F004-BCEA-4EF2-D178B25F5BF9}"/>
              </a:ext>
            </a:extLst>
          </p:cNvPr>
          <p:cNvSpPr txBox="1"/>
          <p:nvPr/>
        </p:nvSpPr>
        <p:spPr>
          <a:xfrm>
            <a:off x="112497" y="2387600"/>
            <a:ext cx="7283155" cy="1415772"/>
          </a:xfrm>
          <a:prstGeom prst="rect">
            <a:avLst/>
          </a:prstGeom>
          <a:solidFill>
            <a:schemeClr val="bg1"/>
          </a:solidFill>
        </p:spPr>
        <p:txBody>
          <a:bodyPr wrap="square" rtlCol="0">
            <a:spAutoFit/>
          </a:bodyPr>
          <a:lstStyle/>
          <a:p>
            <a:r>
              <a:rPr lang="en-US" dirty="0"/>
              <a:t>$8.8M</a:t>
            </a:r>
          </a:p>
        </p:txBody>
      </p:sp>
      <p:sp>
        <p:nvSpPr>
          <p:cNvPr id="10" name="TextBox 9">
            <a:extLst>
              <a:ext uri="{FF2B5EF4-FFF2-40B4-BE49-F238E27FC236}">
                <a16:creationId xmlns:a16="http://schemas.microsoft.com/office/drawing/2014/main" id="{45149C44-AF4F-5541-BF71-5C4EA958DDAB}"/>
              </a:ext>
            </a:extLst>
          </p:cNvPr>
          <p:cNvSpPr txBox="1"/>
          <p:nvPr/>
        </p:nvSpPr>
        <p:spPr>
          <a:xfrm>
            <a:off x="112497" y="20066000"/>
            <a:ext cx="7283155" cy="1415772"/>
          </a:xfrm>
          <a:prstGeom prst="rect">
            <a:avLst/>
          </a:prstGeom>
          <a:solidFill>
            <a:schemeClr val="bg1"/>
          </a:solidFill>
        </p:spPr>
        <p:txBody>
          <a:bodyPr wrap="square" rtlCol="0">
            <a:spAutoFit/>
          </a:bodyPr>
          <a:lstStyle/>
          <a:p>
            <a:r>
              <a:rPr lang="en-US" dirty="0"/>
              <a:t>$60M</a:t>
            </a:r>
          </a:p>
        </p:txBody>
      </p:sp>
      <p:cxnSp>
        <p:nvCxnSpPr>
          <p:cNvPr id="3" name="Straight Arrow Connector 2">
            <a:extLst>
              <a:ext uri="{FF2B5EF4-FFF2-40B4-BE49-F238E27FC236}">
                <a16:creationId xmlns:a16="http://schemas.microsoft.com/office/drawing/2014/main" id="{147CC3CE-D083-23D5-7E8B-072C6A5A3699}"/>
              </a:ext>
            </a:extLst>
          </p:cNvPr>
          <p:cNvCxnSpPr/>
          <p:nvPr/>
        </p:nvCxnSpPr>
        <p:spPr>
          <a:xfrm>
            <a:off x="3868614" y="2989385"/>
            <a:ext cx="1828800" cy="0"/>
          </a:xfrm>
          <a:prstGeom prst="straightConnector1">
            <a:avLst/>
          </a:prstGeom>
          <a:ln w="139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1287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93"/>
          <p:cNvSpPr/>
          <p:nvPr/>
        </p:nvSpPr>
        <p:spPr>
          <a:xfrm>
            <a:off x="112497" y="-1"/>
            <a:ext cx="5962355" cy="32918401"/>
          </a:xfrm>
          <a:custGeom>
            <a:avLst/>
            <a:gdLst>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21945600">
                <a:moveTo>
                  <a:pt x="0" y="0"/>
                </a:moveTo>
                <a:lnTo>
                  <a:pt x="4038600" y="0"/>
                </a:lnTo>
                <a:cubicBezTo>
                  <a:pt x="88392" y="7388352"/>
                  <a:pt x="-57912" y="14923008"/>
                  <a:pt x="4038600" y="21945600"/>
                </a:cubicBezTo>
                <a:lnTo>
                  <a:pt x="0" y="21945600"/>
                </a:lnTo>
                <a:lnTo>
                  <a:pt x="0" y="0"/>
                </a:lnTo>
                <a:close/>
              </a:path>
            </a:pathLst>
          </a:custGeom>
          <a:solidFill>
            <a:srgbClr val="E31B23"/>
          </a:solidFill>
          <a:ln>
            <a:noFill/>
          </a:ln>
          <a:effectLst>
            <a:outerShdw blurRad="698500" dist="203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FE097A1-E715-48DA-9595-BDE01B0DA8A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67600" y="1122280"/>
            <a:ext cx="33324800" cy="29770842"/>
          </a:xfrm>
          <a:prstGeom prst="rect">
            <a:avLst/>
          </a:prstGeom>
        </p:spPr>
      </p:pic>
      <p:pic>
        <p:nvPicPr>
          <p:cNvPr id="6" name="Picture 5">
            <a:extLst>
              <a:ext uri="{FF2B5EF4-FFF2-40B4-BE49-F238E27FC236}">
                <a16:creationId xmlns:a16="http://schemas.microsoft.com/office/drawing/2014/main" id="{27681A69-8C1A-3AD0-9BF0-5FAC0189D5A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467600" y="-1"/>
            <a:ext cx="33324800" cy="1196553"/>
          </a:xfrm>
          <a:prstGeom prst="rect">
            <a:avLst/>
          </a:prstGeom>
        </p:spPr>
      </p:pic>
      <p:sp>
        <p:nvSpPr>
          <p:cNvPr id="7" name="TextBox 6">
            <a:extLst>
              <a:ext uri="{FF2B5EF4-FFF2-40B4-BE49-F238E27FC236}">
                <a16:creationId xmlns:a16="http://schemas.microsoft.com/office/drawing/2014/main" id="{BC2AD3CC-FA0B-7118-7941-4E593A9E7E1C}"/>
              </a:ext>
            </a:extLst>
          </p:cNvPr>
          <p:cNvSpPr txBox="1"/>
          <p:nvPr/>
        </p:nvSpPr>
        <p:spPr>
          <a:xfrm>
            <a:off x="112497" y="0"/>
            <a:ext cx="7283155" cy="1415772"/>
          </a:xfrm>
          <a:prstGeom prst="rect">
            <a:avLst/>
          </a:prstGeom>
          <a:solidFill>
            <a:schemeClr val="bg1"/>
          </a:solidFill>
        </p:spPr>
        <p:txBody>
          <a:bodyPr wrap="square" rtlCol="0">
            <a:spAutoFit/>
          </a:bodyPr>
          <a:lstStyle/>
          <a:p>
            <a:r>
              <a:rPr lang="en-US" dirty="0"/>
              <a:t>State Funding</a:t>
            </a:r>
          </a:p>
        </p:txBody>
      </p:sp>
      <p:sp>
        <p:nvSpPr>
          <p:cNvPr id="10" name="TextBox 9">
            <a:extLst>
              <a:ext uri="{FF2B5EF4-FFF2-40B4-BE49-F238E27FC236}">
                <a16:creationId xmlns:a16="http://schemas.microsoft.com/office/drawing/2014/main" id="{7C3BFF78-9B5A-7AAE-0591-F10E52EF8136}"/>
              </a:ext>
            </a:extLst>
          </p:cNvPr>
          <p:cNvSpPr txBox="1"/>
          <p:nvPr/>
        </p:nvSpPr>
        <p:spPr>
          <a:xfrm>
            <a:off x="82845" y="16007701"/>
            <a:ext cx="7283155" cy="1415772"/>
          </a:xfrm>
          <a:prstGeom prst="rect">
            <a:avLst/>
          </a:prstGeom>
          <a:solidFill>
            <a:schemeClr val="bg1"/>
          </a:solidFill>
        </p:spPr>
        <p:txBody>
          <a:bodyPr wrap="square" rtlCol="0">
            <a:spAutoFit/>
          </a:bodyPr>
          <a:lstStyle/>
          <a:p>
            <a:r>
              <a:rPr lang="en-US" dirty="0"/>
              <a:t>$127M</a:t>
            </a:r>
          </a:p>
        </p:txBody>
      </p:sp>
    </p:spTree>
    <p:extLst>
      <p:ext uri="{BB962C8B-B14F-4D97-AF65-F5344CB8AC3E}">
        <p14:creationId xmlns:p14="http://schemas.microsoft.com/office/powerpoint/2010/main" val="1071693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93"/>
          <p:cNvSpPr/>
          <p:nvPr/>
        </p:nvSpPr>
        <p:spPr>
          <a:xfrm>
            <a:off x="112497" y="-1"/>
            <a:ext cx="5962355" cy="32918401"/>
          </a:xfrm>
          <a:custGeom>
            <a:avLst/>
            <a:gdLst>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21945600">
                <a:moveTo>
                  <a:pt x="0" y="0"/>
                </a:moveTo>
                <a:lnTo>
                  <a:pt x="4038600" y="0"/>
                </a:lnTo>
                <a:cubicBezTo>
                  <a:pt x="88392" y="7388352"/>
                  <a:pt x="-57912" y="14923008"/>
                  <a:pt x="4038600" y="21945600"/>
                </a:cubicBezTo>
                <a:lnTo>
                  <a:pt x="0" y="21945600"/>
                </a:lnTo>
                <a:lnTo>
                  <a:pt x="0" y="0"/>
                </a:lnTo>
                <a:close/>
              </a:path>
            </a:pathLst>
          </a:custGeom>
          <a:solidFill>
            <a:srgbClr val="E31B23"/>
          </a:solidFill>
          <a:ln>
            <a:noFill/>
          </a:ln>
          <a:effectLst>
            <a:outerShdw blurRad="698500" dist="203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95A927D-2712-861C-2AA6-52DE336A339E}"/>
              </a:ext>
            </a:extLst>
          </p:cNvPr>
          <p:cNvSpPr txBox="1"/>
          <p:nvPr/>
        </p:nvSpPr>
        <p:spPr>
          <a:xfrm>
            <a:off x="4670552" y="4724400"/>
            <a:ext cx="38912800" cy="3170099"/>
          </a:xfrm>
          <a:prstGeom prst="rect">
            <a:avLst/>
          </a:prstGeom>
          <a:noFill/>
        </p:spPr>
        <p:txBody>
          <a:bodyPr wrap="square" rtlCol="0">
            <a:spAutoFit/>
          </a:bodyPr>
          <a:lstStyle/>
          <a:p>
            <a:endParaRPr lang="en-US" sz="10000" dirty="0"/>
          </a:p>
          <a:p>
            <a:pPr marL="8229600" indent="-1143000">
              <a:spcAft>
                <a:spcPts val="5000"/>
              </a:spcAft>
              <a:buFont typeface="Arial" panose="020B0604020202020204" pitchFamily="34" charset="0"/>
              <a:buChar char="•"/>
            </a:pPr>
            <a:endParaRPr lang="en-US" sz="10000" dirty="0"/>
          </a:p>
        </p:txBody>
      </p:sp>
      <p:sp>
        <p:nvSpPr>
          <p:cNvPr id="3" name="Title 1">
            <a:extLst>
              <a:ext uri="{FF2B5EF4-FFF2-40B4-BE49-F238E27FC236}">
                <a16:creationId xmlns:a16="http://schemas.microsoft.com/office/drawing/2014/main" id="{9617429A-3446-3F62-71B0-03A81D584358}"/>
              </a:ext>
            </a:extLst>
          </p:cNvPr>
          <p:cNvSpPr txBox="1">
            <a:spLocks/>
          </p:cNvSpPr>
          <p:nvPr/>
        </p:nvSpPr>
        <p:spPr>
          <a:xfrm>
            <a:off x="5283200" y="989317"/>
            <a:ext cx="37795200" cy="3657600"/>
          </a:xfrm>
          <a:prstGeom prst="rect">
            <a:avLst/>
          </a:prstGeom>
        </p:spPr>
        <p:txBody>
          <a:bodyPr vert="horz" lIns="438912" tIns="219456" rIns="438912" bIns="219456" rtlCol="0" anchor="ctr">
            <a:noAutofit/>
          </a:bodyPr>
          <a:lstStyle>
            <a:lvl1pPr algn="ctr" defTabSz="4389120" rtl="0" eaLnBrk="1" latinLnBrk="0" hangingPunct="1">
              <a:spcBef>
                <a:spcPct val="0"/>
              </a:spcBef>
              <a:buNone/>
              <a:defRPr sz="14700" kern="1200">
                <a:solidFill>
                  <a:schemeClr val="tx1"/>
                </a:solidFill>
                <a:latin typeface="+mj-lt"/>
                <a:ea typeface="+mj-ea"/>
                <a:cs typeface="+mj-cs"/>
              </a:defRPr>
            </a:lvl1pPr>
          </a:lstStyle>
          <a:p>
            <a:pPr algn="l"/>
            <a:r>
              <a:rPr lang="en-US" sz="16000" b="1" dirty="0"/>
              <a:t>What Is the Impact of Cancer Deaths In KY?</a:t>
            </a:r>
          </a:p>
        </p:txBody>
      </p:sp>
      <p:sp>
        <p:nvSpPr>
          <p:cNvPr id="5" name="TextBox 4">
            <a:extLst>
              <a:ext uri="{FF2B5EF4-FFF2-40B4-BE49-F238E27FC236}">
                <a16:creationId xmlns:a16="http://schemas.microsoft.com/office/drawing/2014/main" id="{7AAF25B1-6A49-6884-81BA-552E01D27C5F}"/>
              </a:ext>
            </a:extLst>
          </p:cNvPr>
          <p:cNvSpPr txBox="1"/>
          <p:nvPr/>
        </p:nvSpPr>
        <p:spPr>
          <a:xfrm>
            <a:off x="4772152" y="3199819"/>
            <a:ext cx="37239448" cy="33598941"/>
          </a:xfrm>
          <a:prstGeom prst="rect">
            <a:avLst/>
          </a:prstGeom>
          <a:noFill/>
        </p:spPr>
        <p:txBody>
          <a:bodyPr wrap="square" rtlCol="0">
            <a:spAutoFit/>
          </a:bodyPr>
          <a:lstStyle/>
          <a:p>
            <a:endParaRPr lang="en-US" sz="10000" dirty="0"/>
          </a:p>
          <a:p>
            <a:pPr marL="1143000" indent="-1143000">
              <a:spcAft>
                <a:spcPts val="5000"/>
              </a:spcAft>
              <a:buFont typeface="Arial" panose="020B0604020202020204" pitchFamily="34" charset="0"/>
              <a:buChar char="•"/>
            </a:pPr>
            <a:r>
              <a:rPr lang="en-US" sz="10000" dirty="0"/>
              <a:t>Deaths from COVID, 2020-2024:  </a:t>
            </a:r>
            <a:r>
              <a:rPr lang="en-US" sz="10000" b="1" dirty="0"/>
              <a:t>19,183</a:t>
            </a:r>
            <a:r>
              <a:rPr lang="en-US" sz="10000" dirty="0"/>
              <a:t>;</a:t>
            </a:r>
            <a:r>
              <a:rPr lang="en-US" sz="10000" b="1" dirty="0"/>
              <a:t> </a:t>
            </a:r>
            <a:r>
              <a:rPr lang="en-US" sz="10000" dirty="0"/>
              <a:t>Deaths from Cancer, 2020-2024:  </a:t>
            </a:r>
            <a:r>
              <a:rPr lang="en-US" sz="10000" b="1" dirty="0"/>
              <a:t>51,500</a:t>
            </a:r>
          </a:p>
          <a:p>
            <a:pPr marL="1143000" indent="-1143000">
              <a:spcAft>
                <a:spcPts val="5000"/>
              </a:spcAft>
              <a:buFont typeface="Arial" panose="020B0604020202020204" pitchFamily="34" charset="0"/>
              <a:buChar char="•"/>
            </a:pPr>
            <a:r>
              <a:rPr lang="en-US" sz="10000" dirty="0"/>
              <a:t>Average number of </a:t>
            </a:r>
            <a:r>
              <a:rPr lang="en-US" sz="10000" u="sng" dirty="0"/>
              <a:t>close</a:t>
            </a:r>
            <a:r>
              <a:rPr lang="en-US" sz="10000" dirty="0"/>
              <a:t> family members and acquaintances is 10 –new cancer deaths affect &gt;100,000 additional Kentuckians each year</a:t>
            </a:r>
          </a:p>
          <a:p>
            <a:pPr marL="1143000" indent="-1143000">
              <a:spcAft>
                <a:spcPts val="5000"/>
              </a:spcAft>
              <a:buFont typeface="Arial" panose="020B0604020202020204" pitchFamily="34" charset="0"/>
              <a:buChar char="•"/>
            </a:pPr>
            <a:r>
              <a:rPr lang="en-US" sz="10000" b="1" dirty="0"/>
              <a:t>ACS Cancer Atlas:  </a:t>
            </a:r>
            <a:r>
              <a:rPr lang="en-US" sz="10000" dirty="0"/>
              <a:t>“Cancer is a leading cause of premature death in every country in the world” </a:t>
            </a:r>
          </a:p>
          <a:p>
            <a:pPr marL="1143000" indent="-1143000">
              <a:spcAft>
                <a:spcPts val="5000"/>
              </a:spcAft>
              <a:buFont typeface="Arial" panose="020B0604020202020204" pitchFamily="34" charset="0"/>
              <a:buChar char="•"/>
            </a:pPr>
            <a:r>
              <a:rPr lang="en-US" sz="10000" b="1" dirty="0"/>
              <a:t>ACS Cancer Atlas:  </a:t>
            </a:r>
            <a:r>
              <a:rPr lang="en-US" sz="10000" dirty="0"/>
              <a:t>10,300 cancer-related deaths in Kentucky translates into </a:t>
            </a:r>
            <a:r>
              <a:rPr lang="en-US" sz="10000" b="1" dirty="0"/>
              <a:t>$3.1B in lost productivity each year</a:t>
            </a:r>
          </a:p>
          <a:p>
            <a:pPr marL="1143000" indent="-1143000">
              <a:spcAft>
                <a:spcPts val="5000"/>
              </a:spcAft>
              <a:buFont typeface="Arial" panose="020B0604020202020204" pitchFamily="34" charset="0"/>
              <a:buChar char="•"/>
            </a:pPr>
            <a:r>
              <a:rPr lang="en-US" sz="10000" b="1" dirty="0"/>
              <a:t>ACS Cancer Atlas:  </a:t>
            </a:r>
            <a:r>
              <a:rPr lang="en-US" sz="10000" dirty="0"/>
              <a:t>10,300 cancer-related deaths in Kentucky translates into </a:t>
            </a:r>
            <a:r>
              <a:rPr lang="en-US" sz="10000" b="1" dirty="0"/>
              <a:t>$2.7B in health care costs</a:t>
            </a:r>
          </a:p>
          <a:p>
            <a:pPr marL="1143000" indent="-1143000">
              <a:spcAft>
                <a:spcPts val="5000"/>
              </a:spcAft>
              <a:buFont typeface="Arial" panose="020B0604020202020204" pitchFamily="34" charset="0"/>
              <a:buChar char="•"/>
            </a:pPr>
            <a:r>
              <a:rPr lang="en-US" sz="10000" b="1" dirty="0"/>
              <a:t>Many Kentuckians are needlessly dying of cancer</a:t>
            </a:r>
            <a:r>
              <a:rPr lang="en-US" sz="10000" dirty="0"/>
              <a:t> and their suffering and deaths cumulatively affect the emotional and financial welfare of hundreds of thousands of Kentuckians and their families each year</a:t>
            </a:r>
          </a:p>
          <a:p>
            <a:pPr marL="1143000" indent="-1143000">
              <a:spcAft>
                <a:spcPts val="5000"/>
              </a:spcAft>
              <a:buFont typeface="Arial" panose="020B0604020202020204" pitchFamily="34" charset="0"/>
              <a:buChar char="•"/>
            </a:pPr>
            <a:r>
              <a:rPr lang="en-US" sz="10000" i="1" dirty="0"/>
              <a:t>We are currently </a:t>
            </a:r>
            <a:r>
              <a:rPr lang="en-US" sz="10000" b="1" i="1" dirty="0"/>
              <a:t>spending</a:t>
            </a:r>
            <a:r>
              <a:rPr lang="en-US" sz="10000" i="1" dirty="0"/>
              <a:t> </a:t>
            </a:r>
            <a:r>
              <a:rPr lang="en-US" sz="10000" b="1" i="1" dirty="0"/>
              <a:t>$8.8M </a:t>
            </a:r>
            <a:r>
              <a:rPr lang="en-US" sz="10000" i="1" dirty="0"/>
              <a:t>($4.4M for each academic cancer center) to </a:t>
            </a:r>
            <a:r>
              <a:rPr lang="en-US" sz="10000" b="1" i="1" dirty="0"/>
              <a:t>tackle a</a:t>
            </a:r>
            <a:r>
              <a:rPr lang="en-US" sz="10000" i="1" dirty="0"/>
              <a:t> </a:t>
            </a:r>
            <a:r>
              <a:rPr lang="en-US" sz="10000" b="1" i="1" dirty="0"/>
              <a:t>$5.8B problem</a:t>
            </a:r>
          </a:p>
          <a:p>
            <a:pPr marL="1143000" indent="-1143000">
              <a:spcAft>
                <a:spcPts val="5000"/>
              </a:spcAft>
              <a:buFont typeface="Arial" panose="020B0604020202020204" pitchFamily="34" charset="0"/>
              <a:buChar char="•"/>
            </a:pPr>
            <a:endParaRPr lang="en-US" sz="10000" dirty="0"/>
          </a:p>
          <a:p>
            <a:pPr>
              <a:spcAft>
                <a:spcPts val="5000"/>
              </a:spcAft>
            </a:pPr>
            <a:r>
              <a:rPr lang="en-US" sz="14400" dirty="0"/>
              <a:t>			</a:t>
            </a:r>
          </a:p>
        </p:txBody>
      </p:sp>
    </p:spTree>
    <p:extLst>
      <p:ext uri="{BB962C8B-B14F-4D97-AF65-F5344CB8AC3E}">
        <p14:creationId xmlns:p14="http://schemas.microsoft.com/office/powerpoint/2010/main" val="772140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93"/>
          <p:cNvSpPr/>
          <p:nvPr/>
        </p:nvSpPr>
        <p:spPr>
          <a:xfrm>
            <a:off x="112497" y="-1"/>
            <a:ext cx="5962355" cy="32918401"/>
          </a:xfrm>
          <a:custGeom>
            <a:avLst/>
            <a:gdLst>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21945600">
                <a:moveTo>
                  <a:pt x="0" y="0"/>
                </a:moveTo>
                <a:lnTo>
                  <a:pt x="4038600" y="0"/>
                </a:lnTo>
                <a:cubicBezTo>
                  <a:pt x="88392" y="7388352"/>
                  <a:pt x="-57912" y="14923008"/>
                  <a:pt x="4038600" y="21945600"/>
                </a:cubicBezTo>
                <a:lnTo>
                  <a:pt x="0" y="21945600"/>
                </a:lnTo>
                <a:lnTo>
                  <a:pt x="0" y="0"/>
                </a:lnTo>
                <a:close/>
              </a:path>
            </a:pathLst>
          </a:custGeom>
          <a:solidFill>
            <a:srgbClr val="E31B23"/>
          </a:solidFill>
          <a:ln>
            <a:noFill/>
          </a:ln>
          <a:effectLst>
            <a:outerShdw blurRad="698500" dist="203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95A927D-2712-861C-2AA6-52DE336A339E}"/>
              </a:ext>
            </a:extLst>
          </p:cNvPr>
          <p:cNvSpPr txBox="1"/>
          <p:nvPr/>
        </p:nvSpPr>
        <p:spPr>
          <a:xfrm>
            <a:off x="4670552" y="4724400"/>
            <a:ext cx="38912800" cy="3170099"/>
          </a:xfrm>
          <a:prstGeom prst="rect">
            <a:avLst/>
          </a:prstGeom>
          <a:noFill/>
        </p:spPr>
        <p:txBody>
          <a:bodyPr wrap="square" rtlCol="0">
            <a:spAutoFit/>
          </a:bodyPr>
          <a:lstStyle/>
          <a:p>
            <a:endParaRPr lang="en-US" sz="10000" dirty="0"/>
          </a:p>
          <a:p>
            <a:pPr marL="8229600" indent="-1143000">
              <a:spcAft>
                <a:spcPts val="5000"/>
              </a:spcAft>
              <a:buFont typeface="Arial" panose="020B0604020202020204" pitchFamily="34" charset="0"/>
              <a:buChar char="•"/>
            </a:pPr>
            <a:endParaRPr lang="en-US" sz="10000" dirty="0"/>
          </a:p>
        </p:txBody>
      </p:sp>
      <p:sp>
        <p:nvSpPr>
          <p:cNvPr id="4" name="TextBox 3">
            <a:extLst>
              <a:ext uri="{FF2B5EF4-FFF2-40B4-BE49-F238E27FC236}">
                <a16:creationId xmlns:a16="http://schemas.microsoft.com/office/drawing/2014/main" id="{3BD61A6E-96B8-7537-0A28-94D83A2EF47D}"/>
              </a:ext>
            </a:extLst>
          </p:cNvPr>
          <p:cNvSpPr txBox="1"/>
          <p:nvPr/>
        </p:nvSpPr>
        <p:spPr>
          <a:xfrm>
            <a:off x="4772152" y="2038676"/>
            <a:ext cx="38811200" cy="37317908"/>
          </a:xfrm>
          <a:prstGeom prst="rect">
            <a:avLst/>
          </a:prstGeom>
          <a:noFill/>
        </p:spPr>
        <p:txBody>
          <a:bodyPr wrap="square" rtlCol="0">
            <a:spAutoFit/>
          </a:bodyPr>
          <a:lstStyle/>
          <a:p>
            <a:endParaRPr lang="en-US" sz="10000" dirty="0"/>
          </a:p>
          <a:p>
            <a:pPr marL="1143000" indent="-1143000">
              <a:spcAft>
                <a:spcPts val="5000"/>
              </a:spcAft>
              <a:buFont typeface="Arial" panose="020B0604020202020204" pitchFamily="34" charset="0"/>
              <a:buChar char="•"/>
            </a:pPr>
            <a:r>
              <a:rPr lang="en-US" sz="10000" b="1" dirty="0"/>
              <a:t>Cancer Screenings:</a:t>
            </a:r>
            <a:r>
              <a:rPr lang="en-US" sz="10000" dirty="0"/>
              <a:t> Lung, 2266 (CY24 YTD) 1771 (CY23); Colon, 1258 (CY24 YTD); Breast, 3218 (CY24 YTD)</a:t>
            </a:r>
          </a:p>
          <a:p>
            <a:pPr marL="1143000" indent="-1143000">
              <a:spcAft>
                <a:spcPts val="5000"/>
              </a:spcAft>
              <a:buFont typeface="Arial" panose="020B0604020202020204" pitchFamily="34" charset="0"/>
              <a:buChar char="•"/>
            </a:pPr>
            <a:r>
              <a:rPr lang="en-US" sz="10000" b="1" dirty="0"/>
              <a:t>Cancer Outreach:  </a:t>
            </a:r>
            <a:r>
              <a:rPr lang="en-US" sz="10000" dirty="0"/>
              <a:t>Over 5000 separate outreach/educational events </a:t>
            </a:r>
            <a:endParaRPr lang="en-US" sz="10000" b="1" dirty="0"/>
          </a:p>
          <a:p>
            <a:pPr marL="1143000" indent="-1143000">
              <a:spcAft>
                <a:spcPts val="5000"/>
              </a:spcAft>
              <a:buFont typeface="Arial" panose="020B0604020202020204" pitchFamily="34" charset="0"/>
              <a:buChar char="•"/>
            </a:pPr>
            <a:r>
              <a:rPr lang="en-US" sz="10000" b="1" dirty="0"/>
              <a:t>Cancer Laboratory Research:  </a:t>
            </a:r>
            <a:r>
              <a:rPr lang="en-US" sz="10000" dirty="0"/>
              <a:t>By leveraging the $4.4M in state funding we have procured $5.3M in philanthropic funding and $26M in extramural grant funding to develop novel diagnostic and therapeutic approaches to reduce cancer deaths, ROI &gt;6</a:t>
            </a:r>
            <a:endParaRPr lang="en-US" sz="10000" b="1" dirty="0"/>
          </a:p>
          <a:p>
            <a:pPr marL="1143000" indent="-1143000">
              <a:spcAft>
                <a:spcPts val="5000"/>
              </a:spcAft>
              <a:buFont typeface="Arial" panose="020B0604020202020204" pitchFamily="34" charset="0"/>
              <a:buChar char="•"/>
            </a:pPr>
            <a:r>
              <a:rPr lang="en-US" sz="10000" b="1" dirty="0"/>
              <a:t>Cancer Multi-Disciplinary Clinics:  </a:t>
            </a:r>
            <a:r>
              <a:rPr lang="en-US" sz="10000" dirty="0"/>
              <a:t>Gastrointestinal, Colorectal, Melanoma, Sarcoma, Breast, Neuro-Oncology, Head and Neck, Lung, etc.</a:t>
            </a:r>
            <a:endParaRPr lang="en-US" sz="10000" b="1" dirty="0"/>
          </a:p>
          <a:p>
            <a:pPr marL="1143000" indent="-1143000">
              <a:spcAft>
                <a:spcPts val="5000"/>
              </a:spcAft>
              <a:buFont typeface="Arial" panose="020B0604020202020204" pitchFamily="34" charset="0"/>
              <a:buChar char="•"/>
            </a:pPr>
            <a:r>
              <a:rPr lang="en-US" sz="10000" b="1" dirty="0"/>
              <a:t>Cancer Trials:  </a:t>
            </a:r>
            <a:r>
              <a:rPr lang="en-US" sz="10000" dirty="0"/>
              <a:t>&gt;100 trials open; doubled NCI cooperative trials in CY24; nationally-recognized for targeted and cellular immunotherapies</a:t>
            </a:r>
          </a:p>
          <a:p>
            <a:pPr marL="1143000" indent="-1143000">
              <a:spcAft>
                <a:spcPts val="5000"/>
              </a:spcAft>
              <a:buFont typeface="Arial" panose="020B0604020202020204" pitchFamily="34" charset="0"/>
              <a:buChar char="•"/>
            </a:pPr>
            <a:r>
              <a:rPr lang="en-US" sz="10000" b="1" dirty="0"/>
              <a:t>Cancer Education:  </a:t>
            </a:r>
            <a:r>
              <a:rPr lang="en-US" sz="10000" dirty="0"/>
              <a:t>Training the next generation of oncologists, nurses and cancer researchers</a:t>
            </a:r>
          </a:p>
          <a:p>
            <a:pPr marL="1143000" indent="-1143000">
              <a:spcAft>
                <a:spcPts val="5000"/>
              </a:spcAft>
              <a:buFont typeface="Arial" panose="020B0604020202020204" pitchFamily="34" charset="0"/>
              <a:buChar char="•"/>
            </a:pPr>
            <a:r>
              <a:rPr lang="en-US" sz="10000" b="1" dirty="0"/>
              <a:t>Center for Rural Cancer Education &amp; Research:  </a:t>
            </a:r>
            <a:r>
              <a:rPr lang="en-US" sz="10000" dirty="0"/>
              <a:t>Building a new center that focuses on Central and Western Kentucky emphasizing outreach, education and access to cancer care &amp; trials</a:t>
            </a:r>
            <a:endParaRPr lang="en-US" sz="10000" b="1" dirty="0"/>
          </a:p>
          <a:p>
            <a:pPr marL="1143000" indent="-1143000">
              <a:spcAft>
                <a:spcPts val="5000"/>
              </a:spcAft>
              <a:buFont typeface="Arial" panose="020B0604020202020204" pitchFamily="34" charset="0"/>
              <a:buChar char="•"/>
            </a:pPr>
            <a:endParaRPr lang="en-US" sz="10000" b="1" dirty="0"/>
          </a:p>
          <a:p>
            <a:pPr marL="1143000" indent="-1143000">
              <a:spcAft>
                <a:spcPts val="5000"/>
              </a:spcAft>
              <a:buFont typeface="Arial" panose="020B0604020202020204" pitchFamily="34" charset="0"/>
              <a:buChar char="•"/>
            </a:pPr>
            <a:endParaRPr lang="en-US" sz="10000" dirty="0"/>
          </a:p>
          <a:p>
            <a:pPr>
              <a:spcAft>
                <a:spcPts val="5000"/>
              </a:spcAft>
            </a:pPr>
            <a:r>
              <a:rPr lang="en-US" sz="14400" dirty="0"/>
              <a:t>			</a:t>
            </a:r>
          </a:p>
        </p:txBody>
      </p:sp>
      <p:sp>
        <p:nvSpPr>
          <p:cNvPr id="5" name="Title 1">
            <a:extLst>
              <a:ext uri="{FF2B5EF4-FFF2-40B4-BE49-F238E27FC236}">
                <a16:creationId xmlns:a16="http://schemas.microsoft.com/office/drawing/2014/main" id="{2F709070-2115-E8BB-D8AF-DC601F0B6177}"/>
              </a:ext>
            </a:extLst>
          </p:cNvPr>
          <p:cNvSpPr txBox="1">
            <a:spLocks/>
          </p:cNvSpPr>
          <p:nvPr/>
        </p:nvSpPr>
        <p:spPr>
          <a:xfrm>
            <a:off x="4165600" y="989317"/>
            <a:ext cx="40132000" cy="3657600"/>
          </a:xfrm>
          <a:prstGeom prst="rect">
            <a:avLst/>
          </a:prstGeom>
        </p:spPr>
        <p:txBody>
          <a:bodyPr vert="horz" lIns="438912" tIns="219456" rIns="438912" bIns="219456" rtlCol="0" anchor="ctr">
            <a:noAutofit/>
          </a:bodyPr>
          <a:lstStyle>
            <a:lvl1pPr algn="ctr" defTabSz="4389120" rtl="0" eaLnBrk="1" latinLnBrk="0" hangingPunct="1">
              <a:spcBef>
                <a:spcPct val="0"/>
              </a:spcBef>
              <a:buNone/>
              <a:defRPr sz="14700" kern="1200">
                <a:solidFill>
                  <a:schemeClr val="tx1"/>
                </a:solidFill>
                <a:latin typeface="+mj-lt"/>
                <a:ea typeface="+mj-ea"/>
                <a:cs typeface="+mj-cs"/>
              </a:defRPr>
            </a:lvl1pPr>
          </a:lstStyle>
          <a:p>
            <a:pPr algn="l"/>
            <a:r>
              <a:rPr lang="en-US" sz="16000" b="1" dirty="0"/>
              <a:t>What Are We Doing to Reduce Cancer Deaths?</a:t>
            </a:r>
          </a:p>
        </p:txBody>
      </p:sp>
    </p:spTree>
    <p:extLst>
      <p:ext uri="{BB962C8B-B14F-4D97-AF65-F5344CB8AC3E}">
        <p14:creationId xmlns:p14="http://schemas.microsoft.com/office/powerpoint/2010/main" val="3253618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93"/>
          <p:cNvSpPr/>
          <p:nvPr/>
        </p:nvSpPr>
        <p:spPr>
          <a:xfrm>
            <a:off x="112497" y="-1"/>
            <a:ext cx="5962355" cy="32918401"/>
          </a:xfrm>
          <a:custGeom>
            <a:avLst/>
            <a:gdLst>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 name="connsiteX0" fmla="*/ 0 w 4038600"/>
              <a:gd name="connsiteY0" fmla="*/ 0 h 21945600"/>
              <a:gd name="connsiteX1" fmla="*/ 4038600 w 4038600"/>
              <a:gd name="connsiteY1" fmla="*/ 0 h 21945600"/>
              <a:gd name="connsiteX2" fmla="*/ 4038600 w 4038600"/>
              <a:gd name="connsiteY2" fmla="*/ 21945600 h 21945600"/>
              <a:gd name="connsiteX3" fmla="*/ 0 w 4038600"/>
              <a:gd name="connsiteY3" fmla="*/ 21945600 h 21945600"/>
              <a:gd name="connsiteX4" fmla="*/ 0 w 4038600"/>
              <a:gd name="connsiteY4" fmla="*/ 0 h 2194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21945600">
                <a:moveTo>
                  <a:pt x="0" y="0"/>
                </a:moveTo>
                <a:lnTo>
                  <a:pt x="4038600" y="0"/>
                </a:lnTo>
                <a:cubicBezTo>
                  <a:pt x="88392" y="7388352"/>
                  <a:pt x="-57912" y="14923008"/>
                  <a:pt x="4038600" y="21945600"/>
                </a:cubicBezTo>
                <a:lnTo>
                  <a:pt x="0" y="21945600"/>
                </a:lnTo>
                <a:lnTo>
                  <a:pt x="0" y="0"/>
                </a:lnTo>
                <a:close/>
              </a:path>
            </a:pathLst>
          </a:custGeom>
          <a:solidFill>
            <a:srgbClr val="E31B23"/>
          </a:solidFill>
          <a:ln>
            <a:noFill/>
          </a:ln>
          <a:effectLst>
            <a:outerShdw blurRad="698500" dist="203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95A927D-2712-861C-2AA6-52DE336A339E}"/>
              </a:ext>
            </a:extLst>
          </p:cNvPr>
          <p:cNvSpPr txBox="1"/>
          <p:nvPr/>
        </p:nvSpPr>
        <p:spPr>
          <a:xfrm>
            <a:off x="4670552" y="4724400"/>
            <a:ext cx="38912800" cy="3170099"/>
          </a:xfrm>
          <a:prstGeom prst="rect">
            <a:avLst/>
          </a:prstGeom>
          <a:noFill/>
        </p:spPr>
        <p:txBody>
          <a:bodyPr wrap="square" rtlCol="0">
            <a:spAutoFit/>
          </a:bodyPr>
          <a:lstStyle/>
          <a:p>
            <a:endParaRPr lang="en-US" sz="10000" dirty="0"/>
          </a:p>
          <a:p>
            <a:pPr marL="8229600" indent="-1143000">
              <a:spcAft>
                <a:spcPts val="5000"/>
              </a:spcAft>
              <a:buFont typeface="Arial" panose="020B0604020202020204" pitchFamily="34" charset="0"/>
              <a:buChar char="•"/>
            </a:pPr>
            <a:endParaRPr lang="en-US" sz="10000" dirty="0"/>
          </a:p>
        </p:txBody>
      </p:sp>
      <p:sp>
        <p:nvSpPr>
          <p:cNvPr id="4" name="TextBox 3">
            <a:extLst>
              <a:ext uri="{FF2B5EF4-FFF2-40B4-BE49-F238E27FC236}">
                <a16:creationId xmlns:a16="http://schemas.microsoft.com/office/drawing/2014/main" id="{3BD61A6E-96B8-7537-0A28-94D83A2EF47D}"/>
              </a:ext>
            </a:extLst>
          </p:cNvPr>
          <p:cNvSpPr txBox="1"/>
          <p:nvPr/>
        </p:nvSpPr>
        <p:spPr>
          <a:xfrm>
            <a:off x="4772152" y="2038676"/>
            <a:ext cx="38811200" cy="6027291"/>
          </a:xfrm>
          <a:prstGeom prst="rect">
            <a:avLst/>
          </a:prstGeom>
          <a:noFill/>
        </p:spPr>
        <p:txBody>
          <a:bodyPr wrap="square" rtlCol="0">
            <a:spAutoFit/>
          </a:bodyPr>
          <a:lstStyle/>
          <a:p>
            <a:endParaRPr lang="en-US" sz="10000" dirty="0"/>
          </a:p>
          <a:p>
            <a:pPr marL="1143000" indent="-1143000">
              <a:spcAft>
                <a:spcPts val="5000"/>
              </a:spcAft>
              <a:buFont typeface="Arial" panose="020B0604020202020204" pitchFamily="34" charset="0"/>
              <a:buChar char="•"/>
            </a:pPr>
            <a:endParaRPr lang="en-US" sz="10000" dirty="0"/>
          </a:p>
          <a:p>
            <a:pPr>
              <a:spcAft>
                <a:spcPts val="5000"/>
              </a:spcAft>
            </a:pPr>
            <a:r>
              <a:rPr lang="en-US" sz="14400" dirty="0"/>
              <a:t>			</a:t>
            </a:r>
          </a:p>
        </p:txBody>
      </p:sp>
      <p:sp>
        <p:nvSpPr>
          <p:cNvPr id="5" name="Title 1">
            <a:extLst>
              <a:ext uri="{FF2B5EF4-FFF2-40B4-BE49-F238E27FC236}">
                <a16:creationId xmlns:a16="http://schemas.microsoft.com/office/drawing/2014/main" id="{2F709070-2115-E8BB-D8AF-DC601F0B6177}"/>
              </a:ext>
            </a:extLst>
          </p:cNvPr>
          <p:cNvSpPr txBox="1">
            <a:spLocks/>
          </p:cNvSpPr>
          <p:nvPr/>
        </p:nvSpPr>
        <p:spPr>
          <a:xfrm>
            <a:off x="4165600" y="989317"/>
            <a:ext cx="40132000" cy="3657600"/>
          </a:xfrm>
          <a:prstGeom prst="rect">
            <a:avLst/>
          </a:prstGeom>
        </p:spPr>
        <p:txBody>
          <a:bodyPr vert="horz" lIns="438912" tIns="219456" rIns="438912" bIns="219456" rtlCol="0" anchor="ctr">
            <a:noAutofit/>
          </a:bodyPr>
          <a:lstStyle>
            <a:lvl1pPr algn="ctr" defTabSz="4389120" rtl="0" eaLnBrk="1" latinLnBrk="0" hangingPunct="1">
              <a:spcBef>
                <a:spcPct val="0"/>
              </a:spcBef>
              <a:buNone/>
              <a:defRPr sz="14700" kern="1200">
                <a:solidFill>
                  <a:schemeClr val="tx1"/>
                </a:solidFill>
                <a:latin typeface="+mj-lt"/>
                <a:ea typeface="+mj-ea"/>
                <a:cs typeface="+mj-cs"/>
              </a:defRPr>
            </a:lvl1pPr>
          </a:lstStyle>
          <a:p>
            <a:pPr algn="l"/>
            <a:r>
              <a:rPr lang="en-US" sz="16000" b="1" dirty="0"/>
              <a:t>What Are We Doing to Reduce Cancer Deaths?</a:t>
            </a:r>
          </a:p>
        </p:txBody>
      </p:sp>
      <p:pic>
        <p:nvPicPr>
          <p:cNvPr id="6" name="Picture 5">
            <a:extLst>
              <a:ext uri="{FF2B5EF4-FFF2-40B4-BE49-F238E27FC236}">
                <a16:creationId xmlns:a16="http://schemas.microsoft.com/office/drawing/2014/main" id="{E8E70988-AF21-78DA-A2D3-B188B10A9D36}"/>
              </a:ext>
            </a:extLst>
          </p:cNvPr>
          <p:cNvPicPr>
            <a:picLocks noChangeAspect="1"/>
          </p:cNvPicPr>
          <p:nvPr/>
        </p:nvPicPr>
        <p:blipFill>
          <a:blip r:embed="rId3"/>
          <a:stretch>
            <a:fillRect/>
          </a:stretch>
        </p:blipFill>
        <p:spPr>
          <a:xfrm>
            <a:off x="4165600" y="5696276"/>
            <a:ext cx="38912800" cy="11463053"/>
          </a:xfrm>
          <a:prstGeom prst="rect">
            <a:avLst/>
          </a:prstGeom>
        </p:spPr>
      </p:pic>
      <p:sp>
        <p:nvSpPr>
          <p:cNvPr id="7" name="TextBox 6">
            <a:extLst>
              <a:ext uri="{FF2B5EF4-FFF2-40B4-BE49-F238E27FC236}">
                <a16:creationId xmlns:a16="http://schemas.microsoft.com/office/drawing/2014/main" id="{6C936781-A479-FD20-1075-D353E7C2F786}"/>
              </a:ext>
            </a:extLst>
          </p:cNvPr>
          <p:cNvSpPr txBox="1"/>
          <p:nvPr/>
        </p:nvSpPr>
        <p:spPr>
          <a:xfrm>
            <a:off x="4165600" y="19075693"/>
            <a:ext cx="38811200" cy="13465225"/>
          </a:xfrm>
          <a:prstGeom prst="rect">
            <a:avLst/>
          </a:prstGeom>
          <a:noFill/>
        </p:spPr>
        <p:txBody>
          <a:bodyPr wrap="square" rtlCol="0">
            <a:spAutoFit/>
          </a:bodyPr>
          <a:lstStyle/>
          <a:p>
            <a:pPr marL="1143000" indent="-1143000">
              <a:spcAft>
                <a:spcPts val="5000"/>
              </a:spcAft>
              <a:buFont typeface="Arial" panose="020B0604020202020204" pitchFamily="34" charset="0"/>
              <a:buChar char="•"/>
            </a:pPr>
            <a:r>
              <a:rPr lang="en-US" sz="10000" dirty="0"/>
              <a:t>With grateful support from the state legislature, we are building a Center for Rural Cancer Education and Research In Bullitt County</a:t>
            </a:r>
          </a:p>
          <a:p>
            <a:pPr marL="1143000" indent="-1143000">
              <a:spcAft>
                <a:spcPts val="5000"/>
              </a:spcAft>
              <a:buFont typeface="Arial" panose="020B0604020202020204" pitchFamily="34" charset="0"/>
              <a:buChar char="•"/>
            </a:pPr>
            <a:r>
              <a:rPr lang="en-US" sz="10000" dirty="0"/>
              <a:t>This center will focus on </a:t>
            </a:r>
            <a:r>
              <a:rPr lang="en-US" sz="10000" b="1" dirty="0"/>
              <a:t>cancer outreach, education, access to clinical trials for rural Kentuckians </a:t>
            </a:r>
            <a:r>
              <a:rPr lang="en-US" sz="10000" dirty="0"/>
              <a:t>throughout the Central and Western Kentucky</a:t>
            </a:r>
          </a:p>
          <a:p>
            <a:pPr marL="1143000" indent="-1143000">
              <a:spcAft>
                <a:spcPts val="5000"/>
              </a:spcAft>
              <a:buFont typeface="Arial" panose="020B0604020202020204" pitchFamily="34" charset="0"/>
              <a:buChar char="•"/>
            </a:pPr>
            <a:endParaRPr lang="en-US" sz="10000" dirty="0"/>
          </a:p>
          <a:p>
            <a:pPr>
              <a:spcAft>
                <a:spcPts val="5000"/>
              </a:spcAft>
            </a:pPr>
            <a:r>
              <a:rPr lang="en-US" sz="14400" dirty="0"/>
              <a:t>			</a:t>
            </a:r>
          </a:p>
        </p:txBody>
      </p:sp>
    </p:spTree>
    <p:extLst>
      <p:ext uri="{BB962C8B-B14F-4D97-AF65-F5344CB8AC3E}">
        <p14:creationId xmlns:p14="http://schemas.microsoft.com/office/powerpoint/2010/main" val="2732353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3" name="Picture 1162">
            <a:extLst>
              <a:ext uri="{FF2B5EF4-FFF2-40B4-BE49-F238E27FC236}">
                <a16:creationId xmlns:a16="http://schemas.microsoft.com/office/drawing/2014/main" id="{793C77F2-A6C0-A842-179C-30B111FEEB2D}"/>
              </a:ext>
            </a:extLst>
          </p:cNvPr>
          <p:cNvPicPr>
            <a:picLocks noChangeAspect="1"/>
          </p:cNvPicPr>
          <p:nvPr/>
        </p:nvPicPr>
        <p:blipFill rotWithShape="1">
          <a:blip r:embed="rId2"/>
          <a:srcRect l="939" r="2568" b="1612"/>
          <a:stretch/>
        </p:blipFill>
        <p:spPr>
          <a:xfrm>
            <a:off x="0" y="9342574"/>
            <a:ext cx="43891200" cy="21016539"/>
          </a:xfrm>
          <a:prstGeom prst="rect">
            <a:avLst/>
          </a:prstGeom>
        </p:spPr>
      </p:pic>
      <p:sp>
        <p:nvSpPr>
          <p:cNvPr id="1167" name="TextBox 1166">
            <a:extLst>
              <a:ext uri="{FF2B5EF4-FFF2-40B4-BE49-F238E27FC236}">
                <a16:creationId xmlns:a16="http://schemas.microsoft.com/office/drawing/2014/main" id="{1C368ECC-6E56-7849-6DB8-3F36DE0EDAC0}"/>
              </a:ext>
            </a:extLst>
          </p:cNvPr>
          <p:cNvSpPr txBox="1"/>
          <p:nvPr/>
        </p:nvSpPr>
        <p:spPr>
          <a:xfrm>
            <a:off x="1419140" y="10631255"/>
            <a:ext cx="22558460" cy="5216813"/>
          </a:xfrm>
          <a:prstGeom prst="rect">
            <a:avLst/>
          </a:prstGeom>
          <a:noFill/>
        </p:spPr>
        <p:txBody>
          <a:bodyPr wrap="square" rtlCol="0">
            <a:spAutoFit/>
          </a:bodyPr>
          <a:lstStyle/>
          <a:p>
            <a:r>
              <a:rPr lang="en-US" sz="11100" b="1" dirty="0">
                <a:solidFill>
                  <a:srgbClr val="FF0000"/>
                </a:solidFill>
              </a:rPr>
              <a:t>&gt;15,000 Patient Encounters From Central and Western Kentucky Each Year</a:t>
            </a:r>
          </a:p>
        </p:txBody>
      </p:sp>
      <p:sp>
        <p:nvSpPr>
          <p:cNvPr id="3" name="Oval 2">
            <a:extLst>
              <a:ext uri="{FF2B5EF4-FFF2-40B4-BE49-F238E27FC236}">
                <a16:creationId xmlns:a16="http://schemas.microsoft.com/office/drawing/2014/main" id="{9F9C2E70-0504-A92F-5E21-6B04A51ABAB7}"/>
              </a:ext>
            </a:extLst>
          </p:cNvPr>
          <p:cNvSpPr/>
          <p:nvPr/>
        </p:nvSpPr>
        <p:spPr>
          <a:xfrm>
            <a:off x="21434339" y="15367676"/>
            <a:ext cx="1325880" cy="123444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A1397EF3-0787-F047-1201-727F241B94CC}"/>
              </a:ext>
            </a:extLst>
          </p:cNvPr>
          <p:cNvSpPr txBox="1"/>
          <p:nvPr/>
        </p:nvSpPr>
        <p:spPr>
          <a:xfrm>
            <a:off x="17892582" y="15088707"/>
            <a:ext cx="3797152" cy="1800493"/>
          </a:xfrm>
          <a:prstGeom prst="rect">
            <a:avLst/>
          </a:prstGeom>
          <a:noFill/>
        </p:spPr>
        <p:txBody>
          <a:bodyPr wrap="square" rtlCol="0">
            <a:spAutoFit/>
          </a:bodyPr>
          <a:lstStyle/>
          <a:p>
            <a:pPr algn="ctr"/>
            <a:r>
              <a:rPr lang="en-US" sz="11100" b="1"/>
              <a:t>BCC</a:t>
            </a:r>
          </a:p>
        </p:txBody>
      </p:sp>
      <p:sp>
        <p:nvSpPr>
          <p:cNvPr id="2" name="TextBox 1">
            <a:extLst>
              <a:ext uri="{FF2B5EF4-FFF2-40B4-BE49-F238E27FC236}">
                <a16:creationId xmlns:a16="http://schemas.microsoft.com/office/drawing/2014/main" id="{EB259895-837F-039F-9717-3F17333271BF}"/>
              </a:ext>
            </a:extLst>
          </p:cNvPr>
          <p:cNvSpPr txBox="1"/>
          <p:nvPr/>
        </p:nvSpPr>
        <p:spPr>
          <a:xfrm>
            <a:off x="3962400" y="4114800"/>
            <a:ext cx="39928800" cy="5616922"/>
          </a:xfrm>
          <a:prstGeom prst="rect">
            <a:avLst/>
          </a:prstGeom>
          <a:noFill/>
        </p:spPr>
        <p:txBody>
          <a:bodyPr wrap="square" rtlCol="0">
            <a:spAutoFit/>
          </a:bodyPr>
          <a:lstStyle/>
          <a:p>
            <a:pPr algn="ctr"/>
            <a:r>
              <a:rPr lang="en-US" sz="13000" b="1" dirty="0"/>
              <a:t>UofL’s Brown Cancer Center’s Multi-Disciplinary Teams Take Care of Patients From Throughout Kentucky</a:t>
            </a:r>
          </a:p>
          <a:p>
            <a:pPr marL="1143000" indent="-1143000">
              <a:spcAft>
                <a:spcPts val="7400"/>
              </a:spcAft>
              <a:buFont typeface="Arial" panose="020B0604020202020204" pitchFamily="34" charset="0"/>
              <a:buChar char="•"/>
            </a:pPr>
            <a:endParaRPr lang="en-US" sz="9900" dirty="0"/>
          </a:p>
        </p:txBody>
      </p:sp>
    </p:spTree>
    <p:extLst>
      <p:ext uri="{BB962C8B-B14F-4D97-AF65-F5344CB8AC3E}">
        <p14:creationId xmlns:p14="http://schemas.microsoft.com/office/powerpoint/2010/main" val="1297355697"/>
      </p:ext>
    </p:extLst>
  </p:cSld>
  <p:clrMapOvr>
    <a:masterClrMapping/>
  </p:clrMapOvr>
</p:sld>
</file>

<file path=ppt/theme/theme1.xml><?xml version="1.0" encoding="utf-8"?>
<a:theme xmlns:a="http://schemas.openxmlformats.org/drawingml/2006/main" name="Office Theme">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AB911EEDBEE08438E1D809EDDB2979F" ma:contentTypeVersion="10" ma:contentTypeDescription="Create a new document." ma:contentTypeScope="" ma:versionID="3811b9c78cf72e2ef55957f35aa95de7">
  <xsd:schema xmlns:xsd="http://www.w3.org/2001/XMLSchema" xmlns:xs="http://www.w3.org/2001/XMLSchema" xmlns:p="http://schemas.microsoft.com/office/2006/metadata/properties" xmlns:ns3="0603ef57-b30a-465d-bdcb-4c723809be80" targetNamespace="http://schemas.microsoft.com/office/2006/metadata/properties" ma:root="true" ma:fieldsID="84cb8348e3588ea97ab182e739172567" ns3:_="">
    <xsd:import namespace="0603ef57-b30a-465d-bdcb-4c723809be80"/>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03ef57-b30a-465d-bdcb-4c723809be8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12C0B4-A7A4-40EE-A033-A03FB53B4E4A}">
  <ds:schemaRefs>
    <ds:schemaRef ds:uri="0603ef57-b30a-465d-bdcb-4c723809be80"/>
    <ds:schemaRef ds:uri="http://schemas.microsoft.com/office/2006/documentManagement/types"/>
    <ds:schemaRef ds:uri="http://purl.org/dc/terms/"/>
    <ds:schemaRef ds:uri="http://purl.org/dc/dcmitype/"/>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1C51CDFD-0184-4AB9-9208-3C824C5CFB81}">
  <ds:schemaRefs>
    <ds:schemaRef ds:uri="http://schemas.microsoft.com/sharepoint/v3/contenttype/forms"/>
  </ds:schemaRefs>
</ds:datastoreItem>
</file>

<file path=customXml/itemProps3.xml><?xml version="1.0" encoding="utf-8"?>
<ds:datastoreItem xmlns:ds="http://schemas.openxmlformats.org/officeDocument/2006/customXml" ds:itemID="{F011DD15-7B1B-4057-A0ED-DA4ACC69352D}">
  <ds:schemaRefs>
    <ds:schemaRef ds:uri="0603ef57-b30a-465d-bdcb-4c723809be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1566</TotalTime>
  <Words>1680</Words>
  <Application>Microsoft Office PowerPoint</Application>
  <PresentationFormat>Custom</PresentationFormat>
  <Paragraphs>172</Paragraphs>
  <Slides>25</Slides>
  <Notes>24</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25</vt:i4>
      </vt:variant>
    </vt:vector>
  </HeadingPairs>
  <TitlesOfParts>
    <vt:vector size="29" baseType="lpstr">
      <vt:lpstr>Arial</vt:lpstr>
      <vt:lpstr>Calibri</vt:lpstr>
      <vt:lpstr>Office Theme</vt:lpstr>
      <vt:lpstr>Office Theme</vt:lpstr>
      <vt:lpstr> Reducing Cancer Deaths in Kentucky Now  Jason Chesney, M.D., Ph.D. Director and Chief Administrative Officer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jessie</dc:creator>
  <cp:keywords/>
  <dc:description/>
  <cp:lastModifiedBy>Hartley, Rachel (LRC)</cp:lastModifiedBy>
  <cp:revision>7</cp:revision>
  <cp:lastPrinted>2024-12-17T15:53:06Z</cp:lastPrinted>
  <dcterms:created xsi:type="dcterms:W3CDTF">2014-03-20T14:48:49Z</dcterms:created>
  <dcterms:modified xsi:type="dcterms:W3CDTF">2024-12-17T15:55:27Z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0x010100DAB911EEDBEE08438E1D809EDDB2979F</vt:lpwstr>
  </property>
</Properties>
</file>