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56" r:id="rId2"/>
    <p:sldId id="932" r:id="rId3"/>
    <p:sldId id="265" r:id="rId4"/>
    <p:sldId id="257" r:id="rId5"/>
    <p:sldId id="926" r:id="rId6"/>
    <p:sldId id="491" r:id="rId7"/>
    <p:sldId id="269" r:id="rId8"/>
    <p:sldId id="930" r:id="rId9"/>
    <p:sldId id="918" r:id="rId10"/>
    <p:sldId id="929" r:id="rId11"/>
    <p:sldId id="379" r:id="rId12"/>
    <p:sldId id="921" r:id="rId13"/>
    <p:sldId id="928" r:id="rId14"/>
    <p:sldId id="270" r:id="rId15"/>
    <p:sldId id="924" r:id="rId16"/>
    <p:sldId id="916" r:id="rId17"/>
    <p:sldId id="917" r:id="rId18"/>
    <p:sldId id="927" r:id="rId19"/>
    <p:sldId id="920" r:id="rId20"/>
    <p:sldId id="445" r:id="rId21"/>
    <p:sldId id="931" r:id="rId22"/>
    <p:sldId id="267" r:id="rId23"/>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69D277-1CA4-3657-ADB2-4C91B9A6C8C8}" name="Myrisa" initials="MC" userId="S::myrisa@communityfarmalliance.onmicrosoft.com::27e232cb-8c4f-4273-9926-d776088d9c8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87620" autoAdjust="0"/>
  </p:normalViewPr>
  <p:slideViewPr>
    <p:cSldViewPr snapToGrid="0">
      <p:cViewPr varScale="1">
        <p:scale>
          <a:sx n="93" d="100"/>
          <a:sy n="93" d="100"/>
        </p:scale>
        <p:origin x="4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yrisa\AppData\Local\Box\Box%20Edit\Documents\AOpC9WqhGEGNL1VkSzd80A==\2025%20TOC%20presentation%20graph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a:t>Direct Farm Impact from Nutrition Incentives</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7.0531643098654229E-2"/>
          <c:y val="8.154622338874308E-2"/>
          <c:w val="0.90485297078186733"/>
          <c:h val="0.75536657917760275"/>
        </c:manualLayout>
      </c:layout>
      <c:areaChart>
        <c:grouping val="stacked"/>
        <c:varyColors val="0"/>
        <c:ser>
          <c:idx val="0"/>
          <c:order val="0"/>
          <c:tx>
            <c:strRef>
              <c:f>Sheet1!$B$1</c:f>
              <c:strCache>
                <c:ptCount val="1"/>
                <c:pt idx="0">
                  <c:v>Federal incentives and SNAP</c:v>
                </c:pt>
              </c:strCache>
            </c:strRef>
          </c:tx>
          <c:spPr>
            <a:pattFill prst="ltUpDiag">
              <a:fgClr>
                <a:schemeClr val="accent6"/>
              </a:fgClr>
              <a:bgClr>
                <a:schemeClr val="accent6">
                  <a:lumMod val="20000"/>
                  <a:lumOff val="80000"/>
                </a:schemeClr>
              </a:bgClr>
            </a:pattFill>
            <a:ln>
              <a:noFill/>
            </a:ln>
            <a:effectLst>
              <a:innerShdw blurRad="114300">
                <a:schemeClr val="accent6"/>
              </a:innerShdw>
            </a:effectLst>
          </c:spPr>
          <c:cat>
            <c:numRef>
              <c:f>Sheet1!$A$2:$A$9</c:f>
              <c:numCache>
                <c:formatCode>General</c:formatCode>
                <c:ptCount val="8"/>
                <c:pt idx="0">
                  <c:v>2017</c:v>
                </c:pt>
                <c:pt idx="1">
                  <c:v>2018</c:v>
                </c:pt>
                <c:pt idx="2">
                  <c:v>2019</c:v>
                </c:pt>
                <c:pt idx="3">
                  <c:v>2020</c:v>
                </c:pt>
                <c:pt idx="4">
                  <c:v>2021</c:v>
                </c:pt>
                <c:pt idx="5">
                  <c:v>2022</c:v>
                </c:pt>
                <c:pt idx="6">
                  <c:v>2023</c:v>
                </c:pt>
                <c:pt idx="7">
                  <c:v>2024</c:v>
                </c:pt>
              </c:numCache>
            </c:numRef>
          </c:cat>
          <c:val>
            <c:numRef>
              <c:f>Sheet1!$B$2:$B$9</c:f>
              <c:numCache>
                <c:formatCode>"$"#,##0_);[Red]\("$"#,##0\)</c:formatCode>
                <c:ptCount val="8"/>
                <c:pt idx="0">
                  <c:v>57945</c:v>
                </c:pt>
                <c:pt idx="1">
                  <c:v>88126</c:v>
                </c:pt>
                <c:pt idx="2">
                  <c:v>115462</c:v>
                </c:pt>
                <c:pt idx="3">
                  <c:v>150957</c:v>
                </c:pt>
                <c:pt idx="4">
                  <c:v>306142</c:v>
                </c:pt>
                <c:pt idx="5">
                  <c:v>224079</c:v>
                </c:pt>
                <c:pt idx="6">
                  <c:v>180012</c:v>
                </c:pt>
                <c:pt idx="7">
                  <c:v>245403</c:v>
                </c:pt>
              </c:numCache>
            </c:numRef>
          </c:val>
          <c:extLst>
            <c:ext xmlns:c16="http://schemas.microsoft.com/office/drawing/2014/chart" uri="{C3380CC4-5D6E-409C-BE32-E72D297353CC}">
              <c16:uniqueId val="{00000000-7DE1-4356-9C37-E79EC66979DE}"/>
            </c:ext>
          </c:extLst>
        </c:ser>
        <c:ser>
          <c:idx val="1"/>
          <c:order val="1"/>
          <c:tx>
            <c:strRef>
              <c:f>Sheet1!$C$1</c:f>
              <c:strCache>
                <c:ptCount val="1"/>
                <c:pt idx="0">
                  <c:v>KDD Incentives</c:v>
                </c:pt>
              </c:strCache>
            </c:strRef>
          </c:tx>
          <c:spPr>
            <a:pattFill prst="ltUpDiag">
              <a:fgClr>
                <a:schemeClr val="accent5"/>
              </a:fgClr>
              <a:bgClr>
                <a:schemeClr val="accent5">
                  <a:lumMod val="20000"/>
                  <a:lumOff val="80000"/>
                </a:schemeClr>
              </a:bgClr>
            </a:pattFill>
            <a:ln>
              <a:noFill/>
            </a:ln>
            <a:effectLst>
              <a:innerShdw blurRad="114300">
                <a:schemeClr val="accent5"/>
              </a:innerShdw>
            </a:effectLst>
          </c:spPr>
          <c:cat>
            <c:numRef>
              <c:f>Sheet1!$A$2:$A$9</c:f>
              <c:numCache>
                <c:formatCode>General</c:formatCode>
                <c:ptCount val="8"/>
                <c:pt idx="0">
                  <c:v>2017</c:v>
                </c:pt>
                <c:pt idx="1">
                  <c:v>2018</c:v>
                </c:pt>
                <c:pt idx="2">
                  <c:v>2019</c:v>
                </c:pt>
                <c:pt idx="3">
                  <c:v>2020</c:v>
                </c:pt>
                <c:pt idx="4">
                  <c:v>2021</c:v>
                </c:pt>
                <c:pt idx="5">
                  <c:v>2022</c:v>
                </c:pt>
                <c:pt idx="6">
                  <c:v>2023</c:v>
                </c:pt>
                <c:pt idx="7">
                  <c:v>2024</c:v>
                </c:pt>
              </c:numCache>
            </c:numRef>
          </c:cat>
          <c:val>
            <c:numRef>
              <c:f>Sheet1!$C$2:$C$9</c:f>
              <c:numCache>
                <c:formatCode>"$"#,##0_);[Red]\("$"#,##0\)</c:formatCode>
                <c:ptCount val="8"/>
                <c:pt idx="0">
                  <c:v>57945</c:v>
                </c:pt>
                <c:pt idx="1">
                  <c:v>88126</c:v>
                </c:pt>
                <c:pt idx="2">
                  <c:v>115462</c:v>
                </c:pt>
                <c:pt idx="3">
                  <c:v>150957</c:v>
                </c:pt>
                <c:pt idx="4">
                  <c:v>306142</c:v>
                </c:pt>
                <c:pt idx="5">
                  <c:v>224079</c:v>
                </c:pt>
                <c:pt idx="6">
                  <c:v>180012</c:v>
                </c:pt>
                <c:pt idx="7">
                  <c:v>245403</c:v>
                </c:pt>
              </c:numCache>
            </c:numRef>
          </c:val>
          <c:extLst>
            <c:ext xmlns:c16="http://schemas.microsoft.com/office/drawing/2014/chart" uri="{C3380CC4-5D6E-409C-BE32-E72D297353CC}">
              <c16:uniqueId val="{00000001-7DE1-4356-9C37-E79EC66979DE}"/>
            </c:ext>
          </c:extLst>
        </c:ser>
        <c:ser>
          <c:idx val="2"/>
          <c:order val="2"/>
          <c:tx>
            <c:strRef>
              <c:f>Sheet1!$D$1</c:f>
              <c:strCache>
                <c:ptCount val="1"/>
                <c:pt idx="0">
                  <c:v>FreshRx Incentives</c:v>
                </c:pt>
              </c:strCache>
            </c:strRef>
          </c:tx>
          <c:spPr>
            <a:pattFill prst="ltUpDiag">
              <a:fgClr>
                <a:schemeClr val="accent4"/>
              </a:fgClr>
              <a:bgClr>
                <a:schemeClr val="accent4">
                  <a:lumMod val="20000"/>
                  <a:lumOff val="80000"/>
                </a:schemeClr>
              </a:bgClr>
            </a:pattFill>
            <a:ln>
              <a:noFill/>
            </a:ln>
            <a:effectLst>
              <a:innerShdw blurRad="114300">
                <a:schemeClr val="accent4"/>
              </a:innerShdw>
            </a:effectLst>
          </c:spPr>
          <c:cat>
            <c:numRef>
              <c:f>Sheet1!$A$2:$A$9</c:f>
              <c:numCache>
                <c:formatCode>General</c:formatCode>
                <c:ptCount val="8"/>
                <c:pt idx="0">
                  <c:v>2017</c:v>
                </c:pt>
                <c:pt idx="1">
                  <c:v>2018</c:v>
                </c:pt>
                <c:pt idx="2">
                  <c:v>2019</c:v>
                </c:pt>
                <c:pt idx="3">
                  <c:v>2020</c:v>
                </c:pt>
                <c:pt idx="4">
                  <c:v>2021</c:v>
                </c:pt>
                <c:pt idx="5">
                  <c:v>2022</c:v>
                </c:pt>
                <c:pt idx="6">
                  <c:v>2023</c:v>
                </c:pt>
                <c:pt idx="7">
                  <c:v>2024</c:v>
                </c:pt>
              </c:numCache>
            </c:numRef>
          </c:cat>
          <c:val>
            <c:numRef>
              <c:f>Sheet1!$D$2:$D$9</c:f>
              <c:numCache>
                <c:formatCode>General</c:formatCode>
                <c:ptCount val="8"/>
                <c:pt idx="3" formatCode="&quot;$&quot;#,##0_);[Red]\(&quot;$&quot;#,##0\)">
                  <c:v>7157</c:v>
                </c:pt>
                <c:pt idx="4" formatCode="&quot;$&quot;#,##0_);[Red]\(&quot;$&quot;#,##0\)">
                  <c:v>25618</c:v>
                </c:pt>
                <c:pt idx="5" formatCode="&quot;$&quot;#,##0_);[Red]\(&quot;$&quot;#,##0\)">
                  <c:v>58258</c:v>
                </c:pt>
                <c:pt idx="6" formatCode="&quot;$&quot;#,##0_);[Red]\(&quot;$&quot;#,##0\)">
                  <c:v>134406</c:v>
                </c:pt>
                <c:pt idx="7" formatCode="&quot;$&quot;#,##0_);[Red]\(&quot;$&quot;#,##0\)">
                  <c:v>191775</c:v>
                </c:pt>
              </c:numCache>
            </c:numRef>
          </c:val>
          <c:extLst>
            <c:ext xmlns:c16="http://schemas.microsoft.com/office/drawing/2014/chart" uri="{C3380CC4-5D6E-409C-BE32-E72D297353CC}">
              <c16:uniqueId val="{00000002-7DE1-4356-9C37-E79EC66979DE}"/>
            </c:ext>
          </c:extLst>
        </c:ser>
        <c:dLbls>
          <c:showLegendKey val="0"/>
          <c:showVal val="0"/>
          <c:showCatName val="0"/>
          <c:showSerName val="0"/>
          <c:showPercent val="0"/>
          <c:showBubbleSize val="0"/>
        </c:dLbls>
        <c:axId val="1632419008"/>
        <c:axId val="1575277440"/>
      </c:areaChart>
      <c:catAx>
        <c:axId val="1632419008"/>
        <c:scaling>
          <c:orientation val="minMax"/>
        </c:scaling>
        <c:delete val="0"/>
        <c:axPos val="b"/>
        <c:numFmt formatCode="General" sourceLinked="1"/>
        <c:majorTickMark val="out"/>
        <c:minorTickMark val="out"/>
        <c:tickLblPos val="nextTo"/>
        <c:spPr>
          <a:noFill/>
          <a:ln>
            <a:noFill/>
          </a:ln>
          <a:effectLst/>
        </c:spPr>
        <c:txPr>
          <a:bodyPr rot="-60000000" spcFirstLastPara="1" vertOverflow="ellipsis" vert="horz" wrap="square" anchor="ctr" anchorCtr="1"/>
          <a:lstStyle/>
          <a:p>
            <a:pPr>
              <a:defRPr sz="1197" b="0" i="0" u="none" strike="noStrike" kern="1200" cap="all" spc="120" normalizeH="0" baseline="0">
                <a:solidFill>
                  <a:schemeClr val="tx1">
                    <a:lumMod val="65000"/>
                    <a:lumOff val="35000"/>
                  </a:schemeClr>
                </a:solidFill>
                <a:latin typeface="+mn-lt"/>
                <a:ea typeface="+mn-ea"/>
                <a:cs typeface="+mn-cs"/>
              </a:defRPr>
            </a:pPr>
            <a:endParaRPr lang="en-US"/>
          </a:p>
        </c:txPr>
        <c:crossAx val="1575277440"/>
        <c:crosses val="autoZero"/>
        <c:auto val="1"/>
        <c:lblAlgn val="ctr"/>
        <c:lblOffset val="100"/>
        <c:noMultiLvlLbl val="0"/>
      </c:catAx>
      <c:valAx>
        <c:axId val="157527744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2419008"/>
        <c:crosses val="autoZero"/>
        <c:crossBetween val="midCat"/>
      </c:valAx>
      <c:spPr>
        <a:noFill/>
        <a:ln>
          <a:noFill/>
        </a:ln>
        <a:effectLst/>
      </c:spPr>
    </c:plotArea>
    <c:legend>
      <c:legendPos val="t"/>
      <c:layout>
        <c:manualLayout>
          <c:xMode val="edge"/>
          <c:yMode val="edge"/>
          <c:x val="0.27278248031496061"/>
          <c:y val="0.91454636920384969"/>
          <c:w val="0.45443503937007873"/>
          <c:h val="3.78960338291046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8">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defRPr sz="1197" b="0" kern="1200" cap="all" spc="120" normalizeH="0" baseline="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tx1"/>
    </cs:fontRef>
    <cs:spPr>
      <a:pattFill prst="ltUpDiag">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styleClr val="auto"/>
    </cs:effectRef>
    <cs:fontRef idx="minor">
      <a:schemeClr val="tx1"/>
    </cs:fontRef>
    <cs:spPr>
      <a:pattFill prst="ltUpDiag">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tx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solidFill>
        <a:schemeClr val="lt1"/>
      </a:solidFill>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solidFill>
        <a:schemeClr val="lt1"/>
      </a:solidFill>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D210D3-AF94-4C12-96EC-6830BAD334B5}"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EB4A9F72-E4BF-4265-A434-FC376C499CD8}">
      <dgm:prSet phldrT="[Text]"/>
      <dgm:spPr/>
      <dgm:t>
        <a:bodyPr/>
        <a:lstStyle/>
        <a:p>
          <a:r>
            <a:rPr lang="en-US" dirty="0"/>
            <a:t>2023</a:t>
          </a:r>
        </a:p>
      </dgm:t>
    </dgm:pt>
    <dgm:pt modelId="{B7C14AED-C850-4886-874C-843D1E9B9BF7}" type="parTrans" cxnId="{2C327DE3-4867-4730-9C8F-B49A38EBFC43}">
      <dgm:prSet/>
      <dgm:spPr/>
      <dgm:t>
        <a:bodyPr/>
        <a:lstStyle/>
        <a:p>
          <a:endParaRPr lang="en-US"/>
        </a:p>
      </dgm:t>
    </dgm:pt>
    <dgm:pt modelId="{ADC96F1B-E068-471D-AA8C-27C7000D85D1}" type="sibTrans" cxnId="{2C327DE3-4867-4730-9C8F-B49A38EBFC43}">
      <dgm:prSet/>
      <dgm:spPr/>
      <dgm:t>
        <a:bodyPr/>
        <a:lstStyle/>
        <a:p>
          <a:endParaRPr lang="en-US"/>
        </a:p>
      </dgm:t>
    </dgm:pt>
    <dgm:pt modelId="{5FB7BF67-6980-43BE-92B9-F7389F5949B6}">
      <dgm:prSet phldrT="[Text]"/>
      <dgm:spPr/>
      <dgm:t>
        <a:bodyPr/>
        <a:lstStyle/>
        <a:p>
          <a:r>
            <a:rPr lang="en-US" dirty="0"/>
            <a:t>2024</a:t>
          </a:r>
        </a:p>
      </dgm:t>
    </dgm:pt>
    <dgm:pt modelId="{184660EF-92D6-47DC-B109-DD78C23235D5}" type="parTrans" cxnId="{7BD32569-371D-426A-A30A-DFC1F01206DA}">
      <dgm:prSet/>
      <dgm:spPr/>
      <dgm:t>
        <a:bodyPr/>
        <a:lstStyle/>
        <a:p>
          <a:endParaRPr lang="en-US"/>
        </a:p>
      </dgm:t>
    </dgm:pt>
    <dgm:pt modelId="{473E5DE0-815A-430B-8549-EDD7246CF110}" type="sibTrans" cxnId="{7BD32569-371D-426A-A30A-DFC1F01206DA}">
      <dgm:prSet/>
      <dgm:spPr/>
      <dgm:t>
        <a:bodyPr/>
        <a:lstStyle/>
        <a:p>
          <a:endParaRPr lang="en-US"/>
        </a:p>
      </dgm:t>
    </dgm:pt>
    <dgm:pt modelId="{E695C71C-7CB6-40F5-B039-BEB5856B46DA}">
      <dgm:prSet phldrT="[Text]"/>
      <dgm:spPr/>
      <dgm:t>
        <a:bodyPr/>
        <a:lstStyle/>
        <a:p>
          <a:r>
            <a:rPr lang="en-US" dirty="0"/>
            <a:t>$55,700 funds dispersed</a:t>
          </a:r>
        </a:p>
      </dgm:t>
    </dgm:pt>
    <dgm:pt modelId="{7D0B9F5B-5720-4483-8E30-D7818F7EFC61}" type="parTrans" cxnId="{31C7AF95-CEBF-411E-B4EC-C79A633A9ECC}">
      <dgm:prSet/>
      <dgm:spPr/>
      <dgm:t>
        <a:bodyPr/>
        <a:lstStyle/>
        <a:p>
          <a:endParaRPr lang="en-US"/>
        </a:p>
      </dgm:t>
    </dgm:pt>
    <dgm:pt modelId="{18067B46-1B55-4D0F-B7A5-581BC0A08F08}" type="sibTrans" cxnId="{31C7AF95-CEBF-411E-B4EC-C79A633A9ECC}">
      <dgm:prSet/>
      <dgm:spPr/>
      <dgm:t>
        <a:bodyPr/>
        <a:lstStyle/>
        <a:p>
          <a:endParaRPr lang="en-US"/>
        </a:p>
      </dgm:t>
    </dgm:pt>
    <dgm:pt modelId="{1F93CBFD-6848-4A8E-B781-0F82D1BCF16D}">
      <dgm:prSet/>
      <dgm:spPr/>
      <dgm:t>
        <a:bodyPr/>
        <a:lstStyle/>
        <a:p>
          <a:r>
            <a:rPr lang="en-US" dirty="0"/>
            <a:t>$56,600 matching funds raised by markets for cost share</a:t>
          </a:r>
        </a:p>
      </dgm:t>
    </dgm:pt>
    <dgm:pt modelId="{5C3FC9A0-9AA4-49B7-B814-56809D67C229}" type="parTrans" cxnId="{9B794FFF-AE5A-4DA1-9E59-7B03BA10FA26}">
      <dgm:prSet/>
      <dgm:spPr/>
      <dgm:t>
        <a:bodyPr/>
        <a:lstStyle/>
        <a:p>
          <a:endParaRPr lang="en-US"/>
        </a:p>
      </dgm:t>
    </dgm:pt>
    <dgm:pt modelId="{1FB0FC66-0845-44EE-9A54-AF9CA442B2B3}" type="sibTrans" cxnId="{9B794FFF-AE5A-4DA1-9E59-7B03BA10FA26}">
      <dgm:prSet/>
      <dgm:spPr/>
      <dgm:t>
        <a:bodyPr/>
        <a:lstStyle/>
        <a:p>
          <a:endParaRPr lang="en-US"/>
        </a:p>
      </dgm:t>
    </dgm:pt>
    <dgm:pt modelId="{A59DA2F3-7A71-4753-95AD-C64E4B5BB8DF}">
      <dgm:prSet/>
      <dgm:spPr/>
      <dgm:t>
        <a:bodyPr/>
        <a:lstStyle/>
        <a:p>
          <a:r>
            <a:rPr lang="en-US" dirty="0"/>
            <a:t>37 markets participating</a:t>
          </a:r>
        </a:p>
      </dgm:t>
    </dgm:pt>
    <dgm:pt modelId="{DC48FE1E-157E-4132-AB75-4696E18FF52D}" type="parTrans" cxnId="{54F680FF-540F-4E65-806C-41B4F84BDA0A}">
      <dgm:prSet/>
      <dgm:spPr/>
      <dgm:t>
        <a:bodyPr/>
        <a:lstStyle/>
        <a:p>
          <a:endParaRPr lang="en-US"/>
        </a:p>
      </dgm:t>
    </dgm:pt>
    <dgm:pt modelId="{773D3FBD-555B-49CE-AD93-5260360928A4}" type="sibTrans" cxnId="{54F680FF-540F-4E65-806C-41B4F84BDA0A}">
      <dgm:prSet/>
      <dgm:spPr/>
      <dgm:t>
        <a:bodyPr/>
        <a:lstStyle/>
        <a:p>
          <a:endParaRPr lang="en-US"/>
        </a:p>
      </dgm:t>
    </dgm:pt>
    <dgm:pt modelId="{AE8D6164-00C4-4EF5-A40F-A6538B47B2BE}">
      <dgm:prSet/>
      <dgm:spPr/>
      <dgm:t>
        <a:bodyPr/>
        <a:lstStyle/>
        <a:p>
          <a:r>
            <a:rPr lang="en-US" dirty="0"/>
            <a:t>$39,250 funds dispersed</a:t>
          </a:r>
        </a:p>
      </dgm:t>
    </dgm:pt>
    <dgm:pt modelId="{B4C14361-E35F-4374-AB0B-0423BC715827}" type="parTrans" cxnId="{87083A50-07A6-48A7-8B50-C82BBEC3E4C4}">
      <dgm:prSet/>
      <dgm:spPr/>
      <dgm:t>
        <a:bodyPr/>
        <a:lstStyle/>
        <a:p>
          <a:endParaRPr lang="en-US"/>
        </a:p>
      </dgm:t>
    </dgm:pt>
    <dgm:pt modelId="{B9F590D9-0B62-460B-8908-76BF4D246048}" type="sibTrans" cxnId="{87083A50-07A6-48A7-8B50-C82BBEC3E4C4}">
      <dgm:prSet/>
      <dgm:spPr/>
      <dgm:t>
        <a:bodyPr/>
        <a:lstStyle/>
        <a:p>
          <a:endParaRPr lang="en-US"/>
        </a:p>
      </dgm:t>
    </dgm:pt>
    <dgm:pt modelId="{1BDE2AFD-934D-45B4-A733-FBB6816E0EBD}">
      <dgm:prSet/>
      <dgm:spPr/>
      <dgm:t>
        <a:bodyPr/>
        <a:lstStyle/>
        <a:p>
          <a:r>
            <a:rPr lang="en-US"/>
            <a:t>$46,050 matching funds raised by markets for cost share</a:t>
          </a:r>
          <a:endParaRPr lang="en-US" dirty="0"/>
        </a:p>
      </dgm:t>
    </dgm:pt>
    <dgm:pt modelId="{CD9B5C42-78D8-4245-B972-7BCDADB89236}" type="parTrans" cxnId="{41B437BA-B892-4734-B059-52516D0A076F}">
      <dgm:prSet/>
      <dgm:spPr/>
      <dgm:t>
        <a:bodyPr/>
        <a:lstStyle/>
        <a:p>
          <a:endParaRPr lang="en-US"/>
        </a:p>
      </dgm:t>
    </dgm:pt>
    <dgm:pt modelId="{95DA255F-96D6-4E3C-8322-D64A811F4C7E}" type="sibTrans" cxnId="{41B437BA-B892-4734-B059-52516D0A076F}">
      <dgm:prSet/>
      <dgm:spPr/>
      <dgm:t>
        <a:bodyPr/>
        <a:lstStyle/>
        <a:p>
          <a:endParaRPr lang="en-US"/>
        </a:p>
      </dgm:t>
    </dgm:pt>
    <dgm:pt modelId="{D0D60366-BCCC-403F-B98C-1A48C6B73DBA}">
      <dgm:prSet/>
      <dgm:spPr/>
      <dgm:t>
        <a:bodyPr/>
        <a:lstStyle/>
        <a:p>
          <a:r>
            <a:rPr lang="en-US"/>
            <a:t>31 markets </a:t>
          </a:r>
          <a:r>
            <a:rPr lang="en-US">
              <a:latin typeface="Aptos" panose="02110004020202020204"/>
              <a:ea typeface="+mn-ea"/>
              <a:cs typeface="+mn-cs"/>
            </a:rPr>
            <a:t>participated</a:t>
          </a:r>
          <a:endParaRPr lang="en-US" dirty="0">
            <a:latin typeface="Aptos" panose="02110004020202020204"/>
            <a:ea typeface="+mn-ea"/>
            <a:cs typeface="+mn-cs"/>
          </a:endParaRPr>
        </a:p>
      </dgm:t>
    </dgm:pt>
    <dgm:pt modelId="{79F93413-497F-48CE-B8FE-E3A6398066DD}" type="parTrans" cxnId="{A3655E68-0D33-4E51-A11C-21A780D12A25}">
      <dgm:prSet/>
      <dgm:spPr/>
      <dgm:t>
        <a:bodyPr/>
        <a:lstStyle/>
        <a:p>
          <a:endParaRPr lang="en-US"/>
        </a:p>
      </dgm:t>
    </dgm:pt>
    <dgm:pt modelId="{37CCAE78-0D6A-4514-AFA7-59BA1999E953}" type="sibTrans" cxnId="{A3655E68-0D33-4E51-A11C-21A780D12A25}">
      <dgm:prSet/>
      <dgm:spPr/>
      <dgm:t>
        <a:bodyPr/>
        <a:lstStyle/>
        <a:p>
          <a:endParaRPr lang="en-US"/>
        </a:p>
      </dgm:t>
    </dgm:pt>
    <dgm:pt modelId="{9F9F402D-BFC2-BC4C-9497-DB661FA0499E}">
      <dgm:prSet phldrT="[Text]"/>
      <dgm:spPr/>
      <dgm:t>
        <a:bodyPr/>
        <a:lstStyle/>
        <a:p>
          <a:r>
            <a:rPr lang="en-US" dirty="0"/>
            <a:t>2025</a:t>
          </a:r>
        </a:p>
      </dgm:t>
    </dgm:pt>
    <dgm:pt modelId="{5C8E4514-5BD5-4344-80C0-3BF9B3CC791D}" type="parTrans" cxnId="{E4231B3E-383F-E441-9143-F7BCBBABCD6F}">
      <dgm:prSet/>
      <dgm:spPr/>
      <dgm:t>
        <a:bodyPr/>
        <a:lstStyle/>
        <a:p>
          <a:endParaRPr lang="en-US"/>
        </a:p>
      </dgm:t>
    </dgm:pt>
    <dgm:pt modelId="{450EB396-7A6E-7045-9B0D-10768893C292}" type="sibTrans" cxnId="{E4231B3E-383F-E441-9143-F7BCBBABCD6F}">
      <dgm:prSet/>
      <dgm:spPr/>
      <dgm:t>
        <a:bodyPr/>
        <a:lstStyle/>
        <a:p>
          <a:endParaRPr lang="en-US"/>
        </a:p>
      </dgm:t>
    </dgm:pt>
    <dgm:pt modelId="{ABDA4913-D57F-9146-A768-260B3C41336F}">
      <dgm:prSet/>
      <dgm:spPr/>
      <dgm:t>
        <a:bodyPr/>
        <a:lstStyle/>
        <a:p>
          <a:r>
            <a:rPr lang="en-US" dirty="0"/>
            <a:t>42</a:t>
          </a:r>
          <a:r>
            <a:rPr lang="en-US" baseline="0" dirty="0"/>
            <a:t> markets participating</a:t>
          </a:r>
          <a:endParaRPr lang="en-US" dirty="0"/>
        </a:p>
      </dgm:t>
    </dgm:pt>
    <dgm:pt modelId="{34D6C6EF-E1FC-454E-860E-009081B8CB20}" type="parTrans" cxnId="{CF9B3AFF-EC5B-B246-8B11-81762D48450B}">
      <dgm:prSet/>
      <dgm:spPr/>
      <dgm:t>
        <a:bodyPr/>
        <a:lstStyle/>
        <a:p>
          <a:endParaRPr lang="en-US"/>
        </a:p>
      </dgm:t>
    </dgm:pt>
    <dgm:pt modelId="{BBA1E8B7-E741-E94B-BF06-BD8E11EA25CA}" type="sibTrans" cxnId="{CF9B3AFF-EC5B-B246-8B11-81762D48450B}">
      <dgm:prSet/>
      <dgm:spPr/>
      <dgm:t>
        <a:bodyPr/>
        <a:lstStyle/>
        <a:p>
          <a:endParaRPr lang="en-US"/>
        </a:p>
      </dgm:t>
    </dgm:pt>
    <dgm:pt modelId="{9134B4AA-E491-4C4C-8EE6-B77C2BBBBF08}">
      <dgm:prSet/>
      <dgm:spPr/>
      <dgm:t>
        <a:bodyPr/>
        <a:lstStyle/>
        <a:p>
          <a:r>
            <a:rPr lang="en-US" dirty="0"/>
            <a:t>$65,000 committed to markets</a:t>
          </a:r>
        </a:p>
      </dgm:t>
    </dgm:pt>
    <dgm:pt modelId="{C77CA7B8-B19D-484F-867C-63C39B8825FE}" type="parTrans" cxnId="{C05C7D46-C461-6641-A736-9722A539725A}">
      <dgm:prSet/>
      <dgm:spPr/>
      <dgm:t>
        <a:bodyPr/>
        <a:lstStyle/>
        <a:p>
          <a:endParaRPr lang="en-US"/>
        </a:p>
      </dgm:t>
    </dgm:pt>
    <dgm:pt modelId="{5153E971-2464-E54C-88A4-C77549F2EF12}" type="sibTrans" cxnId="{C05C7D46-C461-6641-A736-9722A539725A}">
      <dgm:prSet/>
      <dgm:spPr/>
      <dgm:t>
        <a:bodyPr/>
        <a:lstStyle/>
        <a:p>
          <a:endParaRPr lang="en-US"/>
        </a:p>
      </dgm:t>
    </dgm:pt>
    <dgm:pt modelId="{5048AD6C-4718-B44B-BEFC-D1A8FF80F8F8}">
      <dgm:prSet/>
      <dgm:spPr/>
      <dgm:t>
        <a:bodyPr/>
        <a:lstStyle/>
        <a:p>
          <a:r>
            <a:rPr lang="en-US" dirty="0"/>
            <a:t>Each market must raise matching funds</a:t>
          </a:r>
        </a:p>
      </dgm:t>
    </dgm:pt>
    <dgm:pt modelId="{E4AF6B82-87C3-FE49-AD5F-875E0FA2A9F9}" type="parTrans" cxnId="{7079D73F-C508-D945-BF11-44E2C8A4C1C5}">
      <dgm:prSet/>
      <dgm:spPr/>
      <dgm:t>
        <a:bodyPr/>
        <a:lstStyle/>
        <a:p>
          <a:endParaRPr lang="en-US"/>
        </a:p>
      </dgm:t>
    </dgm:pt>
    <dgm:pt modelId="{C627BB6B-BF18-4C41-965D-CC87C4CB24DD}" type="sibTrans" cxnId="{7079D73F-C508-D945-BF11-44E2C8A4C1C5}">
      <dgm:prSet/>
      <dgm:spPr/>
      <dgm:t>
        <a:bodyPr/>
        <a:lstStyle/>
        <a:p>
          <a:endParaRPr lang="en-US"/>
        </a:p>
      </dgm:t>
    </dgm:pt>
    <dgm:pt modelId="{763C7CBD-4A24-4E31-813C-7295424EA52D}" type="pres">
      <dgm:prSet presAssocID="{7BD210D3-AF94-4C12-96EC-6830BAD334B5}" presName="Name0" presStyleCnt="0">
        <dgm:presLayoutVars>
          <dgm:dir/>
          <dgm:animLvl val="lvl"/>
          <dgm:resizeHandles val="exact"/>
        </dgm:presLayoutVars>
      </dgm:prSet>
      <dgm:spPr/>
    </dgm:pt>
    <dgm:pt modelId="{608A2B11-7FDC-4D30-94B2-D33661AD3845}" type="pres">
      <dgm:prSet presAssocID="{EB4A9F72-E4BF-4265-A434-FC376C499CD8}" presName="composite" presStyleCnt="0"/>
      <dgm:spPr/>
    </dgm:pt>
    <dgm:pt modelId="{81E20042-1B34-4B21-BE4D-688A8D0DC898}" type="pres">
      <dgm:prSet presAssocID="{EB4A9F72-E4BF-4265-A434-FC376C499CD8}" presName="parTx" presStyleLbl="alignNode1" presStyleIdx="0" presStyleCnt="3">
        <dgm:presLayoutVars>
          <dgm:chMax val="0"/>
          <dgm:chPref val="0"/>
          <dgm:bulletEnabled val="1"/>
        </dgm:presLayoutVars>
      </dgm:prSet>
      <dgm:spPr/>
    </dgm:pt>
    <dgm:pt modelId="{C51EF2BC-B288-4A9D-86BC-C12C6164EB7F}" type="pres">
      <dgm:prSet presAssocID="{EB4A9F72-E4BF-4265-A434-FC376C499CD8}" presName="desTx" presStyleLbl="alignAccFollowNode1" presStyleIdx="0" presStyleCnt="3">
        <dgm:presLayoutVars>
          <dgm:bulletEnabled val="1"/>
        </dgm:presLayoutVars>
      </dgm:prSet>
      <dgm:spPr/>
    </dgm:pt>
    <dgm:pt modelId="{B708C94B-13DD-41B2-8070-81D634E13624}" type="pres">
      <dgm:prSet presAssocID="{ADC96F1B-E068-471D-AA8C-27C7000D85D1}" presName="space" presStyleCnt="0"/>
      <dgm:spPr/>
    </dgm:pt>
    <dgm:pt modelId="{DBEA7BF7-753B-4723-AB84-6C227FEB4F41}" type="pres">
      <dgm:prSet presAssocID="{5FB7BF67-6980-43BE-92B9-F7389F5949B6}" presName="composite" presStyleCnt="0"/>
      <dgm:spPr/>
    </dgm:pt>
    <dgm:pt modelId="{345D78F4-C104-4F0C-B5A0-368D0836D162}" type="pres">
      <dgm:prSet presAssocID="{5FB7BF67-6980-43BE-92B9-F7389F5949B6}" presName="parTx" presStyleLbl="alignNode1" presStyleIdx="1" presStyleCnt="3">
        <dgm:presLayoutVars>
          <dgm:chMax val="0"/>
          <dgm:chPref val="0"/>
          <dgm:bulletEnabled val="1"/>
        </dgm:presLayoutVars>
      </dgm:prSet>
      <dgm:spPr/>
    </dgm:pt>
    <dgm:pt modelId="{0C5A111C-F2B1-486A-A2FD-A2576C71765C}" type="pres">
      <dgm:prSet presAssocID="{5FB7BF67-6980-43BE-92B9-F7389F5949B6}" presName="desTx" presStyleLbl="alignAccFollowNode1" presStyleIdx="1" presStyleCnt="3">
        <dgm:presLayoutVars>
          <dgm:bulletEnabled val="1"/>
        </dgm:presLayoutVars>
      </dgm:prSet>
      <dgm:spPr/>
    </dgm:pt>
    <dgm:pt modelId="{2CE9C6B6-AC39-C14A-B5C7-016B073B1093}" type="pres">
      <dgm:prSet presAssocID="{473E5DE0-815A-430B-8549-EDD7246CF110}" presName="space" presStyleCnt="0"/>
      <dgm:spPr/>
    </dgm:pt>
    <dgm:pt modelId="{52BDDA15-0998-664C-A705-5D2E45D075E1}" type="pres">
      <dgm:prSet presAssocID="{9F9F402D-BFC2-BC4C-9497-DB661FA0499E}" presName="composite" presStyleCnt="0"/>
      <dgm:spPr/>
    </dgm:pt>
    <dgm:pt modelId="{65F5EBA3-8BE6-DF45-BE22-68B21FDB4A94}" type="pres">
      <dgm:prSet presAssocID="{9F9F402D-BFC2-BC4C-9497-DB661FA0499E}" presName="parTx" presStyleLbl="alignNode1" presStyleIdx="2" presStyleCnt="3">
        <dgm:presLayoutVars>
          <dgm:chMax val="0"/>
          <dgm:chPref val="0"/>
          <dgm:bulletEnabled val="1"/>
        </dgm:presLayoutVars>
      </dgm:prSet>
      <dgm:spPr/>
    </dgm:pt>
    <dgm:pt modelId="{66B65E4C-E7B8-0C49-ADC4-ED9E79331BF9}" type="pres">
      <dgm:prSet presAssocID="{9F9F402D-BFC2-BC4C-9497-DB661FA0499E}" presName="desTx" presStyleLbl="alignAccFollowNode1" presStyleIdx="2" presStyleCnt="3">
        <dgm:presLayoutVars>
          <dgm:bulletEnabled val="1"/>
        </dgm:presLayoutVars>
      </dgm:prSet>
      <dgm:spPr/>
    </dgm:pt>
  </dgm:ptLst>
  <dgm:cxnLst>
    <dgm:cxn modelId="{F164FE15-997F-490A-87EF-5A13E2CD7B0A}" type="presOf" srcId="{5FB7BF67-6980-43BE-92B9-F7389F5949B6}" destId="{345D78F4-C104-4F0C-B5A0-368D0836D162}" srcOrd="0" destOrd="0" presId="urn:microsoft.com/office/officeart/2005/8/layout/hList1"/>
    <dgm:cxn modelId="{DFA50E24-8C28-6241-983E-AD90E080FC10}" type="presOf" srcId="{5048AD6C-4718-B44B-BEFC-D1A8FF80F8F8}" destId="{66B65E4C-E7B8-0C49-ADC4-ED9E79331BF9}" srcOrd="0" destOrd="1" presId="urn:microsoft.com/office/officeart/2005/8/layout/hList1"/>
    <dgm:cxn modelId="{E4231B3E-383F-E441-9143-F7BCBBABCD6F}" srcId="{7BD210D3-AF94-4C12-96EC-6830BAD334B5}" destId="{9F9F402D-BFC2-BC4C-9497-DB661FA0499E}" srcOrd="2" destOrd="0" parTransId="{5C8E4514-5BD5-4344-80C0-3BF9B3CC791D}" sibTransId="{450EB396-7A6E-7045-9B0D-10768893C292}"/>
    <dgm:cxn modelId="{7079D73F-C508-D945-BF11-44E2C8A4C1C5}" srcId="{9F9F402D-BFC2-BC4C-9497-DB661FA0499E}" destId="{5048AD6C-4718-B44B-BEFC-D1A8FF80F8F8}" srcOrd="1" destOrd="0" parTransId="{E4AF6B82-87C3-FE49-AD5F-875E0FA2A9F9}" sibTransId="{C627BB6B-BF18-4C41-965D-CC87C4CB24DD}"/>
    <dgm:cxn modelId="{B954905B-BBFA-4914-A22F-55F60D048F06}" type="presOf" srcId="{1BDE2AFD-934D-45B4-A733-FBB6816E0EBD}" destId="{C51EF2BC-B288-4A9D-86BC-C12C6164EB7F}" srcOrd="0" destOrd="1" presId="urn:microsoft.com/office/officeart/2005/8/layout/hList1"/>
    <dgm:cxn modelId="{CF8C735D-2F8B-A845-97AC-8DB9D33EE51F}" type="presOf" srcId="{ABDA4913-D57F-9146-A768-260B3C41336F}" destId="{66B65E4C-E7B8-0C49-ADC4-ED9E79331BF9}" srcOrd="0" destOrd="2" presId="urn:microsoft.com/office/officeart/2005/8/layout/hList1"/>
    <dgm:cxn modelId="{C86A0762-4319-1846-93BD-A6DEDE854178}" type="presOf" srcId="{9134B4AA-E491-4C4C-8EE6-B77C2BBBBF08}" destId="{66B65E4C-E7B8-0C49-ADC4-ED9E79331BF9}" srcOrd="0" destOrd="0" presId="urn:microsoft.com/office/officeart/2005/8/layout/hList1"/>
    <dgm:cxn modelId="{C05C7D46-C461-6641-A736-9722A539725A}" srcId="{9F9F402D-BFC2-BC4C-9497-DB661FA0499E}" destId="{9134B4AA-E491-4C4C-8EE6-B77C2BBBBF08}" srcOrd="0" destOrd="0" parTransId="{C77CA7B8-B19D-484F-867C-63C39B8825FE}" sibTransId="{5153E971-2464-E54C-88A4-C77549F2EF12}"/>
    <dgm:cxn modelId="{3A859D66-0A03-4872-AFBD-16B58DC025CE}" type="presOf" srcId="{EB4A9F72-E4BF-4265-A434-FC376C499CD8}" destId="{81E20042-1B34-4B21-BE4D-688A8D0DC898}" srcOrd="0" destOrd="0" presId="urn:microsoft.com/office/officeart/2005/8/layout/hList1"/>
    <dgm:cxn modelId="{A3655E68-0D33-4E51-A11C-21A780D12A25}" srcId="{EB4A9F72-E4BF-4265-A434-FC376C499CD8}" destId="{D0D60366-BCCC-403F-B98C-1A48C6B73DBA}" srcOrd="2" destOrd="0" parTransId="{79F93413-497F-48CE-B8FE-E3A6398066DD}" sibTransId="{37CCAE78-0D6A-4514-AFA7-59BA1999E953}"/>
    <dgm:cxn modelId="{7BD32569-371D-426A-A30A-DFC1F01206DA}" srcId="{7BD210D3-AF94-4C12-96EC-6830BAD334B5}" destId="{5FB7BF67-6980-43BE-92B9-F7389F5949B6}" srcOrd="1" destOrd="0" parTransId="{184660EF-92D6-47DC-B109-DD78C23235D5}" sibTransId="{473E5DE0-815A-430B-8549-EDD7246CF110}"/>
    <dgm:cxn modelId="{87083A50-07A6-48A7-8B50-C82BBEC3E4C4}" srcId="{EB4A9F72-E4BF-4265-A434-FC376C499CD8}" destId="{AE8D6164-00C4-4EF5-A40F-A6538B47B2BE}" srcOrd="0" destOrd="0" parTransId="{B4C14361-E35F-4374-AB0B-0423BC715827}" sibTransId="{B9F590D9-0B62-460B-8908-76BF4D246048}"/>
    <dgm:cxn modelId="{6A431A55-102F-483E-A22E-D7B73EDA4D99}" type="presOf" srcId="{D0D60366-BCCC-403F-B98C-1A48C6B73DBA}" destId="{C51EF2BC-B288-4A9D-86BC-C12C6164EB7F}" srcOrd="0" destOrd="2" presId="urn:microsoft.com/office/officeart/2005/8/layout/hList1"/>
    <dgm:cxn modelId="{31C7AF95-CEBF-411E-B4EC-C79A633A9ECC}" srcId="{5FB7BF67-6980-43BE-92B9-F7389F5949B6}" destId="{E695C71C-7CB6-40F5-B039-BEB5856B46DA}" srcOrd="0" destOrd="0" parTransId="{7D0B9F5B-5720-4483-8E30-D7818F7EFC61}" sibTransId="{18067B46-1B55-4D0F-B7A5-581BC0A08F08}"/>
    <dgm:cxn modelId="{8ACB7DB2-8B1D-DC47-8097-CF8C7B6A33C0}" type="presOf" srcId="{9F9F402D-BFC2-BC4C-9497-DB661FA0499E}" destId="{65F5EBA3-8BE6-DF45-BE22-68B21FDB4A94}" srcOrd="0" destOrd="0" presId="urn:microsoft.com/office/officeart/2005/8/layout/hList1"/>
    <dgm:cxn modelId="{41B437BA-B892-4734-B059-52516D0A076F}" srcId="{EB4A9F72-E4BF-4265-A434-FC376C499CD8}" destId="{1BDE2AFD-934D-45B4-A733-FBB6816E0EBD}" srcOrd="1" destOrd="0" parTransId="{CD9B5C42-78D8-4245-B972-7BCDADB89236}" sibTransId="{95DA255F-96D6-4E3C-8322-D64A811F4C7E}"/>
    <dgm:cxn modelId="{98B5B3D4-C287-48F2-971E-5C39A0FC2E73}" type="presOf" srcId="{A59DA2F3-7A71-4753-95AD-C64E4B5BB8DF}" destId="{0C5A111C-F2B1-486A-A2FD-A2576C71765C}" srcOrd="0" destOrd="2" presId="urn:microsoft.com/office/officeart/2005/8/layout/hList1"/>
    <dgm:cxn modelId="{88FB4CD7-0C77-402F-8B6D-181B00E59278}" type="presOf" srcId="{E695C71C-7CB6-40F5-B039-BEB5856B46DA}" destId="{0C5A111C-F2B1-486A-A2FD-A2576C71765C}" srcOrd="0" destOrd="0" presId="urn:microsoft.com/office/officeart/2005/8/layout/hList1"/>
    <dgm:cxn modelId="{66DC65DC-534A-4C3C-90BB-A2B79F7CEA8D}" type="presOf" srcId="{1F93CBFD-6848-4A8E-B781-0F82D1BCF16D}" destId="{0C5A111C-F2B1-486A-A2FD-A2576C71765C}" srcOrd="0" destOrd="1" presId="urn:microsoft.com/office/officeart/2005/8/layout/hList1"/>
    <dgm:cxn modelId="{008B64DD-528D-459B-9985-6FE4C84E5B52}" type="presOf" srcId="{AE8D6164-00C4-4EF5-A40F-A6538B47B2BE}" destId="{C51EF2BC-B288-4A9D-86BC-C12C6164EB7F}" srcOrd="0" destOrd="0" presId="urn:microsoft.com/office/officeart/2005/8/layout/hList1"/>
    <dgm:cxn modelId="{2C327DE3-4867-4730-9C8F-B49A38EBFC43}" srcId="{7BD210D3-AF94-4C12-96EC-6830BAD334B5}" destId="{EB4A9F72-E4BF-4265-A434-FC376C499CD8}" srcOrd="0" destOrd="0" parTransId="{B7C14AED-C850-4886-874C-843D1E9B9BF7}" sibTransId="{ADC96F1B-E068-471D-AA8C-27C7000D85D1}"/>
    <dgm:cxn modelId="{2A36C3FD-3CB9-47F5-8AC4-C9310D7358A9}" type="presOf" srcId="{7BD210D3-AF94-4C12-96EC-6830BAD334B5}" destId="{763C7CBD-4A24-4E31-813C-7295424EA52D}" srcOrd="0" destOrd="0" presId="urn:microsoft.com/office/officeart/2005/8/layout/hList1"/>
    <dgm:cxn modelId="{CF9B3AFF-EC5B-B246-8B11-81762D48450B}" srcId="{9F9F402D-BFC2-BC4C-9497-DB661FA0499E}" destId="{ABDA4913-D57F-9146-A768-260B3C41336F}" srcOrd="2" destOrd="0" parTransId="{34D6C6EF-E1FC-454E-860E-009081B8CB20}" sibTransId="{BBA1E8B7-E741-E94B-BF06-BD8E11EA25CA}"/>
    <dgm:cxn modelId="{9B794FFF-AE5A-4DA1-9E59-7B03BA10FA26}" srcId="{5FB7BF67-6980-43BE-92B9-F7389F5949B6}" destId="{1F93CBFD-6848-4A8E-B781-0F82D1BCF16D}" srcOrd="1" destOrd="0" parTransId="{5C3FC9A0-9AA4-49B7-B814-56809D67C229}" sibTransId="{1FB0FC66-0845-44EE-9A54-AF9CA442B2B3}"/>
    <dgm:cxn modelId="{54F680FF-540F-4E65-806C-41B4F84BDA0A}" srcId="{5FB7BF67-6980-43BE-92B9-F7389F5949B6}" destId="{A59DA2F3-7A71-4753-95AD-C64E4B5BB8DF}" srcOrd="2" destOrd="0" parTransId="{DC48FE1E-157E-4132-AB75-4696E18FF52D}" sibTransId="{773D3FBD-555B-49CE-AD93-5260360928A4}"/>
    <dgm:cxn modelId="{9175AAB3-17C7-4A3D-AF12-B15211135FE7}" type="presParOf" srcId="{763C7CBD-4A24-4E31-813C-7295424EA52D}" destId="{608A2B11-7FDC-4D30-94B2-D33661AD3845}" srcOrd="0" destOrd="0" presId="urn:microsoft.com/office/officeart/2005/8/layout/hList1"/>
    <dgm:cxn modelId="{7BD93F64-0BC7-4AC9-A438-9A346534539E}" type="presParOf" srcId="{608A2B11-7FDC-4D30-94B2-D33661AD3845}" destId="{81E20042-1B34-4B21-BE4D-688A8D0DC898}" srcOrd="0" destOrd="0" presId="urn:microsoft.com/office/officeart/2005/8/layout/hList1"/>
    <dgm:cxn modelId="{531D58C7-5553-4068-BB49-B0002E0B9C7D}" type="presParOf" srcId="{608A2B11-7FDC-4D30-94B2-D33661AD3845}" destId="{C51EF2BC-B288-4A9D-86BC-C12C6164EB7F}" srcOrd="1" destOrd="0" presId="urn:microsoft.com/office/officeart/2005/8/layout/hList1"/>
    <dgm:cxn modelId="{006B2625-5D56-4D24-9CC9-2AE2082BBA8D}" type="presParOf" srcId="{763C7CBD-4A24-4E31-813C-7295424EA52D}" destId="{B708C94B-13DD-41B2-8070-81D634E13624}" srcOrd="1" destOrd="0" presId="urn:microsoft.com/office/officeart/2005/8/layout/hList1"/>
    <dgm:cxn modelId="{C9CA915F-2B99-4814-A874-CE3619F7472E}" type="presParOf" srcId="{763C7CBD-4A24-4E31-813C-7295424EA52D}" destId="{DBEA7BF7-753B-4723-AB84-6C227FEB4F41}" srcOrd="2" destOrd="0" presId="urn:microsoft.com/office/officeart/2005/8/layout/hList1"/>
    <dgm:cxn modelId="{DC3167FF-C442-461E-A772-F70FB261A5B0}" type="presParOf" srcId="{DBEA7BF7-753B-4723-AB84-6C227FEB4F41}" destId="{345D78F4-C104-4F0C-B5A0-368D0836D162}" srcOrd="0" destOrd="0" presId="urn:microsoft.com/office/officeart/2005/8/layout/hList1"/>
    <dgm:cxn modelId="{358D6AF3-69D6-4306-A6FE-7A6AE5BD9F16}" type="presParOf" srcId="{DBEA7BF7-753B-4723-AB84-6C227FEB4F41}" destId="{0C5A111C-F2B1-486A-A2FD-A2576C71765C}" srcOrd="1" destOrd="0" presId="urn:microsoft.com/office/officeart/2005/8/layout/hList1"/>
    <dgm:cxn modelId="{591903D9-10B5-DE4E-98E8-17BB625C5CC9}" type="presParOf" srcId="{763C7CBD-4A24-4E31-813C-7295424EA52D}" destId="{2CE9C6B6-AC39-C14A-B5C7-016B073B1093}" srcOrd="3" destOrd="0" presId="urn:microsoft.com/office/officeart/2005/8/layout/hList1"/>
    <dgm:cxn modelId="{04CA5491-C411-FB4F-A8CB-37AC2CEAFBCD}" type="presParOf" srcId="{763C7CBD-4A24-4E31-813C-7295424EA52D}" destId="{52BDDA15-0998-664C-A705-5D2E45D075E1}" srcOrd="4" destOrd="0" presId="urn:microsoft.com/office/officeart/2005/8/layout/hList1"/>
    <dgm:cxn modelId="{3767466E-859A-D04D-AC3D-85A16D2E965D}" type="presParOf" srcId="{52BDDA15-0998-664C-A705-5D2E45D075E1}" destId="{65F5EBA3-8BE6-DF45-BE22-68B21FDB4A94}" srcOrd="0" destOrd="0" presId="urn:microsoft.com/office/officeart/2005/8/layout/hList1"/>
    <dgm:cxn modelId="{8E6C08D4-F8FC-744E-8289-AE12077E6332}" type="presParOf" srcId="{52BDDA15-0998-664C-A705-5D2E45D075E1}" destId="{66B65E4C-E7B8-0C49-ADC4-ED9E79331BF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20042-1B34-4B21-BE4D-688A8D0DC898}">
      <dsp:nvSpPr>
        <dsp:cNvPr id="0" name=""/>
        <dsp:cNvSpPr/>
      </dsp:nvSpPr>
      <dsp:spPr>
        <a:xfrm>
          <a:off x="2400" y="271547"/>
          <a:ext cx="2340911" cy="720000"/>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2023</a:t>
          </a:r>
        </a:p>
      </dsp:txBody>
      <dsp:txXfrm>
        <a:off x="2400" y="271547"/>
        <a:ext cx="2340911" cy="720000"/>
      </dsp:txXfrm>
    </dsp:sp>
    <dsp:sp modelId="{C51EF2BC-B288-4A9D-86BC-C12C6164EB7F}">
      <dsp:nvSpPr>
        <dsp:cNvPr id="0" name=""/>
        <dsp:cNvSpPr/>
      </dsp:nvSpPr>
      <dsp:spPr>
        <a:xfrm>
          <a:off x="2400" y="991547"/>
          <a:ext cx="2340911" cy="4323375"/>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$39,250 funds dispersed</a:t>
          </a:r>
        </a:p>
        <a:p>
          <a:pPr marL="228600" lvl="1" indent="-228600" algn="l" defTabSz="1111250">
            <a:lnSpc>
              <a:spcPct val="90000"/>
            </a:lnSpc>
            <a:spcBef>
              <a:spcPct val="0"/>
            </a:spcBef>
            <a:spcAft>
              <a:spcPct val="15000"/>
            </a:spcAft>
            <a:buChar char="•"/>
          </a:pPr>
          <a:r>
            <a:rPr lang="en-US" sz="2500" kern="1200"/>
            <a:t>$46,050 matching funds raised by markets for cost share</a:t>
          </a:r>
          <a:endParaRPr lang="en-US" sz="2500" kern="1200" dirty="0"/>
        </a:p>
        <a:p>
          <a:pPr marL="228600" lvl="1" indent="-228600" algn="l" defTabSz="1111250">
            <a:lnSpc>
              <a:spcPct val="90000"/>
            </a:lnSpc>
            <a:spcBef>
              <a:spcPct val="0"/>
            </a:spcBef>
            <a:spcAft>
              <a:spcPct val="15000"/>
            </a:spcAft>
            <a:buChar char="•"/>
          </a:pPr>
          <a:r>
            <a:rPr lang="en-US" sz="2500" kern="1200"/>
            <a:t>31 markets </a:t>
          </a:r>
          <a:r>
            <a:rPr lang="en-US" sz="2500" kern="1200">
              <a:latin typeface="Aptos" panose="02110004020202020204"/>
              <a:ea typeface="+mn-ea"/>
              <a:cs typeface="+mn-cs"/>
            </a:rPr>
            <a:t>participated</a:t>
          </a:r>
          <a:endParaRPr lang="en-US" sz="2500" kern="1200" dirty="0">
            <a:latin typeface="Aptos" panose="02110004020202020204"/>
            <a:ea typeface="+mn-ea"/>
            <a:cs typeface="+mn-cs"/>
          </a:endParaRPr>
        </a:p>
      </dsp:txBody>
      <dsp:txXfrm>
        <a:off x="2400" y="991547"/>
        <a:ext cx="2340911" cy="4323375"/>
      </dsp:txXfrm>
    </dsp:sp>
    <dsp:sp modelId="{345D78F4-C104-4F0C-B5A0-368D0836D162}">
      <dsp:nvSpPr>
        <dsp:cNvPr id="0" name=""/>
        <dsp:cNvSpPr/>
      </dsp:nvSpPr>
      <dsp:spPr>
        <a:xfrm>
          <a:off x="2671040" y="271547"/>
          <a:ext cx="2340911" cy="720000"/>
        </a:xfrm>
        <a:prstGeom prst="rect">
          <a:avLst/>
        </a:prstGeom>
        <a:solidFill>
          <a:schemeClr val="accent3">
            <a:hueOff val="2058582"/>
            <a:satOff val="12356"/>
            <a:lumOff val="9413"/>
            <a:alphaOff val="0"/>
          </a:schemeClr>
        </a:solidFill>
        <a:ln w="19050" cap="flat" cmpd="sng" algn="ctr">
          <a:solidFill>
            <a:schemeClr val="accent3">
              <a:hueOff val="2058582"/>
              <a:satOff val="12356"/>
              <a:lumOff val="941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2024</a:t>
          </a:r>
        </a:p>
      </dsp:txBody>
      <dsp:txXfrm>
        <a:off x="2671040" y="271547"/>
        <a:ext cx="2340911" cy="720000"/>
      </dsp:txXfrm>
    </dsp:sp>
    <dsp:sp modelId="{0C5A111C-F2B1-486A-A2FD-A2576C71765C}">
      <dsp:nvSpPr>
        <dsp:cNvPr id="0" name=""/>
        <dsp:cNvSpPr/>
      </dsp:nvSpPr>
      <dsp:spPr>
        <a:xfrm>
          <a:off x="2671040" y="991547"/>
          <a:ext cx="2340911" cy="4323375"/>
        </a:xfrm>
        <a:prstGeom prst="rect">
          <a:avLst/>
        </a:prstGeom>
        <a:solidFill>
          <a:schemeClr val="accent3">
            <a:tint val="40000"/>
            <a:alpha val="90000"/>
            <a:hueOff val="2527578"/>
            <a:satOff val="22352"/>
            <a:lumOff val="2648"/>
            <a:alphaOff val="0"/>
          </a:schemeClr>
        </a:solidFill>
        <a:ln w="19050" cap="flat" cmpd="sng" algn="ctr">
          <a:solidFill>
            <a:schemeClr val="accent3">
              <a:tint val="40000"/>
              <a:alpha val="90000"/>
              <a:hueOff val="2527578"/>
              <a:satOff val="22352"/>
              <a:lumOff val="264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$55,700 funds dispersed</a:t>
          </a:r>
        </a:p>
        <a:p>
          <a:pPr marL="228600" lvl="1" indent="-228600" algn="l" defTabSz="1111250">
            <a:lnSpc>
              <a:spcPct val="90000"/>
            </a:lnSpc>
            <a:spcBef>
              <a:spcPct val="0"/>
            </a:spcBef>
            <a:spcAft>
              <a:spcPct val="15000"/>
            </a:spcAft>
            <a:buChar char="•"/>
          </a:pPr>
          <a:r>
            <a:rPr lang="en-US" sz="2500" kern="1200" dirty="0"/>
            <a:t>$56,600 matching funds raised by markets for cost share</a:t>
          </a:r>
        </a:p>
        <a:p>
          <a:pPr marL="228600" lvl="1" indent="-228600" algn="l" defTabSz="1111250">
            <a:lnSpc>
              <a:spcPct val="90000"/>
            </a:lnSpc>
            <a:spcBef>
              <a:spcPct val="0"/>
            </a:spcBef>
            <a:spcAft>
              <a:spcPct val="15000"/>
            </a:spcAft>
            <a:buChar char="•"/>
          </a:pPr>
          <a:r>
            <a:rPr lang="en-US" sz="2500" kern="1200" dirty="0"/>
            <a:t>37 markets participating</a:t>
          </a:r>
        </a:p>
      </dsp:txBody>
      <dsp:txXfrm>
        <a:off x="2671040" y="991547"/>
        <a:ext cx="2340911" cy="4323375"/>
      </dsp:txXfrm>
    </dsp:sp>
    <dsp:sp modelId="{65F5EBA3-8BE6-DF45-BE22-68B21FDB4A94}">
      <dsp:nvSpPr>
        <dsp:cNvPr id="0" name=""/>
        <dsp:cNvSpPr/>
      </dsp:nvSpPr>
      <dsp:spPr>
        <a:xfrm>
          <a:off x="5339679" y="271547"/>
          <a:ext cx="2340911" cy="720000"/>
        </a:xfrm>
        <a:prstGeom prst="rect">
          <a:avLst/>
        </a:prstGeom>
        <a:solidFill>
          <a:schemeClr val="accent3">
            <a:hueOff val="4117163"/>
            <a:satOff val="24712"/>
            <a:lumOff val="18825"/>
            <a:alphaOff val="0"/>
          </a:schemeClr>
        </a:solidFill>
        <a:ln w="19050" cap="flat" cmpd="sng" algn="ctr">
          <a:solidFill>
            <a:schemeClr val="accent3">
              <a:hueOff val="4117163"/>
              <a:satOff val="24712"/>
              <a:lumOff val="1882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2025</a:t>
          </a:r>
        </a:p>
      </dsp:txBody>
      <dsp:txXfrm>
        <a:off x="5339679" y="271547"/>
        <a:ext cx="2340911" cy="720000"/>
      </dsp:txXfrm>
    </dsp:sp>
    <dsp:sp modelId="{66B65E4C-E7B8-0C49-ADC4-ED9E79331BF9}">
      <dsp:nvSpPr>
        <dsp:cNvPr id="0" name=""/>
        <dsp:cNvSpPr/>
      </dsp:nvSpPr>
      <dsp:spPr>
        <a:xfrm>
          <a:off x="5339679" y="991547"/>
          <a:ext cx="2340911" cy="4323375"/>
        </a:xfrm>
        <a:prstGeom prst="rect">
          <a:avLst/>
        </a:prstGeom>
        <a:solidFill>
          <a:schemeClr val="accent3">
            <a:tint val="40000"/>
            <a:alpha val="90000"/>
            <a:hueOff val="5055155"/>
            <a:satOff val="44705"/>
            <a:lumOff val="5295"/>
            <a:alphaOff val="0"/>
          </a:schemeClr>
        </a:solidFill>
        <a:ln w="19050" cap="flat" cmpd="sng" algn="ctr">
          <a:solidFill>
            <a:schemeClr val="accent3">
              <a:tint val="40000"/>
              <a:alpha val="90000"/>
              <a:hueOff val="5055155"/>
              <a:satOff val="44705"/>
              <a:lumOff val="529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$65,000 committed to markets</a:t>
          </a:r>
        </a:p>
        <a:p>
          <a:pPr marL="228600" lvl="1" indent="-228600" algn="l" defTabSz="1111250">
            <a:lnSpc>
              <a:spcPct val="90000"/>
            </a:lnSpc>
            <a:spcBef>
              <a:spcPct val="0"/>
            </a:spcBef>
            <a:spcAft>
              <a:spcPct val="15000"/>
            </a:spcAft>
            <a:buChar char="•"/>
          </a:pPr>
          <a:r>
            <a:rPr lang="en-US" sz="2500" kern="1200" dirty="0"/>
            <a:t>Each market must raise matching funds</a:t>
          </a:r>
        </a:p>
        <a:p>
          <a:pPr marL="228600" lvl="1" indent="-228600" algn="l" defTabSz="1111250">
            <a:lnSpc>
              <a:spcPct val="90000"/>
            </a:lnSpc>
            <a:spcBef>
              <a:spcPct val="0"/>
            </a:spcBef>
            <a:spcAft>
              <a:spcPct val="15000"/>
            </a:spcAft>
            <a:buChar char="•"/>
          </a:pPr>
          <a:r>
            <a:rPr lang="en-US" sz="2500" kern="1200" dirty="0"/>
            <a:t>42</a:t>
          </a:r>
          <a:r>
            <a:rPr lang="en-US" sz="2500" kern="1200" baseline="0" dirty="0"/>
            <a:t> markets participating</a:t>
          </a:r>
          <a:endParaRPr lang="en-US" sz="2500" kern="1200" dirty="0"/>
        </a:p>
      </dsp:txBody>
      <dsp:txXfrm>
        <a:off x="5339679" y="991547"/>
        <a:ext cx="2340911" cy="432337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FB9851BF-9580-4C10-9B32-A4D0AA92D6A8}" type="datetimeFigureOut">
              <a:rPr lang="en-US" smtClean="0"/>
              <a:t>6/6/2025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AC19450-D469-4027-A072-1D6F2C8FDA49}" type="slidenum">
              <a:rPr lang="en-US" smtClean="0"/>
              <a:t>‹#›</a:t>
            </a:fld>
            <a:endParaRPr lang="en-US"/>
          </a:p>
        </p:txBody>
      </p:sp>
    </p:spTree>
    <p:extLst>
      <p:ext uri="{BB962C8B-B14F-4D97-AF65-F5344CB8AC3E}">
        <p14:creationId xmlns:p14="http://schemas.microsoft.com/office/powerpoint/2010/main" val="134126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them for the opportunity to present</a:t>
            </a:r>
          </a:p>
          <a:p>
            <a:r>
              <a:rPr lang="en-US" dirty="0"/>
              <a:t>Introduce myself:</a:t>
            </a:r>
          </a:p>
          <a:p>
            <a:r>
              <a:rPr lang="en-US" dirty="0"/>
              <a:t>I’ve been working with </a:t>
            </a:r>
          </a:p>
          <a:p>
            <a:pPr marL="176679" indent="-176679">
              <a:buFont typeface="Arial" panose="020B0604020202020204" pitchFamily="34" charset="0"/>
              <a:buChar char="•"/>
            </a:pPr>
            <a:r>
              <a:rPr lang="en-US" dirty="0"/>
              <a:t>agribusinesses, </a:t>
            </a:r>
          </a:p>
          <a:p>
            <a:pPr marL="176679" indent="-176679">
              <a:buFont typeface="Arial" panose="020B0604020202020204" pitchFamily="34" charset="0"/>
              <a:buChar char="•"/>
            </a:pPr>
            <a:r>
              <a:rPr lang="en-US" dirty="0"/>
              <a:t>project development and implementation, </a:t>
            </a:r>
          </a:p>
          <a:p>
            <a:pPr marL="176679" indent="-176679">
              <a:buFont typeface="Arial" panose="020B0604020202020204" pitchFamily="34" charset="0"/>
              <a:buChar char="•"/>
            </a:pPr>
            <a:r>
              <a:rPr lang="en-US" dirty="0"/>
              <a:t>business plans, and </a:t>
            </a:r>
          </a:p>
          <a:p>
            <a:pPr marL="176679" indent="-176679">
              <a:buFont typeface="Arial" panose="020B0604020202020204" pitchFamily="34" charset="0"/>
              <a:buChar char="•"/>
            </a:pPr>
            <a:r>
              <a:rPr lang="en-US" dirty="0"/>
              <a:t>funding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for over a decade, including the last 10 years at KCARD. MSA funds literally paid for my college textbooks and part of my tuition.</a:t>
            </a:r>
          </a:p>
          <a:p>
            <a:pPr marL="176679" indent="-176679">
              <a:buFont typeface="Arial" panose="020B0604020202020204" pitchFamily="34" charset="0"/>
              <a:buChar char="•"/>
            </a:pPr>
            <a:r>
              <a:rPr lang="en-US" dirty="0"/>
              <a:t>Responsible oversight of public funds</a:t>
            </a:r>
          </a:p>
          <a:p>
            <a:pPr marL="176679" indent="-176679">
              <a:buFont typeface="Arial" panose="020B0604020202020204" pitchFamily="34" charset="0"/>
              <a:buChar char="•"/>
            </a:pPr>
            <a:r>
              <a:rPr lang="en-US" dirty="0"/>
              <a:t>Using those funds to create an impact for farmers</a:t>
            </a:r>
          </a:p>
          <a:p>
            <a:pPr marL="176679" indent="-176679">
              <a:buFont typeface="Arial" panose="020B0604020202020204" pitchFamily="34" charset="0"/>
              <a:buChar char="•"/>
            </a:pPr>
            <a:r>
              <a:rPr lang="en-US" dirty="0"/>
              <a:t>Strengthening our communities by strengthening farms</a:t>
            </a:r>
          </a:p>
        </p:txBody>
      </p:sp>
      <p:sp>
        <p:nvSpPr>
          <p:cNvPr id="4" name="Slide Number Placeholder 3"/>
          <p:cNvSpPr>
            <a:spLocks noGrp="1"/>
          </p:cNvSpPr>
          <p:nvPr>
            <p:ph type="sldNum" sz="quarter" idx="5"/>
          </p:nvPr>
        </p:nvSpPr>
        <p:spPr/>
        <p:txBody>
          <a:bodyPr/>
          <a:lstStyle/>
          <a:p>
            <a:fld id="{9AC19450-D469-4027-A072-1D6F2C8FDA49}" type="slidenum">
              <a:rPr lang="en-US" smtClean="0"/>
              <a:t>1</a:t>
            </a:fld>
            <a:endParaRPr lang="en-US"/>
          </a:p>
        </p:txBody>
      </p:sp>
    </p:spTree>
    <p:extLst>
      <p:ext uri="{BB962C8B-B14F-4D97-AF65-F5344CB8AC3E}">
        <p14:creationId xmlns:p14="http://schemas.microsoft.com/office/powerpoint/2010/main" val="1013709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5F01BCB-50F0-604F-8901-6A2948667597}" type="slidenum">
              <a:rPr lang="en-US"/>
              <a:pPr>
                <a:defRPr/>
              </a:pPr>
              <a:t>11</a:t>
            </a:fld>
            <a:endParaRPr lang="en-US" dirty="0"/>
          </a:p>
        </p:txBody>
      </p:sp>
      <p:sp>
        <p:nvSpPr>
          <p:cNvPr id="16386" name="Rectangle 2"/>
          <p:cNvSpPr>
            <a:spLocks noGrp="1" noRot="1" noChangeAspect="1" noChangeArrowheads="1" noTextEdit="1"/>
          </p:cNvSpPr>
          <p:nvPr>
            <p:ph type="sldImg"/>
          </p:nvPr>
        </p:nvSpPr>
        <p:spPr bwMode="auto">
          <a:xfrm>
            <a:off x="422275" y="704850"/>
            <a:ext cx="6257925" cy="3519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19450-D469-4027-A072-1D6F2C8FDA49}" type="slidenum">
              <a:rPr lang="en-US" smtClean="0"/>
              <a:t>12</a:t>
            </a:fld>
            <a:endParaRPr lang="en-US"/>
          </a:p>
        </p:txBody>
      </p:sp>
    </p:spTree>
    <p:extLst>
      <p:ext uri="{BB962C8B-B14F-4D97-AF65-F5344CB8AC3E}">
        <p14:creationId xmlns:p14="http://schemas.microsoft.com/office/powerpoint/2010/main" val="2043592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dirty="0"/>
              <a:t>Boyd County</a:t>
            </a:r>
          </a:p>
          <a:p>
            <a:endParaRPr lang="en-US" dirty="0"/>
          </a:p>
        </p:txBody>
      </p:sp>
      <p:sp>
        <p:nvSpPr>
          <p:cNvPr id="4" name="Slide Number Placeholder 3"/>
          <p:cNvSpPr>
            <a:spLocks noGrp="1"/>
          </p:cNvSpPr>
          <p:nvPr>
            <p:ph type="sldNum" sz="quarter" idx="5"/>
          </p:nvPr>
        </p:nvSpPr>
        <p:spPr/>
        <p:txBody>
          <a:bodyPr/>
          <a:lstStyle/>
          <a:p>
            <a:fld id="{9AC19450-D469-4027-A072-1D6F2C8FDA49}" type="slidenum">
              <a:rPr lang="en-US" smtClean="0"/>
              <a:t>13</a:t>
            </a:fld>
            <a:endParaRPr lang="en-US"/>
          </a:p>
        </p:txBody>
      </p:sp>
    </p:spTree>
    <p:extLst>
      <p:ext uri="{BB962C8B-B14F-4D97-AF65-F5344CB8AC3E}">
        <p14:creationId xmlns:p14="http://schemas.microsoft.com/office/powerpoint/2010/main" val="4262189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Market Manager</a:t>
            </a:r>
          </a:p>
          <a:p>
            <a:r>
              <a:rPr lang="en-US" sz="1200" dirty="0"/>
              <a:t>Stable Organizational Structure</a:t>
            </a:r>
          </a:p>
          <a:p>
            <a:r>
              <a:rPr lang="en-US" sz="1200" dirty="0"/>
              <a:t>Access to federal programs</a:t>
            </a:r>
          </a:p>
          <a:p>
            <a:r>
              <a:rPr lang="en-US" sz="1200" dirty="0"/>
              <a:t>Nutritional incentives</a:t>
            </a:r>
          </a:p>
          <a:p>
            <a:r>
              <a:rPr lang="en-US" sz="1200" dirty="0"/>
              <a:t>Physical location</a:t>
            </a:r>
          </a:p>
          <a:p>
            <a:r>
              <a:rPr lang="en-US" sz="1200" dirty="0"/>
              <a:t>Community Support</a:t>
            </a:r>
          </a:p>
        </p:txBody>
      </p:sp>
      <p:sp>
        <p:nvSpPr>
          <p:cNvPr id="4" name="Slide Number Placeholder 3"/>
          <p:cNvSpPr>
            <a:spLocks noGrp="1"/>
          </p:cNvSpPr>
          <p:nvPr>
            <p:ph type="sldNum" sz="quarter" idx="10"/>
          </p:nvPr>
        </p:nvSpPr>
        <p:spPr/>
        <p:txBody>
          <a:bodyPr/>
          <a:lstStyle/>
          <a:p>
            <a:fld id="{D7FF35C8-A3C6-41CF-B9D9-E2E89E6449E6}" type="slidenum">
              <a:rPr lang="en-US" smtClean="0"/>
              <a:t>14</a:t>
            </a:fld>
            <a:endParaRPr lang="en-US" dirty="0"/>
          </a:p>
        </p:txBody>
      </p:sp>
    </p:spTree>
    <p:extLst>
      <p:ext uri="{BB962C8B-B14F-4D97-AF65-F5344CB8AC3E}">
        <p14:creationId xmlns:p14="http://schemas.microsoft.com/office/powerpoint/2010/main" val="930546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19450-D469-4027-A072-1D6F2C8FDA49}" type="slidenum">
              <a:rPr lang="en-US" smtClean="0"/>
              <a:t>15</a:t>
            </a:fld>
            <a:endParaRPr lang="en-US"/>
          </a:p>
        </p:txBody>
      </p:sp>
    </p:spTree>
    <p:extLst>
      <p:ext uri="{BB962C8B-B14F-4D97-AF65-F5344CB8AC3E}">
        <p14:creationId xmlns:p14="http://schemas.microsoft.com/office/powerpoint/2010/main" val="3428921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farmer’s markets come up with match gives them a better ability to support themselves long term.  Each year, they provide us with a final report on the ways they raised the match.  It varies from vendor fees to getting banks, local businesses, churches, and medical offices to support the market.  A potential expansion of FMSP would be intensive planning for markets around their long-term funding strategies to increase market support and success.</a:t>
            </a:r>
          </a:p>
        </p:txBody>
      </p:sp>
      <p:sp>
        <p:nvSpPr>
          <p:cNvPr id="4" name="Slide Number Placeholder 3"/>
          <p:cNvSpPr>
            <a:spLocks noGrp="1"/>
          </p:cNvSpPr>
          <p:nvPr>
            <p:ph type="sldNum" sz="quarter" idx="10"/>
          </p:nvPr>
        </p:nvSpPr>
        <p:spPr/>
        <p:txBody>
          <a:bodyPr/>
          <a:lstStyle/>
          <a:p>
            <a:fld id="{96C24DDA-FE42-4AB0-A611-CE43E5525CE0}" type="slidenum">
              <a:rPr lang="en-US" smtClean="0"/>
              <a:t>16</a:t>
            </a:fld>
            <a:endParaRPr lang="en-US"/>
          </a:p>
        </p:txBody>
      </p:sp>
    </p:spTree>
    <p:extLst>
      <p:ext uri="{BB962C8B-B14F-4D97-AF65-F5344CB8AC3E}">
        <p14:creationId xmlns:p14="http://schemas.microsoft.com/office/powerpoint/2010/main" val="4154135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19450-D469-4027-A072-1D6F2C8FDA49}" type="slidenum">
              <a:rPr lang="en-US" smtClean="0"/>
              <a:t>17</a:t>
            </a:fld>
            <a:endParaRPr lang="en-US"/>
          </a:p>
        </p:txBody>
      </p:sp>
    </p:spTree>
    <p:extLst>
      <p:ext uri="{BB962C8B-B14F-4D97-AF65-F5344CB8AC3E}">
        <p14:creationId xmlns:p14="http://schemas.microsoft.com/office/powerpoint/2010/main" val="2923282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dirty="0"/>
              <a:t>Brings new customers to the market.  Not only does it create community, but it’s training a new generation of folks about how to purchase and prepare local farm products.</a:t>
            </a:r>
          </a:p>
          <a:p>
            <a:endParaRPr lang="en-US" dirty="0"/>
          </a:p>
        </p:txBody>
      </p:sp>
      <p:sp>
        <p:nvSpPr>
          <p:cNvPr id="4" name="Slide Number Placeholder 3"/>
          <p:cNvSpPr>
            <a:spLocks noGrp="1"/>
          </p:cNvSpPr>
          <p:nvPr>
            <p:ph type="sldNum" sz="quarter" idx="5"/>
          </p:nvPr>
        </p:nvSpPr>
        <p:spPr/>
        <p:txBody>
          <a:bodyPr/>
          <a:lstStyle/>
          <a:p>
            <a:fld id="{9AC19450-D469-4027-A072-1D6F2C8FDA49}" type="slidenum">
              <a:rPr lang="en-US" smtClean="0"/>
              <a:t>19</a:t>
            </a:fld>
            <a:endParaRPr lang="en-US"/>
          </a:p>
        </p:txBody>
      </p:sp>
    </p:spTree>
    <p:extLst>
      <p:ext uri="{BB962C8B-B14F-4D97-AF65-F5344CB8AC3E}">
        <p14:creationId xmlns:p14="http://schemas.microsoft.com/office/powerpoint/2010/main" val="2995971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D4CABEF9-A6F8-6043-B12D-99C02395D2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65610" indent="-294465">
              <a:spcBef>
                <a:spcPct val="30000"/>
              </a:spcBef>
              <a:defRPr sz="1200">
                <a:solidFill>
                  <a:schemeClr val="tx1"/>
                </a:solidFill>
                <a:latin typeface="Calibri" panose="020F0502020204030204" pitchFamily="34" charset="0"/>
                <a:ea typeface="MS PGothic" panose="020B0600070205080204" pitchFamily="34" charset="-128"/>
              </a:defRPr>
            </a:lvl2pPr>
            <a:lvl3pPr marL="1177862" indent="-235572">
              <a:spcBef>
                <a:spcPct val="30000"/>
              </a:spcBef>
              <a:defRPr sz="1200">
                <a:solidFill>
                  <a:schemeClr val="tx1"/>
                </a:solidFill>
                <a:latin typeface="Calibri" panose="020F0502020204030204" pitchFamily="34" charset="0"/>
                <a:ea typeface="MS PGothic" panose="020B0600070205080204" pitchFamily="34" charset="-128"/>
              </a:defRPr>
            </a:lvl3pPr>
            <a:lvl4pPr marL="1649006" indent="-235572">
              <a:spcBef>
                <a:spcPct val="30000"/>
              </a:spcBef>
              <a:defRPr sz="1200">
                <a:solidFill>
                  <a:schemeClr val="tx1"/>
                </a:solidFill>
                <a:latin typeface="Calibri" panose="020F0502020204030204" pitchFamily="34" charset="0"/>
                <a:ea typeface="MS PGothic" panose="020B0600070205080204" pitchFamily="34" charset="-128"/>
              </a:defRPr>
            </a:lvl4pPr>
            <a:lvl5pPr marL="2120151" indent="-235572">
              <a:spcBef>
                <a:spcPct val="30000"/>
              </a:spcBef>
              <a:defRPr sz="1200">
                <a:solidFill>
                  <a:schemeClr val="tx1"/>
                </a:solidFill>
                <a:latin typeface="Calibri" panose="020F0502020204030204" pitchFamily="34" charset="0"/>
                <a:ea typeface="MS PGothic" panose="020B0600070205080204" pitchFamily="34" charset="-128"/>
              </a:defRPr>
            </a:lvl5pPr>
            <a:lvl6pPr marL="2591295" indent="-235572" defTabSz="47114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62440" indent="-235572" defTabSz="47114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33585" indent="-235572" defTabSz="47114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4004729" indent="-235572" defTabSz="47114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622C92A-2731-EE44-823B-23BFCCA293BC}" type="slidenum">
              <a:rPr lang="en-US" altLang="en-US" smtClean="0"/>
              <a:pPr>
                <a:spcBef>
                  <a:spcPct val="0"/>
                </a:spcBef>
              </a:pPr>
              <a:t>20</a:t>
            </a:fld>
            <a:endParaRPr lang="en-US" altLang="en-US"/>
          </a:p>
        </p:txBody>
      </p:sp>
      <p:sp>
        <p:nvSpPr>
          <p:cNvPr id="32770" name="Rectangle 2">
            <a:extLst>
              <a:ext uri="{FF2B5EF4-FFF2-40B4-BE49-F238E27FC236}">
                <a16:creationId xmlns:a16="http://schemas.microsoft.com/office/drawing/2014/main" id="{4AFD5B8B-83C4-4C4D-BF42-FFE502B99FDB}"/>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2771" name="Rectangle 3">
            <a:extLst>
              <a:ext uri="{FF2B5EF4-FFF2-40B4-BE49-F238E27FC236}">
                <a16:creationId xmlns:a16="http://schemas.microsoft.com/office/drawing/2014/main" id="{FB5CAC59-484D-4540-B2C8-901562FF5D7B}"/>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360859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Michael Greathouse, a vendor, is newer to the program (this may be his 2nd year). He serenades customers with his ukelele and voice which brings attention to his table.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He told me that Double Dollars have come in handy when his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Solimarket</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app didn't work a couple of times</a:t>
            </a:r>
            <a:r>
              <a:rPr lang="en-US" sz="1800" dirty="0">
                <a:effectLst/>
                <a:latin typeface="Calibri" panose="020F0502020204030204" pitchFamily="34" charset="0"/>
                <a:ea typeface="Calibri" panose="020F0502020204030204" pitchFamily="34" charset="0"/>
                <a:cs typeface="Times New Roman" panose="02020603050405020304" pitchFamily="18" charset="0"/>
              </a:rPr>
              <a:t>. He was still able to complete the customer sale.</a:t>
            </a:r>
          </a:p>
          <a:p>
            <a:endParaRPr lang="en-US" dirty="0"/>
          </a:p>
        </p:txBody>
      </p:sp>
      <p:sp>
        <p:nvSpPr>
          <p:cNvPr id="4" name="Slide Number Placeholder 3"/>
          <p:cNvSpPr>
            <a:spLocks noGrp="1"/>
          </p:cNvSpPr>
          <p:nvPr>
            <p:ph type="sldNum" sz="quarter" idx="5"/>
          </p:nvPr>
        </p:nvSpPr>
        <p:spPr/>
        <p:txBody>
          <a:bodyPr/>
          <a:lstStyle/>
          <a:p>
            <a:fld id="{9AC19450-D469-4027-A072-1D6F2C8FDA49}" type="slidenum">
              <a:rPr lang="en-US" smtClean="0"/>
              <a:t>21</a:t>
            </a:fld>
            <a:endParaRPr lang="en-US"/>
          </a:p>
        </p:txBody>
      </p:sp>
    </p:spTree>
    <p:extLst>
      <p:ext uri="{BB962C8B-B14F-4D97-AF65-F5344CB8AC3E}">
        <p14:creationId xmlns:p14="http://schemas.microsoft.com/office/powerpoint/2010/main" val="20346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food, communities die.</a:t>
            </a:r>
          </a:p>
        </p:txBody>
      </p:sp>
      <p:sp>
        <p:nvSpPr>
          <p:cNvPr id="4" name="Slide Number Placeholder 3"/>
          <p:cNvSpPr>
            <a:spLocks noGrp="1"/>
          </p:cNvSpPr>
          <p:nvPr>
            <p:ph type="sldNum" sz="quarter" idx="5"/>
          </p:nvPr>
        </p:nvSpPr>
        <p:spPr/>
        <p:txBody>
          <a:bodyPr/>
          <a:lstStyle/>
          <a:p>
            <a:fld id="{9AC19450-D469-4027-A072-1D6F2C8FDA49}" type="slidenum">
              <a:rPr lang="en-US" smtClean="0"/>
              <a:t>3</a:t>
            </a:fld>
            <a:endParaRPr lang="en-US"/>
          </a:p>
        </p:txBody>
      </p:sp>
    </p:spTree>
    <p:extLst>
      <p:ext uri="{BB962C8B-B14F-4D97-AF65-F5344CB8AC3E}">
        <p14:creationId xmlns:p14="http://schemas.microsoft.com/office/powerpoint/2010/main" val="1900717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C19450-D469-4027-A072-1D6F2C8FDA49}" type="slidenum">
              <a:rPr lang="en-US" smtClean="0"/>
              <a:t>22</a:t>
            </a:fld>
            <a:endParaRPr lang="en-US"/>
          </a:p>
        </p:txBody>
      </p:sp>
    </p:spTree>
    <p:extLst>
      <p:ext uri="{BB962C8B-B14F-4D97-AF65-F5344CB8AC3E}">
        <p14:creationId xmlns:p14="http://schemas.microsoft.com/office/powerpoint/2010/main" val="344903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19450-D469-4027-A072-1D6F2C8FDA49}" type="slidenum">
              <a:rPr lang="en-US" smtClean="0"/>
              <a:t>4</a:t>
            </a:fld>
            <a:endParaRPr lang="en-US"/>
          </a:p>
        </p:txBody>
      </p:sp>
    </p:spTree>
    <p:extLst>
      <p:ext uri="{BB962C8B-B14F-4D97-AF65-F5344CB8AC3E}">
        <p14:creationId xmlns:p14="http://schemas.microsoft.com/office/powerpoint/2010/main" val="433460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19450-D469-4027-A072-1D6F2C8FDA49}" type="slidenum">
              <a:rPr lang="en-US" smtClean="0"/>
              <a:t>5</a:t>
            </a:fld>
            <a:endParaRPr lang="en-US"/>
          </a:p>
        </p:txBody>
      </p:sp>
    </p:spTree>
    <p:extLst>
      <p:ext uri="{BB962C8B-B14F-4D97-AF65-F5344CB8AC3E}">
        <p14:creationId xmlns:p14="http://schemas.microsoft.com/office/powerpoint/2010/main" val="1290716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65610" indent="-294465">
              <a:defRPr>
                <a:solidFill>
                  <a:schemeClr val="tx1"/>
                </a:solidFill>
                <a:latin typeface="Calibri" charset="0"/>
                <a:ea typeface="ＭＳ Ｐゴシック" charset="0"/>
              </a:defRPr>
            </a:lvl2pPr>
            <a:lvl3pPr marL="1177862" indent="-235572">
              <a:defRPr>
                <a:solidFill>
                  <a:schemeClr val="tx1"/>
                </a:solidFill>
                <a:latin typeface="Calibri" charset="0"/>
                <a:ea typeface="ＭＳ Ｐゴシック" charset="0"/>
              </a:defRPr>
            </a:lvl3pPr>
            <a:lvl4pPr marL="1649006" indent="-235572">
              <a:defRPr>
                <a:solidFill>
                  <a:schemeClr val="tx1"/>
                </a:solidFill>
                <a:latin typeface="Calibri" charset="0"/>
                <a:ea typeface="ＭＳ Ｐゴシック" charset="0"/>
              </a:defRPr>
            </a:lvl4pPr>
            <a:lvl5pPr marL="2120151" indent="-235572">
              <a:defRPr>
                <a:solidFill>
                  <a:schemeClr val="tx1"/>
                </a:solidFill>
                <a:latin typeface="Calibri" charset="0"/>
                <a:ea typeface="ＭＳ Ｐゴシック" charset="0"/>
              </a:defRPr>
            </a:lvl5pPr>
            <a:lvl6pPr marL="2591295" indent="-235572" fontAlgn="base">
              <a:spcBef>
                <a:spcPct val="0"/>
              </a:spcBef>
              <a:spcAft>
                <a:spcPct val="0"/>
              </a:spcAft>
              <a:defRPr>
                <a:solidFill>
                  <a:schemeClr val="tx1"/>
                </a:solidFill>
                <a:latin typeface="Calibri" charset="0"/>
                <a:ea typeface="ＭＳ Ｐゴシック" charset="0"/>
              </a:defRPr>
            </a:lvl6pPr>
            <a:lvl7pPr marL="3062440" indent="-235572" fontAlgn="base">
              <a:spcBef>
                <a:spcPct val="0"/>
              </a:spcBef>
              <a:spcAft>
                <a:spcPct val="0"/>
              </a:spcAft>
              <a:defRPr>
                <a:solidFill>
                  <a:schemeClr val="tx1"/>
                </a:solidFill>
                <a:latin typeface="Calibri" charset="0"/>
                <a:ea typeface="ＭＳ Ｐゴシック" charset="0"/>
              </a:defRPr>
            </a:lvl7pPr>
            <a:lvl8pPr marL="3533585" indent="-235572" fontAlgn="base">
              <a:spcBef>
                <a:spcPct val="0"/>
              </a:spcBef>
              <a:spcAft>
                <a:spcPct val="0"/>
              </a:spcAft>
              <a:defRPr>
                <a:solidFill>
                  <a:schemeClr val="tx1"/>
                </a:solidFill>
                <a:latin typeface="Calibri" charset="0"/>
                <a:ea typeface="ＭＳ Ｐゴシック" charset="0"/>
              </a:defRPr>
            </a:lvl8pPr>
            <a:lvl9pPr marL="4004729" indent="-235572"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BC091F7C-F82B-8D46-86CD-97D3423B250E}" type="slidenum">
              <a:rPr lang="en-US"/>
              <a:pPr fontAlgn="base">
                <a:spcBef>
                  <a:spcPct val="0"/>
                </a:spcBef>
                <a:spcAft>
                  <a:spcPct val="0"/>
                </a:spcAft>
              </a:pPr>
              <a:t>6</a:t>
            </a:fld>
            <a:endParaRPr lang="en-US" dirty="0"/>
          </a:p>
        </p:txBody>
      </p:sp>
      <p:sp>
        <p:nvSpPr>
          <p:cNvPr id="717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717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dirty="0">
                <a:latin typeface="Calibri" charset="0"/>
              </a:rPr>
              <a:t>CFA began the program in 2017, bringing multiple initiatives in the state under one umbrella.</a:t>
            </a:r>
          </a:p>
          <a:p>
            <a:pPr>
              <a:spcBef>
                <a:spcPct val="0"/>
              </a:spcBef>
            </a:pPr>
            <a:r>
              <a:rPr lang="en-US" dirty="0">
                <a:latin typeface="Calibri" charset="0"/>
              </a:rPr>
              <a:t>Unlike other programs, CFA is able to incentive more than fruits and vegetables with the support of KADF funds.  Our incentives go to support WIC and Seniors Farmers Market Nutrition Program, as well as providing MED to SNAP participants.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19450-D469-4027-A072-1D6F2C8FDA49}" type="slidenum">
              <a:rPr lang="en-US" smtClean="0"/>
              <a:t>7</a:t>
            </a:fld>
            <a:endParaRPr lang="en-US"/>
          </a:p>
        </p:txBody>
      </p:sp>
    </p:spTree>
    <p:extLst>
      <p:ext uri="{BB962C8B-B14F-4D97-AF65-F5344CB8AC3E}">
        <p14:creationId xmlns:p14="http://schemas.microsoft.com/office/powerpoint/2010/main" val="834790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dirty="0"/>
              <a:t>Carter Howell</a:t>
            </a:r>
          </a:p>
          <a:p>
            <a:endParaRPr lang="en-US" dirty="0"/>
          </a:p>
        </p:txBody>
      </p:sp>
      <p:sp>
        <p:nvSpPr>
          <p:cNvPr id="4" name="Slide Number Placeholder 3"/>
          <p:cNvSpPr>
            <a:spLocks noGrp="1"/>
          </p:cNvSpPr>
          <p:nvPr>
            <p:ph type="sldNum" sz="quarter" idx="5"/>
          </p:nvPr>
        </p:nvSpPr>
        <p:spPr/>
        <p:txBody>
          <a:bodyPr/>
          <a:lstStyle/>
          <a:p>
            <a:fld id="{9AC19450-D469-4027-A072-1D6F2C8FDA49}" type="slidenum">
              <a:rPr lang="en-US" smtClean="0"/>
              <a:t>8</a:t>
            </a:fld>
            <a:endParaRPr lang="en-US"/>
          </a:p>
        </p:txBody>
      </p:sp>
    </p:spTree>
    <p:extLst>
      <p:ext uri="{BB962C8B-B14F-4D97-AF65-F5344CB8AC3E}">
        <p14:creationId xmlns:p14="http://schemas.microsoft.com/office/powerpoint/2010/main" val="1385975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215E99"/>
                </a:solidFill>
                <a:effectLst/>
                <a:latin typeface="Aptos" panose="020B0004020202020204" pitchFamily="34" charset="0"/>
                <a:ea typeface="Aptos" panose="020B0004020202020204" pitchFamily="34" charset="0"/>
                <a:cs typeface="Times New Roman" panose="02020603050405020304" pitchFamily="18" charset="0"/>
              </a:rPr>
              <a:t>In 2025, going from 71 outlets to 80!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AC19450-D469-4027-A072-1D6F2C8FDA49}" type="slidenum">
              <a:rPr lang="en-US" smtClean="0"/>
              <a:t>9</a:t>
            </a:fld>
            <a:endParaRPr lang="en-US"/>
          </a:p>
        </p:txBody>
      </p:sp>
    </p:spTree>
    <p:extLst>
      <p:ext uri="{BB962C8B-B14F-4D97-AF65-F5344CB8AC3E}">
        <p14:creationId xmlns:p14="http://schemas.microsoft.com/office/powerpoint/2010/main" val="3308001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dirty="0"/>
              <a:t>Brings new customers to the market.  Not only does it create community, but it’s training a new generation of folks about how to purchase and prepare local farm products.</a:t>
            </a:r>
          </a:p>
          <a:p>
            <a:endParaRPr lang="en-US" dirty="0"/>
          </a:p>
        </p:txBody>
      </p:sp>
      <p:sp>
        <p:nvSpPr>
          <p:cNvPr id="4" name="Slide Number Placeholder 3"/>
          <p:cNvSpPr>
            <a:spLocks noGrp="1"/>
          </p:cNvSpPr>
          <p:nvPr>
            <p:ph type="sldNum" sz="quarter" idx="5"/>
          </p:nvPr>
        </p:nvSpPr>
        <p:spPr/>
        <p:txBody>
          <a:bodyPr/>
          <a:lstStyle/>
          <a:p>
            <a:fld id="{9AC19450-D469-4027-A072-1D6F2C8FDA49}" type="slidenum">
              <a:rPr lang="en-US" smtClean="0"/>
              <a:t>10</a:t>
            </a:fld>
            <a:endParaRPr lang="en-US"/>
          </a:p>
        </p:txBody>
      </p:sp>
    </p:spTree>
    <p:extLst>
      <p:ext uri="{BB962C8B-B14F-4D97-AF65-F5344CB8AC3E}">
        <p14:creationId xmlns:p14="http://schemas.microsoft.com/office/powerpoint/2010/main" val="2636366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A6ECB3-68AD-4F94-ABA2-35C56C449563}" type="datetimeFigureOut">
              <a:rPr lang="en-US" smtClean="0"/>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4BAB8-85EF-4A86-971C-327412D7B0D9}" type="slidenum">
              <a:rPr lang="en-US" smtClean="0"/>
              <a:t>‹#›</a:t>
            </a:fld>
            <a:endParaRPr lang="en-US"/>
          </a:p>
        </p:txBody>
      </p:sp>
    </p:spTree>
    <p:extLst>
      <p:ext uri="{BB962C8B-B14F-4D97-AF65-F5344CB8AC3E}">
        <p14:creationId xmlns:p14="http://schemas.microsoft.com/office/powerpoint/2010/main" val="400041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A6ECB3-68AD-4F94-ABA2-35C56C449563}" type="datetimeFigureOut">
              <a:rPr lang="en-US" smtClean="0"/>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4BAB8-85EF-4A86-971C-327412D7B0D9}" type="slidenum">
              <a:rPr lang="en-US" smtClean="0"/>
              <a:t>‹#›</a:t>
            </a:fld>
            <a:endParaRPr lang="en-US"/>
          </a:p>
        </p:txBody>
      </p:sp>
    </p:spTree>
    <p:extLst>
      <p:ext uri="{BB962C8B-B14F-4D97-AF65-F5344CB8AC3E}">
        <p14:creationId xmlns:p14="http://schemas.microsoft.com/office/powerpoint/2010/main" val="2729056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A6ECB3-68AD-4F94-ABA2-35C56C449563}" type="datetimeFigureOut">
              <a:rPr lang="en-US" smtClean="0"/>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4BAB8-85EF-4A86-971C-327412D7B0D9}" type="slidenum">
              <a:rPr lang="en-US" smtClean="0"/>
              <a:t>‹#›</a:t>
            </a:fld>
            <a:endParaRPr lang="en-US"/>
          </a:p>
        </p:txBody>
      </p:sp>
    </p:spTree>
    <p:extLst>
      <p:ext uri="{BB962C8B-B14F-4D97-AF65-F5344CB8AC3E}">
        <p14:creationId xmlns:p14="http://schemas.microsoft.com/office/powerpoint/2010/main" val="405734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A6ECB3-68AD-4F94-ABA2-35C56C449563}" type="datetimeFigureOut">
              <a:rPr lang="en-US" smtClean="0"/>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4BAB8-85EF-4A86-971C-327412D7B0D9}" type="slidenum">
              <a:rPr lang="en-US" smtClean="0"/>
              <a:t>‹#›</a:t>
            </a:fld>
            <a:endParaRPr lang="en-US"/>
          </a:p>
        </p:txBody>
      </p:sp>
    </p:spTree>
    <p:extLst>
      <p:ext uri="{BB962C8B-B14F-4D97-AF65-F5344CB8AC3E}">
        <p14:creationId xmlns:p14="http://schemas.microsoft.com/office/powerpoint/2010/main" val="2950993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A6ECB3-68AD-4F94-ABA2-35C56C449563}" type="datetimeFigureOut">
              <a:rPr lang="en-US" smtClean="0"/>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4BAB8-85EF-4A86-971C-327412D7B0D9}" type="slidenum">
              <a:rPr lang="en-US" smtClean="0"/>
              <a:t>‹#›</a:t>
            </a:fld>
            <a:endParaRPr lang="en-US"/>
          </a:p>
        </p:txBody>
      </p:sp>
    </p:spTree>
    <p:extLst>
      <p:ext uri="{BB962C8B-B14F-4D97-AF65-F5344CB8AC3E}">
        <p14:creationId xmlns:p14="http://schemas.microsoft.com/office/powerpoint/2010/main" val="2433462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A6ECB3-68AD-4F94-ABA2-35C56C449563}" type="datetimeFigureOut">
              <a:rPr lang="en-US" smtClean="0"/>
              <a:t>6/6/2025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4BAB8-85EF-4A86-971C-327412D7B0D9}" type="slidenum">
              <a:rPr lang="en-US" smtClean="0"/>
              <a:t>‹#›</a:t>
            </a:fld>
            <a:endParaRPr lang="en-US"/>
          </a:p>
        </p:txBody>
      </p:sp>
    </p:spTree>
    <p:extLst>
      <p:ext uri="{BB962C8B-B14F-4D97-AF65-F5344CB8AC3E}">
        <p14:creationId xmlns:p14="http://schemas.microsoft.com/office/powerpoint/2010/main" val="4058426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A6ECB3-68AD-4F94-ABA2-35C56C449563}" type="datetimeFigureOut">
              <a:rPr lang="en-US" smtClean="0"/>
              <a:t>6/6/2025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E4BAB8-85EF-4A86-971C-327412D7B0D9}" type="slidenum">
              <a:rPr lang="en-US" smtClean="0"/>
              <a:t>‹#›</a:t>
            </a:fld>
            <a:endParaRPr lang="en-US"/>
          </a:p>
        </p:txBody>
      </p:sp>
    </p:spTree>
    <p:extLst>
      <p:ext uri="{BB962C8B-B14F-4D97-AF65-F5344CB8AC3E}">
        <p14:creationId xmlns:p14="http://schemas.microsoft.com/office/powerpoint/2010/main" val="4184936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A6ECB3-68AD-4F94-ABA2-35C56C449563}" type="datetimeFigureOut">
              <a:rPr lang="en-US" smtClean="0"/>
              <a:t>6/6/2025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E4BAB8-85EF-4A86-971C-327412D7B0D9}" type="slidenum">
              <a:rPr lang="en-US" smtClean="0"/>
              <a:t>‹#›</a:t>
            </a:fld>
            <a:endParaRPr lang="en-US"/>
          </a:p>
        </p:txBody>
      </p:sp>
    </p:spTree>
    <p:extLst>
      <p:ext uri="{BB962C8B-B14F-4D97-AF65-F5344CB8AC3E}">
        <p14:creationId xmlns:p14="http://schemas.microsoft.com/office/powerpoint/2010/main" val="4056382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A6ECB3-68AD-4F94-ABA2-35C56C449563}" type="datetimeFigureOut">
              <a:rPr lang="en-US" smtClean="0"/>
              <a:t>6/6/2025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E4BAB8-85EF-4A86-971C-327412D7B0D9}" type="slidenum">
              <a:rPr lang="en-US" smtClean="0"/>
              <a:t>‹#›</a:t>
            </a:fld>
            <a:endParaRPr lang="en-US"/>
          </a:p>
        </p:txBody>
      </p:sp>
    </p:spTree>
    <p:extLst>
      <p:ext uri="{BB962C8B-B14F-4D97-AF65-F5344CB8AC3E}">
        <p14:creationId xmlns:p14="http://schemas.microsoft.com/office/powerpoint/2010/main" val="554647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A6ECB3-68AD-4F94-ABA2-35C56C449563}" type="datetimeFigureOut">
              <a:rPr lang="en-US" smtClean="0"/>
              <a:t>6/6/2025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4BAB8-85EF-4A86-971C-327412D7B0D9}" type="slidenum">
              <a:rPr lang="en-US" smtClean="0"/>
              <a:t>‹#›</a:t>
            </a:fld>
            <a:endParaRPr lang="en-US"/>
          </a:p>
        </p:txBody>
      </p:sp>
    </p:spTree>
    <p:extLst>
      <p:ext uri="{BB962C8B-B14F-4D97-AF65-F5344CB8AC3E}">
        <p14:creationId xmlns:p14="http://schemas.microsoft.com/office/powerpoint/2010/main" val="434629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A6ECB3-68AD-4F94-ABA2-35C56C449563}" type="datetimeFigureOut">
              <a:rPr lang="en-US" smtClean="0"/>
              <a:t>6/6/2025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4BAB8-85EF-4A86-971C-327412D7B0D9}" type="slidenum">
              <a:rPr lang="en-US" smtClean="0"/>
              <a:t>‹#›</a:t>
            </a:fld>
            <a:endParaRPr lang="en-US"/>
          </a:p>
        </p:txBody>
      </p:sp>
    </p:spTree>
    <p:extLst>
      <p:ext uri="{BB962C8B-B14F-4D97-AF65-F5344CB8AC3E}">
        <p14:creationId xmlns:p14="http://schemas.microsoft.com/office/powerpoint/2010/main" val="760691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A6ECB3-68AD-4F94-ABA2-35C56C449563}" type="datetimeFigureOut">
              <a:rPr lang="en-US" smtClean="0"/>
              <a:t>6/6/2025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E4BAB8-85EF-4A86-971C-327412D7B0D9}" type="slidenum">
              <a:rPr lang="en-US" smtClean="0"/>
              <a:t>‹#›</a:t>
            </a:fld>
            <a:endParaRPr lang="en-US"/>
          </a:p>
        </p:txBody>
      </p:sp>
    </p:spTree>
    <p:extLst>
      <p:ext uri="{BB962C8B-B14F-4D97-AF65-F5344CB8AC3E}">
        <p14:creationId xmlns:p14="http://schemas.microsoft.com/office/powerpoint/2010/main" val="12895842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6.png"/><Relationship Id="rId7" Type="http://schemas.openxmlformats.org/officeDocument/2006/relationships/image" Target="../media/image24.jpeg"/><Relationship Id="rId12"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mailto:Myrisa@cfaky.or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1890AE6-12E4-7527-A749-8AB06170EBA6}"/>
              </a:ext>
            </a:extLst>
          </p:cNvPr>
          <p:cNvSpPr>
            <a:spLocks noGrp="1"/>
          </p:cNvSpPr>
          <p:nvPr>
            <p:ph type="ctrTitle"/>
          </p:nvPr>
        </p:nvSpPr>
        <p:spPr>
          <a:xfrm>
            <a:off x="773408" y="992094"/>
            <a:ext cx="3616913" cy="2795160"/>
          </a:xfrm>
        </p:spPr>
        <p:txBody>
          <a:bodyPr>
            <a:normAutofit/>
          </a:bodyPr>
          <a:lstStyle/>
          <a:p>
            <a:r>
              <a:rPr lang="en-US" sz="3700" dirty="0"/>
              <a:t>Kentucky Double Dollars and Farmers Market Support Program</a:t>
            </a:r>
          </a:p>
        </p:txBody>
      </p:sp>
      <p:sp>
        <p:nvSpPr>
          <p:cNvPr id="3" name="Subtitle 2">
            <a:extLst>
              <a:ext uri="{FF2B5EF4-FFF2-40B4-BE49-F238E27FC236}">
                <a16:creationId xmlns:a16="http://schemas.microsoft.com/office/drawing/2014/main" id="{5047E736-3C76-8E9C-D3AA-0EA9CEAF8322}"/>
              </a:ext>
            </a:extLst>
          </p:cNvPr>
          <p:cNvSpPr>
            <a:spLocks noGrp="1"/>
          </p:cNvSpPr>
          <p:nvPr>
            <p:ph type="subTitle" idx="1"/>
          </p:nvPr>
        </p:nvSpPr>
        <p:spPr>
          <a:xfrm>
            <a:off x="996287" y="4121253"/>
            <a:ext cx="3125337" cy="1136843"/>
          </a:xfrm>
        </p:spPr>
        <p:txBody>
          <a:bodyPr>
            <a:normAutofit/>
          </a:bodyPr>
          <a:lstStyle/>
          <a:p>
            <a:r>
              <a:rPr lang="en-US" sz="1800" dirty="0"/>
              <a:t>June 12, 2025</a:t>
            </a:r>
          </a:p>
          <a:p>
            <a:r>
              <a:rPr lang="en-US" sz="1800" dirty="0"/>
              <a:t>Myrisa K. Christy</a:t>
            </a:r>
            <a:br>
              <a:rPr lang="en-US" sz="1800" dirty="0"/>
            </a:br>
            <a:r>
              <a:rPr lang="en-US" sz="1800" dirty="0"/>
              <a:t>Jamie Fitzwater</a:t>
            </a:r>
          </a:p>
        </p:txBody>
      </p:sp>
      <p:pic>
        <p:nvPicPr>
          <p:cNvPr id="6" name="Picture 5" descr="A group of logos with blue and green colors&#10;&#10;Description automatically generated">
            <a:extLst>
              <a:ext uri="{FF2B5EF4-FFF2-40B4-BE49-F238E27FC236}">
                <a16:creationId xmlns:a16="http://schemas.microsoft.com/office/drawing/2014/main" id="{DFF79AA1-359C-32E0-7992-4F04AEFDD4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5751" y="1872677"/>
            <a:ext cx="5708649" cy="3082670"/>
          </a:xfrm>
          <a:prstGeom prst="rect">
            <a:avLst/>
          </a:prstGeom>
        </p:spPr>
      </p:pic>
    </p:spTree>
    <p:extLst>
      <p:ext uri="{BB962C8B-B14F-4D97-AF65-F5344CB8AC3E}">
        <p14:creationId xmlns:p14="http://schemas.microsoft.com/office/powerpoint/2010/main" val="4083865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9D24E-EDA5-2C76-234E-741478947543}"/>
              </a:ext>
            </a:extLst>
          </p:cNvPr>
          <p:cNvSpPr>
            <a:spLocks noGrp="1"/>
          </p:cNvSpPr>
          <p:nvPr>
            <p:ph type="title"/>
          </p:nvPr>
        </p:nvSpPr>
        <p:spPr>
          <a:xfrm>
            <a:off x="7556771" y="640422"/>
            <a:ext cx="4140014" cy="1330839"/>
          </a:xfrm>
        </p:spPr>
        <p:txBody>
          <a:bodyPr vert="horz" lIns="91440" tIns="45720" rIns="91440" bIns="45720" rtlCol="0" anchor="ctr">
            <a:normAutofit/>
          </a:bodyPr>
          <a:lstStyle/>
          <a:p>
            <a:r>
              <a:rPr lang="en-US" dirty="0"/>
              <a:t>Ohio County</a:t>
            </a:r>
          </a:p>
        </p:txBody>
      </p:sp>
      <p:pic>
        <p:nvPicPr>
          <p:cNvPr id="5" name="Content Placeholder 4">
            <a:extLst>
              <a:ext uri="{FF2B5EF4-FFF2-40B4-BE49-F238E27FC236}">
                <a16:creationId xmlns:a16="http://schemas.microsoft.com/office/drawing/2014/main" id="{B56353B1-7CB3-035D-DF1F-9259555197A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782" b="27909"/>
          <a:stretch/>
        </p:blipFill>
        <p:spPr>
          <a:xfrm>
            <a:off x="0" y="1"/>
            <a:ext cx="7421217" cy="6857999"/>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8C032D71-A1F8-F9F3-72ED-33F33E5344ED}"/>
              </a:ext>
            </a:extLst>
          </p:cNvPr>
          <p:cNvSpPr>
            <a:spLocks noGrp="1"/>
          </p:cNvSpPr>
          <p:nvPr>
            <p:ph sz="half" idx="1"/>
          </p:nvPr>
        </p:nvSpPr>
        <p:spPr>
          <a:xfrm>
            <a:off x="7556772" y="2194102"/>
            <a:ext cx="4140013" cy="3908586"/>
          </a:xfrm>
        </p:spPr>
        <p:txBody>
          <a:bodyPr vert="horz" lIns="91440" tIns="45720" rIns="91440" bIns="45720" rtlCol="0">
            <a:normAutofit lnSpcReduction="10000"/>
          </a:bodyPr>
          <a:lstStyle/>
          <a:p>
            <a:pPr marL="0" indent="0">
              <a:buNone/>
            </a:pPr>
            <a:r>
              <a:rPr lang="en-US" sz="2000" dirty="0">
                <a:effectLst/>
              </a:rPr>
              <a:t>I raise and sell beef, maple syrup, and produce at our market. The Double Dollars program helps increase our sales and profit. I was especially pleased with our new SNAP program and Double Dollars match, as I was able to secure new customers who previously couldn't purchase some of my items. But SNAP allows them to do so and still have Double Dollars from that match to purchase fruits and vegetables. Keep up the good work. - </a:t>
            </a:r>
            <a:r>
              <a:rPr lang="en-US" sz="2000" dirty="0">
                <a:effectLst/>
                <a:latin typeface="Calibri" panose="020F0502020204030204" pitchFamily="34" charset="0"/>
                <a:ea typeface="Calibri" panose="020F0502020204030204" pitchFamily="34" charset="0"/>
                <a:cs typeface="Times New Roman" panose="02020603050405020304" pitchFamily="18" charset="0"/>
              </a:rPr>
              <a:t>Bekki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Hitchel</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p>
        </p:txBody>
      </p:sp>
    </p:spTree>
    <p:extLst>
      <p:ext uri="{BB962C8B-B14F-4D97-AF65-F5344CB8AC3E}">
        <p14:creationId xmlns:p14="http://schemas.microsoft.com/office/powerpoint/2010/main" val="526138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12" name="TextBox 11">
            <a:extLst>
              <a:ext uri="{FF2B5EF4-FFF2-40B4-BE49-F238E27FC236}">
                <a16:creationId xmlns:a16="http://schemas.microsoft.com/office/drawing/2014/main" id="{1338A984-325D-4636-AB34-ABE35F2DC94E}"/>
              </a:ext>
            </a:extLst>
          </p:cNvPr>
          <p:cNvSpPr txBox="1"/>
          <p:nvPr/>
        </p:nvSpPr>
        <p:spPr>
          <a:xfrm>
            <a:off x="1246824" y="643467"/>
            <a:ext cx="4772975" cy="180052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a:latin typeface="+mj-lt"/>
                <a:ea typeface="+mj-ea"/>
                <a:cs typeface="+mj-cs"/>
              </a:rPr>
              <a:t>Kentucky Double Dollars Programs</a:t>
            </a:r>
          </a:p>
        </p:txBody>
      </p:sp>
      <p:sp>
        <p:nvSpPr>
          <p:cNvPr id="20" name="Content Placeholder 19">
            <a:extLst>
              <a:ext uri="{FF2B5EF4-FFF2-40B4-BE49-F238E27FC236}">
                <a16:creationId xmlns:a16="http://schemas.microsoft.com/office/drawing/2014/main" id="{6FC31824-CDAF-716E-10C9-319A04FCD55F}"/>
              </a:ext>
            </a:extLst>
          </p:cNvPr>
          <p:cNvSpPr>
            <a:spLocks noGrp="1"/>
          </p:cNvSpPr>
          <p:nvPr>
            <p:ph idx="1"/>
          </p:nvPr>
        </p:nvSpPr>
        <p:spPr>
          <a:xfrm>
            <a:off x="1246824" y="2623381"/>
            <a:ext cx="4772974" cy="3553581"/>
          </a:xfrm>
        </p:spPr>
        <p:txBody>
          <a:bodyPr vert="horz" lIns="91440" tIns="45720" rIns="91440" bIns="45720" rtlCol="0">
            <a:normAutofit/>
          </a:bodyPr>
          <a:lstStyle/>
          <a:p>
            <a:r>
              <a:rPr lang="en-US" sz="2000" dirty="0"/>
              <a:t>SNAP, WIC, and Senior Farmers Market Nutrition Program benefits</a:t>
            </a:r>
          </a:p>
          <a:p>
            <a:r>
              <a:rPr lang="en-US" sz="2000" dirty="0"/>
              <a:t>Farmers markets each come up with a 25% match for their benefits</a:t>
            </a:r>
          </a:p>
          <a:p>
            <a:r>
              <a:rPr lang="en-US" sz="2000" dirty="0"/>
              <a:t>Proteins and specialty crops are included</a:t>
            </a:r>
          </a:p>
          <a:p>
            <a:r>
              <a:rPr lang="en-US" sz="2000" dirty="0"/>
              <a:t>Expanded to 3 roadside stands in 2025</a:t>
            </a:r>
          </a:p>
        </p:txBody>
      </p:sp>
      <p:pic>
        <p:nvPicPr>
          <p:cNvPr id="3" name="Picture 2" descr="A shelf with packages of meat&#10;&#10;Description automatically generated">
            <a:extLst>
              <a:ext uri="{FF2B5EF4-FFF2-40B4-BE49-F238E27FC236}">
                <a16:creationId xmlns:a16="http://schemas.microsoft.com/office/drawing/2014/main" id="{B108F84E-5B43-841C-8CB0-D2942B0AE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88202" y="857250"/>
            <a:ext cx="6858000" cy="5143500"/>
          </a:xfrm>
          <a:prstGeom prst="rect">
            <a:avLst/>
          </a:prstGeom>
        </p:spPr>
      </p:pic>
    </p:spTree>
    <p:extLst>
      <p:ext uri="{BB962C8B-B14F-4D97-AF65-F5344CB8AC3E}">
        <p14:creationId xmlns:p14="http://schemas.microsoft.com/office/powerpoint/2010/main" val="1279582790"/>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kentucky with different colored squares&#10;&#10;AI-generated content may be incorrect.">
            <a:extLst>
              <a:ext uri="{FF2B5EF4-FFF2-40B4-BE49-F238E27FC236}">
                <a16:creationId xmlns:a16="http://schemas.microsoft.com/office/drawing/2014/main" id="{B9B4A3B4-B882-F304-4E72-6CD8FF6D22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46" t="21558" r="16239" b="17770"/>
          <a:stretch/>
        </p:blipFill>
        <p:spPr bwMode="auto">
          <a:xfrm rot="295381">
            <a:off x="1315092" y="910713"/>
            <a:ext cx="10052202" cy="5294877"/>
          </a:xfrm>
          <a:prstGeom prst="rect">
            <a:avLst/>
          </a:prstGeom>
          <a:ln>
            <a:noFill/>
          </a:ln>
          <a:extLst>
            <a:ext uri="{53640926-AAD7-44D8-BBD7-CCE9431645EC}">
              <a14:shadowObscured xmlns:a14="http://schemas.microsoft.com/office/drawing/2010/main"/>
            </a:ext>
          </a:extLst>
        </p:spPr>
      </p:pic>
      <p:pic>
        <p:nvPicPr>
          <p:cNvPr id="5" name="Picture 4" descr="A close up of a logo&#10;&#10;Description automatically generated">
            <a:extLst>
              <a:ext uri="{FF2B5EF4-FFF2-40B4-BE49-F238E27FC236}">
                <a16:creationId xmlns:a16="http://schemas.microsoft.com/office/drawing/2014/main" id="{E26CDEE2-1066-E283-6081-A3C3A7C15B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3989" y="289082"/>
            <a:ext cx="3886214" cy="2594047"/>
          </a:xfrm>
          <a:prstGeom prst="rect">
            <a:avLst/>
          </a:prstGeom>
        </p:spPr>
      </p:pic>
      <p:sp>
        <p:nvSpPr>
          <p:cNvPr id="7" name="Oval 6">
            <a:extLst>
              <a:ext uri="{FF2B5EF4-FFF2-40B4-BE49-F238E27FC236}">
                <a16:creationId xmlns:a16="http://schemas.microsoft.com/office/drawing/2014/main" id="{607C5962-36A4-494A-7F82-598F7E3EFC90}"/>
              </a:ext>
            </a:extLst>
          </p:cNvPr>
          <p:cNvSpPr/>
          <p:nvPr/>
        </p:nvSpPr>
        <p:spPr>
          <a:xfrm>
            <a:off x="10522744" y="5972175"/>
            <a:ext cx="871537" cy="49291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0616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9D24E-EDA5-2C76-234E-741478947543}"/>
              </a:ext>
            </a:extLst>
          </p:cNvPr>
          <p:cNvSpPr>
            <a:spLocks noGrp="1"/>
          </p:cNvSpPr>
          <p:nvPr>
            <p:ph type="title"/>
          </p:nvPr>
        </p:nvSpPr>
        <p:spPr>
          <a:xfrm>
            <a:off x="7556771" y="640422"/>
            <a:ext cx="4140014" cy="1330839"/>
          </a:xfrm>
        </p:spPr>
        <p:txBody>
          <a:bodyPr vert="horz" lIns="91440" tIns="45720" rIns="91440" bIns="45720" rtlCol="0" anchor="ctr">
            <a:normAutofit/>
          </a:bodyPr>
          <a:lstStyle/>
          <a:p>
            <a:r>
              <a:rPr lang="en-US" dirty="0"/>
              <a:t>Golden Bell Farms</a:t>
            </a:r>
          </a:p>
        </p:txBody>
      </p:sp>
      <p:pic>
        <p:nvPicPr>
          <p:cNvPr id="5" name="Content Placeholder 4">
            <a:extLst>
              <a:ext uri="{FF2B5EF4-FFF2-40B4-BE49-F238E27FC236}">
                <a16:creationId xmlns:a16="http://schemas.microsoft.com/office/drawing/2014/main" id="{B56353B1-7CB3-035D-DF1F-9259555197A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586" b="26078"/>
          <a:stretch/>
        </p:blipFill>
        <p:spPr>
          <a:xfrm>
            <a:off x="0" y="1"/>
            <a:ext cx="7421217" cy="6857999"/>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8C032D71-A1F8-F9F3-72ED-33F33E5344ED}"/>
              </a:ext>
            </a:extLst>
          </p:cNvPr>
          <p:cNvSpPr>
            <a:spLocks noGrp="1"/>
          </p:cNvSpPr>
          <p:nvPr>
            <p:ph sz="half" idx="1"/>
          </p:nvPr>
        </p:nvSpPr>
        <p:spPr>
          <a:xfrm>
            <a:off x="7556772" y="2194102"/>
            <a:ext cx="4140013" cy="3908586"/>
          </a:xfrm>
        </p:spPr>
        <p:txBody>
          <a:bodyPr vert="horz" lIns="91440" tIns="45720" rIns="91440" bIns="45720" rtlCol="0">
            <a:normAutofit/>
          </a:bodyPr>
          <a:lstStyle/>
          <a:p>
            <a:pPr marL="0" indent="0">
              <a:buNone/>
            </a:pPr>
            <a:r>
              <a:rPr lang="en-US" sz="1800" dirty="0">
                <a:latin typeface="Calibri" panose="020F0502020204030204" pitchFamily="34" charset="0"/>
                <a:ea typeface="Calibri" panose="020F0502020204030204" pitchFamily="34" charset="0"/>
                <a:cs typeface="Times New Roman" panose="02020603050405020304" pitchFamily="18" charset="0"/>
              </a:rPr>
              <a:t>Last year was </a:t>
            </a:r>
            <a:r>
              <a:rPr lang="en-US" sz="1800" dirty="0">
                <a:effectLst/>
                <a:latin typeface="Calibri" panose="020F0502020204030204" pitchFamily="34" charset="0"/>
                <a:ea typeface="Calibri" panose="020F0502020204030204" pitchFamily="34" charset="0"/>
                <a:cs typeface="Times New Roman" panose="02020603050405020304" pitchFamily="18" charset="0"/>
              </a:rPr>
              <a:t>Tina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Badgett’s</a:t>
            </a:r>
            <a:r>
              <a:rPr lang="en-US" sz="1800" dirty="0">
                <a:effectLst/>
                <a:latin typeface="Calibri" panose="020F0502020204030204" pitchFamily="34" charset="0"/>
                <a:ea typeface="Calibri" panose="020F0502020204030204" pitchFamily="34" charset="0"/>
                <a:cs typeface="Times New Roman" panose="02020603050405020304" pitchFamily="18" charset="0"/>
              </a:rPr>
              <a:t> first year selling produce and fresh cut herbs from her high tunnel the KDD customers really  helped out.  Not only did customers spend more with her on her produce and fresh herbs but it helped to boost sales of her value-added products as well.</a:t>
            </a:r>
          </a:p>
          <a:p>
            <a:pPr marL="0" indent="0">
              <a:buNone/>
            </a:pPr>
            <a:endParaRPr lang="en-US" sz="2000" dirty="0"/>
          </a:p>
        </p:txBody>
      </p:sp>
    </p:spTree>
    <p:extLst>
      <p:ext uri="{BB962C8B-B14F-4D97-AF65-F5344CB8AC3E}">
        <p14:creationId xmlns:p14="http://schemas.microsoft.com/office/powerpoint/2010/main" val="1618365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99BF1EA-6371-4A5F-A7AE-2F7FE9D8F109}"/>
              </a:ext>
            </a:extLst>
          </p:cNvPr>
          <p:cNvSpPr txBox="1"/>
          <p:nvPr/>
        </p:nvSpPr>
        <p:spPr>
          <a:xfrm>
            <a:off x="7320466" y="609600"/>
            <a:ext cx="4140014" cy="1330839"/>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400">
                <a:latin typeface="+mj-lt"/>
                <a:ea typeface="+mj-ea"/>
                <a:cs typeface="+mj-cs"/>
              </a:rPr>
              <a:t>FARMERS MARKET SUPPORT PROGRAM</a:t>
            </a:r>
          </a:p>
        </p:txBody>
      </p:sp>
      <p:sp>
        <p:nvSpPr>
          <p:cNvPr id="3" name="TextBox 2">
            <a:extLst>
              <a:ext uri="{FF2B5EF4-FFF2-40B4-BE49-F238E27FC236}">
                <a16:creationId xmlns:a16="http://schemas.microsoft.com/office/drawing/2014/main" id="{07588521-2985-4AF3-95DD-C0A1175EAAA2}"/>
              </a:ext>
            </a:extLst>
          </p:cNvPr>
          <p:cNvSpPr txBox="1"/>
          <p:nvPr/>
        </p:nvSpPr>
        <p:spPr>
          <a:xfrm>
            <a:off x="7320465" y="2194102"/>
            <a:ext cx="4140013" cy="3908586"/>
          </a:xfrm>
          <a:prstGeom prst="rect">
            <a:avLst/>
          </a:prstGeom>
        </p:spPr>
        <p:txBody>
          <a:bodyPr vert="horz" lIns="91440" tIns="45720" rIns="91440" bIns="45720" rtlCol="0">
            <a:normAutofit/>
          </a:bodyPr>
          <a:lstStyle/>
          <a:p>
            <a:pPr marL="285750" indent="-228600" defTabSz="914400" fontAlgn="base">
              <a:lnSpc>
                <a:spcPct val="90000"/>
              </a:lnSpc>
              <a:spcAft>
                <a:spcPts val="600"/>
              </a:spcAft>
              <a:buFont typeface="Arial" panose="020B0604020202020204" pitchFamily="34" charset="0"/>
              <a:buChar char="•"/>
            </a:pPr>
            <a:r>
              <a:rPr lang="en-US" sz="2000" b="1"/>
              <a:t>Create profitable market outlet for farmers </a:t>
            </a:r>
            <a:r>
              <a:rPr lang="en-US" sz="2000"/>
              <a:t>with the tools, resources and network development </a:t>
            </a:r>
          </a:p>
          <a:p>
            <a:pPr marL="285750" indent="-228600" defTabSz="914400" fontAlgn="base">
              <a:lnSpc>
                <a:spcPct val="90000"/>
              </a:lnSpc>
              <a:spcAft>
                <a:spcPts val="600"/>
              </a:spcAft>
              <a:buFont typeface="Arial" panose="020B0604020202020204" pitchFamily="34" charset="0"/>
              <a:buChar char="•"/>
            </a:pPr>
            <a:endParaRPr lang="en-US" sz="2000"/>
          </a:p>
          <a:p>
            <a:pPr marL="285750" indent="-228600" defTabSz="914400" fontAlgn="base">
              <a:lnSpc>
                <a:spcPct val="90000"/>
              </a:lnSpc>
              <a:spcAft>
                <a:spcPts val="600"/>
              </a:spcAft>
              <a:buFont typeface="Arial" panose="020B0604020202020204" pitchFamily="34" charset="0"/>
              <a:buChar char="•"/>
            </a:pPr>
            <a:r>
              <a:rPr lang="en-US" sz="2000" b="1"/>
              <a:t>Access to fresh food </a:t>
            </a:r>
            <a:r>
              <a:rPr lang="en-US" sz="2000"/>
              <a:t>to all members of the community</a:t>
            </a:r>
          </a:p>
          <a:p>
            <a:pPr marL="285750" indent="-228600" defTabSz="914400" fontAlgn="base">
              <a:lnSpc>
                <a:spcPct val="90000"/>
              </a:lnSpc>
              <a:spcAft>
                <a:spcPts val="600"/>
              </a:spcAft>
              <a:buFont typeface="Arial" panose="020B0604020202020204" pitchFamily="34" charset="0"/>
              <a:buChar char="•"/>
            </a:pPr>
            <a:endParaRPr lang="en-US" sz="2000"/>
          </a:p>
          <a:p>
            <a:pPr marL="285750" indent="-228600" defTabSz="914400" fontAlgn="base">
              <a:lnSpc>
                <a:spcPct val="90000"/>
              </a:lnSpc>
              <a:spcAft>
                <a:spcPts val="600"/>
              </a:spcAft>
              <a:buFont typeface="Arial" panose="020B0604020202020204" pitchFamily="34" charset="0"/>
              <a:buChar char="•"/>
            </a:pPr>
            <a:r>
              <a:rPr lang="en-US" sz="2000"/>
              <a:t>Path to </a:t>
            </a:r>
            <a:r>
              <a:rPr lang="en-US" sz="2000" b="1"/>
              <a:t>market sustainability</a:t>
            </a:r>
            <a:endParaRPr lang="en-US" sz="2000"/>
          </a:p>
          <a:p>
            <a:pPr indent="-228600" defTabSz="914400">
              <a:lnSpc>
                <a:spcPct val="90000"/>
              </a:lnSpc>
              <a:spcAft>
                <a:spcPts val="600"/>
              </a:spcAft>
              <a:buFont typeface="Arial" panose="020B0604020202020204" pitchFamily="34" charset="0"/>
              <a:buChar char="•"/>
            </a:pPr>
            <a:endParaRPr lang="en-US" sz="2000"/>
          </a:p>
        </p:txBody>
      </p:sp>
      <p:pic>
        <p:nvPicPr>
          <p:cNvPr id="4" name="Picture 3">
            <a:extLst>
              <a:ext uri="{FF2B5EF4-FFF2-40B4-BE49-F238E27FC236}">
                <a16:creationId xmlns:a16="http://schemas.microsoft.com/office/drawing/2014/main" id="{5E084386-80C4-18EB-2187-F73144E8B035}"/>
              </a:ext>
            </a:extLst>
          </p:cNvPr>
          <p:cNvPicPr>
            <a:picLocks noChangeAspect="1"/>
          </p:cNvPicPr>
          <p:nvPr/>
        </p:nvPicPr>
        <p:blipFill>
          <a:blip r:embed="rId3"/>
          <a:stretch>
            <a:fillRect/>
          </a:stretch>
        </p:blipFill>
        <p:spPr>
          <a:xfrm flipH="1">
            <a:off x="0" y="0"/>
            <a:ext cx="5334000" cy="6858000"/>
          </a:xfrm>
          <a:prstGeom prst="rect">
            <a:avLst/>
          </a:prstGeom>
        </p:spPr>
      </p:pic>
    </p:spTree>
    <p:extLst>
      <p:ext uri="{BB962C8B-B14F-4D97-AF65-F5344CB8AC3E}">
        <p14:creationId xmlns:p14="http://schemas.microsoft.com/office/powerpoint/2010/main" val="2548416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5BD751-D4A4-C9B3-8418-6089B5237736}"/>
              </a:ext>
            </a:extLst>
          </p:cNvPr>
          <p:cNvSpPr>
            <a:spLocks noGrp="1"/>
          </p:cNvSpPr>
          <p:nvPr>
            <p:ph type="title"/>
          </p:nvPr>
        </p:nvSpPr>
        <p:spPr>
          <a:xfrm>
            <a:off x="1137035" y="609600"/>
            <a:ext cx="3595678" cy="1330839"/>
          </a:xfrm>
        </p:spPr>
        <p:txBody>
          <a:bodyPr vert="horz" lIns="91440" tIns="45720" rIns="91440" bIns="45720" rtlCol="0" anchor="ctr">
            <a:normAutofit fontScale="90000"/>
          </a:bodyPr>
          <a:lstStyle/>
          <a:p>
            <a:r>
              <a:rPr lang="en-US" dirty="0"/>
              <a:t>Farmers Market Resiliency</a:t>
            </a:r>
          </a:p>
        </p:txBody>
      </p:sp>
      <p:sp>
        <p:nvSpPr>
          <p:cNvPr id="3" name="Content Placeholder 2">
            <a:extLst>
              <a:ext uri="{FF2B5EF4-FFF2-40B4-BE49-F238E27FC236}">
                <a16:creationId xmlns:a16="http://schemas.microsoft.com/office/drawing/2014/main" id="{A69F2A7C-96E3-7083-1011-92AE713CA198}"/>
              </a:ext>
            </a:extLst>
          </p:cNvPr>
          <p:cNvSpPr>
            <a:spLocks noGrp="1"/>
          </p:cNvSpPr>
          <p:nvPr>
            <p:ph sz="half" idx="1"/>
          </p:nvPr>
        </p:nvSpPr>
        <p:spPr>
          <a:xfrm>
            <a:off x="1137034" y="2194102"/>
            <a:ext cx="3158741" cy="3908586"/>
          </a:xfrm>
        </p:spPr>
        <p:txBody>
          <a:bodyPr vert="horz" lIns="91440" tIns="45720" rIns="91440" bIns="45720" rtlCol="0">
            <a:normAutofit/>
          </a:bodyPr>
          <a:lstStyle/>
          <a:p>
            <a:r>
              <a:rPr lang="en-US" sz="2000" dirty="0"/>
              <a:t>In 2024, 11 markets were part of the Farmers Market Resilience Program, impacting at least 100 farmers.</a:t>
            </a:r>
          </a:p>
          <a:p>
            <a:r>
              <a:rPr lang="en-US" sz="2000" dirty="0"/>
              <a:t>Already in 2025, we have worked with over 29 markets, serving over 300 farmers</a:t>
            </a:r>
          </a:p>
        </p:txBody>
      </p:sp>
      <p:sp>
        <p:nvSpPr>
          <p:cNvPr id="6" name="Content Placeholder 5">
            <a:extLst>
              <a:ext uri="{FF2B5EF4-FFF2-40B4-BE49-F238E27FC236}">
                <a16:creationId xmlns:a16="http://schemas.microsoft.com/office/drawing/2014/main" id="{97F69F4C-151B-F5BC-34DD-F1E2AD2D0B78}"/>
              </a:ext>
            </a:extLst>
          </p:cNvPr>
          <p:cNvSpPr>
            <a:spLocks noGrp="1"/>
          </p:cNvSpPr>
          <p:nvPr>
            <p:ph sz="half" idx="2"/>
          </p:nvPr>
        </p:nvSpPr>
        <p:spPr/>
        <p:txBody>
          <a:bodyPr/>
          <a:lstStyle/>
          <a:p>
            <a:endParaRPr lang="en-US"/>
          </a:p>
        </p:txBody>
      </p:sp>
      <p:pic>
        <p:nvPicPr>
          <p:cNvPr id="2050" name="Picture 2">
            <a:extLst>
              <a:ext uri="{FF2B5EF4-FFF2-40B4-BE49-F238E27FC236}">
                <a16:creationId xmlns:a16="http://schemas.microsoft.com/office/drawing/2014/main" id="{8DFCFDCA-C3BA-F2EE-6B6C-2C7071A46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303" r="11303"/>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645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8CE3C642-56D9-006D-7A07-318FE560502A}"/>
              </a:ext>
            </a:extLst>
          </p:cNvPr>
          <p:cNvSpPr>
            <a:spLocks noGrp="1"/>
          </p:cNvSpPr>
          <p:nvPr>
            <p:ph type="title"/>
          </p:nvPr>
        </p:nvSpPr>
        <p:spPr>
          <a:xfrm>
            <a:off x="838200" y="557189"/>
            <a:ext cx="3374136" cy="5567891"/>
          </a:xfrm>
        </p:spPr>
        <p:txBody>
          <a:bodyPr vert="horz" lIns="91440" tIns="45720" rIns="91440" bIns="45720" rtlCol="0" anchor="ctr">
            <a:normAutofit/>
          </a:bodyPr>
          <a:lstStyle/>
          <a:p>
            <a:r>
              <a:rPr lang="en-US" sz="5200" kern="1200" dirty="0">
                <a:solidFill>
                  <a:schemeClr val="tx1"/>
                </a:solidFill>
                <a:latin typeface="+mj-lt"/>
                <a:ea typeface="+mj-ea"/>
                <a:cs typeface="+mj-cs"/>
              </a:rPr>
              <a:t>Farmers Market Support</a:t>
            </a:r>
          </a:p>
        </p:txBody>
      </p:sp>
      <p:graphicFrame>
        <p:nvGraphicFramePr>
          <p:cNvPr id="3" name="Diagram 2">
            <a:extLst>
              <a:ext uri="{FF2B5EF4-FFF2-40B4-BE49-F238E27FC236}">
                <a16:creationId xmlns:a16="http://schemas.microsoft.com/office/drawing/2014/main" id="{C1EAAA2A-E137-80FE-CF62-49EEDF66AE51}"/>
              </a:ext>
            </a:extLst>
          </p:cNvPr>
          <p:cNvGraphicFramePr/>
          <p:nvPr>
            <p:extLst>
              <p:ext uri="{D42A27DB-BD31-4B8C-83A1-F6EECF244321}">
                <p14:modId xmlns:p14="http://schemas.microsoft.com/office/powerpoint/2010/main" val="3377383118"/>
              </p:ext>
            </p:extLst>
          </p:nvPr>
        </p:nvGraphicFramePr>
        <p:xfrm>
          <a:off x="3801438" y="538610"/>
          <a:ext cx="7682992" cy="5586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1069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96EF6F-ADF0-F056-8446-AD68A0619E66}"/>
              </a:ext>
            </a:extLst>
          </p:cNvPr>
          <p:cNvSpPr>
            <a:spLocks noGrp="1"/>
          </p:cNvSpPr>
          <p:nvPr>
            <p:ph type="title"/>
          </p:nvPr>
        </p:nvSpPr>
        <p:spPr>
          <a:xfrm>
            <a:off x="3970366" y="609600"/>
            <a:ext cx="4267200" cy="1351472"/>
          </a:xfrm>
        </p:spPr>
        <p:txBody>
          <a:bodyPr>
            <a:normAutofit/>
          </a:bodyPr>
          <a:lstStyle/>
          <a:p>
            <a:pPr algn="ctr"/>
            <a:r>
              <a:rPr lang="en-US">
                <a:solidFill>
                  <a:schemeClr val="tx1">
                    <a:lumMod val="85000"/>
                    <a:lumOff val="15000"/>
                  </a:schemeClr>
                </a:solidFill>
              </a:rPr>
              <a:t>Pathway to Future Impact</a:t>
            </a:r>
          </a:p>
        </p:txBody>
      </p:sp>
      <p:pic>
        <p:nvPicPr>
          <p:cNvPr id="4" name="Picture 3" descr="A shelf with food on it&#10;&#10;Description automatically generated">
            <a:extLst>
              <a:ext uri="{FF2B5EF4-FFF2-40B4-BE49-F238E27FC236}">
                <a16:creationId xmlns:a16="http://schemas.microsoft.com/office/drawing/2014/main" id="{1DBE92B1-DB26-E230-35A4-D01452FAFB0A}"/>
              </a:ext>
            </a:extLst>
          </p:cNvPr>
          <p:cNvPicPr>
            <a:picLocks noChangeAspect="1"/>
          </p:cNvPicPr>
          <p:nvPr/>
        </p:nvPicPr>
        <p:blipFill>
          <a:blip r:embed="rId3">
            <a:extLst>
              <a:ext uri="{28A0092B-C50C-407E-A947-70E740481C1C}">
                <a14:useLocalDpi xmlns:a14="http://schemas.microsoft.com/office/drawing/2010/main" val="0"/>
              </a:ext>
            </a:extLst>
          </a:blip>
          <a:srcRect l="20735" r="7413"/>
          <a:stretch>
            <a:fillRect/>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A7AD3DAE-0845-F40D-29DF-4AC09CAC81AD}"/>
              </a:ext>
            </a:extLst>
          </p:cNvPr>
          <p:cNvSpPr>
            <a:spLocks noGrp="1"/>
          </p:cNvSpPr>
          <p:nvPr>
            <p:ph idx="1"/>
          </p:nvPr>
        </p:nvSpPr>
        <p:spPr>
          <a:xfrm>
            <a:off x="4198966" y="2147357"/>
            <a:ext cx="3810000" cy="4101042"/>
          </a:xfrm>
        </p:spPr>
        <p:txBody>
          <a:bodyPr>
            <a:normAutofit/>
          </a:bodyPr>
          <a:lstStyle/>
          <a:p>
            <a:r>
              <a:rPr lang="en-US" sz="2000" dirty="0">
                <a:solidFill>
                  <a:schemeClr val="tx1">
                    <a:lumMod val="85000"/>
                    <a:lumOff val="15000"/>
                  </a:schemeClr>
                </a:solidFill>
              </a:rPr>
              <a:t>Increased capacity to bring retailers on board</a:t>
            </a:r>
          </a:p>
          <a:p>
            <a:r>
              <a:rPr lang="en-US" sz="2000" dirty="0">
                <a:solidFill>
                  <a:schemeClr val="tx1">
                    <a:lumMod val="85000"/>
                    <a:lumOff val="15000"/>
                  </a:schemeClr>
                </a:solidFill>
              </a:rPr>
              <a:t>Leveraging KDD dollars locally</a:t>
            </a:r>
          </a:p>
          <a:p>
            <a:r>
              <a:rPr lang="en-US" sz="2000" dirty="0">
                <a:solidFill>
                  <a:schemeClr val="tx1">
                    <a:lumMod val="85000"/>
                    <a:lumOff val="15000"/>
                  </a:schemeClr>
                </a:solidFill>
              </a:rPr>
              <a:t>Growing local community Food as Medicine Programs</a:t>
            </a:r>
          </a:p>
          <a:p>
            <a:r>
              <a:rPr lang="en-US" sz="2000" dirty="0">
                <a:solidFill>
                  <a:schemeClr val="tx1">
                    <a:lumMod val="85000"/>
                    <a:lumOff val="15000"/>
                  </a:schemeClr>
                </a:solidFill>
              </a:rPr>
              <a:t>Piloting delivery and bundled boxes for easy customer purchases.</a:t>
            </a:r>
          </a:p>
          <a:p>
            <a:endParaRPr lang="en-US" sz="2000" dirty="0">
              <a:solidFill>
                <a:schemeClr val="tx1">
                  <a:lumMod val="85000"/>
                  <a:lumOff val="15000"/>
                </a:schemeClr>
              </a:solidFill>
            </a:endParaRPr>
          </a:p>
        </p:txBody>
      </p:sp>
      <p:pic>
        <p:nvPicPr>
          <p:cNvPr id="7" name="Picture 4" descr="A logo for a medical company&#10;&#10;Description automatically generated">
            <a:extLst>
              <a:ext uri="{FF2B5EF4-FFF2-40B4-BE49-F238E27FC236}">
                <a16:creationId xmlns:a16="http://schemas.microsoft.com/office/drawing/2014/main" id="{686C5EEB-4FAA-48FB-56D0-34358FDBB8E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008966" y="3922653"/>
            <a:ext cx="3939322" cy="2512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o photo description available.">
            <a:extLst>
              <a:ext uri="{FF2B5EF4-FFF2-40B4-BE49-F238E27FC236}">
                <a16:creationId xmlns:a16="http://schemas.microsoft.com/office/drawing/2014/main" id="{4265BFE6-D4E2-95B3-802A-5FFB16257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34" r="7094" b="-1"/>
          <a:stretch>
            <a:fillRect/>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FFD56E-0EB5-AFE8-A53E-FA77FDB37920}"/>
              </a:ext>
            </a:extLst>
          </p:cNvPr>
          <p:cNvSpPr>
            <a:spLocks noGrp="1"/>
          </p:cNvSpPr>
          <p:nvPr>
            <p:ph type="title"/>
          </p:nvPr>
        </p:nvSpPr>
        <p:spPr>
          <a:xfrm>
            <a:off x="6343650" y="3962400"/>
            <a:ext cx="5505814" cy="1690409"/>
          </a:xfrm>
        </p:spPr>
        <p:txBody>
          <a:bodyPr vert="horz" lIns="91440" tIns="45720" rIns="91440" bIns="45720" rtlCol="0" anchor="b">
            <a:normAutofit/>
          </a:bodyPr>
          <a:lstStyle/>
          <a:p>
            <a:r>
              <a:rPr lang="en-US" sz="4100" b="1" kern="1200">
                <a:solidFill>
                  <a:schemeClr val="tx1"/>
                </a:solidFill>
                <a:latin typeface="+mj-lt"/>
                <a:ea typeface="+mj-ea"/>
                <a:cs typeface="+mj-cs"/>
              </a:rPr>
              <a:t>Innovation: Locals Food Hub and Pizza Pub</a:t>
            </a:r>
          </a:p>
        </p:txBody>
      </p:sp>
      <p:sp>
        <p:nvSpPr>
          <p:cNvPr id="4" name="Content Placeholder 3">
            <a:extLst>
              <a:ext uri="{FF2B5EF4-FFF2-40B4-BE49-F238E27FC236}">
                <a16:creationId xmlns:a16="http://schemas.microsoft.com/office/drawing/2014/main" id="{4D34FC2C-5D9A-11BF-0D11-5ABBBF29A8C4}"/>
              </a:ext>
            </a:extLst>
          </p:cNvPr>
          <p:cNvSpPr>
            <a:spLocks noGrp="1"/>
          </p:cNvSpPr>
          <p:nvPr>
            <p:ph sz="half" idx="2"/>
          </p:nvPr>
        </p:nvSpPr>
        <p:spPr>
          <a:xfrm>
            <a:off x="6343650" y="5709565"/>
            <a:ext cx="5395975" cy="646785"/>
          </a:xfrm>
        </p:spPr>
        <p:txBody>
          <a:bodyPr vert="horz" lIns="91440" tIns="45720" rIns="91440" bIns="45720" rtlCol="0">
            <a:normAutofit/>
          </a:bodyPr>
          <a:lstStyle/>
          <a:p>
            <a:pPr marL="0" indent="0">
              <a:buNone/>
            </a:pPr>
            <a:r>
              <a:rPr lang="en-US" sz="2000" b="0" i="0" kern="1200" dirty="0">
                <a:solidFill>
                  <a:schemeClr val="tx1"/>
                </a:solidFill>
                <a:effectLst/>
                <a:latin typeface="+mn-lt"/>
                <a:ea typeface="+mn-ea"/>
                <a:cs typeface="+mn-cs"/>
              </a:rPr>
              <a:t>SNAP users can turn $20 into $60 worth of fresh, local groceries.</a:t>
            </a:r>
            <a:endParaRPr lang="en-US" sz="2000" kern="1200" dirty="0">
              <a:solidFill>
                <a:schemeClr val="tx1"/>
              </a:solidFill>
              <a:latin typeface="+mn-lt"/>
              <a:ea typeface="+mn-ea"/>
              <a:cs typeface="+mn-cs"/>
            </a:endParaRPr>
          </a:p>
        </p:txBody>
      </p:sp>
      <p:pic>
        <p:nvPicPr>
          <p:cNvPr id="1028" name="Picture 4" descr="No photo description available.">
            <a:extLst>
              <a:ext uri="{FF2B5EF4-FFF2-40B4-BE49-F238E27FC236}">
                <a16:creationId xmlns:a16="http://schemas.microsoft.com/office/drawing/2014/main" id="{7A9F5186-D869-C47E-3902-D4EB82B2C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435" r="10434" b="3"/>
          <a:stretch>
            <a:fillRect/>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274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39D24E-EDA5-2C76-234E-741478947543}"/>
              </a:ext>
            </a:extLst>
          </p:cNvPr>
          <p:cNvSpPr>
            <a:spLocks noGrp="1"/>
          </p:cNvSpPr>
          <p:nvPr>
            <p:ph type="title"/>
          </p:nvPr>
        </p:nvSpPr>
        <p:spPr>
          <a:xfrm>
            <a:off x="7556771" y="640422"/>
            <a:ext cx="4140014" cy="1330839"/>
          </a:xfrm>
        </p:spPr>
        <p:txBody>
          <a:bodyPr vert="horz" lIns="91440" tIns="45720" rIns="91440" bIns="45720" rtlCol="0" anchor="ctr">
            <a:normAutofit/>
          </a:bodyPr>
          <a:lstStyle/>
          <a:p>
            <a:r>
              <a:rPr lang="en-US" dirty="0"/>
              <a:t>Woodford</a:t>
            </a:r>
            <a:br>
              <a:rPr lang="en-US" dirty="0"/>
            </a:br>
            <a:r>
              <a:rPr lang="en-US" dirty="0"/>
              <a:t>County</a:t>
            </a:r>
          </a:p>
        </p:txBody>
      </p:sp>
      <p:pic>
        <p:nvPicPr>
          <p:cNvPr id="5" name="Content Placeholder 4">
            <a:extLst>
              <a:ext uri="{FF2B5EF4-FFF2-40B4-BE49-F238E27FC236}">
                <a16:creationId xmlns:a16="http://schemas.microsoft.com/office/drawing/2014/main" id="{B56353B1-7CB3-035D-DF1F-9259555197A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6396" r="21673" b="14756"/>
          <a:stretch/>
        </p:blipFill>
        <p:spPr>
          <a:xfrm>
            <a:off x="0" y="1"/>
            <a:ext cx="7421217" cy="6857999"/>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8C032D71-A1F8-F9F3-72ED-33F33E5344ED}"/>
              </a:ext>
            </a:extLst>
          </p:cNvPr>
          <p:cNvSpPr>
            <a:spLocks noGrp="1"/>
          </p:cNvSpPr>
          <p:nvPr>
            <p:ph sz="half" idx="1"/>
          </p:nvPr>
        </p:nvSpPr>
        <p:spPr>
          <a:xfrm>
            <a:off x="7556772" y="2194102"/>
            <a:ext cx="4140013" cy="3908586"/>
          </a:xfrm>
        </p:spPr>
        <p:txBody>
          <a:bodyPr vert="horz" lIns="91440" tIns="45720" rIns="91440" bIns="45720" rtlCol="0">
            <a:normAutofit/>
          </a:bodyPr>
          <a:lstStyle/>
          <a:p>
            <a:pPr marL="0" indent="0">
              <a:buNone/>
            </a:pPr>
            <a:r>
              <a:rPr lang="en-US" sz="2000" dirty="0">
                <a:effectLst/>
              </a:rPr>
              <a:t>Arielle, a customer, said the Double Dollars are helpful for spending on healthful products. She likes that the Double Dollars are paper so her kids can hand them to the vendor like they are using cash</a:t>
            </a:r>
            <a:endParaRPr lang="en-US" sz="2000" dirty="0"/>
          </a:p>
        </p:txBody>
      </p:sp>
    </p:spTree>
    <p:extLst>
      <p:ext uri="{BB962C8B-B14F-4D97-AF65-F5344CB8AC3E}">
        <p14:creationId xmlns:p14="http://schemas.microsoft.com/office/powerpoint/2010/main" val="2287995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46252-D852-43B6-7D44-093479F0F916}"/>
              </a:ext>
            </a:extLst>
          </p:cNvPr>
          <p:cNvSpPr>
            <a:spLocks noGrp="1"/>
          </p:cNvSpPr>
          <p:nvPr>
            <p:ph type="title"/>
          </p:nvPr>
        </p:nvSpPr>
        <p:spPr>
          <a:xfrm>
            <a:off x="630936" y="639520"/>
            <a:ext cx="3429000" cy="1719072"/>
          </a:xfrm>
        </p:spPr>
        <p:txBody>
          <a:bodyPr anchor="b">
            <a:normAutofit/>
          </a:bodyPr>
          <a:lstStyle/>
          <a:p>
            <a:r>
              <a:rPr lang="en-US" sz="3800" dirty="0"/>
              <a:t>Who is Community Farm Alliance?  </a:t>
            </a:r>
          </a:p>
        </p:txBody>
      </p:sp>
      <p:sp>
        <p:nvSpPr>
          <p:cNvPr id="3" name="Content Placeholder 2">
            <a:extLst>
              <a:ext uri="{FF2B5EF4-FFF2-40B4-BE49-F238E27FC236}">
                <a16:creationId xmlns:a16="http://schemas.microsoft.com/office/drawing/2014/main" id="{E3C314A0-1E23-1F01-95EC-C137234C1A69}"/>
              </a:ext>
            </a:extLst>
          </p:cNvPr>
          <p:cNvSpPr>
            <a:spLocks noGrp="1"/>
          </p:cNvSpPr>
          <p:nvPr>
            <p:ph idx="1"/>
          </p:nvPr>
        </p:nvSpPr>
        <p:spPr>
          <a:xfrm>
            <a:off x="630936" y="2807208"/>
            <a:ext cx="3429000" cy="3410712"/>
          </a:xfrm>
        </p:spPr>
        <p:txBody>
          <a:bodyPr anchor="t">
            <a:normAutofit/>
          </a:bodyPr>
          <a:lstStyle/>
          <a:p>
            <a:r>
              <a:rPr lang="en-US" sz="2200" dirty="0"/>
              <a:t>CFA started in 1985 during the farm credit crisis</a:t>
            </a:r>
          </a:p>
          <a:p>
            <a:r>
              <a:rPr lang="en-US" sz="2200" dirty="0"/>
              <a:t>We implement programs to overcome barriers for farmers</a:t>
            </a:r>
          </a:p>
          <a:p>
            <a:endParaRPr lang="en-US" sz="2200" dirty="0"/>
          </a:p>
        </p:txBody>
      </p:sp>
      <p:pic>
        <p:nvPicPr>
          <p:cNvPr id="4" name="Picture 3">
            <a:extLst>
              <a:ext uri="{FF2B5EF4-FFF2-40B4-BE49-F238E27FC236}">
                <a16:creationId xmlns:a16="http://schemas.microsoft.com/office/drawing/2014/main" id="{438D24C7-6325-8B49-9EBA-4E94B1114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54296" y="1823885"/>
            <a:ext cx="6903720" cy="32102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3463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A098A6-A396-CE46-A177-43F3FD137609}"/>
              </a:ext>
            </a:extLst>
          </p:cNvPr>
          <p:cNvPicPr>
            <a:picLocks/>
          </p:cNvPicPr>
          <p:nvPr/>
        </p:nvPicPr>
        <p:blipFill>
          <a:blip r:embed="rId3">
            <a:duotone>
              <a:prstClr val="black"/>
              <a:srgbClr val="7D7D7D">
                <a:tint val="45000"/>
                <a:satMod val="400000"/>
              </a:srgbClr>
            </a:duotone>
            <a:alphaModFix amt="24000"/>
          </a:blip>
          <a:stretch>
            <a:fillRect/>
          </a:stretch>
        </p:blipFill>
        <p:spPr>
          <a:xfrm rot="5400000">
            <a:off x="2732315" y="-1189737"/>
            <a:ext cx="6858000" cy="9274634"/>
          </a:xfrm>
          <a:prstGeom prst="rect">
            <a:avLst/>
          </a:prstGeom>
        </p:spPr>
      </p:pic>
      <p:pic>
        <p:nvPicPr>
          <p:cNvPr id="30722" name="Picture 4" descr="CFA Logo color.jpg">
            <a:extLst>
              <a:ext uri="{FF2B5EF4-FFF2-40B4-BE49-F238E27FC236}">
                <a16:creationId xmlns:a16="http://schemas.microsoft.com/office/drawing/2014/main" id="{05CFB4E4-4FE3-E449-9F70-4CB7D0F503EA}"/>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092325" y="803276"/>
            <a:ext cx="165735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8">
            <a:extLst>
              <a:ext uri="{FF2B5EF4-FFF2-40B4-BE49-F238E27FC236}">
                <a16:creationId xmlns:a16="http://schemas.microsoft.com/office/drawing/2014/main" id="{6AFC69F2-97D7-4B40-83C0-838B9FB0864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37025" y="71438"/>
            <a:ext cx="3487738"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3">
            <a:extLst>
              <a:ext uri="{FF2B5EF4-FFF2-40B4-BE49-F238E27FC236}">
                <a16:creationId xmlns:a16="http://schemas.microsoft.com/office/drawing/2014/main" id="{8A561232-93A7-AE41-84EC-AAF010058775}"/>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12113" y="637382"/>
            <a:ext cx="1911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5">
            <a:extLst>
              <a:ext uri="{FF2B5EF4-FFF2-40B4-BE49-F238E27FC236}">
                <a16:creationId xmlns:a16="http://schemas.microsoft.com/office/drawing/2014/main" id="{AACEA91F-709E-6747-A168-65BBBE7D3B22}"/>
              </a:ext>
            </a:extLst>
          </p:cNvPr>
          <p:cNvPicPr>
            <a:picLocks noChangeAspect="1" noChangeArrowheads="1"/>
          </p:cNvPicPr>
          <p:nvPr/>
        </p:nvPicPr>
        <p:blipFill>
          <a:blip r:embed="rId7">
            <a:clrChange>
              <a:clrFrom>
                <a:srgbClr val="FFFCFF"/>
              </a:clrFrom>
              <a:clrTo>
                <a:srgbClr val="FFFCFF">
                  <a:alpha val="0"/>
                </a:srgbClr>
              </a:clrTo>
            </a:clrChange>
            <a:extLst>
              <a:ext uri="{28A0092B-C50C-407E-A947-70E740481C1C}">
                <a14:useLocalDpi xmlns:a14="http://schemas.microsoft.com/office/drawing/2010/main"/>
              </a:ext>
            </a:extLst>
          </a:blip>
          <a:srcRect/>
          <a:stretch>
            <a:fillRect/>
          </a:stretch>
        </p:blipFill>
        <p:spPr bwMode="auto">
          <a:xfrm>
            <a:off x="5303043" y="2193924"/>
            <a:ext cx="11557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7">
            <a:extLst>
              <a:ext uri="{FF2B5EF4-FFF2-40B4-BE49-F238E27FC236}">
                <a16:creationId xmlns:a16="http://schemas.microsoft.com/office/drawing/2014/main" id="{2AB2D95A-E676-FA46-95F0-21946AB6076B}"/>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20900" y="2147886"/>
            <a:ext cx="16287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a:extLst>
              <a:ext uri="{FF2B5EF4-FFF2-40B4-BE49-F238E27FC236}">
                <a16:creationId xmlns:a16="http://schemas.microsoft.com/office/drawing/2014/main" id="{2020B06C-F077-0E49-99B3-8CF9CCB83595}"/>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622006" y="4664076"/>
            <a:ext cx="2517775"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obank-logo - Tennessee Electric Cooperative Association">
            <a:extLst>
              <a:ext uri="{FF2B5EF4-FFF2-40B4-BE49-F238E27FC236}">
                <a16:creationId xmlns:a16="http://schemas.microsoft.com/office/drawing/2014/main" id="{7EBD5297-7886-8C55-BA13-008C93537A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99558" y="4226396"/>
            <a:ext cx="2621280" cy="1744980"/>
          </a:xfrm>
          <a:prstGeom prst="rect">
            <a:avLst/>
          </a:prstGeom>
          <a:noFill/>
          <a:ln>
            <a:noFill/>
          </a:ln>
        </p:spPr>
      </p:pic>
      <p:pic>
        <p:nvPicPr>
          <p:cNvPr id="3" name="Picture 2">
            <a:extLst>
              <a:ext uri="{FF2B5EF4-FFF2-40B4-BE49-F238E27FC236}">
                <a16:creationId xmlns:a16="http://schemas.microsoft.com/office/drawing/2014/main" id="{153B7885-98BB-F8A5-6CB6-E78656F67D8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760017" y="2705099"/>
            <a:ext cx="2486025" cy="514350"/>
          </a:xfrm>
          <a:prstGeom prst="rect">
            <a:avLst/>
          </a:prstGeom>
          <a:noFill/>
        </p:spPr>
      </p:pic>
      <p:sp>
        <p:nvSpPr>
          <p:cNvPr id="10" name="Rectangle 2">
            <a:extLst>
              <a:ext uri="{FF2B5EF4-FFF2-40B4-BE49-F238E27FC236}">
                <a16:creationId xmlns:a16="http://schemas.microsoft.com/office/drawing/2014/main" id="{71FC5CA8-355B-5931-0AEF-D14740E8C23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A logo for a health company&#10;&#10;Description automatically generated">
            <a:extLst>
              <a:ext uri="{FF2B5EF4-FFF2-40B4-BE49-F238E27FC236}">
                <a16:creationId xmlns:a16="http://schemas.microsoft.com/office/drawing/2014/main" id="{0D83D231-BD9E-66C8-61FF-484D9C0B84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39937" y="4264024"/>
            <a:ext cx="1790700" cy="1790700"/>
          </a:xfrm>
          <a:prstGeom prst="rect">
            <a:avLst/>
          </a:prstGeom>
        </p:spPr>
      </p:pic>
    </p:spTree>
    <p:extLst>
      <p:ext uri="{BB962C8B-B14F-4D97-AF65-F5344CB8AC3E}">
        <p14:creationId xmlns:p14="http://schemas.microsoft.com/office/powerpoint/2010/main" val="336295619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itting in the back of a truck playing a guitar&#10;&#10;Description automatically generated">
            <a:extLst>
              <a:ext uri="{FF2B5EF4-FFF2-40B4-BE49-F238E27FC236}">
                <a16:creationId xmlns:a16="http://schemas.microsoft.com/office/drawing/2014/main" id="{91ECF128-6EAA-7155-3803-47752B05D4A5}"/>
              </a:ext>
            </a:extLst>
          </p:cNvPr>
          <p:cNvPicPr>
            <a:picLocks noChangeAspect="1"/>
          </p:cNvPicPr>
          <p:nvPr/>
        </p:nvPicPr>
        <p:blipFill rotWithShape="1">
          <a:blip r:embed="rId3">
            <a:extLst>
              <a:ext uri="{28A0092B-C50C-407E-A947-70E740481C1C}">
                <a14:useLocalDpi xmlns:a14="http://schemas.microsoft.com/office/drawing/2010/main" val="0"/>
              </a:ext>
            </a:extLst>
          </a:blip>
          <a:srcRect l="18592" r="24799"/>
          <a:stretch>
            <a:fillRect/>
          </a:stretch>
        </p:blipFill>
        <p:spPr>
          <a:xfrm>
            <a:off x="0" y="1799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TextBox 3">
            <a:extLst>
              <a:ext uri="{FF2B5EF4-FFF2-40B4-BE49-F238E27FC236}">
                <a16:creationId xmlns:a16="http://schemas.microsoft.com/office/drawing/2014/main" id="{70B6BC06-8909-8EAA-3C7B-E3004F4285E6}"/>
              </a:ext>
            </a:extLst>
          </p:cNvPr>
          <p:cNvSpPr txBox="1"/>
          <p:nvPr/>
        </p:nvSpPr>
        <p:spPr>
          <a:xfrm>
            <a:off x="7320465" y="2194102"/>
            <a:ext cx="4140013" cy="3908586"/>
          </a:xfrm>
          <a:prstGeom prst="rect">
            <a:avLst/>
          </a:prstGeom>
        </p:spPr>
        <p:txBody>
          <a:bodyPr vert="horz" lIns="91440" tIns="45720" rIns="91440" bIns="45720" rtlCol="0">
            <a:normAutofit/>
          </a:bodyPr>
          <a:lstStyle/>
          <a:p>
            <a:pPr defTabSz="914400">
              <a:lnSpc>
                <a:spcPct val="90000"/>
              </a:lnSpc>
              <a:spcAft>
                <a:spcPts val="600"/>
              </a:spcAft>
            </a:pPr>
            <a:r>
              <a:rPr lang="en-US" sz="2000" dirty="0">
                <a:effectLst/>
              </a:rPr>
              <a:t>Michael Greathouse, serenades customers with his ukelele to bring attention to his table.</a:t>
            </a:r>
            <a:endParaRPr lang="en-US" sz="2000" dirty="0"/>
          </a:p>
        </p:txBody>
      </p:sp>
    </p:spTree>
    <p:extLst>
      <p:ext uri="{BB962C8B-B14F-4D97-AF65-F5344CB8AC3E}">
        <p14:creationId xmlns:p14="http://schemas.microsoft.com/office/powerpoint/2010/main" val="2387590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5538A-9071-4F10-737B-100ADC5FE0C0}"/>
              </a:ext>
            </a:extLst>
          </p:cNvPr>
          <p:cNvSpPr>
            <a:spLocks noGrp="1"/>
          </p:cNvSpPr>
          <p:nvPr>
            <p:ph type="title"/>
          </p:nvPr>
        </p:nvSpPr>
        <p:spPr>
          <a:xfrm>
            <a:off x="630936" y="639520"/>
            <a:ext cx="3429000" cy="1719072"/>
          </a:xfrm>
        </p:spPr>
        <p:txBody>
          <a:bodyPr anchor="b">
            <a:normAutofit/>
          </a:bodyPr>
          <a:lstStyle/>
          <a:p>
            <a:r>
              <a:rPr lang="en-US" sz="5400"/>
              <a:t>Thank you!</a:t>
            </a:r>
          </a:p>
        </p:txBody>
      </p:sp>
      <p:sp>
        <p:nvSpPr>
          <p:cNvPr id="3" name="Content Placeholder 2">
            <a:extLst>
              <a:ext uri="{FF2B5EF4-FFF2-40B4-BE49-F238E27FC236}">
                <a16:creationId xmlns:a16="http://schemas.microsoft.com/office/drawing/2014/main" id="{0C05F419-00CA-5CC0-B821-4F108652F13E}"/>
              </a:ext>
            </a:extLst>
          </p:cNvPr>
          <p:cNvSpPr>
            <a:spLocks noGrp="1"/>
          </p:cNvSpPr>
          <p:nvPr>
            <p:ph idx="1"/>
          </p:nvPr>
        </p:nvSpPr>
        <p:spPr>
          <a:xfrm>
            <a:off x="630936" y="2807208"/>
            <a:ext cx="3429000" cy="3410712"/>
          </a:xfrm>
        </p:spPr>
        <p:txBody>
          <a:bodyPr anchor="t">
            <a:normAutofit/>
          </a:bodyPr>
          <a:lstStyle/>
          <a:p>
            <a:pPr marL="0" indent="0">
              <a:buNone/>
            </a:pPr>
            <a:r>
              <a:rPr lang="en-US" sz="2200" dirty="0"/>
              <a:t>Myrisa Christy</a:t>
            </a:r>
          </a:p>
          <a:p>
            <a:pPr marL="0" indent="0">
              <a:buNone/>
            </a:pPr>
            <a:r>
              <a:rPr lang="en-US" sz="2200" dirty="0">
                <a:hlinkClick r:id="rId3"/>
              </a:rPr>
              <a:t>Myrisa@cfaky.org</a:t>
            </a:r>
            <a:endParaRPr lang="en-US" sz="2200" dirty="0"/>
          </a:p>
          <a:p>
            <a:pPr marL="0" indent="0">
              <a:buNone/>
            </a:pPr>
            <a:r>
              <a:rPr lang="en-US" sz="2200" dirty="0"/>
              <a:t>859-302-6304</a:t>
            </a:r>
          </a:p>
          <a:p>
            <a:pPr marL="0" indent="0">
              <a:buNone/>
            </a:pPr>
            <a:endParaRPr lang="en-US" sz="2200" dirty="0"/>
          </a:p>
        </p:txBody>
      </p:sp>
      <p:pic>
        <p:nvPicPr>
          <p:cNvPr id="4" name="Picture 3" descr="A group of logos with blue and green colors&#10;&#10;Description automatically generated">
            <a:extLst>
              <a:ext uri="{FF2B5EF4-FFF2-40B4-BE49-F238E27FC236}">
                <a16:creationId xmlns:a16="http://schemas.microsoft.com/office/drawing/2014/main" id="{41BA80E8-00A0-431F-B26E-EE832398E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296" y="1564996"/>
            <a:ext cx="6903720" cy="3728008"/>
          </a:xfrm>
          <a:prstGeom prst="rect">
            <a:avLst/>
          </a:prstGeom>
        </p:spPr>
      </p:pic>
    </p:spTree>
    <p:extLst>
      <p:ext uri="{BB962C8B-B14F-4D97-AF65-F5344CB8AC3E}">
        <p14:creationId xmlns:p14="http://schemas.microsoft.com/office/powerpoint/2010/main" val="3666908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6690E-2F22-F50A-EA88-367C99BCB97C}"/>
              </a:ext>
            </a:extLst>
          </p:cNvPr>
          <p:cNvSpPr>
            <a:spLocks noGrp="1"/>
          </p:cNvSpPr>
          <p:nvPr>
            <p:ph type="title"/>
          </p:nvPr>
        </p:nvSpPr>
        <p:spPr>
          <a:xfrm>
            <a:off x="630936" y="639520"/>
            <a:ext cx="3429000" cy="1719072"/>
          </a:xfrm>
        </p:spPr>
        <p:txBody>
          <a:bodyPr anchor="b">
            <a:normAutofit/>
          </a:bodyPr>
          <a:lstStyle/>
          <a:p>
            <a:r>
              <a:rPr lang="en-US" sz="4600" dirty="0"/>
              <a:t>Farmers build community</a:t>
            </a:r>
          </a:p>
        </p:txBody>
      </p:sp>
      <p:pic>
        <p:nvPicPr>
          <p:cNvPr id="3074" name="Picture 2">
            <a:extLst>
              <a:ext uri="{FF2B5EF4-FFF2-40B4-BE49-F238E27FC236}">
                <a16:creationId xmlns:a16="http://schemas.microsoft.com/office/drawing/2014/main" id="{22D25C5E-89BF-6EF2-69F4-12FAF413529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49447" y="640080"/>
            <a:ext cx="6113417" cy="557784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F282AFFE-555B-99AC-D35D-B453B2A29953}"/>
              </a:ext>
            </a:extLst>
          </p:cNvPr>
          <p:cNvSpPr>
            <a:spLocks noGrp="1"/>
          </p:cNvSpPr>
          <p:nvPr>
            <p:ph sz="half" idx="1"/>
          </p:nvPr>
        </p:nvSpPr>
        <p:spPr>
          <a:xfrm>
            <a:off x="630936" y="2521073"/>
            <a:ext cx="4339497" cy="3437939"/>
          </a:xfrm>
        </p:spPr>
        <p:txBody>
          <a:bodyPr vert="horz" lIns="91440" tIns="45720" rIns="91440" bIns="45720" rtlCol="0">
            <a:normAutofit/>
          </a:bodyPr>
          <a:lstStyle/>
          <a:p>
            <a:pPr marL="0" indent="0">
              <a:lnSpc>
                <a:spcPct val="120000"/>
              </a:lnSpc>
              <a:buNone/>
            </a:pPr>
            <a:r>
              <a:rPr lang="en-US" sz="1800" b="0" i="0" dirty="0">
                <a:effectLst/>
              </a:rPr>
              <a:t>The program has been a lifeline for customers seeking healthy, locally grown produce who might otherwise struggle to afford it. We’ve seen a lot of gratitude from them. As farmers, we also gain from this partnership through increased sales, and it’s been a great opportunity to meet new customers, while seeing many return week after week. It’s an incredible program all around!-Magoffin Co Farmer</a:t>
            </a:r>
            <a:endParaRPr lang="en-US" sz="1800" dirty="0">
              <a:effectLst/>
            </a:endParaRPr>
          </a:p>
          <a:p>
            <a:pPr marL="0">
              <a:lnSpc>
                <a:spcPct val="120000"/>
              </a:lnSpc>
            </a:pPr>
            <a:endParaRPr lang="en-US" sz="1800" dirty="0"/>
          </a:p>
        </p:txBody>
      </p:sp>
    </p:spTree>
    <p:extLst>
      <p:ext uri="{BB962C8B-B14F-4D97-AF65-F5344CB8AC3E}">
        <p14:creationId xmlns:p14="http://schemas.microsoft.com/office/powerpoint/2010/main" val="3790377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0046252-D852-43B6-7D44-093479F0F916}"/>
              </a:ext>
            </a:extLst>
          </p:cNvPr>
          <p:cNvSpPr>
            <a:spLocks noGrp="1"/>
          </p:cNvSpPr>
          <p:nvPr>
            <p:ph type="title"/>
          </p:nvPr>
        </p:nvSpPr>
        <p:spPr>
          <a:xfrm>
            <a:off x="1137034" y="609597"/>
            <a:ext cx="9392421" cy="1330841"/>
          </a:xfrm>
        </p:spPr>
        <p:txBody>
          <a:bodyPr>
            <a:normAutofit/>
          </a:bodyPr>
          <a:lstStyle/>
          <a:p>
            <a:r>
              <a:rPr lang="en-US" dirty="0"/>
              <a:t>Program updates</a:t>
            </a:r>
          </a:p>
        </p:txBody>
      </p:sp>
      <p:sp>
        <p:nvSpPr>
          <p:cNvPr id="3" name="Content Placeholder 2">
            <a:extLst>
              <a:ext uri="{FF2B5EF4-FFF2-40B4-BE49-F238E27FC236}">
                <a16:creationId xmlns:a16="http://schemas.microsoft.com/office/drawing/2014/main" id="{E3C314A0-1E23-1F01-95EC-C137234C1A69}"/>
              </a:ext>
            </a:extLst>
          </p:cNvPr>
          <p:cNvSpPr>
            <a:spLocks noGrp="1"/>
          </p:cNvSpPr>
          <p:nvPr>
            <p:ph idx="1"/>
          </p:nvPr>
        </p:nvSpPr>
        <p:spPr>
          <a:xfrm>
            <a:off x="1137034" y="2198362"/>
            <a:ext cx="9979604" cy="3917773"/>
          </a:xfrm>
        </p:spPr>
        <p:txBody>
          <a:bodyPr>
            <a:normAutofit/>
          </a:bodyPr>
          <a:lstStyle/>
          <a:p>
            <a:r>
              <a:rPr lang="en-US" sz="2000" dirty="0"/>
              <a:t>CFA is piloting working with KFB certified roadside stands</a:t>
            </a:r>
          </a:p>
          <a:p>
            <a:r>
              <a:rPr lang="en-US" sz="2000" dirty="0"/>
              <a:t>CFA has more retail stores on-boarding than any previous year</a:t>
            </a:r>
          </a:p>
          <a:p>
            <a:r>
              <a:rPr lang="en-US" sz="2000" dirty="0"/>
              <a:t>FreshRx for MOMs has expanded to parents on WIC</a:t>
            </a:r>
          </a:p>
          <a:p>
            <a:r>
              <a:rPr lang="en-US" sz="2000" dirty="0"/>
              <a:t>We are matching KADF funds with over $2.2 million in federal and private funds for the 2-year project</a:t>
            </a:r>
          </a:p>
          <a:p>
            <a:r>
              <a:rPr lang="en-US" sz="2000" dirty="0"/>
              <a:t>With KFAN, are developing a toolkit for practitioners who want a Local Food as Medicine program</a:t>
            </a:r>
          </a:p>
          <a:p>
            <a:r>
              <a:rPr lang="en-US" sz="2000" dirty="0"/>
              <a:t>Senior Health Bucks developed as a pilot program and privately funded</a:t>
            </a:r>
          </a:p>
          <a:p>
            <a:r>
              <a:rPr lang="en-US" sz="2000" b="1" dirty="0"/>
              <a:t>Over $4.5 million in economic impact</a:t>
            </a:r>
          </a:p>
          <a:p>
            <a:pPr lvl="1"/>
            <a:endParaRPr lang="en-US" sz="1600" dirty="0"/>
          </a:p>
          <a:p>
            <a:endParaRPr lang="en-US" sz="2000" dirty="0"/>
          </a:p>
        </p:txBody>
      </p:sp>
      <p:sp>
        <p:nvSpPr>
          <p:cNvPr id="17" name="Freeform: Shape 16">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84242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9D9F1034-0802-1FC8-71E2-942330614F42}"/>
              </a:ext>
            </a:extLst>
          </p:cNvPr>
          <p:cNvGraphicFramePr>
            <a:graphicFrameLocks/>
          </p:cNvGraphicFramePr>
          <p:nvPr>
            <p:extLst>
              <p:ext uri="{D42A27DB-BD31-4B8C-83A1-F6EECF244321}">
                <p14:modId xmlns:p14="http://schemas.microsoft.com/office/powerpoint/2010/main" val="2897085659"/>
              </p:ext>
            </p:extLst>
          </p:nvPr>
        </p:nvGraphicFramePr>
        <p:xfrm>
          <a:off x="1"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7424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Box 2"/>
          <p:cNvSpPr txBox="1">
            <a:spLocks noChangeArrowheads="1"/>
          </p:cNvSpPr>
          <p:nvPr/>
        </p:nvSpPr>
        <p:spPr bwMode="auto">
          <a:xfrm>
            <a:off x="501011" y="3007246"/>
            <a:ext cx="4632325"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515620" indent="-342900" eaLnBrk="1" hangingPunct="1">
              <a:spcAft>
                <a:spcPts val="1200"/>
              </a:spcAft>
              <a:buFont typeface="Arial" panose="020B0604020202020204" pitchFamily="34" charset="0"/>
              <a:buChar char="•"/>
              <a:defRPr/>
            </a:pPr>
            <a:r>
              <a:rPr lang="en-US" dirty="0">
                <a:solidFill>
                  <a:schemeClr val="tx2"/>
                </a:solidFill>
                <a:latin typeface="Avenir Book"/>
                <a:ea typeface="Open Sans Semibold" panose="020B0706030804020204" pitchFamily="34" charset="0"/>
                <a:cs typeface="Open Sans Semibold" panose="020B0706030804020204" pitchFamily="34" charset="0"/>
              </a:rPr>
              <a:t>Increase sales, markets and profitability for Kentucky farmers</a:t>
            </a:r>
          </a:p>
          <a:p>
            <a:pPr marL="515620" indent="-342900" eaLnBrk="1" hangingPunct="1">
              <a:spcAft>
                <a:spcPts val="1200"/>
              </a:spcAft>
              <a:buFont typeface="Arial" panose="020B0604020202020204" pitchFamily="34" charset="0"/>
              <a:buChar char="•"/>
              <a:defRPr/>
            </a:pPr>
            <a:r>
              <a:rPr lang="en-US" dirty="0">
                <a:solidFill>
                  <a:schemeClr val="tx2"/>
                </a:solidFill>
                <a:latin typeface="Avenir Book"/>
                <a:ea typeface="Open Sans Semibold" panose="020B0706030804020204" pitchFamily="34" charset="0"/>
                <a:cs typeface="Open Sans Semibold" panose="020B0706030804020204" pitchFamily="34" charset="0"/>
              </a:rPr>
              <a:t>Develop new farm customers </a:t>
            </a:r>
          </a:p>
          <a:p>
            <a:pPr marL="515620" indent="-342900" eaLnBrk="1" hangingPunct="1">
              <a:spcAft>
                <a:spcPts val="1200"/>
              </a:spcAft>
              <a:buFont typeface="Arial" panose="020B0604020202020204" pitchFamily="34" charset="0"/>
              <a:buChar char="•"/>
              <a:defRPr/>
            </a:pPr>
            <a:r>
              <a:rPr lang="en-US" dirty="0">
                <a:solidFill>
                  <a:schemeClr val="tx2"/>
                </a:solidFill>
                <a:latin typeface="Avenir Book"/>
                <a:ea typeface="Open Sans Semibold" panose="020B0706030804020204" pitchFamily="34" charset="0"/>
                <a:cs typeface="Open Sans Semibold" panose="020B0706030804020204" pitchFamily="34" charset="0"/>
              </a:rPr>
              <a:t>Leverage federal and private funds for food and nutrition programs</a:t>
            </a:r>
            <a:endParaRPr lang="en-US" dirty="0">
              <a:solidFill>
                <a:schemeClr val="tx2"/>
              </a:solidFill>
              <a:latin typeface="Avenir Book"/>
            </a:endParaRPr>
          </a:p>
        </p:txBody>
      </p:sp>
      <p:pic>
        <p:nvPicPr>
          <p:cNvPr id="6" name="Picture 5" descr="A close up of a logo&#10;&#10;Description automatically generated">
            <a:extLst>
              <a:ext uri="{FF2B5EF4-FFF2-40B4-BE49-F238E27FC236}">
                <a16:creationId xmlns:a16="http://schemas.microsoft.com/office/drawing/2014/main" id="{AFACD1E9-89BC-A349-BBAC-5BBBC3027CD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0928" y="0"/>
            <a:ext cx="4194703" cy="2796468"/>
          </a:xfrm>
          <a:prstGeom prst="rect">
            <a:avLst/>
          </a:prstGeom>
        </p:spPr>
      </p:pic>
      <p:pic>
        <p:nvPicPr>
          <p:cNvPr id="3" name="Picture 2" descr="A group of women under a tent&#10;&#10;Description automatically generated">
            <a:extLst>
              <a:ext uri="{FF2B5EF4-FFF2-40B4-BE49-F238E27FC236}">
                <a16:creationId xmlns:a16="http://schemas.microsoft.com/office/drawing/2014/main" id="{47D89E45-107B-F8B7-EC20-B136B4EAC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352" y="0"/>
            <a:ext cx="5584648" cy="6858000"/>
          </a:xfrm>
          <a:prstGeom prst="rect">
            <a:avLst/>
          </a:prstGeom>
        </p:spPr>
      </p:pic>
    </p:spTree>
    <p:extLst>
      <p:ext uri="{BB962C8B-B14F-4D97-AF65-F5344CB8AC3E}">
        <p14:creationId xmlns:p14="http://schemas.microsoft.com/office/powerpoint/2010/main" val="1974741937"/>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64A7-9A33-A353-309D-38AE1A6FF20C}"/>
              </a:ext>
            </a:extLst>
          </p:cNvPr>
          <p:cNvPicPr>
            <a:picLocks/>
          </p:cNvPicPr>
          <p:nvPr/>
        </p:nvPicPr>
        <p:blipFill>
          <a:blip r:embed="rId3">
            <a:duotone>
              <a:prstClr val="black"/>
              <a:srgbClr val="7D7D7D">
                <a:tint val="45000"/>
                <a:satMod val="400000"/>
              </a:srgbClr>
            </a:duotone>
            <a:alphaModFix amt="24000"/>
          </a:blip>
          <a:stretch>
            <a:fillRect/>
          </a:stretch>
        </p:blipFill>
        <p:spPr>
          <a:xfrm rot="5400000">
            <a:off x="4613301" y="-646419"/>
            <a:ext cx="6763871" cy="8244968"/>
          </a:xfrm>
          <a:prstGeom prst="rect">
            <a:avLst/>
          </a:prstGeom>
        </p:spPr>
      </p:pic>
      <p:sp>
        <p:nvSpPr>
          <p:cNvPr id="2" name="Title 1">
            <a:extLst>
              <a:ext uri="{FF2B5EF4-FFF2-40B4-BE49-F238E27FC236}">
                <a16:creationId xmlns:a16="http://schemas.microsoft.com/office/drawing/2014/main" id="{9852B85A-F10A-8E95-770D-F85C3961BEC0}"/>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dirty="0"/>
              <a:t>2024 Farm Business Impacts</a:t>
            </a:r>
          </a:p>
        </p:txBody>
      </p:sp>
      <p:sp>
        <p:nvSpPr>
          <p:cNvPr id="3" name="Content Placeholder 2">
            <a:extLst>
              <a:ext uri="{FF2B5EF4-FFF2-40B4-BE49-F238E27FC236}">
                <a16:creationId xmlns:a16="http://schemas.microsoft.com/office/drawing/2014/main" id="{EC77D591-69E2-8208-1FCF-0F91A8073F40}"/>
              </a:ext>
            </a:extLst>
          </p:cNvPr>
          <p:cNvSpPr>
            <a:spLocks noGrp="1"/>
          </p:cNvSpPr>
          <p:nvPr>
            <p:ph sz="half" idx="1"/>
          </p:nvPr>
        </p:nvSpPr>
        <p:spPr>
          <a:xfrm>
            <a:off x="590719" y="2330505"/>
            <a:ext cx="4559425" cy="3979585"/>
          </a:xfrm>
        </p:spPr>
        <p:txBody>
          <a:bodyPr vert="horz" lIns="91440" tIns="45720" rIns="91440" bIns="45720" rtlCol="0" anchor="ctr">
            <a:normAutofit fontScale="92500"/>
          </a:bodyPr>
          <a:lstStyle/>
          <a:p>
            <a:r>
              <a:rPr lang="en-US" sz="2400" dirty="0"/>
              <a:t>Over $350,000 direct farm impact last year</a:t>
            </a:r>
          </a:p>
          <a:p>
            <a:r>
              <a:rPr lang="en-US" sz="2400" dirty="0"/>
              <a:t>86% of farms surveyed attributed increased farmers market sales to KDD from 2020 to 2024</a:t>
            </a:r>
          </a:p>
          <a:p>
            <a:r>
              <a:rPr lang="en-US" sz="2400" dirty="0"/>
              <a:t>Average farm sales increased about $2,500 per farm in 2024.</a:t>
            </a:r>
          </a:p>
          <a:p>
            <a:r>
              <a:rPr lang="en-US" sz="2400" dirty="0"/>
              <a:t>Small to Mid-size farms saw 16% increase in sales, while large farms saw 10% increase in sales</a:t>
            </a:r>
          </a:p>
          <a:p>
            <a:endParaRPr lang="en-US" sz="2000" dirty="0"/>
          </a:p>
        </p:txBody>
      </p:sp>
      <p:sp>
        <p:nvSpPr>
          <p:cNvPr id="5" name="TextBox 4">
            <a:extLst>
              <a:ext uri="{FF2B5EF4-FFF2-40B4-BE49-F238E27FC236}">
                <a16:creationId xmlns:a16="http://schemas.microsoft.com/office/drawing/2014/main" id="{95533BD6-DC2E-5A59-8549-9247B571FA5A}"/>
              </a:ext>
            </a:extLst>
          </p:cNvPr>
          <p:cNvSpPr txBox="1"/>
          <p:nvPr/>
        </p:nvSpPr>
        <p:spPr>
          <a:xfrm>
            <a:off x="589560" y="6058648"/>
            <a:ext cx="1497526" cy="369332"/>
          </a:xfrm>
          <a:prstGeom prst="rect">
            <a:avLst/>
          </a:prstGeom>
          <a:noFill/>
        </p:spPr>
        <p:txBody>
          <a:bodyPr wrap="none" rtlCol="0">
            <a:spAutoFit/>
          </a:bodyPr>
          <a:lstStyle/>
          <a:p>
            <a:r>
              <a:rPr lang="en-US" dirty="0"/>
              <a:t>(CEDIK 2024)</a:t>
            </a:r>
          </a:p>
        </p:txBody>
      </p:sp>
      <p:pic>
        <p:nvPicPr>
          <p:cNvPr id="8" name="Content Placeholder 7" descr="A group of people standing in a parking lot&#10;&#10;Description automatically generated">
            <a:extLst>
              <a:ext uri="{FF2B5EF4-FFF2-40B4-BE49-F238E27FC236}">
                <a16:creationId xmlns:a16="http://schemas.microsoft.com/office/drawing/2014/main" id="{4D433296-F4A9-A841-D40B-3E69A7364DF8}"/>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27822" r="4170" b="12413"/>
          <a:stretch/>
        </p:blipFill>
        <p:spPr>
          <a:xfrm>
            <a:off x="5379980" y="1222600"/>
            <a:ext cx="6221301" cy="4506930"/>
          </a:xfrm>
        </p:spPr>
      </p:pic>
    </p:spTree>
    <p:extLst>
      <p:ext uri="{BB962C8B-B14F-4D97-AF65-F5344CB8AC3E}">
        <p14:creationId xmlns:p14="http://schemas.microsoft.com/office/powerpoint/2010/main" val="1523018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9D24E-EDA5-2C76-234E-741478947543}"/>
              </a:ext>
            </a:extLst>
          </p:cNvPr>
          <p:cNvSpPr>
            <a:spLocks noGrp="1"/>
          </p:cNvSpPr>
          <p:nvPr>
            <p:ph type="title"/>
          </p:nvPr>
        </p:nvSpPr>
        <p:spPr>
          <a:xfrm>
            <a:off x="7556771" y="640422"/>
            <a:ext cx="4140014" cy="1330839"/>
          </a:xfrm>
        </p:spPr>
        <p:txBody>
          <a:bodyPr vert="horz" lIns="91440" tIns="45720" rIns="91440" bIns="45720" rtlCol="0" anchor="ctr">
            <a:normAutofit/>
          </a:bodyPr>
          <a:lstStyle/>
          <a:p>
            <a:r>
              <a:rPr lang="en-US" dirty="0"/>
              <a:t>Community Farmers Market</a:t>
            </a:r>
          </a:p>
        </p:txBody>
      </p:sp>
      <p:pic>
        <p:nvPicPr>
          <p:cNvPr id="5" name="Content Placeholder 4">
            <a:extLst>
              <a:ext uri="{FF2B5EF4-FFF2-40B4-BE49-F238E27FC236}">
                <a16:creationId xmlns:a16="http://schemas.microsoft.com/office/drawing/2014/main" id="{B56353B1-7CB3-035D-DF1F-9259555197A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15296" b="15296"/>
          <a:stretch/>
        </p:blipFill>
        <p:spPr>
          <a:xfrm>
            <a:off x="0" y="1"/>
            <a:ext cx="7421217" cy="6857999"/>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8C032D71-A1F8-F9F3-72ED-33F33E5344ED}"/>
              </a:ext>
            </a:extLst>
          </p:cNvPr>
          <p:cNvSpPr>
            <a:spLocks noGrp="1"/>
          </p:cNvSpPr>
          <p:nvPr>
            <p:ph sz="half" idx="1"/>
          </p:nvPr>
        </p:nvSpPr>
        <p:spPr>
          <a:xfrm>
            <a:off x="7556772" y="2194102"/>
            <a:ext cx="4140013" cy="3908586"/>
          </a:xfrm>
        </p:spPr>
        <p:txBody>
          <a:bodyPr vert="horz" lIns="91440" tIns="45720" rIns="91440" bIns="45720" rtlCol="0">
            <a:normAutofit/>
          </a:bodyPr>
          <a:lstStyle/>
          <a:p>
            <a:pPr marL="0" marR="0" indent="0">
              <a:lnSpc>
                <a:spcPct val="107000"/>
              </a:lnSpc>
              <a:spcBef>
                <a:spcPts val="0"/>
              </a:spcBef>
              <a:spcAft>
                <a:spcPts val="800"/>
              </a:spcAft>
              <a:buNone/>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For me here on Tuesday, and also for my dad, it makes up a big majority of our income, sometimes up to 50% for us. It also allows us to feed people who need 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2406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oster with text and images of vegetables&#10;&#10;AI-generated content may be incorrect.">
            <a:extLst>
              <a:ext uri="{FF2B5EF4-FFF2-40B4-BE49-F238E27FC236}">
                <a16:creationId xmlns:a16="http://schemas.microsoft.com/office/drawing/2014/main" id="{3B48792C-72AD-4579-08BE-39CBBA2CA5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457200"/>
            <a:ext cx="5943600" cy="5943600"/>
          </a:xfrm>
          <a:prstGeom prst="rect">
            <a:avLst/>
          </a:prstGeom>
        </p:spPr>
      </p:pic>
    </p:spTree>
    <p:extLst>
      <p:ext uri="{BB962C8B-B14F-4D97-AF65-F5344CB8AC3E}">
        <p14:creationId xmlns:p14="http://schemas.microsoft.com/office/powerpoint/2010/main" val="32390250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5423</TotalTime>
  <Words>1170</Words>
  <Application>Microsoft Office PowerPoint</Application>
  <PresentationFormat>Widescreen</PresentationFormat>
  <Paragraphs>121</Paragraphs>
  <Slides>22</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Aptos</vt:lpstr>
      <vt:lpstr>Aptos Display</vt:lpstr>
      <vt:lpstr>Arial</vt:lpstr>
      <vt:lpstr>Avenir Book</vt:lpstr>
      <vt:lpstr>Calibri</vt:lpstr>
      <vt:lpstr>Office Theme</vt:lpstr>
      <vt:lpstr>Kentucky Double Dollars and Farmers Market Support Program</vt:lpstr>
      <vt:lpstr>Who is Community Farm Alliance?  </vt:lpstr>
      <vt:lpstr>Farmers build community</vt:lpstr>
      <vt:lpstr>Program updates</vt:lpstr>
      <vt:lpstr>PowerPoint Presentation</vt:lpstr>
      <vt:lpstr>PowerPoint Presentation</vt:lpstr>
      <vt:lpstr>2024 Farm Business Impacts</vt:lpstr>
      <vt:lpstr>Community Farmers Market</vt:lpstr>
      <vt:lpstr>PowerPoint Presentation</vt:lpstr>
      <vt:lpstr>Ohio County</vt:lpstr>
      <vt:lpstr>PowerPoint Presentation</vt:lpstr>
      <vt:lpstr>PowerPoint Presentation</vt:lpstr>
      <vt:lpstr>Golden Bell Farms</vt:lpstr>
      <vt:lpstr>PowerPoint Presentation</vt:lpstr>
      <vt:lpstr>Farmers Market Resiliency</vt:lpstr>
      <vt:lpstr>Farmers Market Support</vt:lpstr>
      <vt:lpstr>Pathway to Future Impact</vt:lpstr>
      <vt:lpstr>Innovation: Locals Food Hub and Pizza Pub</vt:lpstr>
      <vt:lpstr>Woodford County</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Does the Community need the Farm or does Farm need the Community?</dc:title>
  <dc:creator>Myrisa</dc:creator>
  <cp:lastModifiedBy>Myrisa</cp:lastModifiedBy>
  <cp:revision>37</cp:revision>
  <cp:lastPrinted>2024-07-10T14:16:46Z</cp:lastPrinted>
  <dcterms:created xsi:type="dcterms:W3CDTF">2024-06-11T17:47:23Z</dcterms:created>
  <dcterms:modified xsi:type="dcterms:W3CDTF">2025-06-06T18:17:51Z</dcterms:modified>
</cp:coreProperties>
</file>