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70" r:id="rId3"/>
    <p:sldId id="261" r:id="rId4"/>
    <p:sldId id="259" r:id="rId5"/>
    <p:sldId id="273" r:id="rId6"/>
    <p:sldId id="276" r:id="rId7"/>
    <p:sldId id="277" r:id="rId8"/>
    <p:sldId id="272" r:id="rId9"/>
    <p:sldId id="274" r:id="rId10"/>
    <p:sldId id="275" r:id="rId11"/>
    <p:sldId id="269" r:id="rId1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14"/>
  </p:normalViewPr>
  <p:slideViewPr>
    <p:cSldViewPr>
      <p:cViewPr>
        <p:scale>
          <a:sx n="67" d="100"/>
          <a:sy n="67" d="100"/>
        </p:scale>
        <p:origin x="904" y="4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pic>
        <p:nvPicPr>
          <p:cNvPr id="17" name="bg object 17"/>
          <p:cNvPicPr/>
          <p:nvPr/>
        </p:nvPicPr>
        <p:blipFill>
          <a:blip r:embed="rId3" cstate="print"/>
          <a:stretch>
            <a:fillRect/>
          </a:stretch>
        </p:blipFill>
        <p:spPr>
          <a:xfrm>
            <a:off x="0" y="4863318"/>
            <a:ext cx="18287999" cy="5419724"/>
          </a:xfrm>
          <a:prstGeom prst="rect">
            <a:avLst/>
          </a:prstGeom>
        </p:spPr>
      </p:pic>
      <p:sp>
        <p:nvSpPr>
          <p:cNvPr id="2" name="Holder 2"/>
          <p:cNvSpPr>
            <a:spLocks noGrp="1"/>
          </p:cNvSpPr>
          <p:nvPr>
            <p:ph type="ctrTitle"/>
          </p:nvPr>
        </p:nvSpPr>
        <p:spPr>
          <a:xfrm>
            <a:off x="8239432" y="253535"/>
            <a:ext cx="1809134" cy="452120"/>
          </a:xfrm>
          <a:prstGeom prst="rect">
            <a:avLst/>
          </a:prstGeom>
        </p:spPr>
        <p:txBody>
          <a:bodyPr wrap="square" lIns="0" tIns="0" rIns="0" bIns="0">
            <a:spAutoFit/>
          </a:bodyPr>
          <a:lstStyle>
            <a:lvl1pPr>
              <a:defRPr sz="9700" b="0" i="0">
                <a:solidFill>
                  <a:srgbClr val="131313"/>
                </a:solidFill>
                <a:latin typeface="Arial Black"/>
                <a:cs typeface="Arial Black"/>
              </a:defRPr>
            </a:lvl1pPr>
          </a:lstStyle>
          <a:p>
            <a:endParaRPr/>
          </a:p>
        </p:txBody>
      </p:sp>
      <p:sp>
        <p:nvSpPr>
          <p:cNvPr id="3" name="Holder 3"/>
          <p:cNvSpPr>
            <a:spLocks noGrp="1"/>
          </p:cNvSpPr>
          <p:nvPr>
            <p:ph type="subTitle" idx="4"/>
          </p:nvPr>
        </p:nvSpPr>
        <p:spPr>
          <a:xfrm>
            <a:off x="1016000" y="7217268"/>
            <a:ext cx="8634095" cy="2219959"/>
          </a:xfrm>
          <a:prstGeom prst="rect">
            <a:avLst/>
          </a:prstGeom>
        </p:spPr>
        <p:txBody>
          <a:bodyPr wrap="square" lIns="0" tIns="0" rIns="0" bIns="0">
            <a:spAutoFit/>
          </a:bodyPr>
          <a:lstStyle>
            <a:lvl1pPr>
              <a:defRPr sz="2400" b="0" i="0">
                <a:solidFill>
                  <a:srgbClr val="13131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700" b="0" i="0">
                <a:solidFill>
                  <a:srgbClr val="131313"/>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a:solidFill>
                  <a:srgbClr val="13131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143500"/>
            <a:ext cx="18287999" cy="5143499"/>
          </a:xfrm>
          <a:prstGeom prst="rect">
            <a:avLst/>
          </a:prstGeom>
        </p:spPr>
      </p:pic>
      <p:sp>
        <p:nvSpPr>
          <p:cNvPr id="17" name="bg object 17"/>
          <p:cNvSpPr/>
          <p:nvPr/>
        </p:nvSpPr>
        <p:spPr>
          <a:xfrm>
            <a:off x="1028699" y="3073087"/>
            <a:ext cx="16224250" cy="4141470"/>
          </a:xfrm>
          <a:custGeom>
            <a:avLst/>
            <a:gdLst/>
            <a:ahLst/>
            <a:cxnLst/>
            <a:rect l="l" t="t" r="r" b="b"/>
            <a:pathLst>
              <a:path w="16224250" h="4141470">
                <a:moveTo>
                  <a:pt x="15936255" y="4140974"/>
                </a:moveTo>
                <a:lnTo>
                  <a:pt x="294343" y="4140974"/>
                </a:lnTo>
                <a:lnTo>
                  <a:pt x="246689" y="4137112"/>
                </a:lnTo>
                <a:lnTo>
                  <a:pt x="201451" y="4125933"/>
                </a:lnTo>
                <a:lnTo>
                  <a:pt x="159239" y="4108050"/>
                </a:lnTo>
                <a:lnTo>
                  <a:pt x="120668" y="4084076"/>
                </a:lnTo>
                <a:lnTo>
                  <a:pt x="86350" y="4054623"/>
                </a:lnTo>
                <a:lnTo>
                  <a:pt x="56898" y="4020305"/>
                </a:lnTo>
                <a:lnTo>
                  <a:pt x="32924" y="3981734"/>
                </a:lnTo>
                <a:lnTo>
                  <a:pt x="15041" y="3939523"/>
                </a:lnTo>
                <a:lnTo>
                  <a:pt x="3862" y="3894284"/>
                </a:lnTo>
                <a:lnTo>
                  <a:pt x="0" y="3846631"/>
                </a:lnTo>
                <a:lnTo>
                  <a:pt x="0" y="294343"/>
                </a:lnTo>
                <a:lnTo>
                  <a:pt x="3862" y="246689"/>
                </a:lnTo>
                <a:lnTo>
                  <a:pt x="15041" y="201451"/>
                </a:lnTo>
                <a:lnTo>
                  <a:pt x="32924" y="159239"/>
                </a:lnTo>
                <a:lnTo>
                  <a:pt x="56898" y="120668"/>
                </a:lnTo>
                <a:lnTo>
                  <a:pt x="86350" y="86350"/>
                </a:lnTo>
                <a:lnTo>
                  <a:pt x="120668" y="56898"/>
                </a:lnTo>
                <a:lnTo>
                  <a:pt x="159239" y="32924"/>
                </a:lnTo>
                <a:lnTo>
                  <a:pt x="201451" y="15041"/>
                </a:lnTo>
                <a:lnTo>
                  <a:pt x="246689" y="3862"/>
                </a:lnTo>
                <a:lnTo>
                  <a:pt x="294343" y="0"/>
                </a:lnTo>
                <a:lnTo>
                  <a:pt x="15936255" y="0"/>
                </a:lnTo>
                <a:lnTo>
                  <a:pt x="15983909" y="3862"/>
                </a:lnTo>
                <a:lnTo>
                  <a:pt x="16029148" y="15041"/>
                </a:lnTo>
                <a:lnTo>
                  <a:pt x="16071359" y="32924"/>
                </a:lnTo>
                <a:lnTo>
                  <a:pt x="16109930" y="56898"/>
                </a:lnTo>
                <a:lnTo>
                  <a:pt x="16144248" y="86350"/>
                </a:lnTo>
                <a:lnTo>
                  <a:pt x="16173700" y="120668"/>
                </a:lnTo>
                <a:lnTo>
                  <a:pt x="16197674" y="159239"/>
                </a:lnTo>
                <a:lnTo>
                  <a:pt x="16215557" y="201451"/>
                </a:lnTo>
                <a:lnTo>
                  <a:pt x="16224209" y="236461"/>
                </a:lnTo>
                <a:lnTo>
                  <a:pt x="16224209" y="3904512"/>
                </a:lnTo>
                <a:lnTo>
                  <a:pt x="16197674" y="3981734"/>
                </a:lnTo>
                <a:lnTo>
                  <a:pt x="16173700" y="4020305"/>
                </a:lnTo>
                <a:lnTo>
                  <a:pt x="16144248" y="4054623"/>
                </a:lnTo>
                <a:lnTo>
                  <a:pt x="16109930" y="4084076"/>
                </a:lnTo>
                <a:lnTo>
                  <a:pt x="16071359" y="4108050"/>
                </a:lnTo>
                <a:lnTo>
                  <a:pt x="16029148" y="4125933"/>
                </a:lnTo>
                <a:lnTo>
                  <a:pt x="15983909" y="4137112"/>
                </a:lnTo>
                <a:lnTo>
                  <a:pt x="15936255" y="4140974"/>
                </a:lnTo>
                <a:close/>
              </a:path>
            </a:pathLst>
          </a:custGeom>
          <a:solidFill>
            <a:srgbClr val="53672A"/>
          </a:solidFill>
        </p:spPr>
        <p:txBody>
          <a:bodyPr wrap="square" lIns="0" tIns="0" rIns="0" bIns="0" rtlCol="0"/>
          <a:lstStyle/>
          <a:p>
            <a:endParaRPr/>
          </a:p>
        </p:txBody>
      </p:sp>
      <p:sp>
        <p:nvSpPr>
          <p:cNvPr id="18" name="bg object 18"/>
          <p:cNvSpPr/>
          <p:nvPr/>
        </p:nvSpPr>
        <p:spPr>
          <a:xfrm>
            <a:off x="3437712" y="3966069"/>
            <a:ext cx="7951470" cy="2364105"/>
          </a:xfrm>
          <a:custGeom>
            <a:avLst/>
            <a:gdLst/>
            <a:ahLst/>
            <a:cxnLst/>
            <a:rect l="l" t="t" r="r" b="b"/>
            <a:pathLst>
              <a:path w="7951469" h="2364104">
                <a:moveTo>
                  <a:pt x="654558" y="1976056"/>
                </a:moveTo>
                <a:lnTo>
                  <a:pt x="344805" y="2161908"/>
                </a:lnTo>
                <a:lnTo>
                  <a:pt x="340880" y="2164270"/>
                </a:lnTo>
                <a:lnTo>
                  <a:pt x="336613" y="2165451"/>
                </a:lnTo>
                <a:lnTo>
                  <a:pt x="327444" y="2165451"/>
                </a:lnTo>
                <a:lnTo>
                  <a:pt x="323189" y="2164270"/>
                </a:lnTo>
                <a:lnTo>
                  <a:pt x="9499" y="1976056"/>
                </a:lnTo>
                <a:lnTo>
                  <a:pt x="9499" y="2320887"/>
                </a:lnTo>
                <a:lnTo>
                  <a:pt x="28689" y="2354046"/>
                </a:lnTo>
                <a:lnTo>
                  <a:pt x="52539" y="2363927"/>
                </a:lnTo>
                <a:lnTo>
                  <a:pt x="611517" y="2363927"/>
                </a:lnTo>
                <a:lnTo>
                  <a:pt x="644677" y="2344750"/>
                </a:lnTo>
                <a:lnTo>
                  <a:pt x="654558" y="2320887"/>
                </a:lnTo>
                <a:lnTo>
                  <a:pt x="654558" y="1976056"/>
                </a:lnTo>
                <a:close/>
              </a:path>
              <a:path w="7951469" h="2364104">
                <a:moveTo>
                  <a:pt x="654558" y="1910778"/>
                </a:moveTo>
                <a:lnTo>
                  <a:pt x="635368" y="1877618"/>
                </a:lnTo>
                <a:lnTo>
                  <a:pt x="611517" y="1867738"/>
                </a:lnTo>
                <a:lnTo>
                  <a:pt x="52539" y="1867738"/>
                </a:lnTo>
                <a:lnTo>
                  <a:pt x="19380" y="1886927"/>
                </a:lnTo>
                <a:lnTo>
                  <a:pt x="9499" y="1910778"/>
                </a:lnTo>
                <a:lnTo>
                  <a:pt x="9499" y="1918208"/>
                </a:lnTo>
                <a:lnTo>
                  <a:pt x="332028" y="2111718"/>
                </a:lnTo>
                <a:lnTo>
                  <a:pt x="654558" y="1918208"/>
                </a:lnTo>
                <a:lnTo>
                  <a:pt x="654558" y="1910778"/>
                </a:lnTo>
                <a:close/>
              </a:path>
              <a:path w="7951469" h="2364104">
                <a:moveTo>
                  <a:pt x="661974" y="556044"/>
                </a:moveTo>
                <a:lnTo>
                  <a:pt x="634619" y="489966"/>
                </a:lnTo>
                <a:lnTo>
                  <a:pt x="568528" y="423862"/>
                </a:lnTo>
                <a:lnTo>
                  <a:pt x="502450" y="396494"/>
                </a:lnTo>
                <a:lnTo>
                  <a:pt x="467283" y="403339"/>
                </a:lnTo>
                <a:lnTo>
                  <a:pt x="427151" y="434594"/>
                </a:lnTo>
                <a:lnTo>
                  <a:pt x="410845" y="471665"/>
                </a:lnTo>
                <a:lnTo>
                  <a:pt x="364591" y="457987"/>
                </a:lnTo>
                <a:lnTo>
                  <a:pt x="320395" y="435571"/>
                </a:lnTo>
                <a:lnTo>
                  <a:pt x="279933" y="406095"/>
                </a:lnTo>
                <a:lnTo>
                  <a:pt x="244906" y="371246"/>
                </a:lnTo>
                <a:lnTo>
                  <a:pt x="216979" y="332714"/>
                </a:lnTo>
                <a:lnTo>
                  <a:pt x="197866" y="292188"/>
                </a:lnTo>
                <a:lnTo>
                  <a:pt x="189230" y="251333"/>
                </a:lnTo>
                <a:lnTo>
                  <a:pt x="202476" y="247865"/>
                </a:lnTo>
                <a:lnTo>
                  <a:pt x="215201" y="242430"/>
                </a:lnTo>
                <a:lnTo>
                  <a:pt x="258648" y="194716"/>
                </a:lnTo>
                <a:lnTo>
                  <a:pt x="258648" y="124383"/>
                </a:lnTo>
                <a:lnTo>
                  <a:pt x="172046" y="27368"/>
                </a:lnTo>
                <a:lnTo>
                  <a:pt x="105968" y="0"/>
                </a:lnTo>
                <a:lnTo>
                  <a:pt x="70802" y="6845"/>
                </a:lnTo>
                <a:lnTo>
                  <a:pt x="21628" y="50076"/>
                </a:lnTo>
                <a:lnTo>
                  <a:pt x="2006" y="103289"/>
                </a:lnTo>
                <a:lnTo>
                  <a:pt x="0" y="133134"/>
                </a:lnTo>
                <a:lnTo>
                  <a:pt x="2768" y="164731"/>
                </a:lnTo>
                <a:lnTo>
                  <a:pt x="21297" y="231813"/>
                </a:lnTo>
                <a:lnTo>
                  <a:pt x="54991" y="301929"/>
                </a:lnTo>
                <a:lnTo>
                  <a:pt x="76720" y="337312"/>
                </a:lnTo>
                <a:lnTo>
                  <a:pt x="101269" y="372478"/>
                </a:lnTo>
                <a:lnTo>
                  <a:pt x="128308" y="407111"/>
                </a:lnTo>
                <a:lnTo>
                  <a:pt x="157518" y="440867"/>
                </a:lnTo>
                <a:lnTo>
                  <a:pt x="188556" y="473430"/>
                </a:lnTo>
                <a:lnTo>
                  <a:pt x="221132" y="504482"/>
                </a:lnTo>
                <a:lnTo>
                  <a:pt x="254889" y="533679"/>
                </a:lnTo>
                <a:lnTo>
                  <a:pt x="289509" y="560717"/>
                </a:lnTo>
                <a:lnTo>
                  <a:pt x="324675" y="585266"/>
                </a:lnTo>
                <a:lnTo>
                  <a:pt x="360057" y="606996"/>
                </a:lnTo>
                <a:lnTo>
                  <a:pt x="395338" y="625576"/>
                </a:lnTo>
                <a:lnTo>
                  <a:pt x="464261" y="652018"/>
                </a:lnTo>
                <a:lnTo>
                  <a:pt x="528853" y="661987"/>
                </a:lnTo>
                <a:lnTo>
                  <a:pt x="558711" y="659980"/>
                </a:lnTo>
                <a:lnTo>
                  <a:pt x="586498" y="652881"/>
                </a:lnTo>
                <a:lnTo>
                  <a:pt x="611924" y="640359"/>
                </a:lnTo>
                <a:lnTo>
                  <a:pt x="634619" y="622096"/>
                </a:lnTo>
                <a:lnTo>
                  <a:pt x="655142" y="591197"/>
                </a:lnTo>
                <a:lnTo>
                  <a:pt x="661974" y="556044"/>
                </a:lnTo>
                <a:close/>
              </a:path>
              <a:path w="7951469" h="2364104">
                <a:moveTo>
                  <a:pt x="7951305" y="1594192"/>
                </a:moveTo>
                <a:lnTo>
                  <a:pt x="7947634" y="1548650"/>
                </a:lnTo>
                <a:lnTo>
                  <a:pt x="7936979" y="1505432"/>
                </a:lnTo>
                <a:lnTo>
                  <a:pt x="7919948" y="1465148"/>
                </a:lnTo>
                <a:lnTo>
                  <a:pt x="7897114" y="1428343"/>
                </a:lnTo>
                <a:lnTo>
                  <a:pt x="7869034" y="1395628"/>
                </a:lnTo>
                <a:lnTo>
                  <a:pt x="7836306" y="1367548"/>
                </a:lnTo>
                <a:lnTo>
                  <a:pt x="7799514" y="1344701"/>
                </a:lnTo>
                <a:lnTo>
                  <a:pt x="7770762" y="1332560"/>
                </a:lnTo>
                <a:lnTo>
                  <a:pt x="7770762" y="1594192"/>
                </a:lnTo>
                <a:lnTo>
                  <a:pt x="7762875" y="1633220"/>
                </a:lnTo>
                <a:lnTo>
                  <a:pt x="7741374" y="1665097"/>
                </a:lnTo>
                <a:lnTo>
                  <a:pt x="7709497" y="1686598"/>
                </a:lnTo>
                <a:lnTo>
                  <a:pt x="7670470" y="1694484"/>
                </a:lnTo>
                <a:lnTo>
                  <a:pt x="7631443" y="1686598"/>
                </a:lnTo>
                <a:lnTo>
                  <a:pt x="7599553" y="1665097"/>
                </a:lnTo>
                <a:lnTo>
                  <a:pt x="7578052" y="1633220"/>
                </a:lnTo>
                <a:lnTo>
                  <a:pt x="7570165" y="1594192"/>
                </a:lnTo>
                <a:lnTo>
                  <a:pt x="7578052" y="1555165"/>
                </a:lnTo>
                <a:lnTo>
                  <a:pt x="7599553" y="1523276"/>
                </a:lnTo>
                <a:lnTo>
                  <a:pt x="7631443" y="1501775"/>
                </a:lnTo>
                <a:lnTo>
                  <a:pt x="7670470" y="1493888"/>
                </a:lnTo>
                <a:lnTo>
                  <a:pt x="7709497" y="1501775"/>
                </a:lnTo>
                <a:lnTo>
                  <a:pt x="7741374" y="1523276"/>
                </a:lnTo>
                <a:lnTo>
                  <a:pt x="7762875" y="1555165"/>
                </a:lnTo>
                <a:lnTo>
                  <a:pt x="7770762" y="1594192"/>
                </a:lnTo>
                <a:lnTo>
                  <a:pt x="7770762" y="1332560"/>
                </a:lnTo>
                <a:lnTo>
                  <a:pt x="7759217" y="1327670"/>
                </a:lnTo>
                <a:lnTo>
                  <a:pt x="7716012" y="1317028"/>
                </a:lnTo>
                <a:lnTo>
                  <a:pt x="7670470" y="1313357"/>
                </a:lnTo>
                <a:lnTo>
                  <a:pt x="7624927" y="1317028"/>
                </a:lnTo>
                <a:lnTo>
                  <a:pt x="7581722" y="1327670"/>
                </a:lnTo>
                <a:lnTo>
                  <a:pt x="7541425" y="1344701"/>
                </a:lnTo>
                <a:lnTo>
                  <a:pt x="7504620" y="1367548"/>
                </a:lnTo>
                <a:lnTo>
                  <a:pt x="7471905" y="1395628"/>
                </a:lnTo>
                <a:lnTo>
                  <a:pt x="7443825" y="1428343"/>
                </a:lnTo>
                <a:lnTo>
                  <a:pt x="7420978" y="1465148"/>
                </a:lnTo>
                <a:lnTo>
                  <a:pt x="7403947" y="1505432"/>
                </a:lnTo>
                <a:lnTo>
                  <a:pt x="7393305" y="1548650"/>
                </a:lnTo>
                <a:lnTo>
                  <a:pt x="7389635" y="1594192"/>
                </a:lnTo>
                <a:lnTo>
                  <a:pt x="7433513" y="1764538"/>
                </a:lnTo>
                <a:lnTo>
                  <a:pt x="7530046" y="1933956"/>
                </a:lnTo>
                <a:lnTo>
                  <a:pt x="7626591" y="2063877"/>
                </a:lnTo>
                <a:lnTo>
                  <a:pt x="7670470" y="2115743"/>
                </a:lnTo>
                <a:lnTo>
                  <a:pt x="7714348" y="2063877"/>
                </a:lnTo>
                <a:lnTo>
                  <a:pt x="7810881" y="1933956"/>
                </a:lnTo>
                <a:lnTo>
                  <a:pt x="7907426" y="1764538"/>
                </a:lnTo>
                <a:lnTo>
                  <a:pt x="7925473" y="1694484"/>
                </a:lnTo>
                <a:lnTo>
                  <a:pt x="7951305" y="1594192"/>
                </a:lnTo>
                <a:close/>
              </a:path>
            </a:pathLst>
          </a:custGeom>
          <a:solidFill>
            <a:srgbClr val="E882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700" b="0" i="0">
                <a:solidFill>
                  <a:srgbClr val="131313"/>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700" b="0" i="0">
                <a:solidFill>
                  <a:srgbClr val="131313"/>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286705"/>
            <a:ext cx="15303989" cy="2589766"/>
          </a:xfrm>
          <a:prstGeom prst="rect">
            <a:avLst/>
          </a:prstGeom>
        </p:spPr>
        <p:txBody>
          <a:bodyPr wrap="square" lIns="0" tIns="0" rIns="0" bIns="0">
            <a:spAutoFit/>
          </a:bodyPr>
          <a:lstStyle>
            <a:lvl1pPr>
              <a:defRPr sz="9700" b="0" i="0">
                <a:solidFill>
                  <a:srgbClr val="131313"/>
                </a:solidFill>
                <a:latin typeface="Arial Black"/>
                <a:cs typeface="Arial Black"/>
              </a:defRPr>
            </a:lvl1pPr>
          </a:lstStyle>
          <a:p>
            <a:endParaRPr/>
          </a:p>
        </p:txBody>
      </p:sp>
      <p:sp>
        <p:nvSpPr>
          <p:cNvPr id="3" name="Holder 3"/>
          <p:cNvSpPr>
            <a:spLocks noGrp="1"/>
          </p:cNvSpPr>
          <p:nvPr>
            <p:ph type="body" idx="1"/>
          </p:nvPr>
        </p:nvSpPr>
        <p:spPr>
          <a:xfrm>
            <a:off x="2733153" y="2648367"/>
            <a:ext cx="13566775" cy="6426200"/>
          </a:xfrm>
          <a:prstGeom prst="rect">
            <a:avLst/>
          </a:prstGeom>
        </p:spPr>
        <p:txBody>
          <a:bodyPr wrap="square" lIns="0" tIns="0" rIns="0" bIns="0">
            <a:spAutoFit/>
          </a:bodyPr>
          <a:lstStyle>
            <a:lvl1pPr>
              <a:defRPr sz="2400" b="0" i="0">
                <a:solidFill>
                  <a:srgbClr val="131313"/>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mailto:sarah@feedingky.org" TargetMode="External"/><Relationship Id="rId2" Type="http://schemas.openxmlformats.org/officeDocument/2006/relationships/hyperlink" Target="mailto:melissa@feedingky.org"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8287999" cy="10286999"/>
            <a:chOff x="0" y="0"/>
            <a:chExt cx="18287999" cy="10286999"/>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1028699" y="1028700"/>
              <a:ext cx="16230600" cy="8229600"/>
            </a:xfrm>
            <a:custGeom>
              <a:avLst/>
              <a:gdLst/>
              <a:ahLst/>
              <a:cxnLst/>
              <a:rect l="l" t="t" r="r" b="b"/>
              <a:pathLst>
                <a:path w="16230600" h="8229600">
                  <a:moveTo>
                    <a:pt x="16230599" y="8229599"/>
                  </a:moveTo>
                  <a:lnTo>
                    <a:pt x="0" y="8229599"/>
                  </a:lnTo>
                  <a:lnTo>
                    <a:pt x="0" y="0"/>
                  </a:lnTo>
                  <a:lnTo>
                    <a:pt x="16230599" y="0"/>
                  </a:lnTo>
                  <a:lnTo>
                    <a:pt x="16230599" y="8229599"/>
                  </a:lnTo>
                  <a:close/>
                </a:path>
              </a:pathLst>
            </a:custGeom>
            <a:solidFill>
              <a:srgbClr val="E88200">
                <a:alpha val="79998"/>
              </a:srgbClr>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4648199" y="2476501"/>
              <a:ext cx="9658349" cy="4876799"/>
            </a:xfrm>
            <a:prstGeom prst="rect">
              <a:avLst/>
            </a:prstGeom>
          </p:spPr>
        </p:pic>
      </p:grpSp>
      <p:sp>
        <p:nvSpPr>
          <p:cNvPr id="7" name="TextBox 6">
            <a:extLst>
              <a:ext uri="{FF2B5EF4-FFF2-40B4-BE49-F238E27FC236}">
                <a16:creationId xmlns:a16="http://schemas.microsoft.com/office/drawing/2014/main" id="{9231EF59-BE84-C783-8FBE-F74D6CCEE47F}"/>
              </a:ext>
            </a:extLst>
          </p:cNvPr>
          <p:cNvSpPr txBox="1"/>
          <p:nvPr/>
        </p:nvSpPr>
        <p:spPr>
          <a:xfrm>
            <a:off x="3390900" y="7970105"/>
            <a:ext cx="11506200" cy="830997"/>
          </a:xfrm>
          <a:prstGeom prst="rect">
            <a:avLst/>
          </a:prstGeom>
          <a:noFill/>
        </p:spPr>
        <p:txBody>
          <a:bodyPr wrap="square" rtlCol="0">
            <a:spAutoFit/>
          </a:bodyPr>
          <a:lstStyle/>
          <a:p>
            <a:pPr algn="ctr"/>
            <a:r>
              <a:rPr lang="en-US" sz="2400" b="1" dirty="0">
                <a:solidFill>
                  <a:schemeClr val="bg1"/>
                </a:solidFill>
                <a:latin typeface="+mn-lt"/>
              </a:rPr>
              <a:t>June 12, 2025 </a:t>
            </a:r>
          </a:p>
          <a:p>
            <a:pPr algn="ctr"/>
            <a:r>
              <a:rPr lang="en-US" sz="2400" b="1" dirty="0">
                <a:solidFill>
                  <a:schemeClr val="bg1"/>
                </a:solidFill>
                <a:latin typeface="+mn-lt"/>
              </a:rPr>
              <a:t>Melissa McDonald and Sarah Vaughn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743810-B3FF-A952-DCAD-D2DF4B7CAF04}"/>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7ADCD74-49F6-D7FC-BC34-79B9D1C24F95}"/>
              </a:ext>
            </a:extLst>
          </p:cNvPr>
          <p:cNvPicPr/>
          <p:nvPr/>
        </p:nvPicPr>
        <p:blipFill>
          <a:blip r:embed="rId2" cstate="print"/>
          <a:stretch>
            <a:fillRect/>
          </a:stretch>
        </p:blipFill>
        <p:spPr>
          <a:xfrm>
            <a:off x="0" y="3795672"/>
            <a:ext cx="3128385" cy="6489699"/>
          </a:xfrm>
          <a:prstGeom prst="rect">
            <a:avLst/>
          </a:prstGeom>
        </p:spPr>
      </p:pic>
      <p:sp>
        <p:nvSpPr>
          <p:cNvPr id="11" name="object 11">
            <a:extLst>
              <a:ext uri="{FF2B5EF4-FFF2-40B4-BE49-F238E27FC236}">
                <a16:creationId xmlns:a16="http://schemas.microsoft.com/office/drawing/2014/main" id="{94B5377F-D807-382B-00DC-E1939388E204}"/>
              </a:ext>
            </a:extLst>
          </p:cNvPr>
          <p:cNvSpPr/>
          <p:nvPr/>
        </p:nvSpPr>
        <p:spPr>
          <a:xfrm>
            <a:off x="1028699" y="0"/>
            <a:ext cx="8331200" cy="1028700"/>
          </a:xfrm>
          <a:custGeom>
            <a:avLst/>
            <a:gdLst/>
            <a:ahLst/>
            <a:cxnLst/>
            <a:rect l="l" t="t" r="r" b="b"/>
            <a:pathLst>
              <a:path w="8331200" h="1028700">
                <a:moveTo>
                  <a:pt x="8125519" y="1028700"/>
                </a:moveTo>
                <a:lnTo>
                  <a:pt x="205082" y="1028700"/>
                </a:lnTo>
                <a:lnTo>
                  <a:pt x="158140" y="1023270"/>
                </a:lnTo>
                <a:lnTo>
                  <a:pt x="115006" y="1007809"/>
                </a:lnTo>
                <a:lnTo>
                  <a:pt x="76922" y="983563"/>
                </a:lnTo>
                <a:lnTo>
                  <a:pt x="45136" y="951777"/>
                </a:lnTo>
                <a:lnTo>
                  <a:pt x="20890" y="913694"/>
                </a:lnTo>
                <a:lnTo>
                  <a:pt x="5429" y="870559"/>
                </a:lnTo>
                <a:lnTo>
                  <a:pt x="0" y="823617"/>
                </a:lnTo>
                <a:lnTo>
                  <a:pt x="0" y="5197"/>
                </a:lnTo>
                <a:lnTo>
                  <a:pt x="601" y="0"/>
                </a:lnTo>
                <a:lnTo>
                  <a:pt x="8330000" y="0"/>
                </a:lnTo>
                <a:lnTo>
                  <a:pt x="8330602" y="5197"/>
                </a:lnTo>
                <a:lnTo>
                  <a:pt x="8330602" y="823617"/>
                </a:lnTo>
                <a:lnTo>
                  <a:pt x="8325172" y="870559"/>
                </a:lnTo>
                <a:lnTo>
                  <a:pt x="8309711" y="913694"/>
                </a:lnTo>
                <a:lnTo>
                  <a:pt x="8285466" y="951777"/>
                </a:lnTo>
                <a:lnTo>
                  <a:pt x="8253679" y="983563"/>
                </a:lnTo>
                <a:lnTo>
                  <a:pt x="8215596" y="1007809"/>
                </a:lnTo>
                <a:lnTo>
                  <a:pt x="8172461" y="1023270"/>
                </a:lnTo>
                <a:lnTo>
                  <a:pt x="8125519" y="1028700"/>
                </a:lnTo>
                <a:close/>
              </a:path>
            </a:pathLst>
          </a:custGeom>
          <a:solidFill>
            <a:srgbClr val="53672A"/>
          </a:solidFill>
        </p:spPr>
        <p:txBody>
          <a:bodyPr wrap="square" lIns="0" tIns="0" rIns="0" bIns="0" rtlCol="0"/>
          <a:lstStyle/>
          <a:p>
            <a:endParaRPr/>
          </a:p>
        </p:txBody>
      </p:sp>
      <p:pic>
        <p:nvPicPr>
          <p:cNvPr id="12" name="object 12">
            <a:extLst>
              <a:ext uri="{FF2B5EF4-FFF2-40B4-BE49-F238E27FC236}">
                <a16:creationId xmlns:a16="http://schemas.microsoft.com/office/drawing/2014/main" id="{5F3BA8D3-BA1C-3A63-1C92-340E4165E07E}"/>
              </a:ext>
            </a:extLst>
          </p:cNvPr>
          <p:cNvPicPr/>
          <p:nvPr/>
        </p:nvPicPr>
        <p:blipFill>
          <a:blip r:embed="rId3" cstate="print"/>
          <a:stretch>
            <a:fillRect/>
          </a:stretch>
        </p:blipFill>
        <p:spPr>
          <a:xfrm>
            <a:off x="16392821" y="350141"/>
            <a:ext cx="1476374" cy="742949"/>
          </a:xfrm>
          <a:prstGeom prst="rect">
            <a:avLst/>
          </a:prstGeom>
        </p:spPr>
      </p:pic>
      <p:sp>
        <p:nvSpPr>
          <p:cNvPr id="14" name="object 14">
            <a:extLst>
              <a:ext uri="{FF2B5EF4-FFF2-40B4-BE49-F238E27FC236}">
                <a16:creationId xmlns:a16="http://schemas.microsoft.com/office/drawing/2014/main" id="{0598AFF8-E71C-003B-B430-D257929C1522}"/>
              </a:ext>
            </a:extLst>
          </p:cNvPr>
          <p:cNvSpPr txBox="1">
            <a:spLocks noGrp="1"/>
          </p:cNvSpPr>
          <p:nvPr>
            <p:ph type="title"/>
          </p:nvPr>
        </p:nvSpPr>
        <p:spPr>
          <a:xfrm>
            <a:off x="10485488" y="1773005"/>
            <a:ext cx="727710" cy="756920"/>
          </a:xfrm>
          <a:prstGeom prst="rect">
            <a:avLst/>
          </a:prstGeom>
        </p:spPr>
        <p:txBody>
          <a:bodyPr vert="horz" wrap="square" lIns="0" tIns="12700" rIns="0" bIns="0" rtlCol="0">
            <a:spAutoFit/>
          </a:bodyPr>
          <a:lstStyle/>
          <a:p>
            <a:pPr marL="12700">
              <a:lnSpc>
                <a:spcPct val="100000"/>
              </a:lnSpc>
              <a:spcBef>
                <a:spcPts val="100"/>
              </a:spcBef>
            </a:pPr>
            <a:r>
              <a:rPr sz="4800" spc="-475" dirty="0">
                <a:solidFill>
                  <a:srgbClr val="FFFFFF"/>
                </a:solidFill>
              </a:rPr>
              <a:t>01</a:t>
            </a:r>
            <a:endParaRPr sz="4800" dirty="0"/>
          </a:p>
        </p:txBody>
      </p:sp>
      <p:sp>
        <p:nvSpPr>
          <p:cNvPr id="15" name="object 15">
            <a:extLst>
              <a:ext uri="{FF2B5EF4-FFF2-40B4-BE49-F238E27FC236}">
                <a16:creationId xmlns:a16="http://schemas.microsoft.com/office/drawing/2014/main" id="{5A107B78-4AD4-8E6C-0EAE-47B53EEFA914}"/>
              </a:ext>
            </a:extLst>
          </p:cNvPr>
          <p:cNvSpPr txBox="1"/>
          <p:nvPr/>
        </p:nvSpPr>
        <p:spPr>
          <a:xfrm>
            <a:off x="1131089" y="3350611"/>
            <a:ext cx="16457619" cy="3107517"/>
          </a:xfrm>
          <a:prstGeom prst="rect">
            <a:avLst/>
          </a:prstGeom>
        </p:spPr>
        <p:txBody>
          <a:bodyPr vert="horz" wrap="square" lIns="0" tIns="156845" rIns="0" bIns="0" rtlCol="0">
            <a:spAutoFit/>
          </a:bodyPr>
          <a:lstStyle/>
          <a:p>
            <a:pPr marL="742927" lvl="1" indent="-285741" algn="l" rtl="0">
              <a:lnSpc>
                <a:spcPct val="100000"/>
              </a:lnSpc>
              <a:spcBef>
                <a:spcPts val="407"/>
              </a:spcBef>
              <a:spcAft>
                <a:spcPts val="0"/>
              </a:spcAft>
              <a:buClr>
                <a:schemeClr val="lt1"/>
              </a:buClr>
              <a:buSzPct val="100000"/>
              <a:buFont typeface="Courier New"/>
              <a:buChar char="o"/>
            </a:pPr>
            <a:r>
              <a:rPr lang="en-US" sz="2200" dirty="0">
                <a:solidFill>
                  <a:schemeClr val="lt1"/>
                </a:solidFill>
              </a:rPr>
              <a:t>Resources </a:t>
            </a:r>
            <a:endParaRPr lang="en-US" dirty="0"/>
          </a:p>
          <a:p>
            <a:pPr marL="742927" lvl="1" indent="-285741" algn="l" rtl="0">
              <a:lnSpc>
                <a:spcPct val="100000"/>
              </a:lnSpc>
              <a:spcBef>
                <a:spcPts val="407"/>
              </a:spcBef>
              <a:spcAft>
                <a:spcPts val="0"/>
              </a:spcAft>
              <a:buClr>
                <a:schemeClr val="lt1"/>
              </a:buClr>
              <a:buSzPct val="100000"/>
              <a:buFont typeface="Courier New"/>
              <a:buChar char="o"/>
            </a:pPr>
            <a:r>
              <a:rPr lang="en-US" sz="2200" dirty="0">
                <a:solidFill>
                  <a:schemeClr val="lt1"/>
                </a:solidFill>
              </a:rPr>
              <a:t>Advocacy</a:t>
            </a:r>
            <a:endParaRPr lang="en-US" dirty="0"/>
          </a:p>
          <a:p>
            <a:pPr marL="12700" marR="5080">
              <a:lnSpc>
                <a:spcPct val="125000"/>
              </a:lnSpc>
              <a:spcBef>
                <a:spcPts val="40"/>
              </a:spcBef>
            </a:pPr>
            <a:endParaRPr lang="en-US" sz="2300" spc="145" dirty="0">
              <a:solidFill>
                <a:srgbClr val="131313"/>
              </a:solidFill>
              <a:latin typeface="Arial"/>
              <a:cs typeface="Arial"/>
            </a:endParaRPr>
          </a:p>
          <a:p>
            <a:pPr marL="12700" marR="5080">
              <a:lnSpc>
                <a:spcPct val="125000"/>
              </a:lnSpc>
              <a:spcBef>
                <a:spcPts val="40"/>
              </a:spcBef>
            </a:pPr>
            <a:r>
              <a:rPr lang="en-US" sz="4800" dirty="0">
                <a:latin typeface="+mj-lt"/>
                <a:cs typeface="Arial"/>
              </a:rPr>
              <a:t>Thank you to the Kentucky General Assembly and funders for collectively joining together to help end hunger in Kentucky! </a:t>
            </a:r>
          </a:p>
        </p:txBody>
      </p:sp>
      <p:sp>
        <p:nvSpPr>
          <p:cNvPr id="20" name="object 20">
            <a:extLst>
              <a:ext uri="{FF2B5EF4-FFF2-40B4-BE49-F238E27FC236}">
                <a16:creationId xmlns:a16="http://schemas.microsoft.com/office/drawing/2014/main" id="{A33EC7A7-F478-CCE0-2AF9-F78AC2055E1C}"/>
              </a:ext>
            </a:extLst>
          </p:cNvPr>
          <p:cNvSpPr txBox="1"/>
          <p:nvPr/>
        </p:nvSpPr>
        <p:spPr>
          <a:xfrm>
            <a:off x="10404079" y="7688493"/>
            <a:ext cx="890905" cy="756920"/>
          </a:xfrm>
          <a:prstGeom prst="rect">
            <a:avLst/>
          </a:prstGeom>
        </p:spPr>
        <p:txBody>
          <a:bodyPr vert="horz" wrap="square" lIns="0" tIns="12700" rIns="0" bIns="0" rtlCol="0">
            <a:spAutoFit/>
          </a:bodyPr>
          <a:lstStyle/>
          <a:p>
            <a:pPr marL="12700">
              <a:lnSpc>
                <a:spcPct val="100000"/>
              </a:lnSpc>
              <a:spcBef>
                <a:spcPts val="100"/>
              </a:spcBef>
            </a:pPr>
            <a:r>
              <a:rPr sz="4800" spc="165" dirty="0">
                <a:solidFill>
                  <a:srgbClr val="FFFFFF"/>
                </a:solidFill>
                <a:latin typeface="Arial Black"/>
                <a:cs typeface="Arial Black"/>
              </a:rPr>
              <a:t>04</a:t>
            </a:r>
            <a:endParaRPr sz="4800">
              <a:latin typeface="Arial Black"/>
              <a:cs typeface="Arial Black"/>
            </a:endParaRPr>
          </a:p>
        </p:txBody>
      </p:sp>
      <p:pic>
        <p:nvPicPr>
          <p:cNvPr id="3" name="Picture 7">
            <a:extLst>
              <a:ext uri="{FF2B5EF4-FFF2-40B4-BE49-F238E27FC236}">
                <a16:creationId xmlns:a16="http://schemas.microsoft.com/office/drawing/2014/main" id="{25E766F1-1E19-A2AF-A3DB-6E5B0418D01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5290" y="312302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a:extLst>
              <a:ext uri="{FF2B5EF4-FFF2-40B4-BE49-F238E27FC236}">
                <a16:creationId xmlns:a16="http://schemas.microsoft.com/office/drawing/2014/main" id="{52CD286A-FEFC-F6DF-D399-3CDC931FAE0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08632" y="3474650"/>
            <a:ext cx="1911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DEF4E24-5199-7E32-BFED-CC3CE1882E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23254" y="3649275"/>
            <a:ext cx="2486025" cy="514350"/>
          </a:xfrm>
          <a:prstGeom prst="rect">
            <a:avLst/>
          </a:prstGeom>
          <a:noFill/>
        </p:spPr>
      </p:pic>
      <p:pic>
        <p:nvPicPr>
          <p:cNvPr id="7" name="Picture 6">
            <a:extLst>
              <a:ext uri="{FF2B5EF4-FFF2-40B4-BE49-F238E27FC236}">
                <a16:creationId xmlns:a16="http://schemas.microsoft.com/office/drawing/2014/main" id="{9F01ABC4-1018-AB78-A14E-A474C8B2868D}"/>
              </a:ext>
            </a:extLst>
          </p:cNvPr>
          <p:cNvPicPr>
            <a:picLocks noChangeAspect="1"/>
          </p:cNvPicPr>
          <p:nvPr/>
        </p:nvPicPr>
        <p:blipFill>
          <a:blip r:embed="rId7"/>
          <a:stretch>
            <a:fillRect/>
          </a:stretch>
        </p:blipFill>
        <p:spPr>
          <a:xfrm>
            <a:off x="13677616" y="3245258"/>
            <a:ext cx="1421026" cy="1421026"/>
          </a:xfrm>
          <a:prstGeom prst="rect">
            <a:avLst/>
          </a:prstGeom>
        </p:spPr>
      </p:pic>
      <p:pic>
        <p:nvPicPr>
          <p:cNvPr id="8" name="Picture 7">
            <a:extLst>
              <a:ext uri="{FF2B5EF4-FFF2-40B4-BE49-F238E27FC236}">
                <a16:creationId xmlns:a16="http://schemas.microsoft.com/office/drawing/2014/main" id="{514D7A1F-5D5C-878E-CEAD-666D007E6AF9}"/>
              </a:ext>
            </a:extLst>
          </p:cNvPr>
          <p:cNvPicPr>
            <a:picLocks noChangeAspect="1"/>
          </p:cNvPicPr>
          <p:nvPr/>
        </p:nvPicPr>
        <p:blipFill>
          <a:blip r:embed="rId8"/>
          <a:stretch>
            <a:fillRect/>
          </a:stretch>
        </p:blipFill>
        <p:spPr>
          <a:xfrm>
            <a:off x="1731696" y="3245258"/>
            <a:ext cx="3784600" cy="1384300"/>
          </a:xfrm>
          <a:prstGeom prst="rect">
            <a:avLst/>
          </a:prstGeom>
        </p:spPr>
      </p:pic>
    </p:spTree>
    <p:extLst>
      <p:ext uri="{BB962C8B-B14F-4D97-AF65-F5344CB8AC3E}">
        <p14:creationId xmlns:p14="http://schemas.microsoft.com/office/powerpoint/2010/main" val="126835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457200" y="3642508"/>
            <a:ext cx="17983200" cy="5616922"/>
          </a:xfrm>
          <a:prstGeom prst="rect">
            <a:avLst/>
          </a:prstGeom>
        </p:spPr>
        <p:txBody>
          <a:bodyPr vert="horz" wrap="square" lIns="0" tIns="12700" rIns="0" bIns="0" rtlCol="0">
            <a:spAutoFit/>
          </a:bodyPr>
          <a:lstStyle/>
          <a:p>
            <a:pPr marL="12700">
              <a:lnSpc>
                <a:spcPct val="100000"/>
              </a:lnSpc>
              <a:spcBef>
                <a:spcPts val="100"/>
              </a:spcBef>
            </a:pPr>
            <a:r>
              <a:rPr lang="en-US" sz="6000" dirty="0">
                <a:solidFill>
                  <a:schemeClr val="bg1"/>
                </a:solidFill>
                <a:latin typeface="+mn-lt"/>
                <a:cs typeface="Arial Black"/>
              </a:rPr>
              <a:t>Melissa McDonald, Executive Director</a:t>
            </a:r>
          </a:p>
          <a:p>
            <a:pPr marL="12700">
              <a:lnSpc>
                <a:spcPct val="100000"/>
              </a:lnSpc>
              <a:spcBef>
                <a:spcPts val="100"/>
              </a:spcBef>
            </a:pPr>
            <a:r>
              <a:rPr lang="en-US" sz="6000" dirty="0">
                <a:solidFill>
                  <a:schemeClr val="bg1"/>
                </a:solidFill>
                <a:latin typeface="+mn-lt"/>
                <a:cs typeface="Arial Black"/>
                <a:hlinkClick r:id="rId2"/>
              </a:rPr>
              <a:t>melissa@feedingky.org</a:t>
            </a:r>
            <a:endParaRPr lang="en-US" sz="6000" dirty="0">
              <a:solidFill>
                <a:schemeClr val="bg1"/>
              </a:solidFill>
              <a:latin typeface="+mn-lt"/>
              <a:cs typeface="Arial Black"/>
            </a:endParaRPr>
          </a:p>
          <a:p>
            <a:pPr marL="12700">
              <a:lnSpc>
                <a:spcPct val="100000"/>
              </a:lnSpc>
              <a:spcBef>
                <a:spcPts val="100"/>
              </a:spcBef>
            </a:pPr>
            <a:endParaRPr lang="en-US" sz="6000" dirty="0">
              <a:solidFill>
                <a:schemeClr val="bg1"/>
              </a:solidFill>
              <a:latin typeface="+mn-lt"/>
              <a:cs typeface="Arial Black"/>
            </a:endParaRPr>
          </a:p>
          <a:p>
            <a:pPr marL="12700">
              <a:lnSpc>
                <a:spcPct val="100000"/>
              </a:lnSpc>
              <a:spcBef>
                <a:spcPts val="100"/>
              </a:spcBef>
            </a:pPr>
            <a:r>
              <a:rPr lang="en-US" sz="6000" dirty="0">
                <a:solidFill>
                  <a:schemeClr val="bg1"/>
                </a:solidFill>
                <a:latin typeface="+mn-lt"/>
                <a:cs typeface="Arial Black"/>
              </a:rPr>
              <a:t>Sarah Vaughn, Programs Director </a:t>
            </a:r>
          </a:p>
          <a:p>
            <a:pPr marL="12700">
              <a:lnSpc>
                <a:spcPct val="100000"/>
              </a:lnSpc>
              <a:spcBef>
                <a:spcPts val="100"/>
              </a:spcBef>
            </a:pPr>
            <a:r>
              <a:rPr lang="en-US" sz="6000" dirty="0">
                <a:solidFill>
                  <a:schemeClr val="bg1"/>
                </a:solidFill>
                <a:latin typeface="+mn-lt"/>
                <a:cs typeface="Arial Black"/>
                <a:hlinkClick r:id="rId3"/>
              </a:rPr>
              <a:t>sarah@feedingky.org</a:t>
            </a:r>
            <a:endParaRPr lang="en-US" sz="6000" dirty="0">
              <a:solidFill>
                <a:schemeClr val="bg1"/>
              </a:solidFill>
              <a:latin typeface="+mn-lt"/>
              <a:cs typeface="Arial Black"/>
            </a:endParaRPr>
          </a:p>
          <a:p>
            <a:pPr marL="12700">
              <a:lnSpc>
                <a:spcPct val="100000"/>
              </a:lnSpc>
              <a:spcBef>
                <a:spcPts val="100"/>
              </a:spcBef>
            </a:pPr>
            <a:endParaRPr sz="6000" dirty="0">
              <a:solidFill>
                <a:schemeClr val="bg1"/>
              </a:solidFill>
              <a:latin typeface="+mn-lt"/>
              <a:cs typeface="Arial Black"/>
            </a:endParaRPr>
          </a:p>
        </p:txBody>
      </p:sp>
      <p:grpSp>
        <p:nvGrpSpPr>
          <p:cNvPr id="3" name="object 3"/>
          <p:cNvGrpSpPr/>
          <p:nvPr/>
        </p:nvGrpSpPr>
        <p:grpSpPr>
          <a:xfrm>
            <a:off x="7164802" y="0"/>
            <a:ext cx="10363200" cy="9213215"/>
            <a:chOff x="7164802" y="0"/>
            <a:chExt cx="10363200" cy="9213215"/>
          </a:xfrm>
        </p:grpSpPr>
        <p:sp>
          <p:nvSpPr>
            <p:cNvPr id="4" name="object 4"/>
            <p:cNvSpPr/>
            <p:nvPr/>
          </p:nvSpPr>
          <p:spPr>
            <a:xfrm>
              <a:off x="7164802" y="0"/>
              <a:ext cx="3957320" cy="1028700"/>
            </a:xfrm>
            <a:custGeom>
              <a:avLst/>
              <a:gdLst/>
              <a:ahLst/>
              <a:cxnLst/>
              <a:rect l="l" t="t" r="r" b="b"/>
              <a:pathLst>
                <a:path w="3957320" h="1028700">
                  <a:moveTo>
                    <a:pt x="3709646" y="1028699"/>
                  </a:moveTo>
                  <a:lnTo>
                    <a:pt x="248747" y="1028699"/>
                  </a:lnTo>
                  <a:lnTo>
                    <a:pt x="204117" y="1024681"/>
                  </a:lnTo>
                  <a:lnTo>
                    <a:pt x="162077" y="1013101"/>
                  </a:lnTo>
                  <a:lnTo>
                    <a:pt x="123339" y="994668"/>
                  </a:lnTo>
                  <a:lnTo>
                    <a:pt x="88611" y="970094"/>
                  </a:lnTo>
                  <a:lnTo>
                    <a:pt x="58605" y="940088"/>
                  </a:lnTo>
                  <a:lnTo>
                    <a:pt x="34031" y="905360"/>
                  </a:lnTo>
                  <a:lnTo>
                    <a:pt x="15598" y="866622"/>
                  </a:lnTo>
                  <a:lnTo>
                    <a:pt x="4018" y="824582"/>
                  </a:lnTo>
                  <a:lnTo>
                    <a:pt x="0" y="779953"/>
                  </a:lnTo>
                  <a:lnTo>
                    <a:pt x="0" y="0"/>
                  </a:lnTo>
                  <a:lnTo>
                    <a:pt x="3956713" y="0"/>
                  </a:lnTo>
                  <a:lnTo>
                    <a:pt x="3956713" y="798610"/>
                  </a:lnTo>
                  <a:lnTo>
                    <a:pt x="3942795" y="866622"/>
                  </a:lnTo>
                  <a:lnTo>
                    <a:pt x="3924362" y="905360"/>
                  </a:lnTo>
                  <a:lnTo>
                    <a:pt x="3899787" y="940088"/>
                  </a:lnTo>
                  <a:lnTo>
                    <a:pt x="3869781" y="970094"/>
                  </a:lnTo>
                  <a:lnTo>
                    <a:pt x="3835053" y="994668"/>
                  </a:lnTo>
                  <a:lnTo>
                    <a:pt x="3796315" y="1013101"/>
                  </a:lnTo>
                  <a:lnTo>
                    <a:pt x="3754275" y="1024681"/>
                  </a:lnTo>
                  <a:lnTo>
                    <a:pt x="3709646" y="1028699"/>
                  </a:lnTo>
                  <a:close/>
                </a:path>
              </a:pathLst>
            </a:custGeom>
            <a:solidFill>
              <a:srgbClr val="E88200"/>
            </a:solidFill>
          </p:spPr>
          <p:txBody>
            <a:bodyPr wrap="square" lIns="0" tIns="0" rIns="0" bIns="0" rtlCol="0"/>
            <a:lstStyle/>
            <a:p>
              <a:endParaRPr/>
            </a:p>
          </p:txBody>
        </p:sp>
        <p:pic>
          <p:nvPicPr>
            <p:cNvPr id="5" name="object 5"/>
            <p:cNvPicPr/>
            <p:nvPr/>
          </p:nvPicPr>
          <p:blipFill>
            <a:blip r:embed="rId4" cstate="print"/>
            <a:stretch>
              <a:fillRect/>
            </a:stretch>
          </p:blipFill>
          <p:spPr>
            <a:xfrm>
              <a:off x="12060532" y="6450969"/>
              <a:ext cx="5467349" cy="276224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C906E4-403E-5CBD-83A0-3B807FBD56B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5E9A973-0D6D-3DFD-51C7-15DBEBF94C2C}"/>
              </a:ext>
            </a:extLst>
          </p:cNvPr>
          <p:cNvPicPr/>
          <p:nvPr/>
        </p:nvPicPr>
        <p:blipFill>
          <a:blip r:embed="rId2" cstate="print"/>
          <a:stretch>
            <a:fillRect/>
          </a:stretch>
        </p:blipFill>
        <p:spPr>
          <a:xfrm>
            <a:off x="0" y="3795672"/>
            <a:ext cx="3128385" cy="6489699"/>
          </a:xfrm>
          <a:prstGeom prst="rect">
            <a:avLst/>
          </a:prstGeom>
        </p:spPr>
      </p:pic>
      <p:sp>
        <p:nvSpPr>
          <p:cNvPr id="11" name="object 11">
            <a:extLst>
              <a:ext uri="{FF2B5EF4-FFF2-40B4-BE49-F238E27FC236}">
                <a16:creationId xmlns:a16="http://schemas.microsoft.com/office/drawing/2014/main" id="{08E0BD5B-9E95-B4B9-B871-B3BA75E8C1AF}"/>
              </a:ext>
            </a:extLst>
          </p:cNvPr>
          <p:cNvSpPr/>
          <p:nvPr/>
        </p:nvSpPr>
        <p:spPr>
          <a:xfrm>
            <a:off x="1028699" y="0"/>
            <a:ext cx="8331200" cy="1028700"/>
          </a:xfrm>
          <a:custGeom>
            <a:avLst/>
            <a:gdLst/>
            <a:ahLst/>
            <a:cxnLst/>
            <a:rect l="l" t="t" r="r" b="b"/>
            <a:pathLst>
              <a:path w="8331200" h="1028700">
                <a:moveTo>
                  <a:pt x="8125519" y="1028700"/>
                </a:moveTo>
                <a:lnTo>
                  <a:pt x="205082" y="1028700"/>
                </a:lnTo>
                <a:lnTo>
                  <a:pt x="158140" y="1023270"/>
                </a:lnTo>
                <a:lnTo>
                  <a:pt x="115006" y="1007809"/>
                </a:lnTo>
                <a:lnTo>
                  <a:pt x="76922" y="983563"/>
                </a:lnTo>
                <a:lnTo>
                  <a:pt x="45136" y="951777"/>
                </a:lnTo>
                <a:lnTo>
                  <a:pt x="20890" y="913694"/>
                </a:lnTo>
                <a:lnTo>
                  <a:pt x="5429" y="870559"/>
                </a:lnTo>
                <a:lnTo>
                  <a:pt x="0" y="823617"/>
                </a:lnTo>
                <a:lnTo>
                  <a:pt x="0" y="5197"/>
                </a:lnTo>
                <a:lnTo>
                  <a:pt x="601" y="0"/>
                </a:lnTo>
                <a:lnTo>
                  <a:pt x="8330000" y="0"/>
                </a:lnTo>
                <a:lnTo>
                  <a:pt x="8330602" y="5197"/>
                </a:lnTo>
                <a:lnTo>
                  <a:pt x="8330602" y="823617"/>
                </a:lnTo>
                <a:lnTo>
                  <a:pt x="8325172" y="870559"/>
                </a:lnTo>
                <a:lnTo>
                  <a:pt x="8309711" y="913694"/>
                </a:lnTo>
                <a:lnTo>
                  <a:pt x="8285466" y="951777"/>
                </a:lnTo>
                <a:lnTo>
                  <a:pt x="8253679" y="983563"/>
                </a:lnTo>
                <a:lnTo>
                  <a:pt x="8215596" y="1007809"/>
                </a:lnTo>
                <a:lnTo>
                  <a:pt x="8172461" y="1023270"/>
                </a:lnTo>
                <a:lnTo>
                  <a:pt x="8125519" y="1028700"/>
                </a:lnTo>
                <a:close/>
              </a:path>
            </a:pathLst>
          </a:custGeom>
          <a:solidFill>
            <a:srgbClr val="53672A"/>
          </a:solidFill>
        </p:spPr>
        <p:txBody>
          <a:bodyPr wrap="square" lIns="0" tIns="0" rIns="0" bIns="0" rtlCol="0"/>
          <a:lstStyle/>
          <a:p>
            <a:endParaRPr/>
          </a:p>
        </p:txBody>
      </p:sp>
      <p:pic>
        <p:nvPicPr>
          <p:cNvPr id="12" name="object 12">
            <a:extLst>
              <a:ext uri="{FF2B5EF4-FFF2-40B4-BE49-F238E27FC236}">
                <a16:creationId xmlns:a16="http://schemas.microsoft.com/office/drawing/2014/main" id="{4BBCD0B7-B660-4EA8-1E29-BF0E5543C75A}"/>
              </a:ext>
            </a:extLst>
          </p:cNvPr>
          <p:cNvPicPr/>
          <p:nvPr/>
        </p:nvPicPr>
        <p:blipFill>
          <a:blip r:embed="rId3" cstate="print"/>
          <a:stretch>
            <a:fillRect/>
          </a:stretch>
        </p:blipFill>
        <p:spPr>
          <a:xfrm>
            <a:off x="16392821" y="350141"/>
            <a:ext cx="1476374" cy="742949"/>
          </a:xfrm>
          <a:prstGeom prst="rect">
            <a:avLst/>
          </a:prstGeom>
        </p:spPr>
      </p:pic>
      <p:sp>
        <p:nvSpPr>
          <p:cNvPr id="13" name="object 13">
            <a:extLst>
              <a:ext uri="{FF2B5EF4-FFF2-40B4-BE49-F238E27FC236}">
                <a16:creationId xmlns:a16="http://schemas.microsoft.com/office/drawing/2014/main" id="{2BECC881-640A-DB71-05D6-7E232C4EFA1B}"/>
              </a:ext>
            </a:extLst>
          </p:cNvPr>
          <p:cNvSpPr txBox="1"/>
          <p:nvPr/>
        </p:nvSpPr>
        <p:spPr>
          <a:xfrm>
            <a:off x="1016000" y="1870138"/>
            <a:ext cx="7594600" cy="1231106"/>
          </a:xfrm>
          <a:prstGeom prst="rect">
            <a:avLst/>
          </a:prstGeom>
        </p:spPr>
        <p:txBody>
          <a:bodyPr vert="horz" wrap="square" lIns="0" tIns="12700" rIns="0" bIns="0" rtlCol="0">
            <a:spAutoFit/>
          </a:bodyPr>
          <a:lstStyle/>
          <a:p>
            <a:pPr marL="12700">
              <a:lnSpc>
                <a:spcPts val="9490"/>
              </a:lnSpc>
              <a:spcBef>
                <a:spcPts val="100"/>
              </a:spcBef>
            </a:pPr>
            <a:r>
              <a:rPr lang="en-US" sz="8000" b="1" spc="-140" dirty="0">
                <a:solidFill>
                  <a:srgbClr val="131313"/>
                </a:solidFill>
                <a:latin typeface="+mj-lt"/>
                <a:cs typeface="Arial Black"/>
              </a:rPr>
              <a:t>Who we are</a:t>
            </a:r>
            <a:endParaRPr sz="8000" b="1" dirty="0">
              <a:latin typeface="+mj-lt"/>
              <a:cs typeface="Arial Black"/>
            </a:endParaRPr>
          </a:p>
        </p:txBody>
      </p:sp>
      <p:sp>
        <p:nvSpPr>
          <p:cNvPr id="14" name="object 14">
            <a:extLst>
              <a:ext uri="{FF2B5EF4-FFF2-40B4-BE49-F238E27FC236}">
                <a16:creationId xmlns:a16="http://schemas.microsoft.com/office/drawing/2014/main" id="{AA062703-26AD-EB61-C89D-F18184118B1B}"/>
              </a:ext>
            </a:extLst>
          </p:cNvPr>
          <p:cNvSpPr txBox="1">
            <a:spLocks noGrp="1"/>
          </p:cNvSpPr>
          <p:nvPr>
            <p:ph type="title"/>
          </p:nvPr>
        </p:nvSpPr>
        <p:spPr>
          <a:xfrm>
            <a:off x="10485488" y="1773005"/>
            <a:ext cx="727710" cy="756920"/>
          </a:xfrm>
          <a:prstGeom prst="rect">
            <a:avLst/>
          </a:prstGeom>
        </p:spPr>
        <p:txBody>
          <a:bodyPr vert="horz" wrap="square" lIns="0" tIns="12700" rIns="0" bIns="0" rtlCol="0">
            <a:spAutoFit/>
          </a:bodyPr>
          <a:lstStyle/>
          <a:p>
            <a:pPr marL="12700">
              <a:lnSpc>
                <a:spcPct val="100000"/>
              </a:lnSpc>
              <a:spcBef>
                <a:spcPts val="100"/>
              </a:spcBef>
            </a:pPr>
            <a:r>
              <a:rPr sz="4800" spc="-475" dirty="0">
                <a:solidFill>
                  <a:srgbClr val="FFFFFF"/>
                </a:solidFill>
              </a:rPr>
              <a:t>01</a:t>
            </a:r>
            <a:endParaRPr sz="4800"/>
          </a:p>
        </p:txBody>
      </p:sp>
      <p:sp>
        <p:nvSpPr>
          <p:cNvPr id="15" name="object 15">
            <a:extLst>
              <a:ext uri="{FF2B5EF4-FFF2-40B4-BE49-F238E27FC236}">
                <a16:creationId xmlns:a16="http://schemas.microsoft.com/office/drawing/2014/main" id="{45C02715-A03C-0F32-A902-ACB2A2437EE7}"/>
              </a:ext>
            </a:extLst>
          </p:cNvPr>
          <p:cNvSpPr txBox="1"/>
          <p:nvPr/>
        </p:nvSpPr>
        <p:spPr>
          <a:xfrm>
            <a:off x="1068380" y="3291217"/>
            <a:ext cx="16457619" cy="5431680"/>
          </a:xfrm>
          <a:prstGeom prst="rect">
            <a:avLst/>
          </a:prstGeom>
        </p:spPr>
        <p:txBody>
          <a:bodyPr vert="horz" wrap="square" lIns="0" tIns="156845" rIns="0" bIns="0" rtlCol="0">
            <a:spAutoFit/>
          </a:bodyPr>
          <a:lstStyle/>
          <a:p>
            <a:pPr marL="12700" marR="5080">
              <a:spcBef>
                <a:spcPts val="40"/>
              </a:spcBef>
            </a:pPr>
            <a:r>
              <a:rPr lang="en-US" sz="3200" spc="145" dirty="0">
                <a:solidFill>
                  <a:srgbClr val="131313"/>
                </a:solidFill>
                <a:latin typeface="+mn-lt"/>
                <a:cs typeface="Arial"/>
              </a:rPr>
              <a:t>Feeding Kentucky is the state’s largest charitable response to hunger, working collectively to create a hunger-free Kentucky. Our network of seven Feeding America food banks provides food and groceries to Kentuckians facing hunger in all 120 counties. </a:t>
            </a:r>
          </a:p>
          <a:p>
            <a:pPr marL="12700" marR="5080">
              <a:spcBef>
                <a:spcPts val="40"/>
              </a:spcBef>
            </a:pPr>
            <a:endParaRPr lang="en-US" sz="3200" spc="145" dirty="0">
              <a:solidFill>
                <a:srgbClr val="131313"/>
              </a:solidFill>
              <a:latin typeface="+mn-lt"/>
              <a:cs typeface="Arial"/>
            </a:endParaRPr>
          </a:p>
          <a:p>
            <a:pPr marL="12700" marR="5080">
              <a:spcBef>
                <a:spcPts val="40"/>
              </a:spcBef>
            </a:pPr>
            <a:r>
              <a:rPr lang="en-US" sz="3200" b="1" spc="145" dirty="0">
                <a:solidFill>
                  <a:srgbClr val="131313"/>
                </a:solidFill>
                <a:latin typeface="+mn-lt"/>
                <a:cs typeface="Arial"/>
              </a:rPr>
              <a:t>Our main programs</a:t>
            </a:r>
            <a:r>
              <a:rPr lang="en-US" sz="3200" spc="145" dirty="0">
                <a:solidFill>
                  <a:srgbClr val="131313"/>
                </a:solidFill>
                <a:latin typeface="+mn-lt"/>
                <a:cs typeface="Arial"/>
              </a:rPr>
              <a:t>: </a:t>
            </a:r>
          </a:p>
          <a:p>
            <a:pPr marL="469900" marR="5080" indent="-457200">
              <a:spcBef>
                <a:spcPts val="40"/>
              </a:spcBef>
              <a:buFont typeface="Arial" panose="020B0604020202020204" pitchFamily="34" charset="0"/>
              <a:buChar char="•"/>
            </a:pPr>
            <a:r>
              <a:rPr lang="en-US" sz="3200" spc="145" dirty="0">
                <a:solidFill>
                  <a:srgbClr val="131313"/>
                </a:solidFill>
                <a:latin typeface="+mn-lt"/>
                <a:cs typeface="Arial"/>
              </a:rPr>
              <a:t>Farmers Feeding Kentucky (Farms to Food Bank and Purchase Program- LFPA)</a:t>
            </a:r>
          </a:p>
          <a:p>
            <a:pPr marL="469900" marR="5080" indent="-457200">
              <a:spcBef>
                <a:spcPts val="40"/>
              </a:spcBef>
              <a:buFont typeface="Arial" panose="020B0604020202020204" pitchFamily="34" charset="0"/>
              <a:buChar char="•"/>
            </a:pPr>
            <a:r>
              <a:rPr lang="en-US" sz="3200" spc="145" dirty="0">
                <a:solidFill>
                  <a:srgbClr val="131313"/>
                </a:solidFill>
                <a:latin typeface="+mn-lt"/>
                <a:cs typeface="Arial"/>
              </a:rPr>
              <a:t>Kentucky Kids Eat </a:t>
            </a:r>
          </a:p>
          <a:p>
            <a:pPr marL="469900" marR="5080" indent="-457200">
              <a:spcBef>
                <a:spcPts val="40"/>
              </a:spcBef>
              <a:buFont typeface="Arial" panose="020B0604020202020204" pitchFamily="34" charset="0"/>
              <a:buChar char="•"/>
            </a:pPr>
            <a:r>
              <a:rPr lang="en-US" sz="3200" spc="145" dirty="0">
                <a:solidFill>
                  <a:srgbClr val="131313"/>
                </a:solidFill>
                <a:latin typeface="+mn-lt"/>
                <a:cs typeface="Arial"/>
              </a:rPr>
              <a:t>Advocacy</a:t>
            </a:r>
          </a:p>
          <a:p>
            <a:pPr marL="469900" marR="5080" indent="-457200">
              <a:spcBef>
                <a:spcPts val="40"/>
              </a:spcBef>
              <a:buFont typeface="Arial" panose="020B0604020202020204" pitchFamily="34" charset="0"/>
              <a:buChar char="•"/>
            </a:pPr>
            <a:r>
              <a:rPr lang="en-US" sz="3200" spc="145" dirty="0">
                <a:solidFill>
                  <a:srgbClr val="131313"/>
                </a:solidFill>
                <a:latin typeface="+mn-lt"/>
                <a:cs typeface="Arial"/>
              </a:rPr>
              <a:t>Disaster Relief</a:t>
            </a:r>
          </a:p>
          <a:p>
            <a:pPr marL="12700" marR="5080">
              <a:lnSpc>
                <a:spcPct val="125000"/>
              </a:lnSpc>
              <a:spcBef>
                <a:spcPts val="40"/>
              </a:spcBef>
            </a:pPr>
            <a:endParaRPr lang="en-US" sz="2300" spc="145" dirty="0">
              <a:solidFill>
                <a:srgbClr val="131313"/>
              </a:solidFill>
              <a:latin typeface="Arial"/>
              <a:cs typeface="Arial"/>
            </a:endParaRPr>
          </a:p>
          <a:p>
            <a:pPr marL="12700" marR="5080">
              <a:lnSpc>
                <a:spcPct val="125000"/>
              </a:lnSpc>
              <a:spcBef>
                <a:spcPts val="40"/>
              </a:spcBef>
            </a:pPr>
            <a:endParaRPr lang="en-US" sz="2300" dirty="0">
              <a:latin typeface="Arial"/>
              <a:cs typeface="Arial"/>
            </a:endParaRPr>
          </a:p>
        </p:txBody>
      </p:sp>
      <p:sp>
        <p:nvSpPr>
          <p:cNvPr id="20" name="object 20">
            <a:extLst>
              <a:ext uri="{FF2B5EF4-FFF2-40B4-BE49-F238E27FC236}">
                <a16:creationId xmlns:a16="http://schemas.microsoft.com/office/drawing/2014/main" id="{3E7ED638-61E9-7578-0DDB-15646EAF2271}"/>
              </a:ext>
            </a:extLst>
          </p:cNvPr>
          <p:cNvSpPr txBox="1"/>
          <p:nvPr/>
        </p:nvSpPr>
        <p:spPr>
          <a:xfrm>
            <a:off x="10404079" y="7688493"/>
            <a:ext cx="890905" cy="756920"/>
          </a:xfrm>
          <a:prstGeom prst="rect">
            <a:avLst/>
          </a:prstGeom>
        </p:spPr>
        <p:txBody>
          <a:bodyPr vert="horz" wrap="square" lIns="0" tIns="12700" rIns="0" bIns="0" rtlCol="0">
            <a:spAutoFit/>
          </a:bodyPr>
          <a:lstStyle/>
          <a:p>
            <a:pPr marL="12700">
              <a:lnSpc>
                <a:spcPct val="100000"/>
              </a:lnSpc>
              <a:spcBef>
                <a:spcPts val="100"/>
              </a:spcBef>
            </a:pPr>
            <a:r>
              <a:rPr sz="4800" spc="165" dirty="0">
                <a:solidFill>
                  <a:srgbClr val="FFFFFF"/>
                </a:solidFill>
                <a:latin typeface="Arial Black"/>
                <a:cs typeface="Arial Black"/>
              </a:rPr>
              <a:t>04</a:t>
            </a:r>
            <a:endParaRPr sz="4800">
              <a:latin typeface="Arial Black"/>
              <a:cs typeface="Arial Black"/>
            </a:endParaRPr>
          </a:p>
        </p:txBody>
      </p:sp>
    </p:spTree>
    <p:extLst>
      <p:ext uri="{BB962C8B-B14F-4D97-AF65-F5344CB8AC3E}">
        <p14:creationId xmlns:p14="http://schemas.microsoft.com/office/powerpoint/2010/main" val="285771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7C24D-68E3-164D-DC17-1E64BBE22593}"/>
              </a:ext>
            </a:extLst>
          </p:cNvPr>
          <p:cNvPicPr>
            <a:picLocks noChangeAspect="1"/>
          </p:cNvPicPr>
          <p:nvPr/>
        </p:nvPicPr>
        <p:blipFill>
          <a:blip r:embed="rId2"/>
          <a:stretch>
            <a:fillRect/>
          </a:stretch>
        </p:blipFill>
        <p:spPr>
          <a:xfrm>
            <a:off x="1295400" y="-17396"/>
            <a:ext cx="15697200" cy="10321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map of kentucky with several states&#10;&#10;Description automatically generated">
            <a:extLst>
              <a:ext uri="{FF2B5EF4-FFF2-40B4-BE49-F238E27FC236}">
                <a16:creationId xmlns:a16="http://schemas.microsoft.com/office/drawing/2014/main" id="{8A78B5C8-A5A0-D897-C556-16888EDD9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8432">
            <a:off x="8382000" y="3284764"/>
            <a:ext cx="8875776" cy="4876800"/>
          </a:xfrm>
          <a:prstGeom prst="rect">
            <a:avLst/>
          </a:prstGeom>
        </p:spPr>
      </p:pic>
      <p:pic>
        <p:nvPicPr>
          <p:cNvPr id="6" name="object 2">
            <a:extLst>
              <a:ext uri="{FF2B5EF4-FFF2-40B4-BE49-F238E27FC236}">
                <a16:creationId xmlns:a16="http://schemas.microsoft.com/office/drawing/2014/main" id="{7830CDCA-AE36-374F-9F15-D10278712D29}"/>
              </a:ext>
            </a:extLst>
          </p:cNvPr>
          <p:cNvPicPr/>
          <p:nvPr/>
        </p:nvPicPr>
        <p:blipFill>
          <a:blip r:embed="rId3" cstate="print"/>
          <a:stretch>
            <a:fillRect/>
          </a:stretch>
        </p:blipFill>
        <p:spPr>
          <a:xfrm>
            <a:off x="0" y="3795672"/>
            <a:ext cx="3128385" cy="6489699"/>
          </a:xfrm>
          <a:prstGeom prst="rect">
            <a:avLst/>
          </a:prstGeom>
        </p:spPr>
      </p:pic>
      <p:pic>
        <p:nvPicPr>
          <p:cNvPr id="7" name="object 7"/>
          <p:cNvPicPr/>
          <p:nvPr/>
        </p:nvPicPr>
        <p:blipFill>
          <a:blip r:embed="rId4" cstate="print"/>
          <a:stretch>
            <a:fillRect/>
          </a:stretch>
        </p:blipFill>
        <p:spPr>
          <a:xfrm>
            <a:off x="16392821" y="350141"/>
            <a:ext cx="1476374" cy="742949"/>
          </a:xfrm>
          <a:prstGeom prst="rect">
            <a:avLst/>
          </a:prstGeom>
        </p:spPr>
      </p:pic>
      <p:sp>
        <p:nvSpPr>
          <p:cNvPr id="3" name="object 3"/>
          <p:cNvSpPr txBox="1"/>
          <p:nvPr/>
        </p:nvSpPr>
        <p:spPr>
          <a:xfrm>
            <a:off x="1016000" y="3057808"/>
            <a:ext cx="9116834" cy="5422575"/>
          </a:xfrm>
          <a:prstGeom prst="rect">
            <a:avLst/>
          </a:prstGeom>
        </p:spPr>
        <p:txBody>
          <a:bodyPr vert="horz" wrap="square" lIns="0" tIns="11430" rIns="0" bIns="0" rtlCol="0">
            <a:spAutoFit/>
          </a:bodyPr>
          <a:lstStyle/>
          <a:p>
            <a:pPr algn="l"/>
            <a:r>
              <a:rPr lang="en-US" sz="2800" b="1" dirty="0">
                <a:solidFill>
                  <a:srgbClr val="000000"/>
                </a:solidFill>
                <a:latin typeface="+mn-lt"/>
              </a:rPr>
              <a:t>As of 2023, </a:t>
            </a:r>
            <a:r>
              <a:rPr lang="en-US" sz="2800" b="1" i="0" dirty="0">
                <a:solidFill>
                  <a:srgbClr val="000000"/>
                </a:solidFill>
                <a:effectLst/>
                <a:latin typeface="+mn-lt"/>
              </a:rPr>
              <a:t>753,410 people are facing hunger in Kentucky. </a:t>
            </a:r>
          </a:p>
          <a:p>
            <a:pPr marL="457200" indent="-457200" algn="l">
              <a:buFont typeface="Arial" panose="020B0604020202020204" pitchFamily="34" charset="0"/>
              <a:buChar char="•"/>
            </a:pPr>
            <a:r>
              <a:rPr lang="en-US" sz="2800" b="1" i="0" dirty="0">
                <a:solidFill>
                  <a:srgbClr val="000000"/>
                </a:solidFill>
                <a:effectLst/>
                <a:latin typeface="+mn-lt"/>
              </a:rPr>
              <a:t>213,830 are children</a:t>
            </a:r>
          </a:p>
          <a:p>
            <a:pPr marL="457200" indent="-457200" algn="l">
              <a:buFont typeface="Arial" panose="020B0604020202020204" pitchFamily="34" charset="0"/>
              <a:buChar char="•"/>
            </a:pPr>
            <a:r>
              <a:rPr lang="en-US" sz="2800" b="1" dirty="0">
                <a:solidFill>
                  <a:srgbClr val="000000"/>
                </a:solidFill>
                <a:latin typeface="+mn-lt"/>
              </a:rPr>
              <a:t>131,410 are seniors (60+)</a:t>
            </a:r>
            <a:endParaRPr lang="en-US" sz="2800" b="1" i="0" dirty="0">
              <a:solidFill>
                <a:srgbClr val="000000"/>
              </a:solidFill>
              <a:effectLst/>
              <a:latin typeface="+mn-lt"/>
            </a:endParaRPr>
          </a:p>
          <a:p>
            <a:pPr marL="12700" marR="866775">
              <a:spcBef>
                <a:spcPts val="105"/>
              </a:spcBef>
            </a:pPr>
            <a:endParaRPr lang="en-US" sz="2650" b="1" spc="65" dirty="0">
              <a:solidFill>
                <a:srgbClr val="131313"/>
              </a:solidFill>
              <a:latin typeface="+mj-lt"/>
              <a:cs typeface="Arial"/>
            </a:endParaRPr>
          </a:p>
          <a:p>
            <a:pPr marL="12700" marR="866775">
              <a:spcBef>
                <a:spcPts val="105"/>
              </a:spcBef>
            </a:pPr>
            <a:r>
              <a:rPr lang="en-US" sz="2800" b="1" spc="65" dirty="0">
                <a:solidFill>
                  <a:srgbClr val="131313"/>
                </a:solidFill>
                <a:latin typeface="+mj-lt"/>
                <a:cs typeface="Arial"/>
              </a:rPr>
              <a:t>Top Counties with the highest food insecurity rates: </a:t>
            </a:r>
          </a:p>
          <a:p>
            <a:pPr marL="469900" marR="866775" indent="-457200">
              <a:spcBef>
                <a:spcPts val="105"/>
              </a:spcBef>
              <a:buFont typeface="Arial" panose="020B0604020202020204" pitchFamily="34" charset="0"/>
              <a:buChar char="•"/>
            </a:pPr>
            <a:r>
              <a:rPr lang="en-US" sz="2800" spc="65" dirty="0">
                <a:solidFill>
                  <a:srgbClr val="131313"/>
                </a:solidFill>
                <a:latin typeface="+mj-lt"/>
                <a:cs typeface="Arial"/>
              </a:rPr>
              <a:t>Breathitt</a:t>
            </a:r>
          </a:p>
          <a:p>
            <a:pPr marL="469900" marR="866775" indent="-457200">
              <a:spcBef>
                <a:spcPts val="105"/>
              </a:spcBef>
              <a:buFont typeface="Arial" panose="020B0604020202020204" pitchFamily="34" charset="0"/>
              <a:buChar char="•"/>
            </a:pPr>
            <a:r>
              <a:rPr lang="en-US" sz="2800" spc="65" dirty="0">
                <a:solidFill>
                  <a:srgbClr val="131313"/>
                </a:solidFill>
                <a:latin typeface="+mj-lt"/>
                <a:cs typeface="Arial"/>
              </a:rPr>
              <a:t>Owsley</a:t>
            </a:r>
          </a:p>
          <a:p>
            <a:pPr marL="469900" marR="866775" indent="-457200">
              <a:spcBef>
                <a:spcPts val="105"/>
              </a:spcBef>
              <a:buFont typeface="Arial" panose="020B0604020202020204" pitchFamily="34" charset="0"/>
              <a:buChar char="•"/>
            </a:pPr>
            <a:r>
              <a:rPr lang="en-US" sz="2800" spc="65" dirty="0">
                <a:solidFill>
                  <a:srgbClr val="131313"/>
                </a:solidFill>
                <a:latin typeface="+mj-lt"/>
                <a:cs typeface="Arial"/>
              </a:rPr>
              <a:t>Knox</a:t>
            </a:r>
          </a:p>
          <a:p>
            <a:pPr marL="469900" marR="866775" indent="-457200">
              <a:spcBef>
                <a:spcPts val="105"/>
              </a:spcBef>
              <a:buFont typeface="Arial" panose="020B0604020202020204" pitchFamily="34" charset="0"/>
              <a:buChar char="•"/>
            </a:pPr>
            <a:r>
              <a:rPr lang="en-US" sz="2800" spc="65" dirty="0">
                <a:solidFill>
                  <a:srgbClr val="131313"/>
                </a:solidFill>
                <a:latin typeface="+mj-lt"/>
                <a:cs typeface="Arial"/>
              </a:rPr>
              <a:t>Magoffin</a:t>
            </a:r>
          </a:p>
          <a:p>
            <a:pPr marL="469900" marR="866775" indent="-457200">
              <a:spcBef>
                <a:spcPts val="105"/>
              </a:spcBef>
              <a:buFont typeface="Arial" panose="020B0604020202020204" pitchFamily="34" charset="0"/>
              <a:buChar char="•"/>
            </a:pPr>
            <a:r>
              <a:rPr lang="en-US" sz="2800" spc="65" dirty="0">
                <a:solidFill>
                  <a:srgbClr val="131313"/>
                </a:solidFill>
                <a:latin typeface="+mj-lt"/>
                <a:cs typeface="Arial"/>
              </a:rPr>
              <a:t>Wolfe</a:t>
            </a:r>
          </a:p>
          <a:p>
            <a:pPr marL="469900" marR="866775" indent="-457200">
              <a:lnSpc>
                <a:spcPts val="4050"/>
              </a:lnSpc>
              <a:spcBef>
                <a:spcPts val="105"/>
              </a:spcBef>
              <a:buFont typeface="Arial" panose="020B0604020202020204" pitchFamily="34" charset="0"/>
              <a:buChar char="•"/>
            </a:pPr>
            <a:endParaRPr lang="en-US" sz="2650" b="1" spc="65" dirty="0">
              <a:solidFill>
                <a:srgbClr val="131313"/>
              </a:solidFill>
              <a:latin typeface="+mj-lt"/>
              <a:cs typeface="Arial"/>
            </a:endParaRPr>
          </a:p>
          <a:p>
            <a:pPr marL="469900" marR="866775" indent="-457200">
              <a:lnSpc>
                <a:spcPts val="4050"/>
              </a:lnSpc>
              <a:spcBef>
                <a:spcPts val="105"/>
              </a:spcBef>
              <a:buFont typeface="Arial" panose="020B0604020202020204" pitchFamily="34" charset="0"/>
              <a:buChar char="•"/>
            </a:pPr>
            <a:endParaRPr lang="en-US" sz="2650" dirty="0">
              <a:latin typeface="+mj-lt"/>
              <a:cs typeface="Arial"/>
            </a:endParaRPr>
          </a:p>
        </p:txBody>
      </p:sp>
      <p:pic>
        <p:nvPicPr>
          <p:cNvPr id="9" name="object 9"/>
          <p:cNvPicPr/>
          <p:nvPr/>
        </p:nvPicPr>
        <p:blipFill>
          <a:blip r:embed="rId5" cstate="print"/>
          <a:stretch>
            <a:fillRect/>
          </a:stretch>
        </p:blipFill>
        <p:spPr>
          <a:xfrm>
            <a:off x="7674816" y="7802335"/>
            <a:ext cx="10613183" cy="2484664"/>
          </a:xfrm>
          <a:prstGeom prst="rect">
            <a:avLst/>
          </a:prstGeom>
        </p:spPr>
      </p:pic>
      <p:sp>
        <p:nvSpPr>
          <p:cNvPr id="11" name="object 11"/>
          <p:cNvSpPr txBox="1">
            <a:spLocks noGrp="1"/>
          </p:cNvSpPr>
          <p:nvPr>
            <p:ph type="title"/>
          </p:nvPr>
        </p:nvSpPr>
        <p:spPr>
          <a:xfrm>
            <a:off x="1016000" y="286705"/>
            <a:ext cx="15303989" cy="2236090"/>
          </a:xfrm>
          <a:prstGeom prst="rect">
            <a:avLst/>
          </a:prstGeom>
        </p:spPr>
        <p:txBody>
          <a:bodyPr vert="horz" wrap="square" lIns="0" tIns="995264" rIns="0" bIns="0" rtlCol="0">
            <a:spAutoFit/>
          </a:bodyPr>
          <a:lstStyle/>
          <a:p>
            <a:pPr marL="12700">
              <a:lnSpc>
                <a:spcPct val="100000"/>
              </a:lnSpc>
              <a:spcBef>
                <a:spcPts val="100"/>
              </a:spcBef>
            </a:pPr>
            <a:r>
              <a:rPr lang="en-US" sz="8000" b="1" spc="395" dirty="0">
                <a:latin typeface="+mj-lt"/>
                <a:cs typeface="Arial"/>
              </a:rPr>
              <a:t>Food</a:t>
            </a:r>
            <a:r>
              <a:rPr lang="en-US" sz="8000" b="1" spc="190" dirty="0">
                <a:latin typeface="+mj-lt"/>
                <a:cs typeface="Arial"/>
              </a:rPr>
              <a:t> Insecurity</a:t>
            </a:r>
            <a:r>
              <a:rPr lang="en-US" sz="8000" b="1" spc="195" dirty="0">
                <a:latin typeface="+mj-lt"/>
                <a:cs typeface="Arial"/>
              </a:rPr>
              <a:t> </a:t>
            </a:r>
            <a:r>
              <a:rPr lang="en-US" sz="8000" b="1" spc="110" dirty="0">
                <a:latin typeface="+mj-lt"/>
                <a:cs typeface="Arial"/>
              </a:rPr>
              <a:t>in</a:t>
            </a:r>
            <a:r>
              <a:rPr lang="en-US" sz="8000" b="1" spc="190" dirty="0">
                <a:latin typeface="+mj-lt"/>
                <a:cs typeface="Arial"/>
              </a:rPr>
              <a:t> </a:t>
            </a:r>
            <a:r>
              <a:rPr lang="en-US" sz="8000" b="1" spc="220" dirty="0">
                <a:latin typeface="+mj-lt"/>
                <a:cs typeface="Arial"/>
              </a:rPr>
              <a:t>Kentucky</a:t>
            </a:r>
            <a:endParaRPr lang="en-US" sz="8000" dirty="0">
              <a:latin typeface="+mj-lt"/>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7CD590-3C85-5274-F60F-33129D7F374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50E9E91-E59C-AB8C-F55B-11C6B28A1FF8}"/>
              </a:ext>
            </a:extLst>
          </p:cNvPr>
          <p:cNvPicPr/>
          <p:nvPr/>
        </p:nvPicPr>
        <p:blipFill>
          <a:blip r:embed="rId2" cstate="print"/>
          <a:stretch>
            <a:fillRect/>
          </a:stretch>
        </p:blipFill>
        <p:spPr>
          <a:xfrm>
            <a:off x="0" y="3795672"/>
            <a:ext cx="3128385" cy="6489699"/>
          </a:xfrm>
          <a:prstGeom prst="rect">
            <a:avLst/>
          </a:prstGeom>
        </p:spPr>
      </p:pic>
      <p:sp>
        <p:nvSpPr>
          <p:cNvPr id="11" name="object 11">
            <a:extLst>
              <a:ext uri="{FF2B5EF4-FFF2-40B4-BE49-F238E27FC236}">
                <a16:creationId xmlns:a16="http://schemas.microsoft.com/office/drawing/2014/main" id="{7FBA1FF7-0518-F605-ADEA-6EA1AF8DE078}"/>
              </a:ext>
            </a:extLst>
          </p:cNvPr>
          <p:cNvSpPr/>
          <p:nvPr/>
        </p:nvSpPr>
        <p:spPr>
          <a:xfrm>
            <a:off x="1028699" y="0"/>
            <a:ext cx="8331200" cy="1028700"/>
          </a:xfrm>
          <a:custGeom>
            <a:avLst/>
            <a:gdLst/>
            <a:ahLst/>
            <a:cxnLst/>
            <a:rect l="l" t="t" r="r" b="b"/>
            <a:pathLst>
              <a:path w="8331200" h="1028700">
                <a:moveTo>
                  <a:pt x="8125519" y="1028700"/>
                </a:moveTo>
                <a:lnTo>
                  <a:pt x="205082" y="1028700"/>
                </a:lnTo>
                <a:lnTo>
                  <a:pt x="158140" y="1023270"/>
                </a:lnTo>
                <a:lnTo>
                  <a:pt x="115006" y="1007809"/>
                </a:lnTo>
                <a:lnTo>
                  <a:pt x="76922" y="983563"/>
                </a:lnTo>
                <a:lnTo>
                  <a:pt x="45136" y="951777"/>
                </a:lnTo>
                <a:lnTo>
                  <a:pt x="20890" y="913694"/>
                </a:lnTo>
                <a:lnTo>
                  <a:pt x="5429" y="870559"/>
                </a:lnTo>
                <a:lnTo>
                  <a:pt x="0" y="823617"/>
                </a:lnTo>
                <a:lnTo>
                  <a:pt x="0" y="5197"/>
                </a:lnTo>
                <a:lnTo>
                  <a:pt x="601" y="0"/>
                </a:lnTo>
                <a:lnTo>
                  <a:pt x="8330000" y="0"/>
                </a:lnTo>
                <a:lnTo>
                  <a:pt x="8330602" y="5197"/>
                </a:lnTo>
                <a:lnTo>
                  <a:pt x="8330602" y="823617"/>
                </a:lnTo>
                <a:lnTo>
                  <a:pt x="8325172" y="870559"/>
                </a:lnTo>
                <a:lnTo>
                  <a:pt x="8309711" y="913694"/>
                </a:lnTo>
                <a:lnTo>
                  <a:pt x="8285466" y="951777"/>
                </a:lnTo>
                <a:lnTo>
                  <a:pt x="8253679" y="983563"/>
                </a:lnTo>
                <a:lnTo>
                  <a:pt x="8215596" y="1007809"/>
                </a:lnTo>
                <a:lnTo>
                  <a:pt x="8172461" y="1023270"/>
                </a:lnTo>
                <a:lnTo>
                  <a:pt x="8125519" y="1028700"/>
                </a:lnTo>
                <a:close/>
              </a:path>
            </a:pathLst>
          </a:custGeom>
          <a:solidFill>
            <a:srgbClr val="53672A"/>
          </a:solidFill>
        </p:spPr>
        <p:txBody>
          <a:bodyPr wrap="square" lIns="0" tIns="0" rIns="0" bIns="0" rtlCol="0"/>
          <a:lstStyle/>
          <a:p>
            <a:endParaRPr/>
          </a:p>
        </p:txBody>
      </p:sp>
      <p:sp>
        <p:nvSpPr>
          <p:cNvPr id="13" name="object 13">
            <a:extLst>
              <a:ext uri="{FF2B5EF4-FFF2-40B4-BE49-F238E27FC236}">
                <a16:creationId xmlns:a16="http://schemas.microsoft.com/office/drawing/2014/main" id="{22E74D01-2B1E-C126-5E71-738A840F8D2C}"/>
              </a:ext>
            </a:extLst>
          </p:cNvPr>
          <p:cNvSpPr txBox="1"/>
          <p:nvPr/>
        </p:nvSpPr>
        <p:spPr>
          <a:xfrm>
            <a:off x="559301" y="1358071"/>
            <a:ext cx="9705579" cy="2721258"/>
          </a:xfrm>
          <a:prstGeom prst="rect">
            <a:avLst/>
          </a:prstGeom>
        </p:spPr>
        <p:txBody>
          <a:bodyPr vert="horz" wrap="square" lIns="0" tIns="12700" rIns="0" bIns="0" rtlCol="0">
            <a:spAutoFit/>
          </a:bodyPr>
          <a:lstStyle/>
          <a:p>
            <a:pPr algn="ctr" rtl="0">
              <a:spcBef>
                <a:spcPts val="0"/>
              </a:spcBef>
              <a:spcAft>
                <a:spcPts val="0"/>
              </a:spcAft>
            </a:pPr>
            <a:r>
              <a:rPr lang="en-US" sz="8000" b="1" i="0" strike="noStrike" dirty="0">
                <a:solidFill>
                  <a:srgbClr val="000000"/>
                </a:solidFill>
                <a:effectLst/>
                <a:latin typeface="+mj-lt"/>
              </a:rPr>
              <a:t>Farms to Food Banks</a:t>
            </a:r>
          </a:p>
          <a:p>
            <a:br>
              <a:rPr lang="en-US" sz="4800" b="1" dirty="0">
                <a:latin typeface="+mj-lt"/>
              </a:rPr>
            </a:br>
            <a:endParaRPr sz="4800" b="1" dirty="0">
              <a:latin typeface="+mj-lt"/>
              <a:cs typeface="Arial Black"/>
            </a:endParaRPr>
          </a:p>
        </p:txBody>
      </p:sp>
      <p:sp>
        <p:nvSpPr>
          <p:cNvPr id="15" name="object 15">
            <a:extLst>
              <a:ext uri="{FF2B5EF4-FFF2-40B4-BE49-F238E27FC236}">
                <a16:creationId xmlns:a16="http://schemas.microsoft.com/office/drawing/2014/main" id="{DC6175D3-7168-2BF6-1D52-76A399256CCC}"/>
              </a:ext>
            </a:extLst>
          </p:cNvPr>
          <p:cNvSpPr txBox="1"/>
          <p:nvPr/>
        </p:nvSpPr>
        <p:spPr>
          <a:xfrm>
            <a:off x="381000" y="4364584"/>
            <a:ext cx="8456620" cy="999697"/>
          </a:xfrm>
          <a:prstGeom prst="rect">
            <a:avLst/>
          </a:prstGeom>
        </p:spPr>
        <p:txBody>
          <a:bodyPr vert="horz" wrap="square" lIns="0" tIns="156845" rIns="0" bIns="0" rtlCol="0">
            <a:spAutoFit/>
          </a:bodyPr>
          <a:lstStyle/>
          <a:p>
            <a:pPr marL="12700" marR="5080">
              <a:lnSpc>
                <a:spcPct val="125000"/>
              </a:lnSpc>
              <a:spcBef>
                <a:spcPts val="40"/>
              </a:spcBef>
            </a:pPr>
            <a:endParaRPr lang="en-US" sz="2300" spc="145" dirty="0">
              <a:solidFill>
                <a:srgbClr val="131313"/>
              </a:solidFill>
              <a:latin typeface="Arial"/>
              <a:cs typeface="Arial"/>
            </a:endParaRPr>
          </a:p>
          <a:p>
            <a:pPr marL="12700" marR="5080">
              <a:lnSpc>
                <a:spcPct val="125000"/>
              </a:lnSpc>
              <a:spcBef>
                <a:spcPts val="40"/>
              </a:spcBef>
            </a:pPr>
            <a:endParaRPr lang="en-US" sz="2300" dirty="0">
              <a:latin typeface="Arial"/>
              <a:cs typeface="Arial"/>
            </a:endParaRPr>
          </a:p>
        </p:txBody>
      </p:sp>
      <p:sp>
        <p:nvSpPr>
          <p:cNvPr id="20" name="object 20">
            <a:extLst>
              <a:ext uri="{FF2B5EF4-FFF2-40B4-BE49-F238E27FC236}">
                <a16:creationId xmlns:a16="http://schemas.microsoft.com/office/drawing/2014/main" id="{14814122-F5B3-9F13-5C29-15A3ADD2E3AD}"/>
              </a:ext>
            </a:extLst>
          </p:cNvPr>
          <p:cNvSpPr txBox="1"/>
          <p:nvPr/>
        </p:nvSpPr>
        <p:spPr>
          <a:xfrm>
            <a:off x="10404079" y="7688493"/>
            <a:ext cx="890905" cy="756920"/>
          </a:xfrm>
          <a:prstGeom prst="rect">
            <a:avLst/>
          </a:prstGeom>
        </p:spPr>
        <p:txBody>
          <a:bodyPr vert="horz" wrap="square" lIns="0" tIns="12700" rIns="0" bIns="0" rtlCol="0">
            <a:spAutoFit/>
          </a:bodyPr>
          <a:lstStyle/>
          <a:p>
            <a:pPr marL="12700">
              <a:lnSpc>
                <a:spcPct val="100000"/>
              </a:lnSpc>
              <a:spcBef>
                <a:spcPts val="100"/>
              </a:spcBef>
            </a:pPr>
            <a:r>
              <a:rPr sz="4800" spc="165" dirty="0">
                <a:solidFill>
                  <a:srgbClr val="FFFFFF"/>
                </a:solidFill>
                <a:latin typeface="Arial Black"/>
                <a:cs typeface="Arial Black"/>
              </a:rPr>
              <a:t>04</a:t>
            </a:r>
            <a:endParaRPr sz="4800">
              <a:latin typeface="Arial Black"/>
              <a:cs typeface="Arial Black"/>
            </a:endParaRPr>
          </a:p>
        </p:txBody>
      </p:sp>
      <p:sp>
        <p:nvSpPr>
          <p:cNvPr id="9" name="TextBox 8">
            <a:extLst>
              <a:ext uri="{FF2B5EF4-FFF2-40B4-BE49-F238E27FC236}">
                <a16:creationId xmlns:a16="http://schemas.microsoft.com/office/drawing/2014/main" id="{2126E759-67A4-F8D3-34AA-DD4464C3138E}"/>
              </a:ext>
            </a:extLst>
          </p:cNvPr>
          <p:cNvSpPr txBox="1"/>
          <p:nvPr/>
        </p:nvSpPr>
        <p:spPr>
          <a:xfrm>
            <a:off x="934482" y="2805951"/>
            <a:ext cx="10735686" cy="6001643"/>
          </a:xfrm>
          <a:prstGeom prst="rect">
            <a:avLst/>
          </a:prstGeom>
          <a:noFill/>
        </p:spPr>
        <p:txBody>
          <a:bodyPr wrap="square">
            <a:spAutoFit/>
          </a:bodyPr>
          <a:lstStyle/>
          <a:p>
            <a:pPr rtl="0">
              <a:spcBef>
                <a:spcPts val="0"/>
              </a:spcBef>
              <a:spcAft>
                <a:spcPts val="0"/>
              </a:spcAft>
            </a:pPr>
            <a:r>
              <a:rPr lang="en-US" sz="3200" b="0" i="0" u="none" strike="noStrike" dirty="0">
                <a:solidFill>
                  <a:srgbClr val="000000"/>
                </a:solidFill>
                <a:effectLst/>
                <a:latin typeface="+mn-lt"/>
              </a:rPr>
              <a:t>For more than a decade, </a:t>
            </a:r>
            <a:r>
              <a:rPr lang="en-US" sz="3200" b="1" i="0" u="none" strike="noStrike" dirty="0">
                <a:solidFill>
                  <a:srgbClr val="000000"/>
                </a:solidFill>
                <a:effectLst/>
                <a:latin typeface="+mn-lt"/>
              </a:rPr>
              <a:t>Farms to Food Banks </a:t>
            </a:r>
            <a:r>
              <a:rPr lang="en-US" sz="3200" b="0" i="0" u="none" strike="noStrike" dirty="0">
                <a:solidFill>
                  <a:srgbClr val="000000"/>
                </a:solidFill>
                <a:effectLst/>
                <a:latin typeface="+mn-lt"/>
              </a:rPr>
              <a:t>has helped Kentucky farmers get surplus produce into the hands of families in need. Operated with support from the Kentucky Department of Agriculture and the </a:t>
            </a:r>
            <a:r>
              <a:rPr lang="en-US" sz="3200" b="1" i="0" u="none" strike="noStrike" dirty="0">
                <a:solidFill>
                  <a:srgbClr val="000000"/>
                </a:solidFill>
                <a:effectLst/>
                <a:latin typeface="+mn-lt"/>
              </a:rPr>
              <a:t>Tobacco Settlement Oversight Committee,</a:t>
            </a:r>
            <a:r>
              <a:rPr lang="en-US" sz="3200" b="0" i="0" u="none" strike="noStrike" dirty="0">
                <a:solidFill>
                  <a:srgbClr val="000000"/>
                </a:solidFill>
                <a:effectLst/>
                <a:latin typeface="+mn-lt"/>
              </a:rPr>
              <a:t> this program has created lasting impact for both agriculture and hunger relief in all 120 counties.</a:t>
            </a:r>
            <a:endParaRPr lang="en-US" sz="3200" b="0" dirty="0">
              <a:effectLst/>
              <a:latin typeface="+mn-lt"/>
            </a:endParaRPr>
          </a:p>
          <a:p>
            <a:pPr rtl="0">
              <a:spcBef>
                <a:spcPts val="0"/>
              </a:spcBef>
              <a:spcAft>
                <a:spcPts val="0"/>
              </a:spcAft>
            </a:pPr>
            <a:br>
              <a:rPr lang="en-US" sz="3200" b="0" dirty="0">
                <a:effectLst/>
                <a:latin typeface="+mn-lt"/>
              </a:rPr>
            </a:br>
            <a:r>
              <a:rPr lang="en-US" sz="3200" b="1" i="0" u="none" strike="noStrike" dirty="0">
                <a:solidFill>
                  <a:srgbClr val="000000"/>
                </a:solidFill>
                <a:effectLst/>
                <a:latin typeface="+mn-lt"/>
              </a:rPr>
              <a:t>Program Highlights (2011-2024)</a:t>
            </a:r>
            <a:endParaRPr lang="en-US" sz="3200" b="0" dirty="0">
              <a:effectLst/>
              <a:latin typeface="+mn-lt"/>
            </a:endParaRPr>
          </a:p>
          <a:p>
            <a:pPr rtl="0" fontAlgn="base">
              <a:spcBef>
                <a:spcPts val="0"/>
              </a:spcBef>
              <a:spcAft>
                <a:spcPts val="0"/>
              </a:spcAft>
              <a:buFont typeface="Arial" panose="020B0604020202020204" pitchFamily="34" charset="0"/>
              <a:buChar char="•"/>
            </a:pPr>
            <a:r>
              <a:rPr lang="en-US" sz="3200" b="1" i="0" u="none" strike="noStrike" dirty="0">
                <a:solidFill>
                  <a:srgbClr val="000000"/>
                </a:solidFill>
                <a:effectLst/>
                <a:latin typeface="+mn-lt"/>
              </a:rPr>
              <a:t>37.2 million pounds of </a:t>
            </a:r>
            <a:r>
              <a:rPr lang="en-US" sz="3200" b="1" dirty="0">
                <a:solidFill>
                  <a:srgbClr val="000000"/>
                </a:solidFill>
                <a:latin typeface="+mn-lt"/>
              </a:rPr>
              <a:t>KY-grown produce </a:t>
            </a:r>
            <a:r>
              <a:rPr lang="en-US" sz="3200" b="1" i="0" u="none" strike="noStrike" dirty="0">
                <a:solidFill>
                  <a:srgbClr val="000000"/>
                </a:solidFill>
                <a:effectLst/>
                <a:latin typeface="+mn-lt"/>
              </a:rPr>
              <a:t>distributed</a:t>
            </a:r>
          </a:p>
          <a:p>
            <a:pPr rtl="0" fontAlgn="base">
              <a:spcBef>
                <a:spcPts val="0"/>
              </a:spcBef>
              <a:spcAft>
                <a:spcPts val="0"/>
              </a:spcAft>
              <a:buFont typeface="Arial" panose="020B0604020202020204" pitchFamily="34" charset="0"/>
              <a:buChar char="•"/>
            </a:pPr>
            <a:r>
              <a:rPr lang="en-US" sz="3200" b="1" i="0" u="none" strike="noStrike" dirty="0">
                <a:solidFill>
                  <a:srgbClr val="000000"/>
                </a:solidFill>
                <a:effectLst/>
                <a:latin typeface="+mn-lt"/>
              </a:rPr>
              <a:t>4,473 farmers supported</a:t>
            </a:r>
            <a:r>
              <a:rPr lang="en-US" sz="3200" b="0" i="0" u="none" strike="noStrike" dirty="0">
                <a:solidFill>
                  <a:srgbClr val="000000"/>
                </a:solidFill>
                <a:effectLst/>
                <a:latin typeface="+mn-lt"/>
              </a:rPr>
              <a:t> (repeat participants counted across years)</a:t>
            </a:r>
          </a:p>
          <a:p>
            <a:pPr rtl="0" fontAlgn="base">
              <a:spcBef>
                <a:spcPts val="0"/>
              </a:spcBef>
              <a:spcAft>
                <a:spcPts val="0"/>
              </a:spcAft>
              <a:buFont typeface="Arial" panose="020B0604020202020204" pitchFamily="34" charset="0"/>
              <a:buChar char="•"/>
            </a:pPr>
            <a:r>
              <a:rPr lang="en-US" sz="3200" b="1" i="0" u="none" strike="noStrike" dirty="0">
                <a:solidFill>
                  <a:srgbClr val="000000"/>
                </a:solidFill>
                <a:effectLst/>
                <a:latin typeface="+mn-lt"/>
              </a:rPr>
              <a:t>$8.9 million reimbursed to Kentucky farmers </a:t>
            </a:r>
          </a:p>
        </p:txBody>
      </p:sp>
      <p:pic>
        <p:nvPicPr>
          <p:cNvPr id="10" name="Picture 9">
            <a:extLst>
              <a:ext uri="{FF2B5EF4-FFF2-40B4-BE49-F238E27FC236}">
                <a16:creationId xmlns:a16="http://schemas.microsoft.com/office/drawing/2014/main" id="{9612BD62-CABE-B640-6E9A-5CE224FAE8D9}"/>
              </a:ext>
            </a:extLst>
          </p:cNvPr>
          <p:cNvPicPr>
            <a:picLocks noChangeAspect="1"/>
          </p:cNvPicPr>
          <p:nvPr/>
        </p:nvPicPr>
        <p:blipFill>
          <a:blip r:embed="rId3"/>
          <a:stretch>
            <a:fillRect/>
          </a:stretch>
        </p:blipFill>
        <p:spPr>
          <a:xfrm>
            <a:off x="12223650" y="2365557"/>
            <a:ext cx="4997749" cy="4997749"/>
          </a:xfrm>
          <a:prstGeom prst="rect">
            <a:avLst/>
          </a:prstGeom>
        </p:spPr>
      </p:pic>
    </p:spTree>
    <p:extLst>
      <p:ext uri="{BB962C8B-B14F-4D97-AF65-F5344CB8AC3E}">
        <p14:creationId xmlns:p14="http://schemas.microsoft.com/office/powerpoint/2010/main" val="98450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070D86-72C9-2643-9662-2236D62A698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91D73F3-CADF-C01A-7564-A2394ECEEAAF}"/>
              </a:ext>
            </a:extLst>
          </p:cNvPr>
          <p:cNvPicPr>
            <a:picLocks noChangeAspect="1"/>
          </p:cNvPicPr>
          <p:nvPr/>
        </p:nvPicPr>
        <p:blipFill>
          <a:blip r:embed="rId2"/>
          <a:stretch>
            <a:fillRect/>
          </a:stretch>
        </p:blipFill>
        <p:spPr>
          <a:xfrm>
            <a:off x="14478000" y="342900"/>
            <a:ext cx="3212170" cy="3212170"/>
          </a:xfrm>
          <a:prstGeom prst="rect">
            <a:avLst/>
          </a:prstGeom>
        </p:spPr>
      </p:pic>
      <p:sp>
        <p:nvSpPr>
          <p:cNvPr id="11" name="object 11">
            <a:extLst>
              <a:ext uri="{FF2B5EF4-FFF2-40B4-BE49-F238E27FC236}">
                <a16:creationId xmlns:a16="http://schemas.microsoft.com/office/drawing/2014/main" id="{07AEA8AA-02F5-EA9C-CC5E-BD665056F958}"/>
              </a:ext>
            </a:extLst>
          </p:cNvPr>
          <p:cNvSpPr txBox="1">
            <a:spLocks noGrp="1"/>
          </p:cNvSpPr>
          <p:nvPr>
            <p:ph type="title"/>
          </p:nvPr>
        </p:nvSpPr>
        <p:spPr>
          <a:xfrm>
            <a:off x="446683" y="350141"/>
            <a:ext cx="15303989" cy="2236090"/>
          </a:xfrm>
          <a:prstGeom prst="rect">
            <a:avLst/>
          </a:prstGeom>
        </p:spPr>
        <p:txBody>
          <a:bodyPr vert="horz" wrap="square" lIns="0" tIns="995264" rIns="0" bIns="0" rtlCol="0">
            <a:spAutoFit/>
          </a:bodyPr>
          <a:lstStyle/>
          <a:p>
            <a:pPr marL="12700">
              <a:lnSpc>
                <a:spcPct val="100000"/>
              </a:lnSpc>
              <a:spcBef>
                <a:spcPts val="100"/>
              </a:spcBef>
            </a:pPr>
            <a:r>
              <a:rPr lang="en-US" sz="8000" b="1" spc="395" dirty="0">
                <a:latin typeface="+mj-lt"/>
                <a:cs typeface="Arial"/>
              </a:rPr>
              <a:t>Impact Summary 2024-2025</a:t>
            </a:r>
            <a:endParaRPr lang="en-US" sz="8000" dirty="0">
              <a:latin typeface="+mj-lt"/>
              <a:cs typeface="Arial"/>
            </a:endParaRPr>
          </a:p>
        </p:txBody>
      </p:sp>
      <p:pic>
        <p:nvPicPr>
          <p:cNvPr id="6" name="object 2">
            <a:extLst>
              <a:ext uri="{FF2B5EF4-FFF2-40B4-BE49-F238E27FC236}">
                <a16:creationId xmlns:a16="http://schemas.microsoft.com/office/drawing/2014/main" id="{24E43F0A-2AD4-3446-29FB-7E87A5737576}"/>
              </a:ext>
            </a:extLst>
          </p:cNvPr>
          <p:cNvPicPr/>
          <p:nvPr/>
        </p:nvPicPr>
        <p:blipFill>
          <a:blip r:embed="rId3" cstate="print"/>
          <a:stretch>
            <a:fillRect/>
          </a:stretch>
        </p:blipFill>
        <p:spPr>
          <a:xfrm>
            <a:off x="0" y="3795672"/>
            <a:ext cx="3128385" cy="6489699"/>
          </a:xfrm>
          <a:prstGeom prst="rect">
            <a:avLst/>
          </a:prstGeom>
        </p:spPr>
      </p:pic>
      <p:pic>
        <p:nvPicPr>
          <p:cNvPr id="2" name="Picture 1">
            <a:extLst>
              <a:ext uri="{FF2B5EF4-FFF2-40B4-BE49-F238E27FC236}">
                <a16:creationId xmlns:a16="http://schemas.microsoft.com/office/drawing/2014/main" id="{1A1C7417-4CC7-7887-1331-9A6F4B8D87D4}"/>
              </a:ext>
            </a:extLst>
          </p:cNvPr>
          <p:cNvPicPr>
            <a:picLocks noChangeAspect="1"/>
          </p:cNvPicPr>
          <p:nvPr/>
        </p:nvPicPr>
        <p:blipFill>
          <a:blip r:embed="rId4"/>
          <a:stretch>
            <a:fillRect/>
          </a:stretch>
        </p:blipFill>
        <p:spPr>
          <a:xfrm>
            <a:off x="2708702" y="3261732"/>
            <a:ext cx="13041970" cy="5827809"/>
          </a:xfrm>
          <a:prstGeom prst="rect">
            <a:avLst/>
          </a:prstGeom>
        </p:spPr>
      </p:pic>
      <p:sp>
        <p:nvSpPr>
          <p:cNvPr id="8" name="TextBox 7">
            <a:extLst>
              <a:ext uri="{FF2B5EF4-FFF2-40B4-BE49-F238E27FC236}">
                <a16:creationId xmlns:a16="http://schemas.microsoft.com/office/drawing/2014/main" id="{247F0785-8FF6-12DA-7977-03F163ACE803}"/>
              </a:ext>
            </a:extLst>
          </p:cNvPr>
          <p:cNvSpPr txBox="1"/>
          <p:nvPr/>
        </p:nvSpPr>
        <p:spPr>
          <a:xfrm>
            <a:off x="4454912" y="4967197"/>
            <a:ext cx="9222058"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96104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BDF5E1-34FF-56DF-E1C5-0A1994C4B86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01EF64A-BCBD-7510-6176-71E365357BF3}"/>
              </a:ext>
            </a:extLst>
          </p:cNvPr>
          <p:cNvPicPr>
            <a:picLocks noChangeAspect="1"/>
          </p:cNvPicPr>
          <p:nvPr/>
        </p:nvPicPr>
        <p:blipFill>
          <a:blip r:embed="rId2"/>
          <a:stretch>
            <a:fillRect/>
          </a:stretch>
        </p:blipFill>
        <p:spPr>
          <a:xfrm>
            <a:off x="14760206" y="-419100"/>
            <a:ext cx="3212170" cy="3212170"/>
          </a:xfrm>
          <a:prstGeom prst="rect">
            <a:avLst/>
          </a:prstGeom>
        </p:spPr>
      </p:pic>
      <p:pic>
        <p:nvPicPr>
          <p:cNvPr id="6" name="object 2">
            <a:extLst>
              <a:ext uri="{FF2B5EF4-FFF2-40B4-BE49-F238E27FC236}">
                <a16:creationId xmlns:a16="http://schemas.microsoft.com/office/drawing/2014/main" id="{18C9E30B-C096-21F6-BF95-0AC9A98D536B}"/>
              </a:ext>
            </a:extLst>
          </p:cNvPr>
          <p:cNvPicPr/>
          <p:nvPr/>
        </p:nvPicPr>
        <p:blipFill>
          <a:blip r:embed="rId3" cstate="print"/>
          <a:stretch>
            <a:fillRect/>
          </a:stretch>
        </p:blipFill>
        <p:spPr>
          <a:xfrm>
            <a:off x="0" y="3795672"/>
            <a:ext cx="3128385" cy="6489699"/>
          </a:xfrm>
          <a:prstGeom prst="rect">
            <a:avLst/>
          </a:prstGeom>
        </p:spPr>
      </p:pic>
      <p:sp>
        <p:nvSpPr>
          <p:cNvPr id="8" name="TextBox 7">
            <a:extLst>
              <a:ext uri="{FF2B5EF4-FFF2-40B4-BE49-F238E27FC236}">
                <a16:creationId xmlns:a16="http://schemas.microsoft.com/office/drawing/2014/main" id="{C2A6797B-4555-1581-D480-6488D3B2C9DC}"/>
              </a:ext>
            </a:extLst>
          </p:cNvPr>
          <p:cNvSpPr txBox="1"/>
          <p:nvPr/>
        </p:nvSpPr>
        <p:spPr>
          <a:xfrm>
            <a:off x="4454912" y="4967197"/>
            <a:ext cx="9222058" cy="369332"/>
          </a:xfrm>
          <a:prstGeom prst="rect">
            <a:avLst/>
          </a:prstGeom>
          <a:noFill/>
        </p:spPr>
        <p:txBody>
          <a:bodyPr wrap="square">
            <a:spAutoFit/>
          </a:bodyPr>
          <a:lstStyle/>
          <a:p>
            <a:endParaRPr lang="en-US" dirty="0"/>
          </a:p>
        </p:txBody>
      </p:sp>
      <p:sp>
        <p:nvSpPr>
          <p:cNvPr id="4" name="Title 3">
            <a:extLst>
              <a:ext uri="{FF2B5EF4-FFF2-40B4-BE49-F238E27FC236}">
                <a16:creationId xmlns:a16="http://schemas.microsoft.com/office/drawing/2014/main" id="{2F01F078-58CC-AFAA-5BF6-9534828EB9AB}"/>
              </a:ext>
            </a:extLst>
          </p:cNvPr>
          <p:cNvSpPr>
            <a:spLocks noGrp="1"/>
          </p:cNvSpPr>
          <p:nvPr>
            <p:ph type="title"/>
          </p:nvPr>
        </p:nvSpPr>
        <p:spPr>
          <a:xfrm>
            <a:off x="457200" y="2500913"/>
            <a:ext cx="15303989" cy="3954929"/>
          </a:xfrm>
        </p:spPr>
        <p:txBody>
          <a:bodyPr/>
          <a:lstStyle/>
          <a:p>
            <a:pPr rtl="0" fontAlgn="base">
              <a:spcBef>
                <a:spcPts val="0"/>
              </a:spcBef>
              <a:spcAft>
                <a:spcPts val="0"/>
              </a:spcAft>
            </a:pPr>
            <a:r>
              <a:rPr lang="en-US" sz="4000" b="0" i="0" u="none" strike="noStrike" dirty="0">
                <a:solidFill>
                  <a:srgbClr val="000000"/>
                </a:solidFill>
                <a:effectLst/>
                <a:latin typeface="+mj-lt"/>
              </a:rPr>
              <a:t>“The food banks have provided us a way to distribute our overages and recoup the costs associated with production. We can still feed people without as much waste.”</a:t>
            </a:r>
            <a:br>
              <a:rPr lang="en-US" sz="4000" b="0" i="0" u="none" strike="noStrike" dirty="0">
                <a:solidFill>
                  <a:srgbClr val="000000"/>
                </a:solidFill>
                <a:effectLst/>
                <a:latin typeface="+mj-lt"/>
              </a:rPr>
            </a:br>
            <a:r>
              <a:rPr lang="en-US" sz="4000" b="1" i="0" u="none" strike="noStrike" dirty="0">
                <a:solidFill>
                  <a:srgbClr val="000000"/>
                </a:solidFill>
                <a:effectLst/>
                <a:latin typeface="+mj-lt"/>
              </a:rPr>
              <a:t>-Lisa Wurth, Wurth Farms | Paducah, KY</a:t>
            </a:r>
            <a:br>
              <a:rPr lang="en-US" dirty="0"/>
            </a:br>
            <a:endParaRPr lang="en-US" dirty="0"/>
          </a:p>
        </p:txBody>
      </p:sp>
      <p:pic>
        <p:nvPicPr>
          <p:cNvPr id="5" name="Picture 4">
            <a:extLst>
              <a:ext uri="{FF2B5EF4-FFF2-40B4-BE49-F238E27FC236}">
                <a16:creationId xmlns:a16="http://schemas.microsoft.com/office/drawing/2014/main" id="{7362FD96-66B0-8C47-2E4E-2904E5544BBC}"/>
              </a:ext>
            </a:extLst>
          </p:cNvPr>
          <p:cNvPicPr>
            <a:picLocks noChangeAspect="1"/>
          </p:cNvPicPr>
          <p:nvPr/>
        </p:nvPicPr>
        <p:blipFill>
          <a:blip r:embed="rId4"/>
          <a:stretch>
            <a:fillRect/>
          </a:stretch>
        </p:blipFill>
        <p:spPr>
          <a:xfrm>
            <a:off x="10293362" y="4478377"/>
            <a:ext cx="7232638" cy="5424478"/>
          </a:xfrm>
          <a:prstGeom prst="rect">
            <a:avLst/>
          </a:prstGeom>
        </p:spPr>
      </p:pic>
      <p:sp>
        <p:nvSpPr>
          <p:cNvPr id="7" name="object 4">
            <a:extLst>
              <a:ext uri="{FF2B5EF4-FFF2-40B4-BE49-F238E27FC236}">
                <a16:creationId xmlns:a16="http://schemas.microsoft.com/office/drawing/2014/main" id="{3997F3FB-E0C1-698A-34E5-BFEC4151E5AE}"/>
              </a:ext>
            </a:extLst>
          </p:cNvPr>
          <p:cNvSpPr/>
          <p:nvPr/>
        </p:nvSpPr>
        <p:spPr>
          <a:xfrm>
            <a:off x="7164802" y="0"/>
            <a:ext cx="3957320" cy="1028700"/>
          </a:xfrm>
          <a:custGeom>
            <a:avLst/>
            <a:gdLst/>
            <a:ahLst/>
            <a:cxnLst/>
            <a:rect l="l" t="t" r="r" b="b"/>
            <a:pathLst>
              <a:path w="3957320" h="1028700">
                <a:moveTo>
                  <a:pt x="3709646" y="1028699"/>
                </a:moveTo>
                <a:lnTo>
                  <a:pt x="248747" y="1028699"/>
                </a:lnTo>
                <a:lnTo>
                  <a:pt x="204117" y="1024681"/>
                </a:lnTo>
                <a:lnTo>
                  <a:pt x="162077" y="1013101"/>
                </a:lnTo>
                <a:lnTo>
                  <a:pt x="123339" y="994668"/>
                </a:lnTo>
                <a:lnTo>
                  <a:pt x="88611" y="970094"/>
                </a:lnTo>
                <a:lnTo>
                  <a:pt x="58605" y="940088"/>
                </a:lnTo>
                <a:lnTo>
                  <a:pt x="34031" y="905360"/>
                </a:lnTo>
                <a:lnTo>
                  <a:pt x="15598" y="866622"/>
                </a:lnTo>
                <a:lnTo>
                  <a:pt x="4018" y="824582"/>
                </a:lnTo>
                <a:lnTo>
                  <a:pt x="0" y="779953"/>
                </a:lnTo>
                <a:lnTo>
                  <a:pt x="0" y="0"/>
                </a:lnTo>
                <a:lnTo>
                  <a:pt x="3956713" y="0"/>
                </a:lnTo>
                <a:lnTo>
                  <a:pt x="3956713" y="798610"/>
                </a:lnTo>
                <a:lnTo>
                  <a:pt x="3942795" y="866622"/>
                </a:lnTo>
                <a:lnTo>
                  <a:pt x="3924362" y="905360"/>
                </a:lnTo>
                <a:lnTo>
                  <a:pt x="3899787" y="940088"/>
                </a:lnTo>
                <a:lnTo>
                  <a:pt x="3869781" y="970094"/>
                </a:lnTo>
                <a:lnTo>
                  <a:pt x="3835053" y="994668"/>
                </a:lnTo>
                <a:lnTo>
                  <a:pt x="3796315" y="1013101"/>
                </a:lnTo>
                <a:lnTo>
                  <a:pt x="3754275" y="1024681"/>
                </a:lnTo>
                <a:lnTo>
                  <a:pt x="3709646" y="1028699"/>
                </a:lnTo>
                <a:close/>
              </a:path>
            </a:pathLst>
          </a:custGeom>
          <a:solidFill>
            <a:srgbClr val="E88200"/>
          </a:solidFill>
        </p:spPr>
        <p:txBody>
          <a:bodyPr wrap="square" lIns="0" tIns="0" rIns="0" bIns="0" rtlCol="0"/>
          <a:lstStyle/>
          <a:p>
            <a:endParaRPr/>
          </a:p>
        </p:txBody>
      </p:sp>
    </p:spTree>
    <p:extLst>
      <p:ext uri="{BB962C8B-B14F-4D97-AF65-F5344CB8AC3E}">
        <p14:creationId xmlns:p14="http://schemas.microsoft.com/office/powerpoint/2010/main" val="383511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078B79-3F35-A9C9-4DB4-97F0B37BFF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9B0A62-1F3A-E077-E42D-9B0A9399BC9C}"/>
              </a:ext>
            </a:extLst>
          </p:cNvPr>
          <p:cNvPicPr>
            <a:picLocks noChangeAspect="1"/>
          </p:cNvPicPr>
          <p:nvPr/>
        </p:nvPicPr>
        <p:blipFill>
          <a:blip r:embed="rId2"/>
          <a:stretch>
            <a:fillRect/>
          </a:stretch>
        </p:blipFill>
        <p:spPr>
          <a:xfrm>
            <a:off x="14249400" y="394750"/>
            <a:ext cx="3264802" cy="2090941"/>
          </a:xfrm>
          <a:prstGeom prst="rect">
            <a:avLst/>
          </a:prstGeom>
        </p:spPr>
      </p:pic>
      <p:pic>
        <p:nvPicPr>
          <p:cNvPr id="2" name="object 2">
            <a:extLst>
              <a:ext uri="{FF2B5EF4-FFF2-40B4-BE49-F238E27FC236}">
                <a16:creationId xmlns:a16="http://schemas.microsoft.com/office/drawing/2014/main" id="{594EE1CC-8B52-8AAF-B6DE-2E3C05521338}"/>
              </a:ext>
            </a:extLst>
          </p:cNvPr>
          <p:cNvPicPr/>
          <p:nvPr/>
        </p:nvPicPr>
        <p:blipFill>
          <a:blip r:embed="rId3" cstate="print"/>
          <a:stretch>
            <a:fillRect/>
          </a:stretch>
        </p:blipFill>
        <p:spPr>
          <a:xfrm>
            <a:off x="0" y="3795672"/>
            <a:ext cx="3128385" cy="6489699"/>
          </a:xfrm>
          <a:prstGeom prst="rect">
            <a:avLst/>
          </a:prstGeom>
        </p:spPr>
      </p:pic>
      <p:sp>
        <p:nvSpPr>
          <p:cNvPr id="11" name="object 11">
            <a:extLst>
              <a:ext uri="{FF2B5EF4-FFF2-40B4-BE49-F238E27FC236}">
                <a16:creationId xmlns:a16="http://schemas.microsoft.com/office/drawing/2014/main" id="{E6BE3340-6D4C-F38B-A3BF-094ADF06BCB3}"/>
              </a:ext>
            </a:extLst>
          </p:cNvPr>
          <p:cNvSpPr/>
          <p:nvPr/>
        </p:nvSpPr>
        <p:spPr>
          <a:xfrm>
            <a:off x="1028699" y="0"/>
            <a:ext cx="8331200" cy="1028700"/>
          </a:xfrm>
          <a:custGeom>
            <a:avLst/>
            <a:gdLst/>
            <a:ahLst/>
            <a:cxnLst/>
            <a:rect l="l" t="t" r="r" b="b"/>
            <a:pathLst>
              <a:path w="8331200" h="1028700">
                <a:moveTo>
                  <a:pt x="8125519" y="1028700"/>
                </a:moveTo>
                <a:lnTo>
                  <a:pt x="205082" y="1028700"/>
                </a:lnTo>
                <a:lnTo>
                  <a:pt x="158140" y="1023270"/>
                </a:lnTo>
                <a:lnTo>
                  <a:pt x="115006" y="1007809"/>
                </a:lnTo>
                <a:lnTo>
                  <a:pt x="76922" y="983563"/>
                </a:lnTo>
                <a:lnTo>
                  <a:pt x="45136" y="951777"/>
                </a:lnTo>
                <a:lnTo>
                  <a:pt x="20890" y="913694"/>
                </a:lnTo>
                <a:lnTo>
                  <a:pt x="5429" y="870559"/>
                </a:lnTo>
                <a:lnTo>
                  <a:pt x="0" y="823617"/>
                </a:lnTo>
                <a:lnTo>
                  <a:pt x="0" y="5197"/>
                </a:lnTo>
                <a:lnTo>
                  <a:pt x="601" y="0"/>
                </a:lnTo>
                <a:lnTo>
                  <a:pt x="8330000" y="0"/>
                </a:lnTo>
                <a:lnTo>
                  <a:pt x="8330602" y="5197"/>
                </a:lnTo>
                <a:lnTo>
                  <a:pt x="8330602" y="823617"/>
                </a:lnTo>
                <a:lnTo>
                  <a:pt x="8325172" y="870559"/>
                </a:lnTo>
                <a:lnTo>
                  <a:pt x="8309711" y="913694"/>
                </a:lnTo>
                <a:lnTo>
                  <a:pt x="8285466" y="951777"/>
                </a:lnTo>
                <a:lnTo>
                  <a:pt x="8253679" y="983563"/>
                </a:lnTo>
                <a:lnTo>
                  <a:pt x="8215596" y="1007809"/>
                </a:lnTo>
                <a:lnTo>
                  <a:pt x="8172461" y="1023270"/>
                </a:lnTo>
                <a:lnTo>
                  <a:pt x="8125519" y="1028700"/>
                </a:lnTo>
                <a:close/>
              </a:path>
            </a:pathLst>
          </a:custGeom>
          <a:solidFill>
            <a:srgbClr val="53672A"/>
          </a:solidFill>
        </p:spPr>
        <p:txBody>
          <a:bodyPr wrap="square" lIns="0" tIns="0" rIns="0" bIns="0" rtlCol="0"/>
          <a:lstStyle/>
          <a:p>
            <a:endParaRPr/>
          </a:p>
        </p:txBody>
      </p:sp>
      <p:sp>
        <p:nvSpPr>
          <p:cNvPr id="13" name="object 13">
            <a:extLst>
              <a:ext uri="{FF2B5EF4-FFF2-40B4-BE49-F238E27FC236}">
                <a16:creationId xmlns:a16="http://schemas.microsoft.com/office/drawing/2014/main" id="{7107B124-6323-28E8-D216-09FAC6062898}"/>
              </a:ext>
            </a:extLst>
          </p:cNvPr>
          <p:cNvSpPr txBox="1"/>
          <p:nvPr/>
        </p:nvSpPr>
        <p:spPr>
          <a:xfrm>
            <a:off x="1016000" y="1870138"/>
            <a:ext cx="7594600" cy="1231106"/>
          </a:xfrm>
          <a:prstGeom prst="rect">
            <a:avLst/>
          </a:prstGeom>
        </p:spPr>
        <p:txBody>
          <a:bodyPr vert="horz" wrap="square" lIns="0" tIns="12700" rIns="0" bIns="0" rtlCol="0">
            <a:spAutoFit/>
          </a:bodyPr>
          <a:lstStyle/>
          <a:p>
            <a:pPr marL="12700">
              <a:lnSpc>
                <a:spcPts val="9490"/>
              </a:lnSpc>
              <a:spcBef>
                <a:spcPts val="100"/>
              </a:spcBef>
            </a:pPr>
            <a:r>
              <a:rPr lang="en-US" sz="8000" b="1" spc="-140" dirty="0">
                <a:solidFill>
                  <a:srgbClr val="131313"/>
                </a:solidFill>
                <a:latin typeface="+mj-lt"/>
                <a:cs typeface="Arial Black"/>
              </a:rPr>
              <a:t>Kentucky Kids Eat</a:t>
            </a:r>
            <a:endParaRPr sz="8000" b="1" dirty="0">
              <a:latin typeface="+mj-lt"/>
              <a:cs typeface="Arial Black"/>
            </a:endParaRPr>
          </a:p>
        </p:txBody>
      </p:sp>
      <p:sp>
        <p:nvSpPr>
          <p:cNvPr id="14" name="object 14">
            <a:extLst>
              <a:ext uri="{FF2B5EF4-FFF2-40B4-BE49-F238E27FC236}">
                <a16:creationId xmlns:a16="http://schemas.microsoft.com/office/drawing/2014/main" id="{8957AFF5-73F8-7F2B-D249-7B38DAD5BB20}"/>
              </a:ext>
            </a:extLst>
          </p:cNvPr>
          <p:cNvSpPr txBox="1">
            <a:spLocks noGrp="1"/>
          </p:cNvSpPr>
          <p:nvPr>
            <p:ph type="title"/>
          </p:nvPr>
        </p:nvSpPr>
        <p:spPr>
          <a:xfrm>
            <a:off x="10485488" y="1773005"/>
            <a:ext cx="727710" cy="756920"/>
          </a:xfrm>
          <a:prstGeom prst="rect">
            <a:avLst/>
          </a:prstGeom>
        </p:spPr>
        <p:txBody>
          <a:bodyPr vert="horz" wrap="square" lIns="0" tIns="12700" rIns="0" bIns="0" rtlCol="0">
            <a:spAutoFit/>
          </a:bodyPr>
          <a:lstStyle/>
          <a:p>
            <a:pPr marL="12700">
              <a:lnSpc>
                <a:spcPct val="100000"/>
              </a:lnSpc>
              <a:spcBef>
                <a:spcPts val="100"/>
              </a:spcBef>
            </a:pPr>
            <a:r>
              <a:rPr sz="4800" spc="-475" dirty="0">
                <a:solidFill>
                  <a:srgbClr val="FFFFFF"/>
                </a:solidFill>
              </a:rPr>
              <a:t>01</a:t>
            </a:r>
            <a:endParaRPr sz="4800"/>
          </a:p>
        </p:txBody>
      </p:sp>
      <p:sp>
        <p:nvSpPr>
          <p:cNvPr id="15" name="object 15">
            <a:extLst>
              <a:ext uri="{FF2B5EF4-FFF2-40B4-BE49-F238E27FC236}">
                <a16:creationId xmlns:a16="http://schemas.microsoft.com/office/drawing/2014/main" id="{A8C3F979-F2F7-81DB-5646-FAF5EE723787}"/>
              </a:ext>
            </a:extLst>
          </p:cNvPr>
          <p:cNvSpPr txBox="1"/>
          <p:nvPr/>
        </p:nvSpPr>
        <p:spPr>
          <a:xfrm>
            <a:off x="705655" y="3390900"/>
            <a:ext cx="9698424" cy="5606022"/>
          </a:xfrm>
          <a:prstGeom prst="rect">
            <a:avLst/>
          </a:prstGeom>
        </p:spPr>
        <p:txBody>
          <a:bodyPr vert="horz" wrap="square" lIns="0" tIns="156845" rIns="0" bIns="0" rtlCol="0">
            <a:spAutoFit/>
          </a:bodyPr>
          <a:lstStyle/>
          <a:p>
            <a:pPr marL="342889" lvl="0" indent="-201919" algn="l" rtl="0">
              <a:lnSpc>
                <a:spcPct val="100000"/>
              </a:lnSpc>
              <a:spcBef>
                <a:spcPts val="444"/>
              </a:spcBef>
              <a:spcAft>
                <a:spcPts val="0"/>
              </a:spcAft>
              <a:buClr>
                <a:schemeClr val="lt1"/>
              </a:buClr>
              <a:buSzPct val="100000"/>
              <a:buNone/>
            </a:pPr>
            <a:endParaRPr lang="en-US" sz="2400" dirty="0"/>
          </a:p>
          <a:p>
            <a:pPr marL="342889" lvl="0" indent="-342889" algn="l" rtl="0">
              <a:lnSpc>
                <a:spcPct val="100000"/>
              </a:lnSpc>
              <a:spcBef>
                <a:spcPts val="444"/>
              </a:spcBef>
              <a:spcAft>
                <a:spcPts val="0"/>
              </a:spcAft>
              <a:buClr>
                <a:schemeClr val="lt1"/>
              </a:buClr>
              <a:buSzPct val="100000"/>
              <a:buChar char="•"/>
            </a:pPr>
            <a:r>
              <a:rPr lang="en-US" sz="2400" dirty="0"/>
              <a:t>The No Kid Hungry Kentucky campaign, a partnership between Share Our Strength and Feeding Kentucky, is the key strategy to ensuring kids get the food they need by increasing access to school breakfast and lunch, summer meals, and afterschool meals. </a:t>
            </a:r>
          </a:p>
          <a:p>
            <a:pPr marL="342889" lvl="0" indent="-342889" algn="l" rtl="0">
              <a:lnSpc>
                <a:spcPct val="100000"/>
              </a:lnSpc>
              <a:spcBef>
                <a:spcPts val="444"/>
              </a:spcBef>
              <a:spcAft>
                <a:spcPts val="0"/>
              </a:spcAft>
              <a:buClr>
                <a:schemeClr val="lt1"/>
              </a:buClr>
              <a:buSzPct val="100000"/>
              <a:buChar char="•"/>
            </a:pPr>
            <a:endParaRPr lang="en-US" sz="2400" dirty="0"/>
          </a:p>
          <a:p>
            <a:pPr marL="342889" lvl="0" indent="-342889" algn="l" rtl="0">
              <a:lnSpc>
                <a:spcPct val="100000"/>
              </a:lnSpc>
              <a:spcBef>
                <a:spcPts val="444"/>
              </a:spcBef>
              <a:spcAft>
                <a:spcPts val="0"/>
              </a:spcAft>
              <a:buClr>
                <a:schemeClr val="lt1"/>
              </a:buClr>
              <a:buSzPct val="100000"/>
              <a:buChar char="•"/>
            </a:pPr>
            <a:r>
              <a:rPr lang="en-US" sz="2400" dirty="0"/>
              <a:t>We partner with the Department of Education and the Department of Community Based Services to help get the word out about summer feeding opportunities </a:t>
            </a:r>
          </a:p>
          <a:p>
            <a:pPr marL="342889" lvl="0" indent="-342889" algn="l" rtl="0">
              <a:lnSpc>
                <a:spcPct val="100000"/>
              </a:lnSpc>
              <a:spcBef>
                <a:spcPts val="444"/>
              </a:spcBef>
              <a:spcAft>
                <a:spcPts val="0"/>
              </a:spcAft>
              <a:buClr>
                <a:schemeClr val="lt1"/>
              </a:buClr>
              <a:buSzPct val="100000"/>
              <a:buChar char="•"/>
            </a:pPr>
            <a:endParaRPr lang="en-US" sz="2400" dirty="0"/>
          </a:p>
          <a:p>
            <a:pPr marL="342889" lvl="0" indent="-342889" algn="l" rtl="0">
              <a:lnSpc>
                <a:spcPct val="100000"/>
              </a:lnSpc>
              <a:spcBef>
                <a:spcPts val="444"/>
              </a:spcBef>
              <a:spcAft>
                <a:spcPts val="0"/>
              </a:spcAft>
              <a:buClr>
                <a:schemeClr val="lt1"/>
              </a:buClr>
              <a:buSzPct val="100000"/>
              <a:buChar char="•"/>
            </a:pPr>
            <a:r>
              <a:rPr lang="en-US" sz="2400" dirty="0"/>
              <a:t>The Kentucky School Nutrition Department and Feeding Kentucky work collaboratively to advocate for supportive policies to ensure that kids have access to health food all year long. </a:t>
            </a:r>
            <a:endParaRPr lang="en-US" dirty="0"/>
          </a:p>
          <a:p>
            <a:pPr marL="742927" lvl="1" indent="-285741" algn="l" rtl="0">
              <a:lnSpc>
                <a:spcPct val="100000"/>
              </a:lnSpc>
              <a:spcBef>
                <a:spcPts val="407"/>
              </a:spcBef>
              <a:spcAft>
                <a:spcPts val="0"/>
              </a:spcAft>
              <a:buClr>
                <a:schemeClr val="lt1"/>
              </a:buClr>
              <a:buSzPct val="100000"/>
              <a:buFont typeface="Courier New"/>
              <a:buChar char="o"/>
            </a:pPr>
            <a:r>
              <a:rPr lang="en-US" sz="2200" dirty="0">
                <a:solidFill>
                  <a:schemeClr val="lt1"/>
                </a:solidFill>
              </a:rPr>
              <a:t>Training</a:t>
            </a:r>
            <a:endParaRPr lang="en-US" dirty="0"/>
          </a:p>
        </p:txBody>
      </p:sp>
      <p:sp>
        <p:nvSpPr>
          <p:cNvPr id="20" name="object 20">
            <a:extLst>
              <a:ext uri="{FF2B5EF4-FFF2-40B4-BE49-F238E27FC236}">
                <a16:creationId xmlns:a16="http://schemas.microsoft.com/office/drawing/2014/main" id="{808A1F1A-9A22-1445-1416-DDDF218CB273}"/>
              </a:ext>
            </a:extLst>
          </p:cNvPr>
          <p:cNvSpPr txBox="1"/>
          <p:nvPr/>
        </p:nvSpPr>
        <p:spPr>
          <a:xfrm>
            <a:off x="10404079" y="7688493"/>
            <a:ext cx="890905" cy="756920"/>
          </a:xfrm>
          <a:prstGeom prst="rect">
            <a:avLst/>
          </a:prstGeom>
        </p:spPr>
        <p:txBody>
          <a:bodyPr vert="horz" wrap="square" lIns="0" tIns="12700" rIns="0" bIns="0" rtlCol="0">
            <a:spAutoFit/>
          </a:bodyPr>
          <a:lstStyle/>
          <a:p>
            <a:pPr marL="12700">
              <a:lnSpc>
                <a:spcPct val="100000"/>
              </a:lnSpc>
              <a:spcBef>
                <a:spcPts val="100"/>
              </a:spcBef>
            </a:pPr>
            <a:r>
              <a:rPr sz="4800" spc="165" dirty="0">
                <a:solidFill>
                  <a:srgbClr val="FFFFFF"/>
                </a:solidFill>
                <a:latin typeface="Arial Black"/>
                <a:cs typeface="Arial Black"/>
              </a:rPr>
              <a:t>04</a:t>
            </a:r>
            <a:endParaRPr sz="4800">
              <a:latin typeface="Arial Black"/>
              <a:cs typeface="Arial Black"/>
            </a:endParaRPr>
          </a:p>
        </p:txBody>
      </p:sp>
      <p:pic>
        <p:nvPicPr>
          <p:cNvPr id="4" name="Picture 3" descr="A sign on a wall&#10;&#10;Description automatically generated">
            <a:extLst>
              <a:ext uri="{FF2B5EF4-FFF2-40B4-BE49-F238E27FC236}">
                <a16:creationId xmlns:a16="http://schemas.microsoft.com/office/drawing/2014/main" id="{68471813-EF5C-C7DB-0C25-3B5901FD2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2723" y="5981363"/>
            <a:ext cx="3128385" cy="4171180"/>
          </a:xfrm>
          <a:prstGeom prst="rect">
            <a:avLst/>
          </a:prstGeom>
        </p:spPr>
      </p:pic>
      <p:pic>
        <p:nvPicPr>
          <p:cNvPr id="5" name="Picture 4">
            <a:extLst>
              <a:ext uri="{FF2B5EF4-FFF2-40B4-BE49-F238E27FC236}">
                <a16:creationId xmlns:a16="http://schemas.microsoft.com/office/drawing/2014/main" id="{BE909615-21BC-2960-7A11-9378160C021F}"/>
              </a:ext>
            </a:extLst>
          </p:cNvPr>
          <p:cNvPicPr>
            <a:picLocks noChangeAspect="1"/>
          </p:cNvPicPr>
          <p:nvPr/>
        </p:nvPicPr>
        <p:blipFill>
          <a:blip r:embed="rId5"/>
          <a:stretch>
            <a:fillRect/>
          </a:stretch>
        </p:blipFill>
        <p:spPr>
          <a:xfrm>
            <a:off x="10725855" y="2447591"/>
            <a:ext cx="6400800" cy="3262094"/>
          </a:xfrm>
          <a:prstGeom prst="rect">
            <a:avLst/>
          </a:prstGeom>
        </p:spPr>
      </p:pic>
    </p:spTree>
    <p:extLst>
      <p:ext uri="{BB962C8B-B14F-4D97-AF65-F5344CB8AC3E}">
        <p14:creationId xmlns:p14="http://schemas.microsoft.com/office/powerpoint/2010/main" val="404629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5BFBBD-2F65-4B7C-1789-D7E19F619E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8F425D-DCB7-036E-A497-D0F066D6F53A}"/>
              </a:ext>
            </a:extLst>
          </p:cNvPr>
          <p:cNvPicPr>
            <a:picLocks noChangeAspect="1"/>
          </p:cNvPicPr>
          <p:nvPr/>
        </p:nvPicPr>
        <p:blipFill>
          <a:blip r:embed="rId2"/>
          <a:stretch>
            <a:fillRect/>
          </a:stretch>
        </p:blipFill>
        <p:spPr>
          <a:xfrm>
            <a:off x="10830481" y="3465840"/>
            <a:ext cx="8219519" cy="3087738"/>
          </a:xfrm>
          <a:prstGeom prst="rect">
            <a:avLst/>
          </a:prstGeom>
        </p:spPr>
      </p:pic>
      <p:pic>
        <p:nvPicPr>
          <p:cNvPr id="2" name="object 2">
            <a:extLst>
              <a:ext uri="{FF2B5EF4-FFF2-40B4-BE49-F238E27FC236}">
                <a16:creationId xmlns:a16="http://schemas.microsoft.com/office/drawing/2014/main" id="{41760C39-B7CC-0CC8-68E8-A38B84D6419D}"/>
              </a:ext>
            </a:extLst>
          </p:cNvPr>
          <p:cNvPicPr/>
          <p:nvPr/>
        </p:nvPicPr>
        <p:blipFill>
          <a:blip r:embed="rId3" cstate="print"/>
          <a:stretch>
            <a:fillRect/>
          </a:stretch>
        </p:blipFill>
        <p:spPr>
          <a:xfrm>
            <a:off x="0" y="3795672"/>
            <a:ext cx="3128385" cy="6489699"/>
          </a:xfrm>
          <a:prstGeom prst="rect">
            <a:avLst/>
          </a:prstGeom>
        </p:spPr>
      </p:pic>
      <p:pic>
        <p:nvPicPr>
          <p:cNvPr id="12" name="object 12">
            <a:extLst>
              <a:ext uri="{FF2B5EF4-FFF2-40B4-BE49-F238E27FC236}">
                <a16:creationId xmlns:a16="http://schemas.microsoft.com/office/drawing/2014/main" id="{457E59B5-80F8-CEBF-2030-92F9FC3951EA}"/>
              </a:ext>
            </a:extLst>
          </p:cNvPr>
          <p:cNvPicPr/>
          <p:nvPr/>
        </p:nvPicPr>
        <p:blipFill>
          <a:blip r:embed="rId4" cstate="print"/>
          <a:stretch>
            <a:fillRect/>
          </a:stretch>
        </p:blipFill>
        <p:spPr>
          <a:xfrm>
            <a:off x="16306800" y="232593"/>
            <a:ext cx="1476374" cy="742949"/>
          </a:xfrm>
          <a:prstGeom prst="rect">
            <a:avLst/>
          </a:prstGeom>
        </p:spPr>
      </p:pic>
      <p:sp>
        <p:nvSpPr>
          <p:cNvPr id="13" name="object 13">
            <a:extLst>
              <a:ext uri="{FF2B5EF4-FFF2-40B4-BE49-F238E27FC236}">
                <a16:creationId xmlns:a16="http://schemas.microsoft.com/office/drawing/2014/main" id="{0AFD38AB-DD6B-C2A5-5F56-81984F04F02E}"/>
              </a:ext>
            </a:extLst>
          </p:cNvPr>
          <p:cNvSpPr txBox="1"/>
          <p:nvPr/>
        </p:nvSpPr>
        <p:spPr>
          <a:xfrm>
            <a:off x="-609600" y="594552"/>
            <a:ext cx="14859000" cy="1736373"/>
          </a:xfrm>
          <a:prstGeom prst="rect">
            <a:avLst/>
          </a:prstGeom>
        </p:spPr>
        <p:txBody>
          <a:bodyPr vert="horz" wrap="square" lIns="0" tIns="12700" rIns="0" bIns="0" rtlCol="0">
            <a:spAutoFit/>
          </a:bodyPr>
          <a:lstStyle/>
          <a:p>
            <a:pPr algn="ctr" rtl="0">
              <a:spcBef>
                <a:spcPts val="0"/>
              </a:spcBef>
              <a:spcAft>
                <a:spcPts val="0"/>
              </a:spcAft>
            </a:pPr>
            <a:endParaRPr lang="en-US" sz="8000" b="1" i="0" strike="noStrike" dirty="0">
              <a:solidFill>
                <a:srgbClr val="000000"/>
              </a:solidFill>
              <a:effectLst/>
              <a:latin typeface="+mj-lt"/>
            </a:endParaRPr>
          </a:p>
          <a:p>
            <a:pPr algn="ctr" rtl="0">
              <a:spcBef>
                <a:spcPts val="0"/>
              </a:spcBef>
              <a:spcAft>
                <a:spcPts val="0"/>
              </a:spcAft>
            </a:pPr>
            <a:endParaRPr sz="3200" b="1" dirty="0">
              <a:latin typeface="+mj-lt"/>
              <a:cs typeface="Arial Black"/>
            </a:endParaRPr>
          </a:p>
        </p:txBody>
      </p:sp>
      <p:sp>
        <p:nvSpPr>
          <p:cNvPr id="15" name="object 15">
            <a:extLst>
              <a:ext uri="{FF2B5EF4-FFF2-40B4-BE49-F238E27FC236}">
                <a16:creationId xmlns:a16="http://schemas.microsoft.com/office/drawing/2014/main" id="{9A4456FD-6787-1E7B-990A-B7428132C02D}"/>
              </a:ext>
            </a:extLst>
          </p:cNvPr>
          <p:cNvSpPr txBox="1"/>
          <p:nvPr/>
        </p:nvSpPr>
        <p:spPr>
          <a:xfrm>
            <a:off x="381000" y="4364584"/>
            <a:ext cx="8456620" cy="999697"/>
          </a:xfrm>
          <a:prstGeom prst="rect">
            <a:avLst/>
          </a:prstGeom>
        </p:spPr>
        <p:txBody>
          <a:bodyPr vert="horz" wrap="square" lIns="0" tIns="156845" rIns="0" bIns="0" rtlCol="0">
            <a:spAutoFit/>
          </a:bodyPr>
          <a:lstStyle/>
          <a:p>
            <a:pPr marL="12700" marR="5080">
              <a:lnSpc>
                <a:spcPct val="125000"/>
              </a:lnSpc>
              <a:spcBef>
                <a:spcPts val="40"/>
              </a:spcBef>
            </a:pPr>
            <a:endParaRPr lang="en-US" sz="2300" spc="145" dirty="0">
              <a:solidFill>
                <a:srgbClr val="131313"/>
              </a:solidFill>
              <a:latin typeface="Arial"/>
              <a:cs typeface="Arial"/>
            </a:endParaRPr>
          </a:p>
          <a:p>
            <a:pPr marL="12700" marR="5080">
              <a:lnSpc>
                <a:spcPct val="125000"/>
              </a:lnSpc>
              <a:spcBef>
                <a:spcPts val="40"/>
              </a:spcBef>
            </a:pPr>
            <a:endParaRPr lang="en-US" sz="2300" dirty="0">
              <a:latin typeface="Arial"/>
              <a:cs typeface="Arial"/>
            </a:endParaRPr>
          </a:p>
        </p:txBody>
      </p:sp>
      <p:sp>
        <p:nvSpPr>
          <p:cNvPr id="20" name="object 20">
            <a:extLst>
              <a:ext uri="{FF2B5EF4-FFF2-40B4-BE49-F238E27FC236}">
                <a16:creationId xmlns:a16="http://schemas.microsoft.com/office/drawing/2014/main" id="{2D1B8B40-D297-F1D8-2A89-CF474A36E9A1}"/>
              </a:ext>
            </a:extLst>
          </p:cNvPr>
          <p:cNvSpPr txBox="1"/>
          <p:nvPr/>
        </p:nvSpPr>
        <p:spPr>
          <a:xfrm>
            <a:off x="10404079" y="7688493"/>
            <a:ext cx="890905" cy="756920"/>
          </a:xfrm>
          <a:prstGeom prst="rect">
            <a:avLst/>
          </a:prstGeom>
        </p:spPr>
        <p:txBody>
          <a:bodyPr vert="horz" wrap="square" lIns="0" tIns="12700" rIns="0" bIns="0" rtlCol="0">
            <a:spAutoFit/>
          </a:bodyPr>
          <a:lstStyle/>
          <a:p>
            <a:pPr marL="12700">
              <a:lnSpc>
                <a:spcPct val="100000"/>
              </a:lnSpc>
              <a:spcBef>
                <a:spcPts val="100"/>
              </a:spcBef>
            </a:pPr>
            <a:r>
              <a:rPr sz="4800" spc="165" dirty="0">
                <a:solidFill>
                  <a:srgbClr val="FFFFFF"/>
                </a:solidFill>
                <a:latin typeface="Arial Black"/>
                <a:cs typeface="Arial Black"/>
              </a:rPr>
              <a:t>04</a:t>
            </a:r>
            <a:endParaRPr sz="4800">
              <a:latin typeface="Arial Black"/>
              <a:cs typeface="Arial Black"/>
            </a:endParaRPr>
          </a:p>
        </p:txBody>
      </p:sp>
      <p:sp>
        <p:nvSpPr>
          <p:cNvPr id="3" name="TextBox 2">
            <a:extLst>
              <a:ext uri="{FF2B5EF4-FFF2-40B4-BE49-F238E27FC236}">
                <a16:creationId xmlns:a16="http://schemas.microsoft.com/office/drawing/2014/main" id="{908CE1EA-F996-9DAF-DE27-B2CCF190BF65}"/>
              </a:ext>
            </a:extLst>
          </p:cNvPr>
          <p:cNvSpPr txBox="1"/>
          <p:nvPr/>
        </p:nvSpPr>
        <p:spPr>
          <a:xfrm>
            <a:off x="638731" y="2367508"/>
            <a:ext cx="10210800" cy="6063198"/>
          </a:xfrm>
          <a:prstGeom prst="rect">
            <a:avLst/>
          </a:prstGeom>
          <a:noFill/>
        </p:spPr>
        <p:txBody>
          <a:bodyPr wrap="square" rtlCol="0">
            <a:spAutoFit/>
          </a:bodyPr>
          <a:lstStyle/>
          <a:p>
            <a:endParaRPr lang="en-US" dirty="0"/>
          </a:p>
          <a:p>
            <a:endParaRPr lang="en-US" dirty="0"/>
          </a:p>
          <a:p>
            <a:pPr marL="457200" indent="-457200">
              <a:buFont typeface="Arial" panose="020B0604020202020204" pitchFamily="34" charset="0"/>
              <a:buChar char="•"/>
            </a:pPr>
            <a:r>
              <a:rPr lang="en-US" sz="3200" dirty="0">
                <a:latin typeface="+mn-lt"/>
              </a:rPr>
              <a:t>March 2025, Feeding Kentucky took over as the administrator and oversight for the Kentucky Food Action Network (KFAN). </a:t>
            </a:r>
          </a:p>
          <a:p>
            <a:pPr marL="457200" indent="-457200">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r>
              <a:rPr lang="en-US" sz="3200" dirty="0">
                <a:latin typeface="+mn-lt"/>
              </a:rPr>
              <a:t>As part of KFAN, we are collaborating with CFA on a Humana Foundation grant to focus on Food is Medicine.</a:t>
            </a:r>
          </a:p>
          <a:p>
            <a:r>
              <a:rPr lang="en-US" sz="3200" dirty="0">
                <a:latin typeface="+mn-lt"/>
              </a:rPr>
              <a:t> </a:t>
            </a:r>
          </a:p>
          <a:p>
            <a:pPr marL="457200" indent="-457200">
              <a:buFont typeface="Arial" panose="020B0604020202020204" pitchFamily="34" charset="0"/>
              <a:buChar char="•"/>
            </a:pPr>
            <a:r>
              <a:rPr lang="en-US" sz="3200" dirty="0">
                <a:latin typeface="+mn-lt"/>
              </a:rPr>
              <a:t>KFAN has establishment of a peer support network to identify gaps and best practices for operations and evaluation in Food is Medicine Programming by developing a FIM Roadmap. </a:t>
            </a:r>
          </a:p>
        </p:txBody>
      </p:sp>
      <p:sp>
        <p:nvSpPr>
          <p:cNvPr id="5" name="TextBox 4">
            <a:extLst>
              <a:ext uri="{FF2B5EF4-FFF2-40B4-BE49-F238E27FC236}">
                <a16:creationId xmlns:a16="http://schemas.microsoft.com/office/drawing/2014/main" id="{8481E058-2684-38EC-6504-E8E353080670}"/>
              </a:ext>
            </a:extLst>
          </p:cNvPr>
          <p:cNvSpPr txBox="1"/>
          <p:nvPr/>
        </p:nvSpPr>
        <p:spPr>
          <a:xfrm>
            <a:off x="1143000" y="1108795"/>
            <a:ext cx="5022529" cy="707886"/>
          </a:xfrm>
          <a:prstGeom prst="rect">
            <a:avLst/>
          </a:prstGeom>
          <a:noFill/>
        </p:spPr>
        <p:txBody>
          <a:bodyPr wrap="none" rtlCol="0">
            <a:spAutoFit/>
          </a:bodyPr>
          <a:lstStyle/>
          <a:p>
            <a:r>
              <a:rPr lang="en-US" sz="4000" b="1" dirty="0">
                <a:latin typeface="+mj-lt"/>
              </a:rPr>
              <a:t>Additional Highlights : </a:t>
            </a:r>
          </a:p>
        </p:txBody>
      </p:sp>
      <p:sp>
        <p:nvSpPr>
          <p:cNvPr id="7" name="object 4">
            <a:extLst>
              <a:ext uri="{FF2B5EF4-FFF2-40B4-BE49-F238E27FC236}">
                <a16:creationId xmlns:a16="http://schemas.microsoft.com/office/drawing/2014/main" id="{CD0B5D73-E19B-4A27-15CB-BB74827FD468}"/>
              </a:ext>
            </a:extLst>
          </p:cNvPr>
          <p:cNvSpPr/>
          <p:nvPr/>
        </p:nvSpPr>
        <p:spPr>
          <a:xfrm>
            <a:off x="7164802" y="0"/>
            <a:ext cx="3957320" cy="1028700"/>
          </a:xfrm>
          <a:custGeom>
            <a:avLst/>
            <a:gdLst/>
            <a:ahLst/>
            <a:cxnLst/>
            <a:rect l="l" t="t" r="r" b="b"/>
            <a:pathLst>
              <a:path w="3957320" h="1028700">
                <a:moveTo>
                  <a:pt x="3709646" y="1028699"/>
                </a:moveTo>
                <a:lnTo>
                  <a:pt x="248747" y="1028699"/>
                </a:lnTo>
                <a:lnTo>
                  <a:pt x="204117" y="1024681"/>
                </a:lnTo>
                <a:lnTo>
                  <a:pt x="162077" y="1013101"/>
                </a:lnTo>
                <a:lnTo>
                  <a:pt x="123339" y="994668"/>
                </a:lnTo>
                <a:lnTo>
                  <a:pt x="88611" y="970094"/>
                </a:lnTo>
                <a:lnTo>
                  <a:pt x="58605" y="940088"/>
                </a:lnTo>
                <a:lnTo>
                  <a:pt x="34031" y="905360"/>
                </a:lnTo>
                <a:lnTo>
                  <a:pt x="15598" y="866622"/>
                </a:lnTo>
                <a:lnTo>
                  <a:pt x="4018" y="824582"/>
                </a:lnTo>
                <a:lnTo>
                  <a:pt x="0" y="779953"/>
                </a:lnTo>
                <a:lnTo>
                  <a:pt x="0" y="0"/>
                </a:lnTo>
                <a:lnTo>
                  <a:pt x="3956713" y="0"/>
                </a:lnTo>
                <a:lnTo>
                  <a:pt x="3956713" y="798610"/>
                </a:lnTo>
                <a:lnTo>
                  <a:pt x="3942795" y="866622"/>
                </a:lnTo>
                <a:lnTo>
                  <a:pt x="3924362" y="905360"/>
                </a:lnTo>
                <a:lnTo>
                  <a:pt x="3899787" y="940088"/>
                </a:lnTo>
                <a:lnTo>
                  <a:pt x="3869781" y="970094"/>
                </a:lnTo>
                <a:lnTo>
                  <a:pt x="3835053" y="994668"/>
                </a:lnTo>
                <a:lnTo>
                  <a:pt x="3796315" y="1013101"/>
                </a:lnTo>
                <a:lnTo>
                  <a:pt x="3754275" y="1024681"/>
                </a:lnTo>
                <a:lnTo>
                  <a:pt x="3709646" y="1028699"/>
                </a:lnTo>
                <a:close/>
              </a:path>
            </a:pathLst>
          </a:custGeom>
          <a:solidFill>
            <a:srgbClr val="E88200"/>
          </a:solidFill>
        </p:spPr>
        <p:txBody>
          <a:bodyPr wrap="square" lIns="0" tIns="0" rIns="0" bIns="0" rtlCol="0"/>
          <a:lstStyle/>
          <a:p>
            <a:endParaRPr/>
          </a:p>
        </p:txBody>
      </p:sp>
    </p:spTree>
    <p:extLst>
      <p:ext uri="{BB962C8B-B14F-4D97-AF65-F5344CB8AC3E}">
        <p14:creationId xmlns:p14="http://schemas.microsoft.com/office/powerpoint/2010/main" val="206019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5735</TotalTime>
  <Words>480</Words>
  <Application>Microsoft Macintosh PowerPoint</Application>
  <PresentationFormat>Custom</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Courier New</vt:lpstr>
      <vt:lpstr>Office Theme</vt:lpstr>
      <vt:lpstr>PowerPoint Presentation</vt:lpstr>
      <vt:lpstr>01</vt:lpstr>
      <vt:lpstr>PowerPoint Presentation</vt:lpstr>
      <vt:lpstr>Food Insecurity in Kentucky</vt:lpstr>
      <vt:lpstr>PowerPoint Presentation</vt:lpstr>
      <vt:lpstr>Impact Summary 2024-2025</vt:lpstr>
      <vt:lpstr>“The food banks have provided us a way to distribute our overages and recoup the costs associated with production. We can still feed people without as much waste.” -Lisa Wurth, Wurth Farms | Paducah, KY </vt:lpstr>
      <vt:lpstr>01</vt:lpstr>
      <vt:lpstr>PowerPoint Presentation</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KCTCSLeadership_0924</dc:title>
  <dc:creator>Melissa McDonald</dc:creator>
  <cp:keywords>DAGRt6PJhqo,BADpH3ZL4UM</cp:keywords>
  <cp:lastModifiedBy>Melissa McDonald</cp:lastModifiedBy>
  <cp:revision>16</cp:revision>
  <dcterms:created xsi:type="dcterms:W3CDTF">2024-09-25T00:12:35Z</dcterms:created>
  <dcterms:modified xsi:type="dcterms:W3CDTF">2025-06-09T01:10:54Z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2024-09-25T00:00:00Z</vt:filetime>
  </property>
  <property fmtid="{D5CDD505-2E9C-101B-9397-08002B2CF9AE}" pid="3" name="Creator">
    <vt:lpwstr>Canva</vt:lpwstr>
  </property>
  <property fmtid="{D5CDD505-2E9C-101B-9397-08002B2CF9AE}" pid="4" name="LastSaved">
    <vt:filetime>2024-09-25T00:00:00Z</vt:filetime>
  </property>
  <property fmtid="{D5CDD505-2E9C-101B-9397-08002B2CF9AE}" pid="5" name="Producer">
    <vt:lpwstr>Canva</vt:lpwstr>
  </property>
</Properties>
</file>