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7" r:id="rId2"/>
    <p:sldId id="289" r:id="rId3"/>
    <p:sldId id="290" r:id="rId4"/>
    <p:sldId id="286" r:id="rId5"/>
    <p:sldId id="288" r:id="rId6"/>
    <p:sldId id="292" r:id="rId7"/>
    <p:sldId id="291" r:id="rId8"/>
    <p:sldId id="294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278077-929B-4EAC-B276-890B3D87CDE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E4A9E9-0DC7-43C3-80C6-10FC980E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4A9E9-0DC7-43C3-80C6-10FC980EAB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4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1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5200"/>
            <a:ext cx="121920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12192000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52F6EF-47AC-2DF2-E740-8C6B113C9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38133" y="62230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CD2891-C8FB-0ED4-BCE8-92EDD0A05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111067" y="62230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868DE58-6F34-E907-5634-C794F70E90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3BEA1A-10FF-8232-5DBF-B5792C867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EE2B-7C2A-455F-8D94-EB07F82C3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9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3234" y="0"/>
            <a:ext cx="240876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6934" y="0"/>
            <a:ext cx="70231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3FE0D3C-49A4-C753-4441-AFEBDEAA97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23EA48-39D5-B344-7825-331768E6B9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4EE0-A780-4A13-93AC-1BE23170B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382933" y="10668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82933" y="36576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70FBAA7-1E33-814F-DCCC-5074272C0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2C0CCA-38BE-CE45-3A31-A8A3DF1EC6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3697-4E89-4AA1-9A30-5CB4E517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4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9" y="681791"/>
            <a:ext cx="9414933" cy="4932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BBA77BD-B605-7F90-8C94-C1A37D5C2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976FE92-266B-7DA1-1579-AE9DA0B6CE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88D1-CB2E-4CC0-9771-93502A58B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0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F4B0687-0F52-46A5-0D10-C754B426F5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5911F20-2540-E623-8A36-B0A2DE85B9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9E2A-5329-4D5E-AF59-D277A0267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0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2933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1015A9A-9950-85C7-0D69-F2B06D8694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C63AD82-B241-FF78-A27E-CA3E820AC8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6887-BE21-42DF-B45B-A0DE68A3B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B7AEB31-949D-6154-462F-4AD66B71C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31DECF6-C947-BE52-127C-50B3C23815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8EAB-9BBD-4189-8075-4D59846DC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8905D75-9E43-6DF9-8010-BA86299DA5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0805510-1548-0963-416F-531677BDF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0D03-A95F-4311-8D82-7E2441827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EDC8976-5AFA-D49A-DD80-4C4A39A0F8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1EE6A33-2D45-7401-5FBC-203E6DC549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5F1-94C2-4D18-9A38-1FC37A635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83FDBA-41D8-19B7-5BEF-46E2237394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41FC57-1487-4C11-71F7-578822809B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92E9-66F4-491E-86E2-49F6C62B2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50013AF-81B7-919F-B583-779A2E2C9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442F37F-20DC-AD2F-6AC1-4475FD9D67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7A20-A8A9-487B-BCF6-7F572BD80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FD4ECC64-B75E-F224-C567-855BBCD96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6933" y="0"/>
            <a:ext cx="963506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97622B29-C4F7-F6D9-BF87-3A1FF2C90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73867" y="1066800"/>
            <a:ext cx="941493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8BE36BF3-4F83-6E71-ACAB-EEA6EF610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286500"/>
            <a:ext cx="504613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C50E28E4-62FF-5011-F211-A9FDF5C4B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515100"/>
            <a:ext cx="254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0AB4FE-3DF3-440B-97AA-8B36C906B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5">
            <a:extLst>
              <a:ext uri="{FF2B5EF4-FFF2-40B4-BE49-F238E27FC236}">
                <a16:creationId xmlns:a16="http://schemas.microsoft.com/office/drawing/2014/main" id="{45A95044-9DF5-15A0-930B-B20AEF8B4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1" y="812800"/>
            <a:ext cx="9751484" cy="0"/>
          </a:xfrm>
          <a:prstGeom prst="line">
            <a:avLst/>
          </a:prstGeom>
          <a:noFill/>
          <a:ln w="25400">
            <a:solidFill>
              <a:srgbClr val="0073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1" name="Freeform 9">
            <a:extLst>
              <a:ext uri="{FF2B5EF4-FFF2-40B4-BE49-F238E27FC236}">
                <a16:creationId xmlns:a16="http://schemas.microsoft.com/office/drawing/2014/main" id="{4A0FD26B-BB85-E895-5811-6C73623492C1}"/>
              </a:ext>
            </a:extLst>
          </p:cNvPr>
          <p:cNvSpPr>
            <a:spLocks/>
          </p:cNvSpPr>
          <p:nvPr userDrawn="1"/>
        </p:nvSpPr>
        <p:spPr bwMode="auto">
          <a:xfrm>
            <a:off x="2440517" y="6069013"/>
            <a:ext cx="9753600" cy="12700"/>
          </a:xfrm>
          <a:custGeom>
            <a:avLst/>
            <a:gdLst>
              <a:gd name="T0" fmla="*/ 0 w 5792"/>
              <a:gd name="T1" fmla="*/ 2147483646 h 8"/>
              <a:gd name="T2" fmla="*/ 2147483646 w 5792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92" h="8">
                <a:moveTo>
                  <a:pt x="0" y="8"/>
                </a:moveTo>
                <a:lnTo>
                  <a:pt x="5792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10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159731" y="1350343"/>
            <a:ext cx="88550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KOAP’s Report of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May 2025</a:t>
            </a:r>
            <a:endParaRPr lang="en-US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0338-7263-145F-4065-2F635B13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wrap="square" anchor="ctr">
            <a:normAutofit/>
          </a:bodyPr>
          <a:lstStyle/>
          <a:p>
            <a:r>
              <a:rPr lang="en-US"/>
              <a:t>Kentucky Department of Agriculture</a:t>
            </a:r>
          </a:p>
        </p:txBody>
      </p:sp>
      <p:pic>
        <p:nvPicPr>
          <p:cNvPr id="12" name="Content Placeholder 11" descr="A group of people posing for a photo">
            <a:extLst>
              <a:ext uri="{FF2B5EF4-FFF2-40B4-BE49-F238E27FC236}">
                <a16:creationId xmlns:a16="http://schemas.microsoft.com/office/drawing/2014/main" id="{BD220132-64DC-5D9B-585C-15136EEAFF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65" y="812800"/>
            <a:ext cx="4208235" cy="3070224"/>
          </a:xfrm>
        </p:spPr>
      </p:pic>
      <p:pic>
        <p:nvPicPr>
          <p:cNvPr id="14" name="Picture 13" descr="A picture containing person, group, people, several&#10;&#10;AI-generated content may be incorrect.">
            <a:extLst>
              <a:ext uri="{FF2B5EF4-FFF2-40B4-BE49-F238E27FC236}">
                <a16:creationId xmlns:a16="http://schemas.microsoft.com/office/drawing/2014/main" id="{B2CC9251-1233-0CE1-FE34-24FB3A8B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65" y="3883024"/>
            <a:ext cx="4208235" cy="2974976"/>
          </a:xfrm>
          <a:prstGeom prst="rect">
            <a:avLst/>
          </a:prstGeom>
        </p:spPr>
      </p:pic>
      <p:pic>
        <p:nvPicPr>
          <p:cNvPr id="17" name="Picture 1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68D9A747-EBF8-1407-303B-A4931369B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60" y="3676905"/>
            <a:ext cx="3638740" cy="3181096"/>
          </a:xfrm>
          <a:prstGeom prst="rect">
            <a:avLst/>
          </a:prstGeom>
        </p:spPr>
      </p:pic>
      <p:pic>
        <p:nvPicPr>
          <p:cNvPr id="19" name="Picture 18" descr="A group of chefs in a kitchen&#10;&#10;AI-generated content may be incorrect.">
            <a:extLst>
              <a:ext uri="{FF2B5EF4-FFF2-40B4-BE49-F238E27FC236}">
                <a16:creationId xmlns:a16="http://schemas.microsoft.com/office/drawing/2014/main" id="{28BDE204-84CE-F154-50E3-FF2532FB5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60" y="812800"/>
            <a:ext cx="3989260" cy="2864104"/>
          </a:xfrm>
          <a:prstGeom prst="rect">
            <a:avLst/>
          </a:prstGeom>
        </p:spPr>
      </p:pic>
      <p:pic>
        <p:nvPicPr>
          <p:cNvPr id="10" name="Picture 9" descr="A group of chefs preparing food&#10;&#10;AI-generated content may be incorrect.">
            <a:extLst>
              <a:ext uri="{FF2B5EF4-FFF2-40B4-BE49-F238E27FC236}">
                <a16:creationId xmlns:a16="http://schemas.microsoft.com/office/drawing/2014/main" id="{4B211FF2-EA51-A780-E859-993ACA9743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38431"/>
          <a:stretch>
            <a:fillRect/>
          </a:stretch>
        </p:blipFill>
        <p:spPr>
          <a:xfrm>
            <a:off x="5864352" y="2678684"/>
            <a:ext cx="2351061" cy="290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52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AD25-E3BD-53F5-8A3A-D397F0EA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KOAP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6FD6-607C-29D5-C45A-8A1A1F20D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0391" y="764988"/>
            <a:ext cx="3172509" cy="5328024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>
                <a:effectLst/>
                <a:ea typeface="Calibri" panose="020F0502020204030204" pitchFamily="34" charset="0"/>
              </a:rPr>
              <a:t>Brandon Reed</a:t>
            </a:r>
          </a:p>
          <a:p>
            <a:pPr marL="400050" lvl="1" indent="0"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Executive Director</a:t>
            </a:r>
          </a:p>
          <a:p>
            <a:pPr marL="0" indent="0">
              <a:buNone/>
            </a:pPr>
            <a:r>
              <a:rPr lang="en-US" sz="1500" dirty="0"/>
              <a:t>Bill McCloskey</a:t>
            </a:r>
          </a:p>
          <a:p>
            <a:pPr marL="400050" lvl="1" indent="0">
              <a:buNone/>
            </a:pPr>
            <a:r>
              <a:rPr lang="en-US" sz="1100" dirty="0"/>
              <a:t>Deputy Executive Director</a:t>
            </a:r>
          </a:p>
          <a:p>
            <a:pPr marL="0" indent="0">
              <a:buNone/>
            </a:pPr>
            <a:r>
              <a:rPr lang="en-US" sz="1500" dirty="0"/>
              <a:t>Bill Hearn</a:t>
            </a:r>
          </a:p>
          <a:p>
            <a:pPr marL="400050" lvl="1" indent="0">
              <a:buNone/>
            </a:pPr>
            <a:r>
              <a:rPr lang="en-US" sz="1100" dirty="0"/>
              <a:t>Fiscal Officer </a:t>
            </a:r>
          </a:p>
          <a:p>
            <a:pPr marL="0" indent="0">
              <a:buNone/>
            </a:pPr>
            <a:r>
              <a:rPr lang="en-US" sz="1500" dirty="0"/>
              <a:t>Brian Murphy</a:t>
            </a:r>
          </a:p>
          <a:p>
            <a:pPr marL="400050" lvl="1" indent="0">
              <a:buNone/>
            </a:pPr>
            <a:r>
              <a:rPr lang="en-US" sz="1100" dirty="0"/>
              <a:t>General Counsel</a:t>
            </a:r>
          </a:p>
          <a:p>
            <a:pPr marL="0" indent="0">
              <a:buNone/>
            </a:pPr>
            <a:r>
              <a:rPr lang="en-US" sz="1500" dirty="0"/>
              <a:t>Chelsea Smither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500" dirty="0"/>
              <a:t>Hannah Sharp-Johnson</a:t>
            </a:r>
          </a:p>
          <a:p>
            <a:pPr marL="400050" lvl="1" indent="0">
              <a:buNone/>
            </a:pPr>
            <a:r>
              <a:rPr lang="en-US" sz="1100" dirty="0"/>
              <a:t>Boards &amp; Special Events Manager</a:t>
            </a:r>
          </a:p>
          <a:p>
            <a:pPr marL="0" indent="0">
              <a:buNone/>
            </a:pPr>
            <a:r>
              <a:rPr lang="en-US" sz="1500" dirty="0"/>
              <a:t>Alexis Scheidt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500" dirty="0"/>
              <a:t>Jeff Parman</a:t>
            </a:r>
          </a:p>
          <a:p>
            <a:pPr marL="400050" lvl="1" indent="0">
              <a:buNone/>
            </a:pPr>
            <a:r>
              <a:rPr lang="en-US" sz="1100" dirty="0"/>
              <a:t>KADF Program Compliance Manager </a:t>
            </a:r>
          </a:p>
          <a:p>
            <a:pPr marL="0" indent="0">
              <a:buNone/>
            </a:pPr>
            <a:r>
              <a:rPr lang="en-US" sz="1500" dirty="0"/>
              <a:t>Landon Peach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500" dirty="0"/>
              <a:t>Hunter Jones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  <a:p>
            <a:pPr marL="0" indent="0">
              <a:buNone/>
            </a:pPr>
            <a:r>
              <a:rPr lang="en-US" sz="1500" dirty="0"/>
              <a:t>Bailey </a:t>
            </a:r>
            <a:r>
              <a:rPr lang="en-US" sz="1500" dirty="0" err="1"/>
              <a:t>Siry</a:t>
            </a:r>
            <a:r>
              <a:rPr lang="en-US" sz="1500" dirty="0"/>
              <a:t>-Crowder</a:t>
            </a:r>
          </a:p>
          <a:p>
            <a:pPr marL="400050" lvl="1" indent="0">
              <a:buNone/>
            </a:pPr>
            <a:r>
              <a:rPr lang="en-US" sz="1100" dirty="0"/>
              <a:t>KADF Project Compliance Manager</a:t>
            </a:r>
          </a:p>
          <a:p>
            <a:pPr marL="400050" lvl="1" indent="0">
              <a:buNone/>
            </a:pP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FA99F-F23D-18E0-2428-EE7E4BFB2F77}"/>
              </a:ext>
            </a:extLst>
          </p:cNvPr>
          <p:cNvSpPr txBox="1"/>
          <p:nvPr/>
        </p:nvSpPr>
        <p:spPr>
          <a:xfrm>
            <a:off x="6096000" y="5094939"/>
            <a:ext cx="615153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500" dirty="0"/>
              <a:t>Rebecca Besok</a:t>
            </a:r>
          </a:p>
          <a:p>
            <a:pPr lvl="1"/>
            <a:r>
              <a:rPr lang="en-US" sz="1100" dirty="0"/>
              <a:t>KADF Project Manager</a:t>
            </a:r>
          </a:p>
          <a:p>
            <a:r>
              <a:rPr lang="en-US" sz="1500" dirty="0"/>
              <a:t>Sarah Bryant</a:t>
            </a:r>
          </a:p>
          <a:p>
            <a:pPr lvl="1"/>
            <a:r>
              <a:rPr lang="en-US" sz="1100" dirty="0"/>
              <a:t>KADF Programs Manager</a:t>
            </a:r>
            <a:endParaRPr lang="en-US" sz="1600" dirty="0"/>
          </a:p>
          <a:p>
            <a:r>
              <a:rPr lang="en-US" sz="1500" dirty="0"/>
              <a:t>Savanna Hill</a:t>
            </a:r>
          </a:p>
          <a:p>
            <a:pPr lvl="1"/>
            <a:r>
              <a:rPr lang="en-US" sz="1100" dirty="0"/>
              <a:t>KADF Project Manager</a:t>
            </a:r>
          </a:p>
          <a:p>
            <a:r>
              <a:rPr lang="en-US" sz="1500" dirty="0"/>
              <a:t>Tera Roberts</a:t>
            </a:r>
          </a:p>
          <a:p>
            <a:pPr lvl="1"/>
            <a:r>
              <a:rPr lang="en-US" sz="1100" dirty="0"/>
              <a:t>KAFC Loan Programs Manager</a:t>
            </a:r>
          </a:p>
        </p:txBody>
      </p:sp>
      <p:pic>
        <p:nvPicPr>
          <p:cNvPr id="6" name="Content Placeholder 5" descr="A group of people posing for a photo">
            <a:extLst>
              <a:ext uri="{FF2B5EF4-FFF2-40B4-BE49-F238E27FC236}">
                <a16:creationId xmlns:a16="http://schemas.microsoft.com/office/drawing/2014/main" id="{4DCCE6CC-D1FB-8D3E-1317-8CABDF081AB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00" y="1066799"/>
            <a:ext cx="5902031" cy="3934687"/>
          </a:xfrm>
        </p:spPr>
      </p:pic>
    </p:spTree>
    <p:extLst>
      <p:ext uri="{BB962C8B-B14F-4D97-AF65-F5344CB8AC3E}">
        <p14:creationId xmlns:p14="http://schemas.microsoft.com/office/powerpoint/2010/main" val="141338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73867" y="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Monthly Board Approvals: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3882" y="1057834"/>
            <a:ext cx="8857130" cy="47423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u="sng" dirty="0"/>
              <a:t>May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KADB  	KAFC</a:t>
            </a:r>
          </a:p>
          <a:p>
            <a:pPr marL="0" indent="0" algn="ctr">
              <a:buNone/>
            </a:pPr>
            <a:r>
              <a:rPr lang="en-US" sz="6600" dirty="0"/>
              <a:t>$4.3 MM  	$3.4 MM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6093" y="6177468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51FA0-35DD-52B5-9B3D-4115CA31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56933" y="56578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KOAP Highlights of May: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668" y="1220772"/>
            <a:ext cx="4605867" cy="520694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2 staff members attended competitive leadership programs: Kentuckiana Agribusiness Leadership Academy (KALA)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Staff attended the Kentucky Local Food Systems Summit in Lexington, KY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560" y="6181175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0257C-243A-9F8E-D0C0-9BAC183E4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E9DD9-D3D8-D09F-0266-A8A6B27FCB4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87165" y="1220772"/>
            <a:ext cx="4614334" cy="481676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19 County Agricultural Development Councils attended by staff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91624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AACF-D17F-8C43-1E8B-41BFDB10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Approval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6D8-D422-4B70-7B7D-24059033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6933" y="773953"/>
            <a:ext cx="4605867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KADB Approvals: </a:t>
            </a:r>
          </a:p>
          <a:p>
            <a:pPr lvl="1"/>
            <a:r>
              <a:rPr lang="en-US" dirty="0"/>
              <a:t>25 County Agricultural Investment Programs totaling $2,421,880.00</a:t>
            </a:r>
          </a:p>
          <a:p>
            <a:pPr lvl="1"/>
            <a:r>
              <a:rPr lang="en-US" dirty="0"/>
              <a:t>4 Deceased Farm Animal Removal (DAR) Programs total $37,500.00</a:t>
            </a:r>
          </a:p>
          <a:p>
            <a:pPr lvl="1"/>
            <a:r>
              <a:rPr lang="en-US" dirty="0"/>
              <a:t>11 Youth Ag Incentives Programs(Youth) totaling $160,250.00</a:t>
            </a:r>
          </a:p>
          <a:p>
            <a:pPr lvl="1"/>
            <a:r>
              <a:rPr lang="en-US" dirty="0"/>
              <a:t>10 County &amp; State Projects totaling $1,038,214.00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D2623-6780-5D03-B5BA-3A5FE01AB29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74466" y="773953"/>
            <a:ext cx="4605867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KAFC Approvals: </a:t>
            </a:r>
            <a:endParaRPr lang="en-US" dirty="0"/>
          </a:p>
          <a:p>
            <a:pPr lvl="1"/>
            <a:r>
              <a:rPr lang="en-US" dirty="0"/>
              <a:t>3 Agricultural Infrastructure Loan Programs total $595,00.00</a:t>
            </a:r>
          </a:p>
          <a:p>
            <a:pPr lvl="1"/>
            <a:r>
              <a:rPr lang="en-US" dirty="0"/>
              <a:t>2 Agricultural Processing Loan Programs totaling $430,000.00</a:t>
            </a:r>
          </a:p>
          <a:p>
            <a:pPr lvl="1"/>
            <a:r>
              <a:rPr lang="en-US" dirty="0"/>
              <a:t>11 Beginning Farmer Loan Programs totaling $2,387,125.00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7527-C706-7F9F-9B07-6F5401D7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latin typeface="+mn-lt"/>
                <a:ea typeface="+mj-ea"/>
                <a:cs typeface="+mj-cs"/>
              </a:rPr>
              <a:t>Bill &amp; Brandon’s Top Picks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08FF7-EC1C-EC48-24AD-1BCAB1BEB22D}"/>
              </a:ext>
            </a:extLst>
          </p:cNvPr>
          <p:cNvSpPr txBox="1"/>
          <p:nvPr/>
        </p:nvSpPr>
        <p:spPr bwMode="auto">
          <a:xfrm>
            <a:off x="5071532" y="1393317"/>
            <a:ext cx="4605867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12) </a:t>
            </a:r>
            <a:r>
              <a:rPr lang="en-US" sz="2600" dirty="0"/>
              <a:t>Bourbon County Fire &amp; Rescue - </a:t>
            </a:r>
            <a:r>
              <a:rPr lang="en-US" sz="2600" i="1" dirty="0"/>
              <a:t>$10,000 in Bourbon County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21) </a:t>
            </a:r>
            <a:r>
              <a:rPr lang="en-US" sz="2600" dirty="0"/>
              <a:t>KCARD -</a:t>
            </a:r>
            <a:r>
              <a:rPr lang="en-US" sz="2600" i="1" dirty="0"/>
              <a:t>$837,000 in state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22) </a:t>
            </a:r>
            <a:r>
              <a:rPr lang="en-US" sz="2600" dirty="0"/>
              <a:t>Mt Vernon Animal Clinic LLC -</a:t>
            </a:r>
            <a:r>
              <a:rPr lang="en-US" sz="2600" i="1" dirty="0"/>
              <a:t>$66,115 in state funds and $13,327 in Rockcastle County funds</a:t>
            </a:r>
          </a:p>
        </p:txBody>
      </p:sp>
    </p:spTree>
    <p:extLst>
      <p:ext uri="{BB962C8B-B14F-4D97-AF65-F5344CB8AC3E}">
        <p14:creationId xmlns:p14="http://schemas.microsoft.com/office/powerpoint/2010/main" val="242794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Logo&#10;&#10;AI-generated content may be incorrect.">
            <a:extLst>
              <a:ext uri="{FF2B5EF4-FFF2-40B4-BE49-F238E27FC236}">
                <a16:creationId xmlns:a16="http://schemas.microsoft.com/office/drawing/2014/main" id="{AEFB9A95-4CB0-82E2-7BEF-D50D1B77FC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28053" y="898525"/>
            <a:ext cx="7315201" cy="3766142"/>
          </a:xfrm>
          <a:noFill/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C267C7C-0F79-FEDF-EA50-B304BBEDDDA1}"/>
              </a:ext>
            </a:extLst>
          </p:cNvPr>
          <p:cNvSpPr txBox="1">
            <a:spLocks/>
          </p:cNvSpPr>
          <p:nvPr/>
        </p:nvSpPr>
        <p:spPr>
          <a:xfrm>
            <a:off x="5226854" y="4250782"/>
            <a:ext cx="4605867" cy="2438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b="1" kern="0"/>
              <a:t>June 20, 2025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kern="0"/>
              <a:t>at the Kentucky Historical Society in Frankfort, KY at 9:00 a.m. (EDT)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6819691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Unbridled Spirit">
      <a:majorFont>
        <a:latin typeface="Franklin Gothic Heavy"/>
        <a:ea typeface=""/>
        <a:cs typeface=""/>
      </a:majorFont>
      <a:minorFont>
        <a:latin typeface="High Tower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Unbridled Spir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bridled Spir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293</Words>
  <Application>Microsoft Office PowerPoint</Application>
  <PresentationFormat>Widescreen</PresentationFormat>
  <Paragraphs>62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Arial</vt:lpstr>
      <vt:lpstr>Calibri</vt:lpstr>
      <vt:lpstr>Courier New</vt:lpstr>
      <vt:lpstr>Franklin Gothic Heavy</vt:lpstr>
      <vt:lpstr>High Tower Text</vt:lpstr>
      <vt:lpstr>Times New Roman</vt:lpstr>
      <vt:lpstr>Wingdings</vt:lpstr>
      <vt:lpstr>Theme1</vt:lpstr>
      <vt:lpstr>PowerPoint Presentation</vt:lpstr>
      <vt:lpstr>Kentucky Department of Agriculture</vt:lpstr>
      <vt:lpstr>KOAP Staff</vt:lpstr>
      <vt:lpstr>PowerPoint Presentation</vt:lpstr>
      <vt:lpstr>PowerPoint Presentation</vt:lpstr>
      <vt:lpstr>Approval Breakdown</vt:lpstr>
      <vt:lpstr>Bill &amp; Brandon’s Top Picks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Jesslyn (AGR)</dc:creator>
  <cp:lastModifiedBy>Johnson, Hannah (AGR)</cp:lastModifiedBy>
  <cp:revision>116</cp:revision>
  <cp:lastPrinted>2025-06-04T12:36:19Z</cp:lastPrinted>
  <dcterms:created xsi:type="dcterms:W3CDTF">2024-04-12T12:47:29Z</dcterms:created>
  <dcterms:modified xsi:type="dcterms:W3CDTF">2025-06-04T12:36:28Z</dcterms:modified>
</cp:coreProperties>
</file>