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7" r:id="rId2"/>
    <p:sldId id="289" r:id="rId3"/>
    <p:sldId id="290" r:id="rId4"/>
    <p:sldId id="286" r:id="rId5"/>
    <p:sldId id="288" r:id="rId6"/>
    <p:sldId id="292" r:id="rId7"/>
    <p:sldId id="291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6278077-929B-4EAC-B276-890B3D87CDE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AE4A9E9-0DC7-43C3-80C6-10FC980E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7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4A9E9-0DC7-43C3-80C6-10FC980EAB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4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  <a:defRPr/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015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65200"/>
            <a:ext cx="121920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14800"/>
            <a:ext cx="12192000" cy="1295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B52F6EF-47AC-2DF2-E740-8C6B113C9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38133" y="62230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CD2891-C8FB-0ED4-BCE8-92EDD0A05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8111067" y="62230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9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868DE58-6F34-E907-5634-C794F70E90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E3BEA1A-10FF-8232-5DBF-B5792C867F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7EE2B-7C2A-455F-8D94-EB07F82C3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59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83234" y="0"/>
            <a:ext cx="2408767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6934" y="0"/>
            <a:ext cx="70231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3FE0D3C-49A4-C753-4441-AFEBDEAA97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E23EA48-39D5-B344-7825-331768E6B9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A4EE0-A780-4A13-93AC-1BE23170B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6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933" y="0"/>
            <a:ext cx="9635067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3867" y="1066800"/>
            <a:ext cx="460586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382933" y="1066800"/>
            <a:ext cx="4605867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382933" y="3657600"/>
            <a:ext cx="4605867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70FBAA7-1E33-814F-DCCC-5074272C03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22C0CCA-38BE-CE45-3A31-A8A3DF1EC6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3697-4E89-4AA1-9A30-5CB4E5178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41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19" y="681791"/>
            <a:ext cx="9414933" cy="49329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BBA77BD-B605-7F90-8C94-C1A37D5C2D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976FE92-266B-7DA1-1579-AE9DA0B6CE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188D1-CB2E-4CC0-9771-93502A58B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04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F4B0687-0F52-46A5-0D10-C754B426F5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5911F20-2540-E623-8A36-B0A2DE85B9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69E2A-5329-4D5E-AF59-D277A0267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60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3867" y="1066800"/>
            <a:ext cx="46058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82933" y="1066800"/>
            <a:ext cx="46058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1015A9A-9950-85C7-0D69-F2B06D8694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C63AD82-B241-FF78-A27E-CA3E820AC8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6887-BE21-42DF-B45B-A0DE68A3B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90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B7AEB31-949D-6154-462F-4AD66B71C8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831DECF6-C947-BE52-127C-50B3C23815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08EAB-9BBD-4189-8075-4D59846DC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07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98905D75-9E43-6DF9-8010-BA86299DA5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0805510-1548-0963-416F-531677BDF4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E0D03-A95F-4311-8D82-7E2441827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8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2EDC8976-5AFA-D49A-DD80-4C4A39A0F8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F1EE6A33-2D45-7401-5FBC-203E6DC549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8D5F1-94C2-4D18-9A38-1FC37A635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90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683FDBA-41D8-19B7-5BEF-46E2237394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341FC57-1487-4C11-71F7-578822809B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92E9-66F4-491E-86E2-49F6C62B2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66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50013AF-81B7-919F-B583-779A2E2C9A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442F37F-20DC-AD2F-6AC1-4475FD9D67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7A20-A8A9-487B-BCF6-7F572BD80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26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FD4ECC64-B75E-F224-C567-855BBCD96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6933" y="0"/>
            <a:ext cx="963506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2">
            <a:extLst>
              <a:ext uri="{FF2B5EF4-FFF2-40B4-BE49-F238E27FC236}">
                <a16:creationId xmlns:a16="http://schemas.microsoft.com/office/drawing/2014/main" id="{97622B29-C4F7-F6D9-BF87-3A1FF2C90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73867" y="1066800"/>
            <a:ext cx="941493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8BE36BF3-4F83-6E71-ACAB-EEA6EF610E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00" y="6286500"/>
            <a:ext cx="504613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C50E28E4-62FF-5011-F211-A9FDF5C4BD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9600" y="6515100"/>
            <a:ext cx="2540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20AB4FE-3DF3-440B-97AA-8B36C906B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15">
            <a:extLst>
              <a:ext uri="{FF2B5EF4-FFF2-40B4-BE49-F238E27FC236}">
                <a16:creationId xmlns:a16="http://schemas.microsoft.com/office/drawing/2014/main" id="{45A95044-9DF5-15A0-930B-B20AEF8B4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1" y="812800"/>
            <a:ext cx="9751484" cy="0"/>
          </a:xfrm>
          <a:prstGeom prst="line">
            <a:avLst/>
          </a:prstGeom>
          <a:noFill/>
          <a:ln w="25400">
            <a:solidFill>
              <a:srgbClr val="0073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1" name="Freeform 9">
            <a:extLst>
              <a:ext uri="{FF2B5EF4-FFF2-40B4-BE49-F238E27FC236}">
                <a16:creationId xmlns:a16="http://schemas.microsoft.com/office/drawing/2014/main" id="{4A0FD26B-BB85-E895-5811-6C73623492C1}"/>
              </a:ext>
            </a:extLst>
          </p:cNvPr>
          <p:cNvSpPr>
            <a:spLocks/>
          </p:cNvSpPr>
          <p:nvPr userDrawn="1"/>
        </p:nvSpPr>
        <p:spPr bwMode="auto">
          <a:xfrm>
            <a:off x="2440517" y="6069013"/>
            <a:ext cx="9753600" cy="12700"/>
          </a:xfrm>
          <a:custGeom>
            <a:avLst/>
            <a:gdLst>
              <a:gd name="T0" fmla="*/ 0 w 5792"/>
              <a:gd name="T1" fmla="*/ 2147483646 h 8"/>
              <a:gd name="T2" fmla="*/ 2147483646 w 5792"/>
              <a:gd name="T3" fmla="*/ 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92" h="8">
                <a:moveTo>
                  <a:pt x="0" y="8"/>
                </a:moveTo>
                <a:lnTo>
                  <a:pt x="5792" y="0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1109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159731" y="1350343"/>
            <a:ext cx="88550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KOAP’s Report of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June 2025</a:t>
            </a:r>
            <a:endParaRPr lang="en-US" sz="4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0338-7263-145F-4065-2F635B13F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33" y="0"/>
            <a:ext cx="9635067" cy="8128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Kentucky Office of Agricultural Policy </a:t>
            </a:r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AB37F5A4-4048-9740-4952-F98ED130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3" r="1" b="28273"/>
          <a:stretch>
            <a:fillRect/>
          </a:stretch>
        </p:blipFill>
        <p:spPr bwMode="auto">
          <a:xfrm>
            <a:off x="8994317" y="919952"/>
            <a:ext cx="2495104" cy="26846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7A112B1-1CBF-6FBA-C08B-54BE8FEBA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9414"/>
          <a:stretch>
            <a:fillRect/>
          </a:stretch>
        </p:blipFill>
        <p:spPr bwMode="auto">
          <a:xfrm>
            <a:off x="2556933" y="886394"/>
            <a:ext cx="5095483" cy="269760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Content Placeholder 4">
            <a:extLst>
              <a:ext uri="{FF2B5EF4-FFF2-40B4-BE49-F238E27FC236}">
                <a16:creationId xmlns:a16="http://schemas.microsoft.com/office/drawing/2014/main" id="{57037E9F-41E0-C1B0-AA3F-554F0CA7C0D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7382933" y="3657600"/>
            <a:ext cx="4605867" cy="2438400"/>
          </a:xfrm>
        </p:spPr>
        <p:txBody>
          <a:bodyPr/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245B612-DBB9-0D18-7888-CE73540DA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513" y="3657598"/>
            <a:ext cx="2097022" cy="314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D3CF8F-DDD1-6248-E607-D5613A2A5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797" y="3711786"/>
            <a:ext cx="4325590" cy="314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4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AD25-E3BD-53F5-8A3A-D397F0EA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+mn-lt"/>
              </a:rPr>
              <a:t>KOAP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56FD6-607C-29D5-C45A-8A1A1F20D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0391" y="764988"/>
            <a:ext cx="3172509" cy="5328024"/>
          </a:xfrm>
        </p:spPr>
        <p:txBody>
          <a:bodyPr/>
          <a:lstStyle/>
          <a:p>
            <a:pPr marL="0" indent="0">
              <a:buNone/>
            </a:pPr>
            <a:r>
              <a:rPr lang="en-US" sz="1500" dirty="0">
                <a:effectLst/>
                <a:ea typeface="Calibri" panose="020F0502020204030204" pitchFamily="34" charset="0"/>
              </a:rPr>
              <a:t>Brandon Reed</a:t>
            </a:r>
          </a:p>
          <a:p>
            <a:pPr marL="400050" lvl="1" indent="0">
              <a:buNone/>
            </a:pPr>
            <a:r>
              <a:rPr lang="en-US" sz="1100" dirty="0">
                <a:effectLst/>
                <a:ea typeface="Calibri" panose="020F0502020204030204" pitchFamily="34" charset="0"/>
              </a:rPr>
              <a:t>Executive Director</a:t>
            </a:r>
          </a:p>
          <a:p>
            <a:pPr marL="0" indent="0">
              <a:buNone/>
            </a:pPr>
            <a:r>
              <a:rPr lang="en-US" sz="1500" dirty="0"/>
              <a:t>Bill McCloskey</a:t>
            </a:r>
          </a:p>
          <a:p>
            <a:pPr marL="400050" lvl="1" indent="0">
              <a:buNone/>
            </a:pPr>
            <a:r>
              <a:rPr lang="en-US" sz="1100" dirty="0"/>
              <a:t>Deputy Executive Director</a:t>
            </a:r>
          </a:p>
          <a:p>
            <a:pPr marL="0" indent="0">
              <a:buNone/>
            </a:pPr>
            <a:r>
              <a:rPr lang="en-US" sz="1500" dirty="0"/>
              <a:t>Bill Hearn</a:t>
            </a:r>
          </a:p>
          <a:p>
            <a:pPr marL="400050" lvl="1" indent="0">
              <a:buNone/>
            </a:pPr>
            <a:r>
              <a:rPr lang="en-US" sz="1100" dirty="0"/>
              <a:t>Fiscal Officer </a:t>
            </a:r>
          </a:p>
          <a:p>
            <a:pPr marL="0" indent="0">
              <a:buNone/>
            </a:pPr>
            <a:r>
              <a:rPr lang="en-US" sz="1500" dirty="0"/>
              <a:t>Brian Murphy</a:t>
            </a:r>
          </a:p>
          <a:p>
            <a:pPr marL="400050" lvl="1" indent="0">
              <a:buNone/>
            </a:pPr>
            <a:r>
              <a:rPr lang="en-US" sz="1100" dirty="0"/>
              <a:t>General Counsel</a:t>
            </a:r>
          </a:p>
          <a:p>
            <a:pPr marL="0" indent="0">
              <a:buNone/>
            </a:pPr>
            <a:r>
              <a:rPr lang="en-US" sz="1500" dirty="0"/>
              <a:t>Chelsea Smither</a:t>
            </a:r>
          </a:p>
          <a:p>
            <a:pPr marL="400050" lvl="1" indent="0">
              <a:buNone/>
            </a:pPr>
            <a:r>
              <a:rPr lang="en-US" sz="1100" dirty="0"/>
              <a:t>KAFC Loan Programs Manager</a:t>
            </a:r>
          </a:p>
          <a:p>
            <a:pPr marL="0" indent="0">
              <a:buNone/>
            </a:pPr>
            <a:r>
              <a:rPr lang="en-US" sz="1500" dirty="0"/>
              <a:t>Hannah Sharp-Johnson</a:t>
            </a:r>
          </a:p>
          <a:p>
            <a:pPr marL="400050" lvl="1" indent="0">
              <a:buNone/>
            </a:pPr>
            <a:r>
              <a:rPr lang="en-US" sz="1100" dirty="0"/>
              <a:t>Boards &amp; Special Projects Manager</a:t>
            </a:r>
          </a:p>
          <a:p>
            <a:pPr marL="0" indent="0">
              <a:buNone/>
            </a:pPr>
            <a:r>
              <a:rPr lang="en-US" sz="1500" dirty="0"/>
              <a:t>Alexis Scheidt</a:t>
            </a:r>
          </a:p>
          <a:p>
            <a:pPr marL="400050" lvl="1" indent="0">
              <a:buNone/>
            </a:pPr>
            <a:r>
              <a:rPr lang="en-US" sz="1100" dirty="0"/>
              <a:t>KADF Regional Manager</a:t>
            </a:r>
          </a:p>
          <a:p>
            <a:pPr marL="0" indent="0">
              <a:buNone/>
            </a:pPr>
            <a:r>
              <a:rPr lang="en-US" sz="1500" dirty="0"/>
              <a:t>Jeff Parman</a:t>
            </a:r>
          </a:p>
          <a:p>
            <a:pPr marL="400050" lvl="1" indent="0">
              <a:buNone/>
            </a:pPr>
            <a:r>
              <a:rPr lang="en-US" sz="1100" dirty="0"/>
              <a:t>KADF Program Compliance Manager </a:t>
            </a:r>
          </a:p>
          <a:p>
            <a:pPr marL="0" indent="0">
              <a:buNone/>
            </a:pPr>
            <a:r>
              <a:rPr lang="en-US" sz="1500" dirty="0"/>
              <a:t>Landon Peach</a:t>
            </a:r>
          </a:p>
          <a:p>
            <a:pPr marL="400050" lvl="1" indent="0">
              <a:buNone/>
            </a:pPr>
            <a:r>
              <a:rPr lang="en-US" sz="1100" dirty="0"/>
              <a:t>KADF Regional Manager</a:t>
            </a:r>
          </a:p>
          <a:p>
            <a:pPr marL="0" indent="0">
              <a:buNone/>
            </a:pPr>
            <a:r>
              <a:rPr lang="en-US" sz="1500" dirty="0"/>
              <a:t>Hunter Jones</a:t>
            </a:r>
          </a:p>
          <a:p>
            <a:pPr marL="400050" lvl="1" indent="0">
              <a:buNone/>
            </a:pPr>
            <a:r>
              <a:rPr lang="en-US" sz="1100" dirty="0"/>
              <a:t>KAFC Loan Programs Manager</a:t>
            </a:r>
          </a:p>
          <a:p>
            <a:pPr marL="0" indent="0">
              <a:buNone/>
            </a:pPr>
            <a:r>
              <a:rPr lang="en-US" sz="1500" dirty="0"/>
              <a:t>Bailey </a:t>
            </a:r>
            <a:r>
              <a:rPr lang="en-US" sz="1500" dirty="0" err="1"/>
              <a:t>Siry</a:t>
            </a:r>
            <a:r>
              <a:rPr lang="en-US" sz="1500" dirty="0"/>
              <a:t>-Crowder</a:t>
            </a:r>
          </a:p>
          <a:p>
            <a:pPr marL="400050" lvl="1" indent="0">
              <a:buNone/>
            </a:pPr>
            <a:r>
              <a:rPr lang="en-US" sz="1100" dirty="0"/>
              <a:t>KADF Project Compliance Manager</a:t>
            </a:r>
          </a:p>
          <a:p>
            <a:pPr marL="400050" lvl="1" indent="0">
              <a:buNone/>
            </a:pP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FA99F-F23D-18E0-2428-EE7E4BFB2F77}"/>
              </a:ext>
            </a:extLst>
          </p:cNvPr>
          <p:cNvSpPr txBox="1"/>
          <p:nvPr/>
        </p:nvSpPr>
        <p:spPr>
          <a:xfrm>
            <a:off x="6096000" y="5094939"/>
            <a:ext cx="6151532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500" dirty="0"/>
              <a:t>Rebecca Besok</a:t>
            </a:r>
          </a:p>
          <a:p>
            <a:pPr lvl="1"/>
            <a:r>
              <a:rPr lang="en-US" sz="1100" dirty="0"/>
              <a:t>KADF Regional Manager</a:t>
            </a:r>
          </a:p>
          <a:p>
            <a:r>
              <a:rPr lang="en-US" sz="1500" dirty="0"/>
              <a:t>Sarah Charles</a:t>
            </a:r>
          </a:p>
          <a:p>
            <a:pPr lvl="1"/>
            <a:r>
              <a:rPr lang="en-US" sz="1100" dirty="0"/>
              <a:t>KADF Programs Manager</a:t>
            </a:r>
            <a:endParaRPr lang="en-US" sz="1600" dirty="0"/>
          </a:p>
          <a:p>
            <a:r>
              <a:rPr lang="en-US" sz="1500" dirty="0"/>
              <a:t>Savanna Hill</a:t>
            </a:r>
          </a:p>
          <a:p>
            <a:pPr lvl="1"/>
            <a:r>
              <a:rPr lang="en-US" sz="1100" dirty="0"/>
              <a:t>KADF Regional Manager</a:t>
            </a:r>
          </a:p>
        </p:txBody>
      </p:sp>
      <p:pic>
        <p:nvPicPr>
          <p:cNvPr id="11" name="Content Placeholder 10" descr="A group of people posing for a photo">
            <a:extLst>
              <a:ext uri="{FF2B5EF4-FFF2-40B4-BE49-F238E27FC236}">
                <a16:creationId xmlns:a16="http://schemas.microsoft.com/office/drawing/2014/main" id="{EFE91BA1-C476-9E80-34FE-1590010F554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24" y="856783"/>
            <a:ext cx="6151532" cy="4101022"/>
          </a:xfrm>
        </p:spPr>
      </p:pic>
    </p:spTree>
    <p:extLst>
      <p:ext uri="{BB962C8B-B14F-4D97-AF65-F5344CB8AC3E}">
        <p14:creationId xmlns:p14="http://schemas.microsoft.com/office/powerpoint/2010/main" val="141338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573867" y="0"/>
            <a:ext cx="9635067" cy="81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dirty="0">
                <a:ea typeface="+mj-ea"/>
                <a:cs typeface="Arial" panose="020B0604020202020204" pitchFamily="34" charset="0"/>
              </a:rPr>
              <a:t>Monthly Board Approvals: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6E95E-477D-A21D-D319-A88E7F2FF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3882" y="1057834"/>
            <a:ext cx="8857130" cy="4742332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b="1" u="sng" dirty="0"/>
              <a:t>June</a:t>
            </a: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KADB  	KAFC</a:t>
            </a:r>
          </a:p>
          <a:p>
            <a:pPr marL="0" indent="0" algn="ctr">
              <a:buNone/>
            </a:pPr>
            <a:r>
              <a:rPr lang="en-US" sz="6600" dirty="0"/>
              <a:t>$3.3 MM  	$5 MM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3C830C3-99FE-E112-4807-303F8A9C3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6093" y="6177468"/>
            <a:ext cx="1232707" cy="4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051FA0-35DD-52B5-9B3D-4115CA314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69" y="6241728"/>
            <a:ext cx="949424" cy="4288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556933" y="56578"/>
            <a:ext cx="9635067" cy="81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dirty="0">
                <a:ea typeface="+mj-ea"/>
                <a:cs typeface="Arial" panose="020B0604020202020204" pitchFamily="34" charset="0"/>
              </a:rPr>
              <a:t>KOAP Highlights of June: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6E95E-477D-A21D-D319-A88E7F2FF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7668" y="1220772"/>
            <a:ext cx="4605867" cy="5206944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2 staff members attended competitive leadership programs: Kentuckiana Agribusiness Leadership Academy (KALA)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KOAP interns conducted 10 interviews for the 2026 KOAP Annual Report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3C830C3-99FE-E112-4807-303F8A9C3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4560" y="6181175"/>
            <a:ext cx="1232707" cy="4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0257C-243A-9F8E-D0C0-9BAC183E4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69" y="6241728"/>
            <a:ext cx="949424" cy="42882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E9DD9-D3D8-D09F-0266-A8A6B27FCB4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387165" y="1220772"/>
            <a:ext cx="4614334" cy="4816764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22 County Agricultural Development Councils attended by staff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27 Site visits conducted by staff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17 KADF programs cl0sed out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17 KADF project reports received 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91624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AACF-D17F-8C43-1E8B-41BFDB10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+mn-lt"/>
              </a:rPr>
              <a:t>Approval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6D8-D422-4B70-7B7D-24059033B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6933" y="773952"/>
            <a:ext cx="4605867" cy="585785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KADB Approvals: </a:t>
            </a:r>
          </a:p>
          <a:p>
            <a:pPr lvl="1"/>
            <a:r>
              <a:rPr lang="en-US" dirty="0"/>
              <a:t>22 County Agricultural Incentive Programs totaling $2,849,568.00</a:t>
            </a:r>
          </a:p>
          <a:p>
            <a:pPr lvl="1"/>
            <a:r>
              <a:rPr lang="en-US" dirty="0"/>
              <a:t>5 Deceased Farm Animal Removal (DAR) Programs total $58,550.00</a:t>
            </a:r>
          </a:p>
          <a:p>
            <a:pPr lvl="1"/>
            <a:r>
              <a:rPr lang="en-US" dirty="0"/>
              <a:t>2 Next Generation Farmer Program (NextGen) Programs totaling $100,000.00</a:t>
            </a:r>
          </a:p>
          <a:p>
            <a:pPr lvl="1"/>
            <a:r>
              <a:rPr lang="en-US" dirty="0"/>
              <a:t>3 Shared-Use Equipment Programs totaling $37,863</a:t>
            </a:r>
          </a:p>
          <a:p>
            <a:pPr lvl="1"/>
            <a:r>
              <a:rPr lang="en-US" dirty="0"/>
              <a:t>3 Youth Ag Incentives Programs(Youth) totaling $65,000.00</a:t>
            </a:r>
          </a:p>
          <a:p>
            <a:pPr lvl="1"/>
            <a:r>
              <a:rPr lang="en-US" dirty="0"/>
              <a:t>6 County &amp; State Projects totaling $165,635.00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D2623-6780-5D03-B5BA-3A5FE01AB29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374466" y="773953"/>
            <a:ext cx="4605867" cy="2438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- 4 On-Farm Energy Efficiency Incentives Programs totaling $34,308</a:t>
            </a:r>
            <a:endParaRPr lang="en-US" sz="2000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KAFC Approvals: </a:t>
            </a:r>
            <a:endParaRPr lang="en-US" dirty="0"/>
          </a:p>
          <a:p>
            <a:pPr lvl="1"/>
            <a:r>
              <a:rPr lang="en-US" dirty="0"/>
              <a:t>7 Agricultural Infrastructure Loan Programs total $1,545,000.00</a:t>
            </a:r>
          </a:p>
          <a:p>
            <a:pPr lvl="1"/>
            <a:r>
              <a:rPr lang="en-US" dirty="0"/>
              <a:t>1 Agricultural Processing Loan Programs totaling $250,000.00</a:t>
            </a:r>
          </a:p>
          <a:p>
            <a:pPr lvl="1"/>
            <a:r>
              <a:rPr lang="en-US" dirty="0"/>
              <a:t>15 Beginning Farmer Loan Programs totaling $3,248,076.00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7527-C706-7F9F-9B07-6F5401D7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33" y="0"/>
            <a:ext cx="9635067" cy="8128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>
                <a:latin typeface="+mn-lt"/>
                <a:ea typeface="+mj-ea"/>
                <a:cs typeface="+mj-cs"/>
              </a:rPr>
              <a:t>Bill &amp; Brandon’s Top Picks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608FF7-EC1C-EC48-24AD-1BCAB1BEB22D}"/>
              </a:ext>
            </a:extLst>
          </p:cNvPr>
          <p:cNvSpPr txBox="1"/>
          <p:nvPr/>
        </p:nvSpPr>
        <p:spPr bwMode="auto">
          <a:xfrm>
            <a:off x="5071532" y="1393317"/>
            <a:ext cx="4605867" cy="502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i="1" dirty="0"/>
              <a:t>(page 14 ) </a:t>
            </a:r>
            <a:r>
              <a:rPr lang="en-US" sz="2600" i="1" dirty="0" err="1"/>
              <a:t>FoodChain</a:t>
            </a:r>
            <a:r>
              <a:rPr lang="en-US" sz="2600" i="1" dirty="0"/>
              <a:t>, Inc.</a:t>
            </a:r>
            <a:r>
              <a:rPr lang="en-US" sz="2600" dirty="0"/>
              <a:t> - </a:t>
            </a:r>
            <a:r>
              <a:rPr lang="en-US" sz="2600" i="1" dirty="0"/>
              <a:t>$45,463 in County funds matched by state funds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i="1" dirty="0"/>
              <a:t>(page 17 ) Miller Rockbridge Farms LLC</a:t>
            </a:r>
            <a:r>
              <a:rPr lang="en-US" sz="2600" dirty="0"/>
              <a:t> -</a:t>
            </a:r>
            <a:r>
              <a:rPr lang="en-US" sz="2600" i="1" dirty="0"/>
              <a:t>$52,402 in multi-county funds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i="1" dirty="0"/>
              <a:t>(page 18 ) Thompson Family Farm</a:t>
            </a:r>
            <a:r>
              <a:rPr lang="en-US" sz="2600" dirty="0"/>
              <a:t> -</a:t>
            </a:r>
            <a:r>
              <a:rPr lang="en-US" sz="2600" i="1" dirty="0"/>
              <a:t>$13,840 in county funds</a:t>
            </a:r>
          </a:p>
        </p:txBody>
      </p:sp>
    </p:spTree>
    <p:extLst>
      <p:ext uri="{BB962C8B-B14F-4D97-AF65-F5344CB8AC3E}">
        <p14:creationId xmlns:p14="http://schemas.microsoft.com/office/powerpoint/2010/main" val="24279495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Unbridled Spirit">
      <a:majorFont>
        <a:latin typeface="Franklin Gothic Heavy"/>
        <a:ea typeface=""/>
        <a:cs typeface=""/>
      </a:majorFont>
      <a:minorFont>
        <a:latin typeface="High Tower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Unbridled Spiri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bridled Spiri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Words>307</Words>
  <Application>Microsoft Office PowerPoint</Application>
  <PresentationFormat>Widescreen</PresentationFormat>
  <Paragraphs>65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Arial</vt:lpstr>
      <vt:lpstr>Calibri</vt:lpstr>
      <vt:lpstr>Courier New</vt:lpstr>
      <vt:lpstr>Franklin Gothic Heavy</vt:lpstr>
      <vt:lpstr>High Tower Text</vt:lpstr>
      <vt:lpstr>Times New Roman</vt:lpstr>
      <vt:lpstr>Wingdings</vt:lpstr>
      <vt:lpstr>Theme1</vt:lpstr>
      <vt:lpstr>PowerPoint Presentation</vt:lpstr>
      <vt:lpstr>Kentucky Office of Agricultural Policy </vt:lpstr>
      <vt:lpstr>KOAP Staff</vt:lpstr>
      <vt:lpstr>PowerPoint Presentation</vt:lpstr>
      <vt:lpstr>PowerPoint Presentation</vt:lpstr>
      <vt:lpstr>Approval Breakdown</vt:lpstr>
      <vt:lpstr>Bill &amp; Brandon’s Top Picks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Watson, Jesslyn (AGR)</dc:creator>
  <cp:lastModifiedBy>Johnson, Hannah (AGR)</cp:lastModifiedBy>
  <cp:revision>118</cp:revision>
  <cp:lastPrinted>2025-06-04T12:36:19Z</cp:lastPrinted>
  <dcterms:created xsi:type="dcterms:W3CDTF">2024-04-12T12:47:29Z</dcterms:created>
  <dcterms:modified xsi:type="dcterms:W3CDTF">2025-07-01T18:38:46Z</dcterms:modified>
</cp:coreProperties>
</file>