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7" r:id="rId2"/>
    <p:sldId id="289" r:id="rId3"/>
    <p:sldId id="290" r:id="rId4"/>
    <p:sldId id="286" r:id="rId5"/>
    <p:sldId id="288" r:id="rId6"/>
    <p:sldId id="292" r:id="rId7"/>
    <p:sldId id="291" r:id="rId8"/>
    <p:sldId id="293" r:id="rId9"/>
    <p:sldId id="294" r:id="rId10"/>
    <p:sldId id="295" r:id="rId11"/>
    <p:sldId id="296" r:id="rId1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6278077-929B-4EAC-B276-890B3D87CDE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AE4A9E9-0DC7-43C3-80C6-10FC980E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7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F003C05-EE39-D84D-87D0-733CEB1BC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0737015-A716-C1C8-506E-F97D6B6C3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5134EF0-4C1C-BBC7-CCDE-CE730D84B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4A9E9-0DC7-43C3-80C6-10FC980EAB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4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F003C05-EE39-D84D-87D0-733CEB1BC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0737015-A716-C1C8-506E-F97D6B6C3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5134EF0-4C1C-BBC7-CCDE-CE730D84B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F003C05-EE39-D84D-87D0-733CEB1BC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  <a:defRPr/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0737015-A716-C1C8-506E-F97D6B6C3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5134EF0-4C1C-BBC7-CCDE-CE730D84B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0150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0BDEA-82A4-DE93-E688-4645F31CD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384B16DF-44E8-D8B7-FC55-EDC68B6D45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FF350B0-B8E7-0C44-3276-B06B5D7721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5BD50259-8135-57FD-3968-EDA0FEC64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9297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F66F9-18A5-D76C-95E9-263EEA0BB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727DBFF2-8D59-5C4C-B280-11B943C493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  <a:defRPr/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10C31B4-1294-A0B6-C062-A05F4B57AB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63CC94C-CEB4-9C71-239F-8D7FA9F360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752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65200"/>
            <a:ext cx="121920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14800"/>
            <a:ext cx="12192000" cy="1295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B52F6EF-47AC-2DF2-E740-8C6B113C95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38133" y="62230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CD2891-C8FB-0ED4-BCE8-92EDD0A05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8111067" y="62230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9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2868DE58-6F34-E907-5634-C794F70E90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E3BEA1A-10FF-8232-5DBF-B5792C867F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7EE2B-7C2A-455F-8D94-EB07F82C3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59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83234" y="0"/>
            <a:ext cx="2408767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56934" y="0"/>
            <a:ext cx="70231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3FE0D3C-49A4-C753-4441-AFEBDEAA97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E23EA48-39D5-B344-7825-331768E6B9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A4EE0-A780-4A13-93AC-1BE23170B4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362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933" y="0"/>
            <a:ext cx="9635067" cy="812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3867" y="1066800"/>
            <a:ext cx="4605867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382933" y="1066800"/>
            <a:ext cx="4605867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382933" y="3657600"/>
            <a:ext cx="4605867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70FBAA7-1E33-814F-DCCC-5074272C03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22C0CCA-38BE-CE45-3A31-A8A3DF1EC6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3697-4E89-4AA1-9A30-5CB4E5178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41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19" y="681791"/>
            <a:ext cx="9414933" cy="49329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BBA77BD-B605-7F90-8C94-C1A37D5C2D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976FE92-266B-7DA1-1579-AE9DA0B6CE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188D1-CB2E-4CC0-9771-93502A58B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04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9F4B0687-0F52-46A5-0D10-C754B426F5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5911F20-2540-E623-8A36-B0A2DE85B9C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69E2A-5329-4D5E-AF59-D277A0267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60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3867" y="1066800"/>
            <a:ext cx="460586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82933" y="1066800"/>
            <a:ext cx="460586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1015A9A-9950-85C7-0D69-F2B06D8694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C63AD82-B241-FF78-A27E-CA3E820AC8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F6887-BE21-42DF-B45B-A0DE68A3B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90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B7AEB31-949D-6154-462F-4AD66B71C8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831DECF6-C947-BE52-127C-50B3C23815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08EAB-9BBD-4189-8075-4D59846DC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07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98905D75-9E43-6DF9-8010-BA86299DA5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County Agricultural Development Council Orientation 2012-2014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90805510-1548-0963-416F-531677BDF4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E0D03-A95F-4311-8D82-7E2441827B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8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2EDC8976-5AFA-D49A-DD80-4C4A39A0F85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County Agricultural Development Council Orientation 2012-2014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F1EE6A33-2D45-7401-5FBC-203E6DC549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8D5F1-94C2-4D18-9A38-1FC37A635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90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683FDBA-41D8-19B7-5BEF-46E2237394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341FC57-1487-4C11-71F7-578822809B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B92E9-66F4-491E-86E2-49F6C62B2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66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50013AF-81B7-919F-B583-779A2E2C9A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442F37F-20DC-AD2F-6AC1-4475FD9D67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57A20-A8A9-487B-BCF6-7F572BD80D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26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id="{FD4ECC64-B75E-F224-C567-855BBCD96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6933" y="0"/>
            <a:ext cx="963506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2">
            <a:extLst>
              <a:ext uri="{FF2B5EF4-FFF2-40B4-BE49-F238E27FC236}">
                <a16:creationId xmlns:a16="http://schemas.microsoft.com/office/drawing/2014/main" id="{97622B29-C4F7-F6D9-BF87-3A1FF2C90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73867" y="1066800"/>
            <a:ext cx="941493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8BE36BF3-4F83-6E71-ACAB-EEA6EF610E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0400" y="6286500"/>
            <a:ext cx="504613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County Agricultural Development Council Orientation 2012-2014</a:t>
            </a:r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id="{C50E28E4-62FF-5011-F211-A9FDF5C4BD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9600" y="6515100"/>
            <a:ext cx="2540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20AB4FE-3DF3-440B-97AA-8B36C906B5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Line 15">
            <a:extLst>
              <a:ext uri="{FF2B5EF4-FFF2-40B4-BE49-F238E27FC236}">
                <a16:creationId xmlns:a16="http://schemas.microsoft.com/office/drawing/2014/main" id="{45A95044-9DF5-15A0-930B-B20AEF8B4D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1" y="812800"/>
            <a:ext cx="9751484" cy="0"/>
          </a:xfrm>
          <a:prstGeom prst="line">
            <a:avLst/>
          </a:prstGeom>
          <a:noFill/>
          <a:ln w="25400">
            <a:solidFill>
              <a:srgbClr val="0073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31" name="Freeform 9">
            <a:extLst>
              <a:ext uri="{FF2B5EF4-FFF2-40B4-BE49-F238E27FC236}">
                <a16:creationId xmlns:a16="http://schemas.microsoft.com/office/drawing/2014/main" id="{4A0FD26B-BB85-E895-5811-6C73623492C1}"/>
              </a:ext>
            </a:extLst>
          </p:cNvPr>
          <p:cNvSpPr>
            <a:spLocks/>
          </p:cNvSpPr>
          <p:nvPr userDrawn="1"/>
        </p:nvSpPr>
        <p:spPr bwMode="auto">
          <a:xfrm>
            <a:off x="2440517" y="6069013"/>
            <a:ext cx="9753600" cy="12700"/>
          </a:xfrm>
          <a:custGeom>
            <a:avLst/>
            <a:gdLst>
              <a:gd name="T0" fmla="*/ 0 w 5792"/>
              <a:gd name="T1" fmla="*/ 2147483646 h 8"/>
              <a:gd name="T2" fmla="*/ 2147483646 w 5792"/>
              <a:gd name="T3" fmla="*/ 0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792" h="8">
                <a:moveTo>
                  <a:pt x="0" y="8"/>
                </a:moveTo>
                <a:lnTo>
                  <a:pt x="5792" y="0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1109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cid:1a73e72e-7bfd-44de-9048-046ae50c4356@namprd09.prod.outlook.com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cid:b3d6c85f-0096-45a9-ad64-ed636dcd59a2@namprd09.prod.outlook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cid:7fb15919-8074-48f1-853b-f11204429038@namprd09.prod.outlook.com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image" Target="cid:715196ff-ff3c-4f6e-9ae4-a3f264d2d629@namprd09.prod.outlook.com" TargetMode="External"/><Relationship Id="rId4" Type="http://schemas.openxmlformats.org/officeDocument/2006/relationships/image" Target="cid:f90d193f-7696-48e0-82a6-02c17766246c@namprd09.prod.outlook.com" TargetMode="Externa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BF2ADA-A0A4-E157-A045-62AD13BFC59D}"/>
              </a:ext>
            </a:extLst>
          </p:cNvPr>
          <p:cNvSpPr txBox="1">
            <a:spLocks/>
          </p:cNvSpPr>
          <p:nvPr/>
        </p:nvSpPr>
        <p:spPr bwMode="auto">
          <a:xfrm>
            <a:off x="2159731" y="1350343"/>
            <a:ext cx="88550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KOAP’s Report of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July &amp; August 2025</a:t>
            </a:r>
            <a:endParaRPr lang="en-US" sz="4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458DF-493F-68E9-25F5-D39DD5ECA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D601B-1BF3-2018-6771-DC132C4E4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+mn-lt"/>
              </a:rPr>
              <a:t>August Approval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E56D3-407D-2DD5-1EBD-9B3141CB1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6933" y="773952"/>
            <a:ext cx="4605867" cy="585785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KADB Approvals: </a:t>
            </a:r>
          </a:p>
          <a:p>
            <a:pPr lvl="1"/>
            <a:r>
              <a:rPr lang="en-US" dirty="0"/>
              <a:t> 3 County Agricultural Incentive Programs totaling $254,873.00</a:t>
            </a:r>
          </a:p>
          <a:p>
            <a:pPr lvl="1"/>
            <a:r>
              <a:rPr lang="en-US" dirty="0"/>
              <a:t> 3 Deceased Farm Animal Removal (DAR) Programs total $34,400.00</a:t>
            </a:r>
          </a:p>
          <a:p>
            <a:pPr lvl="1"/>
            <a:r>
              <a:rPr lang="en-US" dirty="0"/>
              <a:t>2 Youth Ag Incentives Programs(Youth) totaling $25,100.00</a:t>
            </a:r>
          </a:p>
          <a:p>
            <a:pPr lvl="1"/>
            <a:r>
              <a:rPr lang="en-US" dirty="0"/>
              <a:t> 5 County &amp; State Projects totaling $199,238.00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13980-EDBE-42D1-7663-422C837DAC3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7374466" y="773953"/>
            <a:ext cx="4605867" cy="2438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KAFC Approvals: </a:t>
            </a:r>
            <a:endParaRPr lang="en-US" dirty="0"/>
          </a:p>
          <a:p>
            <a:pPr lvl="1"/>
            <a:r>
              <a:rPr lang="en-US" dirty="0"/>
              <a:t> 4 Agricultural Infrastructure Loan Programs total $808,613.00</a:t>
            </a:r>
          </a:p>
          <a:p>
            <a:pPr lvl="1"/>
            <a:r>
              <a:rPr lang="en-US" dirty="0"/>
              <a:t>9 Beginning Farmer Loan Programs totaling $2,074,950.00</a:t>
            </a:r>
          </a:p>
          <a:p>
            <a:pPr lvl="1"/>
            <a:r>
              <a:rPr lang="en-US" dirty="0"/>
              <a:t>1 Horticulture Incentives Loan Programs totaling $250,000.00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27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ABEA0-060F-675F-0670-70C2B8F34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5AB7E-9612-DA1D-2346-1AC696A72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933" y="0"/>
            <a:ext cx="9635067" cy="8128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b="1" dirty="0">
                <a:latin typeface="+mn-lt"/>
                <a:ea typeface="+mj-ea"/>
                <a:cs typeface="+mj-cs"/>
              </a:rPr>
              <a:t>Bill &amp; Brandon’s Top August Picks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36924-B630-A8A3-2FAB-CD488B131981}"/>
              </a:ext>
            </a:extLst>
          </p:cNvPr>
          <p:cNvSpPr txBox="1"/>
          <p:nvPr/>
        </p:nvSpPr>
        <p:spPr bwMode="auto">
          <a:xfrm>
            <a:off x="5071532" y="1562100"/>
            <a:ext cx="4605867" cy="5029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600" i="1" dirty="0"/>
              <a:t>(page 12) Animal Care Veterinary Center, LLC </a:t>
            </a:r>
            <a:r>
              <a:rPr lang="en-US" sz="2600" dirty="0"/>
              <a:t>-</a:t>
            </a:r>
            <a:r>
              <a:rPr lang="en-US" sz="2600" i="1" dirty="0"/>
              <a:t>$60,191  in state and $12,038 multi-county funds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600" i="1" dirty="0"/>
              <a:t>(page 14 ) Graves County Farm Bureau</a:t>
            </a:r>
            <a:r>
              <a:rPr lang="en-US" sz="2600" dirty="0"/>
              <a:t> - </a:t>
            </a:r>
            <a:r>
              <a:rPr lang="en-US" sz="2600" i="1" dirty="0"/>
              <a:t>$5,000 in county funds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600" i="1" dirty="0"/>
              <a:t>(</a:t>
            </a:r>
            <a:r>
              <a:rPr lang="en-US" sz="2600" i="1"/>
              <a:t>page 16 </a:t>
            </a:r>
            <a:r>
              <a:rPr lang="en-US" sz="2600" i="1" dirty="0"/>
              <a:t>) Jarrod Cornett</a:t>
            </a:r>
            <a:r>
              <a:rPr lang="en-US" sz="2600" dirty="0"/>
              <a:t> -</a:t>
            </a:r>
            <a:r>
              <a:rPr lang="en-US" sz="2600" i="1" dirty="0"/>
              <a:t>$3,750 in state funds</a:t>
            </a:r>
          </a:p>
        </p:txBody>
      </p:sp>
    </p:spTree>
    <p:extLst>
      <p:ext uri="{BB962C8B-B14F-4D97-AF65-F5344CB8AC3E}">
        <p14:creationId xmlns:p14="http://schemas.microsoft.com/office/powerpoint/2010/main" val="35025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F0338-7263-145F-4065-2F635B13F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933" y="0"/>
            <a:ext cx="9635067" cy="8128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Kentucky Office of Agricultural Policy</a:t>
            </a:r>
          </a:p>
        </p:txBody>
      </p:sp>
      <p:pic>
        <p:nvPicPr>
          <p:cNvPr id="8" name="Picture 7" descr="A group of women holding plaques&#10;&#10;AI-generated content may be incorrect.">
            <a:extLst>
              <a:ext uri="{FF2B5EF4-FFF2-40B4-BE49-F238E27FC236}">
                <a16:creationId xmlns:a16="http://schemas.microsoft.com/office/drawing/2014/main" id="{25DAC91A-2877-05B4-1967-3EB0A124D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18" y="813471"/>
            <a:ext cx="4264088" cy="31998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F282C7-76CC-6B19-BB62-8656ADF86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B896F3-7987-F1ED-3A88-ABA37441E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6356"/>
            <a:ext cx="13837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 from my iPhone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076D3C-C561-33CB-6D0D-8657A29B6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589359-EB99-8F8A-62B9-DEE21DB71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50170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1A52309-9681-5257-CD4F-85C708ACD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5726" y="-5640355"/>
            <a:ext cx="2963381" cy="13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7EC7B83E-F72C-B2FC-228B-5D3F0AD5B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3781563"/>
            <a:ext cx="3420821" cy="30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7D9403A0-5AB9-C2D0-3299-81078AF51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5726" y="5603925"/>
            <a:ext cx="296338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301513-2C7F-6045-20EF-3587B2CB3CD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267615" y="-888495"/>
            <a:ext cx="32244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D701B47E-498A-76BB-9514-316A3D794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18" y="4008674"/>
            <a:ext cx="3789002" cy="284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00A53805-9423-EB73-CA65-04C43007583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2339883" y="-10181593"/>
            <a:ext cx="2813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DFFCB526-0F08-A3EB-847B-3CD121DF7C9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2730195" y="-5302157"/>
            <a:ext cx="847402" cy="5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81F4B8B4-6B99-95FD-3AFE-361A50802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735" y="3781563"/>
            <a:ext cx="3238265" cy="307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9">
            <a:extLst>
              <a:ext uri="{FF2B5EF4-FFF2-40B4-BE49-F238E27FC236}">
                <a16:creationId xmlns:a16="http://schemas.microsoft.com/office/drawing/2014/main" id="{A5D1EE81-70BE-2589-09DC-3B83083BDBD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547709" y="-10421942"/>
            <a:ext cx="734392" cy="4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2BE9AFE5-5623-80DB-3C7D-C06A79754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640" y="810380"/>
            <a:ext cx="2734095" cy="319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1">
            <a:extLst>
              <a:ext uri="{FF2B5EF4-FFF2-40B4-BE49-F238E27FC236}">
                <a16:creationId xmlns:a16="http://schemas.microsoft.com/office/drawing/2014/main" id="{2CE0B57D-3F08-6CC5-126E-B3BB54C6084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843970" y="-4922294"/>
            <a:ext cx="13099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id="{E2D6FC55-1FFC-0BF8-C435-34C8BCE57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469" y="1453896"/>
            <a:ext cx="3282531" cy="233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247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8AD25-E3BD-53F5-8A3A-D397F0EAB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+mn-lt"/>
              </a:rPr>
              <a:t>KOAP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56FD6-607C-29D5-C45A-8A1A1F20D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0391" y="764988"/>
            <a:ext cx="3172509" cy="5328024"/>
          </a:xfrm>
        </p:spPr>
        <p:txBody>
          <a:bodyPr/>
          <a:lstStyle/>
          <a:p>
            <a:pPr marL="0" indent="0">
              <a:buNone/>
            </a:pPr>
            <a:r>
              <a:rPr lang="en-US" sz="1500" dirty="0">
                <a:effectLst/>
                <a:ea typeface="Calibri" panose="020F0502020204030204" pitchFamily="34" charset="0"/>
              </a:rPr>
              <a:t>Brandon Reed</a:t>
            </a:r>
          </a:p>
          <a:p>
            <a:pPr marL="400050" lvl="1" indent="0">
              <a:buNone/>
            </a:pPr>
            <a:r>
              <a:rPr lang="en-US" sz="1100" dirty="0">
                <a:effectLst/>
                <a:ea typeface="Calibri" panose="020F0502020204030204" pitchFamily="34" charset="0"/>
              </a:rPr>
              <a:t>Executive Director</a:t>
            </a:r>
          </a:p>
          <a:p>
            <a:pPr marL="0" indent="0">
              <a:buNone/>
            </a:pPr>
            <a:r>
              <a:rPr lang="en-US" sz="1500" dirty="0"/>
              <a:t>Bill McCloskey</a:t>
            </a:r>
          </a:p>
          <a:p>
            <a:pPr marL="400050" lvl="1" indent="0">
              <a:buNone/>
            </a:pPr>
            <a:r>
              <a:rPr lang="en-US" sz="1100" dirty="0"/>
              <a:t>Deputy Executive Director</a:t>
            </a:r>
          </a:p>
          <a:p>
            <a:pPr marL="0" indent="0">
              <a:buNone/>
            </a:pPr>
            <a:r>
              <a:rPr lang="en-US" sz="1500" dirty="0"/>
              <a:t>Bill Hearn</a:t>
            </a:r>
          </a:p>
          <a:p>
            <a:pPr marL="400050" lvl="1" indent="0">
              <a:buNone/>
            </a:pPr>
            <a:r>
              <a:rPr lang="en-US" sz="1100" dirty="0"/>
              <a:t>Fiscal Officer </a:t>
            </a:r>
          </a:p>
          <a:p>
            <a:pPr marL="0" indent="0">
              <a:buNone/>
            </a:pPr>
            <a:r>
              <a:rPr lang="en-US" sz="1500" dirty="0"/>
              <a:t>Brian Murphy</a:t>
            </a:r>
          </a:p>
          <a:p>
            <a:pPr marL="400050" lvl="1" indent="0">
              <a:buNone/>
            </a:pPr>
            <a:r>
              <a:rPr lang="en-US" sz="1100" dirty="0"/>
              <a:t>General Counsel</a:t>
            </a:r>
          </a:p>
          <a:p>
            <a:pPr marL="0" indent="0">
              <a:buNone/>
            </a:pPr>
            <a:r>
              <a:rPr lang="en-US" sz="1500" dirty="0"/>
              <a:t>Chelsea Smither</a:t>
            </a:r>
          </a:p>
          <a:p>
            <a:pPr marL="400050" lvl="1" indent="0">
              <a:buNone/>
            </a:pPr>
            <a:r>
              <a:rPr lang="en-US" sz="1100" dirty="0"/>
              <a:t>KAFC Loan Programs Manager</a:t>
            </a:r>
          </a:p>
          <a:p>
            <a:pPr marL="0" indent="0">
              <a:buNone/>
            </a:pPr>
            <a:r>
              <a:rPr lang="en-US" sz="1500" dirty="0"/>
              <a:t>Hannah Sharp-Johnson</a:t>
            </a:r>
          </a:p>
          <a:p>
            <a:pPr marL="400050" lvl="1" indent="0">
              <a:buNone/>
            </a:pPr>
            <a:r>
              <a:rPr lang="en-US" sz="1100" dirty="0"/>
              <a:t>Boards &amp; Special Projects Manager</a:t>
            </a:r>
          </a:p>
          <a:p>
            <a:pPr marL="0" indent="0">
              <a:buNone/>
            </a:pPr>
            <a:r>
              <a:rPr lang="en-US" sz="1500" dirty="0"/>
              <a:t>Alexis Scheidt</a:t>
            </a:r>
          </a:p>
          <a:p>
            <a:pPr marL="400050" lvl="1" indent="0">
              <a:buNone/>
            </a:pPr>
            <a:r>
              <a:rPr lang="en-US" sz="1100" dirty="0"/>
              <a:t>KADF Regional Manager</a:t>
            </a:r>
          </a:p>
          <a:p>
            <a:pPr marL="0" indent="0">
              <a:buNone/>
            </a:pPr>
            <a:r>
              <a:rPr lang="en-US" sz="1500" dirty="0"/>
              <a:t>Jeff Parman</a:t>
            </a:r>
          </a:p>
          <a:p>
            <a:pPr marL="400050" lvl="1" indent="0">
              <a:buNone/>
            </a:pPr>
            <a:r>
              <a:rPr lang="en-US" sz="1100" dirty="0"/>
              <a:t>KADF Program Compliance Manager </a:t>
            </a:r>
          </a:p>
          <a:p>
            <a:pPr marL="0" indent="0">
              <a:buNone/>
            </a:pPr>
            <a:r>
              <a:rPr lang="en-US" sz="1500" dirty="0"/>
              <a:t>Landon Peach</a:t>
            </a:r>
          </a:p>
          <a:p>
            <a:pPr marL="400050" lvl="1" indent="0">
              <a:buNone/>
            </a:pPr>
            <a:r>
              <a:rPr lang="en-US" sz="1100" dirty="0"/>
              <a:t>KADF Regional Manager</a:t>
            </a:r>
          </a:p>
          <a:p>
            <a:pPr marL="0" indent="0">
              <a:buNone/>
            </a:pPr>
            <a:r>
              <a:rPr lang="en-US" sz="1500" dirty="0"/>
              <a:t>Hunter Jones</a:t>
            </a:r>
          </a:p>
          <a:p>
            <a:pPr marL="400050" lvl="1" indent="0">
              <a:buNone/>
            </a:pPr>
            <a:r>
              <a:rPr lang="en-US" sz="1100" dirty="0"/>
              <a:t>KAFC Loan Programs Manager</a:t>
            </a:r>
          </a:p>
          <a:p>
            <a:pPr marL="0" indent="0">
              <a:buNone/>
            </a:pPr>
            <a:r>
              <a:rPr lang="en-US" sz="1500" dirty="0"/>
              <a:t>Bailey </a:t>
            </a:r>
            <a:r>
              <a:rPr lang="en-US" sz="1500" dirty="0" err="1"/>
              <a:t>Siry</a:t>
            </a:r>
            <a:r>
              <a:rPr lang="en-US" sz="1500" dirty="0"/>
              <a:t>-Crowder</a:t>
            </a:r>
          </a:p>
          <a:p>
            <a:pPr marL="400050" lvl="1" indent="0">
              <a:buNone/>
            </a:pPr>
            <a:r>
              <a:rPr lang="en-US" sz="1100" dirty="0"/>
              <a:t>KADF Project Compliance Manager</a:t>
            </a:r>
          </a:p>
          <a:p>
            <a:pPr marL="400050" lvl="1" indent="0">
              <a:buNone/>
            </a:pPr>
            <a:endParaRPr 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FA99F-F23D-18E0-2428-EE7E4BFB2F77}"/>
              </a:ext>
            </a:extLst>
          </p:cNvPr>
          <p:cNvSpPr txBox="1"/>
          <p:nvPr/>
        </p:nvSpPr>
        <p:spPr>
          <a:xfrm>
            <a:off x="5376004" y="4857086"/>
            <a:ext cx="6815996" cy="129266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500" dirty="0"/>
              <a:t>Rebecca Besok</a:t>
            </a:r>
          </a:p>
          <a:p>
            <a:pPr lvl="1"/>
            <a:r>
              <a:rPr lang="en-US" sz="1100" dirty="0"/>
              <a:t>KAFC Loan Programs Manager</a:t>
            </a:r>
          </a:p>
          <a:p>
            <a:r>
              <a:rPr lang="en-US" sz="1500" dirty="0"/>
              <a:t>Sarah Charles    </a:t>
            </a:r>
          </a:p>
          <a:p>
            <a:pPr lvl="1"/>
            <a:r>
              <a:rPr lang="en-US" sz="1100" dirty="0"/>
              <a:t>KADF Programs Manager</a:t>
            </a:r>
          </a:p>
          <a:p>
            <a:r>
              <a:rPr lang="en-US" sz="1500" dirty="0"/>
              <a:t>Jesse Moore </a:t>
            </a:r>
          </a:p>
          <a:p>
            <a:pPr lvl="1"/>
            <a:r>
              <a:rPr lang="en-US" sz="1050" dirty="0"/>
              <a:t>KADF Regional Manager </a:t>
            </a:r>
          </a:p>
          <a:p>
            <a:pPr lvl="1"/>
            <a:endParaRPr lang="en-US" sz="1100" dirty="0"/>
          </a:p>
          <a:p>
            <a:r>
              <a:rPr lang="en-US" sz="1500" dirty="0"/>
              <a:t>Savanna Hill</a:t>
            </a:r>
          </a:p>
          <a:p>
            <a:pPr lvl="1"/>
            <a:r>
              <a:rPr lang="en-US" sz="1100" dirty="0"/>
              <a:t>KADF Regional Manager</a:t>
            </a:r>
          </a:p>
          <a:p>
            <a:r>
              <a:rPr lang="en-US" sz="1500" dirty="0"/>
              <a:t>Alandria Lee</a:t>
            </a:r>
          </a:p>
          <a:p>
            <a:pPr lvl="1"/>
            <a:r>
              <a:rPr lang="en-US" sz="1100" dirty="0"/>
              <a:t>KAFC Loan Programs Manager </a:t>
            </a:r>
            <a:r>
              <a:rPr lang="en-US" sz="1500" dirty="0"/>
              <a:t>	</a:t>
            </a:r>
            <a:r>
              <a:rPr lang="en-US" sz="1100" dirty="0"/>
              <a:t>		</a:t>
            </a:r>
          </a:p>
        </p:txBody>
      </p:sp>
      <p:pic>
        <p:nvPicPr>
          <p:cNvPr id="11" name="Content Placeholder 10" descr="A group of people posing for a photo">
            <a:extLst>
              <a:ext uri="{FF2B5EF4-FFF2-40B4-BE49-F238E27FC236}">
                <a16:creationId xmlns:a16="http://schemas.microsoft.com/office/drawing/2014/main" id="{EFE91BA1-C476-9E80-34FE-1590010F554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900" y="812800"/>
            <a:ext cx="6151532" cy="4101022"/>
          </a:xfrm>
        </p:spPr>
      </p:pic>
    </p:spTree>
    <p:extLst>
      <p:ext uri="{BB962C8B-B14F-4D97-AF65-F5344CB8AC3E}">
        <p14:creationId xmlns:p14="http://schemas.microsoft.com/office/powerpoint/2010/main" val="1413382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BF2ADA-A0A4-E157-A045-62AD13BFC59D}"/>
              </a:ext>
            </a:extLst>
          </p:cNvPr>
          <p:cNvSpPr txBox="1">
            <a:spLocks/>
          </p:cNvSpPr>
          <p:nvPr/>
        </p:nvSpPr>
        <p:spPr bwMode="auto">
          <a:xfrm>
            <a:off x="2573867" y="0"/>
            <a:ext cx="9635067" cy="81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dirty="0">
                <a:ea typeface="+mj-ea"/>
                <a:cs typeface="Arial" panose="020B0604020202020204" pitchFamily="34" charset="0"/>
              </a:rPr>
              <a:t>Monthly Board Approvals: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B6E95E-477D-A21D-D319-A88E7F2FF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3882" y="1057834"/>
            <a:ext cx="8857130" cy="4742332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b="1" u="sng" dirty="0"/>
              <a:t>July</a:t>
            </a: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KADB  	KAFC</a:t>
            </a:r>
          </a:p>
          <a:p>
            <a:pPr marL="0" indent="0" algn="ctr">
              <a:buNone/>
            </a:pPr>
            <a:r>
              <a:rPr lang="en-US" sz="6600" dirty="0"/>
              <a:t>$3.4 MM  	$3.1 MM</a:t>
            </a:r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3C830C3-99FE-E112-4807-303F8A9C3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6093" y="6177468"/>
            <a:ext cx="1232707" cy="49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051FA0-35DD-52B5-9B3D-4115CA3144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69" y="6241728"/>
            <a:ext cx="949424" cy="42882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BF2ADA-A0A4-E157-A045-62AD13BFC59D}"/>
              </a:ext>
            </a:extLst>
          </p:cNvPr>
          <p:cNvSpPr txBox="1">
            <a:spLocks/>
          </p:cNvSpPr>
          <p:nvPr/>
        </p:nvSpPr>
        <p:spPr bwMode="auto">
          <a:xfrm>
            <a:off x="2556933" y="56578"/>
            <a:ext cx="9635067" cy="81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dirty="0">
                <a:ea typeface="+mj-ea"/>
                <a:cs typeface="Arial" panose="020B0604020202020204" pitchFamily="34" charset="0"/>
              </a:rPr>
              <a:t>KOAP Highlights of July 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B6E95E-477D-A21D-D319-A88E7F2FF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7668" y="1220772"/>
            <a:ext cx="5071532" cy="5206944"/>
          </a:xfrm>
        </p:spPr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4 staff members attended competitive leadership programs: Kentuckiana Agribusiness Leadership Academy (KALA), Kentucky Agricultural Leadership Program (KALP), &amp; Kentucky Cattlemen’s Assoc. Leadership Program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3C830C3-99FE-E112-4807-303F8A9C3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4560" y="6181175"/>
            <a:ext cx="1232707" cy="49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20257C-243A-9F8E-D0C0-9BAC183E46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69" y="6241728"/>
            <a:ext cx="949424" cy="42882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E9DD9-D3D8-D09F-0266-A8A6B27FCB4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7387165" y="1220772"/>
            <a:ext cx="4614334" cy="4816764"/>
          </a:xfrm>
        </p:spPr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11 County Agricultural Development Councils attended by staff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1 Site visits conducted by staff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12 KADF programs cl0sed out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3 KADF program reviews conducted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18 KADF project reports received 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8916248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8AACF-D17F-8C43-1E8B-41BFDB101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+mn-lt"/>
              </a:rPr>
              <a:t>July Approval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B6D8-D422-4B70-7B7D-24059033B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6933" y="773952"/>
            <a:ext cx="4605867" cy="585785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KADB Approvals: </a:t>
            </a:r>
          </a:p>
          <a:p>
            <a:pPr lvl="1"/>
            <a:r>
              <a:rPr lang="en-US" dirty="0"/>
              <a:t>16 County Agricultural Incentive Programs totaling $2,101,423.00</a:t>
            </a:r>
          </a:p>
          <a:p>
            <a:pPr lvl="1"/>
            <a:r>
              <a:rPr lang="en-US" dirty="0"/>
              <a:t>3 Deceased Farm Animal Removal (DAR) Programs total $39,625.00</a:t>
            </a:r>
          </a:p>
          <a:p>
            <a:pPr lvl="1"/>
            <a:r>
              <a:rPr lang="en-US" dirty="0"/>
              <a:t>1 Shared-Use Equipment Program totaling $26,063.00</a:t>
            </a:r>
          </a:p>
          <a:p>
            <a:pPr lvl="1"/>
            <a:r>
              <a:rPr lang="en-US" dirty="0"/>
              <a:t>4 Youth Ag Incentives Programs(Youth) totaling $67,750.00</a:t>
            </a:r>
          </a:p>
          <a:p>
            <a:pPr lvl="1"/>
            <a:r>
              <a:rPr lang="en-US" dirty="0"/>
              <a:t>4 County &amp; State Projects totaling $751,233.00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D2623-6780-5D03-B5BA-3A5FE01AB29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7374466" y="773953"/>
            <a:ext cx="4605867" cy="2438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KAFC Approvals: </a:t>
            </a:r>
            <a:endParaRPr lang="en-US" dirty="0"/>
          </a:p>
          <a:p>
            <a:pPr lvl="1"/>
            <a:r>
              <a:rPr lang="en-US" dirty="0"/>
              <a:t>3 Agricultural Infrastructure Loan Programs total $650,000.00</a:t>
            </a:r>
          </a:p>
          <a:p>
            <a:pPr lvl="1"/>
            <a:r>
              <a:rPr lang="en-US" dirty="0"/>
              <a:t>1 Agricultural Processing Loan Programs totaling $150,000.00</a:t>
            </a:r>
          </a:p>
          <a:p>
            <a:pPr lvl="1"/>
            <a:r>
              <a:rPr lang="en-US" dirty="0"/>
              <a:t>12 Beginning Farmer Loan Programs totaling $2,323,625.00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8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07527-C706-7F9F-9B07-6F5401D7C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933" y="0"/>
            <a:ext cx="9635067" cy="8128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b="1" dirty="0">
                <a:latin typeface="+mn-lt"/>
                <a:ea typeface="+mj-ea"/>
                <a:cs typeface="+mj-cs"/>
              </a:rPr>
              <a:t>Bill &amp; Brandon’s Top July Picks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608FF7-EC1C-EC48-24AD-1BCAB1BEB22D}"/>
              </a:ext>
            </a:extLst>
          </p:cNvPr>
          <p:cNvSpPr txBox="1"/>
          <p:nvPr/>
        </p:nvSpPr>
        <p:spPr bwMode="auto">
          <a:xfrm>
            <a:off x="5071532" y="1393317"/>
            <a:ext cx="4605867" cy="5029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600" i="1" dirty="0"/>
              <a:t>(page 14) Dino’s Farm LLC</a:t>
            </a:r>
            <a:r>
              <a:rPr lang="en-US" sz="2600" dirty="0"/>
              <a:t> - </a:t>
            </a:r>
            <a:r>
              <a:rPr lang="en-US" sz="2600" i="1" dirty="0"/>
              <a:t>$250,000 in forgivable loan and $10,000 in county funds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600" i="1" dirty="0"/>
              <a:t>(page 15 )  Creekside Veterinary Clinic, LLC </a:t>
            </a:r>
            <a:r>
              <a:rPr lang="en-US" sz="2600" dirty="0"/>
              <a:t>-</a:t>
            </a:r>
            <a:r>
              <a:rPr lang="en-US" sz="2600" i="1" dirty="0"/>
              <a:t>$55,280 in state and $11,056 in multi-county funds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600" i="1" dirty="0"/>
              <a:t>(page 17 ) Berea College, Grow Appalachia </a:t>
            </a:r>
            <a:r>
              <a:rPr lang="en-US" sz="2600" dirty="0"/>
              <a:t>-</a:t>
            </a:r>
            <a:r>
              <a:rPr lang="en-US" sz="2600" i="1" dirty="0"/>
              <a:t>$440,953 in state funds</a:t>
            </a:r>
          </a:p>
        </p:txBody>
      </p:sp>
    </p:spTree>
    <p:extLst>
      <p:ext uri="{BB962C8B-B14F-4D97-AF65-F5344CB8AC3E}">
        <p14:creationId xmlns:p14="http://schemas.microsoft.com/office/powerpoint/2010/main" val="242794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1C79E-3F63-F2A0-1F23-0065B63C5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6D444BD-5619-6CAD-2D11-8184E2288C87}"/>
              </a:ext>
            </a:extLst>
          </p:cNvPr>
          <p:cNvSpPr txBox="1">
            <a:spLocks/>
          </p:cNvSpPr>
          <p:nvPr/>
        </p:nvSpPr>
        <p:spPr bwMode="auto">
          <a:xfrm>
            <a:off x="2573867" y="0"/>
            <a:ext cx="9635067" cy="81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dirty="0">
                <a:ea typeface="+mj-ea"/>
                <a:cs typeface="Arial" panose="020B0604020202020204" pitchFamily="34" charset="0"/>
              </a:rPr>
              <a:t>Monthly Board Approvals: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1A373D0-F02C-06C5-BF6B-04BF30C36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3882" y="1057834"/>
            <a:ext cx="8857130" cy="4742332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b="1" u="sng" dirty="0"/>
              <a:t>August</a:t>
            </a: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KADB  	KAFC</a:t>
            </a:r>
          </a:p>
          <a:p>
            <a:pPr marL="0" indent="0" algn="ctr">
              <a:buNone/>
            </a:pPr>
            <a:r>
              <a:rPr lang="en-US" sz="6600" dirty="0"/>
              <a:t>$ 500,000  	$ 3.1MM</a:t>
            </a:r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6B22D5A9-47BB-436F-5BEA-ABCC56715F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6093" y="6177468"/>
            <a:ext cx="1232707" cy="49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F580B9-7604-E060-DC0C-12C4DE5FA6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69" y="6241728"/>
            <a:ext cx="949424" cy="42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1883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122A7-5CF4-7685-FADA-2FCCEF5F6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0B3557-CC4D-B84C-661D-B51871AB3120}"/>
              </a:ext>
            </a:extLst>
          </p:cNvPr>
          <p:cNvSpPr txBox="1">
            <a:spLocks/>
          </p:cNvSpPr>
          <p:nvPr/>
        </p:nvSpPr>
        <p:spPr bwMode="auto">
          <a:xfrm>
            <a:off x="2556933" y="56578"/>
            <a:ext cx="9635067" cy="81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dirty="0">
                <a:ea typeface="+mj-ea"/>
                <a:cs typeface="Arial" panose="020B0604020202020204" pitchFamily="34" charset="0"/>
              </a:rPr>
              <a:t>KOAP Highlights of August: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473D1F-3277-5E43-D69F-599C3153A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7668" y="1220772"/>
            <a:ext cx="5079999" cy="5206944"/>
          </a:xfrm>
        </p:spPr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3 staff members attended competitive leadership programs: Kentuckiana Agribusiness Leadership Academy (KALA), Kentucky Agricultural Leadership Program (KALP).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KOAP interns concluded 2026 Annual Report Interviews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7899905A-9078-6D60-49CF-A9AE65449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4560" y="6181175"/>
            <a:ext cx="1232707" cy="49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043F22-F4F8-7E4A-05C4-A5B4A75317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69" y="6241728"/>
            <a:ext cx="949424" cy="42882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8A0CD-11B0-48C1-A17B-7AF43989A9F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7387165" y="1220772"/>
            <a:ext cx="4614334" cy="4816764"/>
          </a:xfrm>
        </p:spPr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9 County Agricultural Development Councils attended by staff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6 Site visits conducted by staff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14 KADF programs cl0sed out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25 KADF project reports received 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605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heme1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B2B2B2"/>
      </a:folHlink>
    </a:clrScheme>
    <a:fontScheme name="Unbridled Spirit">
      <a:majorFont>
        <a:latin typeface="Franklin Gothic Heavy"/>
        <a:ea typeface=""/>
        <a:cs typeface=""/>
      </a:majorFont>
      <a:minorFont>
        <a:latin typeface="High Tower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Unbridled Spiri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bridled Spiri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1632</TotalTime>
  <Words>527</Words>
  <Application>Microsoft Office PowerPoint</Application>
  <PresentationFormat>Widescreen</PresentationFormat>
  <Paragraphs>99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Arial</vt:lpstr>
      <vt:lpstr>Courier New</vt:lpstr>
      <vt:lpstr>Franklin Gothic Heavy</vt:lpstr>
      <vt:lpstr>High Tower Text</vt:lpstr>
      <vt:lpstr>Times New Roman</vt:lpstr>
      <vt:lpstr>Wingdings</vt:lpstr>
      <vt:lpstr>Theme1</vt:lpstr>
      <vt:lpstr>PowerPoint Presentation</vt:lpstr>
      <vt:lpstr>Kentucky Office of Agricultural Policy</vt:lpstr>
      <vt:lpstr>KOAP Staff</vt:lpstr>
      <vt:lpstr>PowerPoint Presentation</vt:lpstr>
      <vt:lpstr>PowerPoint Presentation</vt:lpstr>
      <vt:lpstr>July Approval Breakdown</vt:lpstr>
      <vt:lpstr>Bill &amp; Brandon’s Top July Picks </vt:lpstr>
      <vt:lpstr>PowerPoint Presentation</vt:lpstr>
      <vt:lpstr>PowerPoint Presentation</vt:lpstr>
      <vt:lpstr>August Approval Breakdown</vt:lpstr>
      <vt:lpstr>Bill &amp; Brandon’s Top August Picks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Watson, Jesslyn (AGR)</dc:creator>
  <cp:lastModifiedBy>Hartley, Rachel (LRC)</cp:lastModifiedBy>
  <cp:revision>124</cp:revision>
  <cp:lastPrinted>2025-09-09T18:23:18Z</cp:lastPrinted>
  <dcterms:created xsi:type="dcterms:W3CDTF">2024-04-12T12:47:29Z</dcterms:created>
  <dcterms:modified xsi:type="dcterms:W3CDTF">2025-09-15T12:53:15Z</dcterms:modified>
</cp:coreProperties>
</file>