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87" r:id="rId2"/>
    <p:sldId id="289" r:id="rId3"/>
    <p:sldId id="290" r:id="rId4"/>
    <p:sldId id="286" r:id="rId5"/>
    <p:sldId id="288" r:id="rId6"/>
    <p:sldId id="292" r:id="rId7"/>
    <p:sldId id="293" r:id="rId8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6278077-929B-4EAC-B276-890B3D87CDEA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AE4A9E9-0DC7-43C3-80C6-10FC980EA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76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CF003C05-EE39-D84D-87D0-733CEB1BC4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9091" indent="-278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4421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4837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25253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91871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58490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5108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1726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33237" fontAlgn="base">
              <a:spcBef>
                <a:spcPct val="0"/>
              </a:spcBef>
              <a:spcAft>
                <a:spcPct val="0"/>
              </a:spcAft>
            </a:pPr>
            <a:fld id="{7CF7CF98-F78D-4CEA-87EF-6A33C2B89F1B}" type="slidenum">
              <a:rPr lang="en-US" altLang="en-US" sz="1100">
                <a:solidFill>
                  <a:srgbClr val="000000"/>
                </a:solidFill>
              </a:rPr>
              <a:pPr defTabSz="933237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 sz="1100">
              <a:solidFill>
                <a:srgbClr val="000000"/>
              </a:solidFill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0737015-A716-C1C8-506E-F97D6B6C34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C5134EF0-4C1C-BBC7-CCDE-CE730D84B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4A9E9-0DC7-43C3-80C6-10FC980EAB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47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CF003C05-EE39-D84D-87D0-733CEB1BC4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9091" indent="-278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4421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4837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25253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91871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58490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5108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1726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33237" fontAlgn="base">
              <a:spcBef>
                <a:spcPct val="0"/>
              </a:spcBef>
              <a:spcAft>
                <a:spcPct val="0"/>
              </a:spcAft>
            </a:pPr>
            <a:fld id="{7CF7CF98-F78D-4CEA-87EF-6A33C2B89F1B}" type="slidenum">
              <a:rPr lang="en-US" altLang="en-US" sz="1100">
                <a:solidFill>
                  <a:srgbClr val="000000"/>
                </a:solidFill>
              </a:rPr>
              <a:pPr defTabSz="933237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 sz="1100">
              <a:solidFill>
                <a:srgbClr val="000000"/>
              </a:solidFill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0737015-A716-C1C8-506E-F97D6B6C34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C5134EF0-4C1C-BBC7-CCDE-CE730D84B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CF003C05-EE39-D84D-87D0-733CEB1BC4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9091" indent="-278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4421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4837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25253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91871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58490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5108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1726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33237" fontAlgn="base">
              <a:spcBef>
                <a:spcPct val="0"/>
              </a:spcBef>
              <a:spcAft>
                <a:spcPct val="0"/>
              </a:spcAft>
              <a:defRPr/>
            </a:pPr>
            <a:fld id="{7CF7CF98-F78D-4CEA-87EF-6A33C2B89F1B}" type="slidenum">
              <a:rPr lang="en-US" altLang="en-US" sz="1100">
                <a:solidFill>
                  <a:srgbClr val="000000"/>
                </a:solidFill>
              </a:rPr>
              <a:pPr defTabSz="933237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en-US" sz="1100">
              <a:solidFill>
                <a:srgbClr val="000000"/>
              </a:solidFill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0737015-A716-C1C8-506E-F97D6B6C34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C5134EF0-4C1C-BBC7-CCDE-CE730D84B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015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65200"/>
            <a:ext cx="121920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114800"/>
            <a:ext cx="12192000" cy="12954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6B52F6EF-47AC-2DF2-E740-8C6B113C95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38133" y="6223000"/>
            <a:ext cx="2540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8CD2891-C8FB-0ED4-BCE8-92EDD0A056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8111067" y="62230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91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2868DE58-6F34-E907-5634-C794F70E905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CE3BEA1A-10FF-8232-5DBF-B5792C867F9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7EE2B-7C2A-455F-8D94-EB07F82C3C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592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83234" y="0"/>
            <a:ext cx="2408767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56934" y="0"/>
            <a:ext cx="70231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63FE0D3C-49A4-C753-4441-AFEBDEAA97B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CE23EA48-39D5-B344-7825-331768E6B9A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A4EE0-A780-4A13-93AC-1BE23170B4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362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933" y="0"/>
            <a:ext cx="9635067" cy="812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3867" y="1066800"/>
            <a:ext cx="46058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382933" y="1066800"/>
            <a:ext cx="4605867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382933" y="3657600"/>
            <a:ext cx="4605867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970FBAA7-1E33-814F-DCCC-5074272C036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C22C0CCA-38BE-CE45-3A31-A8A3DF1EC6C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13697-4E89-4AA1-9A30-5CB4E5178F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412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919" y="681791"/>
            <a:ext cx="9414933" cy="49329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6BBA77BD-B605-7F90-8C94-C1A37D5C2D3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8976FE92-266B-7DA1-1579-AE9DA0B6CEB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188D1-CB2E-4CC0-9771-93502A58B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041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9F4B0687-0F52-46A5-0D10-C754B426F53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25911F20-2540-E623-8A36-B0A2DE85B9C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69E2A-5329-4D5E-AF59-D277A0267E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5605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3867" y="1066800"/>
            <a:ext cx="46058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82933" y="1066800"/>
            <a:ext cx="46058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51015A9A-9950-85C7-0D69-F2B06D86942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C63AD82-B241-FF78-A27E-CA3E820AC80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F6887-BE21-42DF-B45B-A0DE68A3B7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6906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0B7AEB31-949D-6154-462F-4AD66B71C85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831DECF6-C947-BE52-127C-50B3C23815C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08EAB-9BBD-4189-8075-4D59846DC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6071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98905D75-9E43-6DF9-8010-BA86299DA53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County Agricultural Development Council Orientation 2012-2014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90805510-1548-0963-416F-531677BDF46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E0D03-A95F-4311-8D82-7E2441827B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89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2EDC8976-5AFA-D49A-DD80-4C4A39A0F85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County Agricultural Development Council Orientation 2012-2014</a:t>
            </a:r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F1EE6A33-2D45-7401-5FBC-203E6DC5492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8D5F1-94C2-4D18-9A38-1FC37A6350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901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7683FDBA-41D8-19B7-5BEF-46E22373943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341FC57-1487-4C11-71F7-578822809BD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B92E9-66F4-491E-86E2-49F6C62B22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7663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550013AF-81B7-919F-B583-779A2E2C9AC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1442F37F-20DC-AD2F-6AC1-4475FD9D67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57A20-A8A9-487B-BCF6-7F572BD80D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226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1">
            <a:extLst>
              <a:ext uri="{FF2B5EF4-FFF2-40B4-BE49-F238E27FC236}">
                <a16:creationId xmlns:a16="http://schemas.microsoft.com/office/drawing/2014/main" id="{FD4ECC64-B75E-F224-C567-855BBCD96F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56933" y="0"/>
            <a:ext cx="9635067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2">
            <a:extLst>
              <a:ext uri="{FF2B5EF4-FFF2-40B4-BE49-F238E27FC236}">
                <a16:creationId xmlns:a16="http://schemas.microsoft.com/office/drawing/2014/main" id="{97622B29-C4F7-F6D9-BF87-3A1FF2C901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573867" y="1066800"/>
            <a:ext cx="941493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7" name="Rectangle 13">
            <a:extLst>
              <a:ext uri="{FF2B5EF4-FFF2-40B4-BE49-F238E27FC236}">
                <a16:creationId xmlns:a16="http://schemas.microsoft.com/office/drawing/2014/main" id="{8BE36BF3-4F83-6E71-ACAB-EEA6EF610EF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010400" y="6286500"/>
            <a:ext cx="504613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County Agricultural Development Council Orientation 2012-2014</a:t>
            </a:r>
          </a:p>
        </p:txBody>
      </p:sp>
      <p:sp>
        <p:nvSpPr>
          <p:cNvPr id="1038" name="Rectangle 14">
            <a:extLst>
              <a:ext uri="{FF2B5EF4-FFF2-40B4-BE49-F238E27FC236}">
                <a16:creationId xmlns:a16="http://schemas.microsoft.com/office/drawing/2014/main" id="{C50E28E4-62FF-5011-F211-A9FDF5C4BDA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99600" y="6515100"/>
            <a:ext cx="25400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20AB4FE-3DF3-440B-97AA-8B36C906B5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Line 15">
            <a:extLst>
              <a:ext uri="{FF2B5EF4-FFF2-40B4-BE49-F238E27FC236}">
                <a16:creationId xmlns:a16="http://schemas.microsoft.com/office/drawing/2014/main" id="{45A95044-9DF5-15A0-930B-B20AEF8B4D14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1" y="812800"/>
            <a:ext cx="9751484" cy="0"/>
          </a:xfrm>
          <a:prstGeom prst="line">
            <a:avLst/>
          </a:prstGeom>
          <a:noFill/>
          <a:ln w="25400">
            <a:solidFill>
              <a:srgbClr val="0073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31" name="Freeform 9">
            <a:extLst>
              <a:ext uri="{FF2B5EF4-FFF2-40B4-BE49-F238E27FC236}">
                <a16:creationId xmlns:a16="http://schemas.microsoft.com/office/drawing/2014/main" id="{4A0FD26B-BB85-E895-5811-6C73623492C1}"/>
              </a:ext>
            </a:extLst>
          </p:cNvPr>
          <p:cNvSpPr>
            <a:spLocks/>
          </p:cNvSpPr>
          <p:nvPr userDrawn="1"/>
        </p:nvSpPr>
        <p:spPr bwMode="auto">
          <a:xfrm>
            <a:off x="2440517" y="6069013"/>
            <a:ext cx="9753600" cy="12700"/>
          </a:xfrm>
          <a:custGeom>
            <a:avLst/>
            <a:gdLst>
              <a:gd name="T0" fmla="*/ 0 w 5792"/>
              <a:gd name="T1" fmla="*/ 2147483646 h 8"/>
              <a:gd name="T2" fmla="*/ 2147483646 w 5792"/>
              <a:gd name="T3" fmla="*/ 0 h 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792" h="8">
                <a:moveTo>
                  <a:pt x="0" y="8"/>
                </a:moveTo>
                <a:lnTo>
                  <a:pt x="5792" y="0"/>
                </a:lnTo>
              </a:path>
            </a:pathLst>
          </a:custGeom>
          <a:noFill/>
          <a:ln w="9525">
            <a:solidFill>
              <a:schemeClr val="bg2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1109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BF2ADA-A0A4-E157-A045-62AD13BFC59D}"/>
              </a:ext>
            </a:extLst>
          </p:cNvPr>
          <p:cNvSpPr txBox="1">
            <a:spLocks/>
          </p:cNvSpPr>
          <p:nvPr/>
        </p:nvSpPr>
        <p:spPr bwMode="auto">
          <a:xfrm>
            <a:off x="2159731" y="1350343"/>
            <a:ext cx="8855075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KOAP’s Report of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September 2025</a:t>
            </a:r>
            <a:endParaRPr lang="en-US" sz="44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F0338-7263-145F-4065-2F635B13F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933" y="0"/>
            <a:ext cx="9635067" cy="8128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Kentucky Office of Agricultural Policy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F282C7-76CC-6B19-BB62-8656ADF86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B896F3-7987-F1ED-3A88-ABA37441E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6356"/>
            <a:ext cx="138371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Sent from my iPhone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076D3C-C561-33CB-6D0D-8657A29B6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589359-EB99-8F8A-62B9-DEE21DB71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50170"/>
            <a:ext cx="184731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C1A52309-9681-5257-CD4F-85C708ACD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5726" y="-5640355"/>
            <a:ext cx="2963381" cy="13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7D9403A0-5AB9-C2D0-3299-81078AF51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5726" y="5603925"/>
            <a:ext cx="2963381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301513-2C7F-6045-20EF-3587B2CB3CD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267615" y="-888495"/>
            <a:ext cx="322446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00A53805-9423-EB73-CA65-04C43007583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2339883" y="-10181593"/>
            <a:ext cx="2813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DFFCB526-0F08-A3EB-847B-3CD121DF7C9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2730195" y="-5302157"/>
            <a:ext cx="847402" cy="55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9">
            <a:extLst>
              <a:ext uri="{FF2B5EF4-FFF2-40B4-BE49-F238E27FC236}">
                <a16:creationId xmlns:a16="http://schemas.microsoft.com/office/drawing/2014/main" id="{A5D1EE81-70BE-2589-09DC-3B83083BDBD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547709" y="-10421942"/>
            <a:ext cx="734392" cy="4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2CE0B57D-3F08-6CC5-126E-B3BB54C6084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0843970" y="-4922294"/>
            <a:ext cx="130992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 descr="A group of people posing for the camera&#10;&#10;AI-generated content may be incorrect.">
            <a:extLst>
              <a:ext uri="{FF2B5EF4-FFF2-40B4-BE49-F238E27FC236}">
                <a16:creationId xmlns:a16="http://schemas.microsoft.com/office/drawing/2014/main" id="{C029B525-846C-AC02-C945-E8E5C5A85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0049" y="1266625"/>
            <a:ext cx="3440008" cy="2580006"/>
          </a:xfrm>
          <a:prstGeom prst="rect">
            <a:avLst/>
          </a:prstGeom>
        </p:spPr>
      </p:pic>
      <p:pic>
        <p:nvPicPr>
          <p:cNvPr id="18" name="Picture 17" descr="Qr code&#10;&#10;AI-generated content may be incorrect.">
            <a:extLst>
              <a:ext uri="{FF2B5EF4-FFF2-40B4-BE49-F238E27FC236}">
                <a16:creationId xmlns:a16="http://schemas.microsoft.com/office/drawing/2014/main" id="{E42122B5-9A07-AC16-A611-A521B806A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1271" y="4066547"/>
            <a:ext cx="3190231" cy="2392673"/>
          </a:xfrm>
          <a:prstGeom prst="rect">
            <a:avLst/>
          </a:prstGeom>
        </p:spPr>
      </p:pic>
      <p:pic>
        <p:nvPicPr>
          <p:cNvPr id="8" name="Picture 7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5437FE15-C9B7-6131-0EDB-1FEB1FFA1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723" y="3688779"/>
            <a:ext cx="3991006" cy="3114566"/>
          </a:xfrm>
          <a:prstGeom prst="rect">
            <a:avLst/>
          </a:prstGeom>
        </p:spPr>
      </p:pic>
      <p:pic>
        <p:nvPicPr>
          <p:cNvPr id="19" name="Picture 18" descr="A picture containing text, indoor, working, computer&#10;&#10;AI-generated content may be incorrect.">
            <a:extLst>
              <a:ext uri="{FF2B5EF4-FFF2-40B4-BE49-F238E27FC236}">
                <a16:creationId xmlns:a16="http://schemas.microsoft.com/office/drawing/2014/main" id="{CA64A9DE-8A49-F43B-FF2E-124164AA45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056" y="836624"/>
            <a:ext cx="3208572" cy="2852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A0DD04-6BDC-CE78-6F39-7768955E5C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627" y="812800"/>
            <a:ext cx="3963373" cy="3159401"/>
          </a:xfrm>
          <a:prstGeom prst="rect">
            <a:avLst/>
          </a:prstGeom>
        </p:spPr>
      </p:pic>
      <p:pic>
        <p:nvPicPr>
          <p:cNvPr id="23" name="Picture 22" descr="A person standing at a podium in front of an audience&#10;&#10;AI-generated content may be incorrect.">
            <a:extLst>
              <a:ext uri="{FF2B5EF4-FFF2-40B4-BE49-F238E27FC236}">
                <a16:creationId xmlns:a16="http://schemas.microsoft.com/office/drawing/2014/main" id="{B2ED779F-842D-F3B0-58D9-57F7C0E345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626" y="3688780"/>
            <a:ext cx="3963375" cy="316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47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8AD25-E3BD-53F5-8A3A-D397F0EAB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+mn-lt"/>
              </a:rPr>
              <a:t>KOAP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56FD6-607C-29D5-C45A-8A1A1F20D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40391" y="764988"/>
            <a:ext cx="3172509" cy="5328024"/>
          </a:xfrm>
        </p:spPr>
        <p:txBody>
          <a:bodyPr/>
          <a:lstStyle/>
          <a:p>
            <a:pPr marL="0" indent="0">
              <a:buNone/>
            </a:pPr>
            <a:r>
              <a:rPr lang="en-US" sz="1500" dirty="0">
                <a:effectLst/>
                <a:ea typeface="Calibri" panose="020F0502020204030204" pitchFamily="34" charset="0"/>
              </a:rPr>
              <a:t>Brandon Reed</a:t>
            </a:r>
          </a:p>
          <a:p>
            <a:pPr marL="400050" lvl="1" indent="0">
              <a:buNone/>
            </a:pPr>
            <a:r>
              <a:rPr lang="en-US" sz="1100" dirty="0">
                <a:effectLst/>
                <a:ea typeface="Calibri" panose="020F0502020204030204" pitchFamily="34" charset="0"/>
              </a:rPr>
              <a:t>Executive Director</a:t>
            </a:r>
          </a:p>
          <a:p>
            <a:pPr marL="0" indent="0">
              <a:buNone/>
            </a:pPr>
            <a:r>
              <a:rPr lang="en-US" sz="1500" dirty="0"/>
              <a:t>Bill McCloskey</a:t>
            </a:r>
          </a:p>
          <a:p>
            <a:pPr marL="400050" lvl="1" indent="0">
              <a:buNone/>
            </a:pPr>
            <a:r>
              <a:rPr lang="en-US" sz="1100" dirty="0"/>
              <a:t>Deputy Executive Director</a:t>
            </a:r>
          </a:p>
          <a:p>
            <a:pPr marL="0" indent="0">
              <a:buNone/>
            </a:pPr>
            <a:r>
              <a:rPr lang="en-US" sz="1500" dirty="0"/>
              <a:t>Bill Hearn</a:t>
            </a:r>
          </a:p>
          <a:p>
            <a:pPr marL="400050" lvl="1" indent="0">
              <a:buNone/>
            </a:pPr>
            <a:r>
              <a:rPr lang="en-US" sz="1100" dirty="0"/>
              <a:t>Fiscal Officer </a:t>
            </a:r>
          </a:p>
          <a:p>
            <a:pPr marL="0" indent="0">
              <a:buNone/>
            </a:pPr>
            <a:r>
              <a:rPr lang="en-US" sz="1500" dirty="0"/>
              <a:t>Brian Murphy</a:t>
            </a:r>
          </a:p>
          <a:p>
            <a:pPr marL="400050" lvl="1" indent="0">
              <a:buNone/>
            </a:pPr>
            <a:r>
              <a:rPr lang="en-US" sz="1100" dirty="0"/>
              <a:t>General Counsel</a:t>
            </a:r>
          </a:p>
          <a:p>
            <a:pPr marL="0" indent="0">
              <a:buNone/>
            </a:pPr>
            <a:r>
              <a:rPr lang="en-US" sz="1500" dirty="0"/>
              <a:t>Chelsea Smither</a:t>
            </a:r>
          </a:p>
          <a:p>
            <a:pPr marL="400050" lvl="1" indent="0">
              <a:buNone/>
            </a:pPr>
            <a:r>
              <a:rPr lang="en-US" sz="1100" dirty="0"/>
              <a:t>KAFC Loan Programs Manager</a:t>
            </a:r>
          </a:p>
          <a:p>
            <a:pPr marL="0" indent="0">
              <a:buNone/>
            </a:pPr>
            <a:r>
              <a:rPr lang="en-US" sz="1500" dirty="0"/>
              <a:t>Hannah Sharp-Johnson</a:t>
            </a:r>
          </a:p>
          <a:p>
            <a:pPr marL="400050" lvl="1" indent="0">
              <a:buNone/>
            </a:pPr>
            <a:r>
              <a:rPr lang="en-US" sz="1100" dirty="0"/>
              <a:t>Boards &amp; Special Projects Manager</a:t>
            </a:r>
          </a:p>
          <a:p>
            <a:pPr marL="0" indent="0">
              <a:buNone/>
            </a:pPr>
            <a:r>
              <a:rPr lang="en-US" sz="1500" dirty="0"/>
              <a:t>Alexis Scheidt</a:t>
            </a:r>
          </a:p>
          <a:p>
            <a:pPr marL="400050" lvl="1" indent="0">
              <a:buNone/>
            </a:pPr>
            <a:r>
              <a:rPr lang="en-US" sz="1100" dirty="0"/>
              <a:t>KADF Regional Manager</a:t>
            </a:r>
          </a:p>
          <a:p>
            <a:pPr marL="0" indent="0">
              <a:buNone/>
            </a:pPr>
            <a:r>
              <a:rPr lang="en-US" sz="1500" dirty="0"/>
              <a:t>Jeff Parman</a:t>
            </a:r>
          </a:p>
          <a:p>
            <a:pPr marL="400050" lvl="1" indent="0">
              <a:buNone/>
            </a:pPr>
            <a:r>
              <a:rPr lang="en-US" sz="1100" dirty="0"/>
              <a:t>KADF Program Compliance Manager </a:t>
            </a:r>
          </a:p>
          <a:p>
            <a:pPr marL="0" indent="0">
              <a:buNone/>
            </a:pPr>
            <a:r>
              <a:rPr lang="en-US" sz="1500" dirty="0"/>
              <a:t>Landon Peach</a:t>
            </a:r>
          </a:p>
          <a:p>
            <a:pPr marL="400050" lvl="1" indent="0">
              <a:buNone/>
            </a:pPr>
            <a:r>
              <a:rPr lang="en-US" sz="1100" dirty="0"/>
              <a:t>KADF Regional Manager</a:t>
            </a:r>
          </a:p>
          <a:p>
            <a:pPr marL="0" indent="0">
              <a:buNone/>
            </a:pPr>
            <a:r>
              <a:rPr lang="en-US" sz="1500" dirty="0"/>
              <a:t>Hunter Jones</a:t>
            </a:r>
          </a:p>
          <a:p>
            <a:pPr marL="400050" lvl="1" indent="0">
              <a:buNone/>
            </a:pPr>
            <a:r>
              <a:rPr lang="en-US" sz="1100" dirty="0"/>
              <a:t>KAFC Loan Programs Manager</a:t>
            </a:r>
          </a:p>
          <a:p>
            <a:pPr marL="0" indent="0">
              <a:buNone/>
            </a:pPr>
            <a:r>
              <a:rPr lang="en-US" sz="1500" dirty="0"/>
              <a:t>Bailey </a:t>
            </a:r>
            <a:r>
              <a:rPr lang="en-US" sz="1500" dirty="0" err="1"/>
              <a:t>Siry</a:t>
            </a:r>
            <a:r>
              <a:rPr lang="en-US" sz="1500" dirty="0"/>
              <a:t>-Crowder</a:t>
            </a:r>
          </a:p>
          <a:p>
            <a:pPr marL="400050" lvl="1" indent="0">
              <a:buNone/>
            </a:pPr>
            <a:r>
              <a:rPr lang="en-US" sz="1100" dirty="0"/>
              <a:t>KADF Project Compliance Manager</a:t>
            </a:r>
          </a:p>
          <a:p>
            <a:pPr marL="400050" lvl="1" indent="0">
              <a:buNone/>
            </a:pPr>
            <a:endParaRPr lang="en-US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5FA99F-F23D-18E0-2428-EE7E4BFB2F77}"/>
              </a:ext>
            </a:extLst>
          </p:cNvPr>
          <p:cNvSpPr txBox="1"/>
          <p:nvPr/>
        </p:nvSpPr>
        <p:spPr>
          <a:xfrm>
            <a:off x="5376004" y="4857086"/>
            <a:ext cx="6815996" cy="129266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1500" dirty="0"/>
              <a:t>Rebecca Besok</a:t>
            </a:r>
          </a:p>
          <a:p>
            <a:pPr lvl="1"/>
            <a:r>
              <a:rPr lang="en-US" sz="1100" dirty="0"/>
              <a:t>KAFC Loan Programs Manager</a:t>
            </a:r>
          </a:p>
          <a:p>
            <a:r>
              <a:rPr lang="en-US" sz="1500" dirty="0"/>
              <a:t>Sarah Charles    </a:t>
            </a:r>
          </a:p>
          <a:p>
            <a:pPr lvl="1"/>
            <a:r>
              <a:rPr lang="en-US" sz="1100" dirty="0"/>
              <a:t>KADF Programs Manager</a:t>
            </a:r>
          </a:p>
          <a:p>
            <a:r>
              <a:rPr lang="en-US" sz="1500" dirty="0"/>
              <a:t>Jesse Moore </a:t>
            </a:r>
          </a:p>
          <a:p>
            <a:pPr lvl="1"/>
            <a:r>
              <a:rPr lang="en-US" sz="1050" dirty="0"/>
              <a:t>KADF Regional Manager </a:t>
            </a:r>
          </a:p>
          <a:p>
            <a:pPr lvl="1"/>
            <a:endParaRPr lang="en-US" sz="1100" dirty="0"/>
          </a:p>
          <a:p>
            <a:r>
              <a:rPr lang="en-US" sz="1500" dirty="0"/>
              <a:t>Savanna Hill</a:t>
            </a:r>
          </a:p>
          <a:p>
            <a:pPr lvl="1"/>
            <a:r>
              <a:rPr lang="en-US" sz="1100" dirty="0"/>
              <a:t>KADF Regional Manager</a:t>
            </a:r>
          </a:p>
          <a:p>
            <a:r>
              <a:rPr lang="en-US" sz="1500" dirty="0"/>
              <a:t>Alandria Lee</a:t>
            </a:r>
          </a:p>
          <a:p>
            <a:pPr lvl="1"/>
            <a:r>
              <a:rPr lang="en-US" sz="1100" dirty="0"/>
              <a:t>KAFC Loan Programs Manager </a:t>
            </a:r>
            <a:r>
              <a:rPr lang="en-US" sz="1500" dirty="0"/>
              <a:t>	</a:t>
            </a:r>
            <a:r>
              <a:rPr lang="en-US" sz="1100" dirty="0"/>
              <a:t>		</a:t>
            </a:r>
          </a:p>
        </p:txBody>
      </p:sp>
      <p:pic>
        <p:nvPicPr>
          <p:cNvPr id="11" name="Content Placeholder 10" descr="A group of people posing for a photo">
            <a:extLst>
              <a:ext uri="{FF2B5EF4-FFF2-40B4-BE49-F238E27FC236}">
                <a16:creationId xmlns:a16="http://schemas.microsoft.com/office/drawing/2014/main" id="{EFE91BA1-C476-9E80-34FE-1590010F5542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900" y="812800"/>
            <a:ext cx="6151532" cy="4101022"/>
          </a:xfrm>
        </p:spPr>
      </p:pic>
    </p:spTree>
    <p:extLst>
      <p:ext uri="{BB962C8B-B14F-4D97-AF65-F5344CB8AC3E}">
        <p14:creationId xmlns:p14="http://schemas.microsoft.com/office/powerpoint/2010/main" val="1413382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BF2ADA-A0A4-E157-A045-62AD13BFC59D}"/>
              </a:ext>
            </a:extLst>
          </p:cNvPr>
          <p:cNvSpPr txBox="1">
            <a:spLocks/>
          </p:cNvSpPr>
          <p:nvPr/>
        </p:nvSpPr>
        <p:spPr bwMode="auto">
          <a:xfrm>
            <a:off x="2573867" y="0"/>
            <a:ext cx="9635067" cy="812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dirty="0">
                <a:ea typeface="+mj-ea"/>
                <a:cs typeface="Arial" panose="020B0604020202020204" pitchFamily="34" charset="0"/>
              </a:rPr>
              <a:t>Monthly Board Approvals: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B6E95E-477D-A21D-D319-A88E7F2FF8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23882" y="1057834"/>
            <a:ext cx="8857130" cy="47423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b="1" u="sng" dirty="0"/>
              <a:t>September</a:t>
            </a:r>
            <a:endParaRPr lang="en-US" sz="6600" dirty="0"/>
          </a:p>
          <a:p>
            <a:pPr marL="0" indent="0" algn="ctr">
              <a:buNone/>
            </a:pPr>
            <a:r>
              <a:rPr lang="en-US" sz="6600" dirty="0"/>
              <a:t>KADB  	KAFC</a:t>
            </a:r>
          </a:p>
          <a:p>
            <a:pPr marL="0" indent="0" algn="ctr">
              <a:buNone/>
            </a:pPr>
            <a:r>
              <a:rPr lang="en-US" sz="6600" dirty="0"/>
              <a:t>$950,000  	$3.3 MM</a:t>
            </a:r>
          </a:p>
          <a:p>
            <a:pPr marL="0" indent="0" algn="ctr">
              <a:buNone/>
            </a:pPr>
            <a:endParaRPr lang="en-US" sz="3200" dirty="0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3C830C3-99FE-E112-4807-303F8A9C3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6093" y="6177468"/>
            <a:ext cx="1232707" cy="49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051FA0-35DD-52B5-9B3D-4115CA3144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469" y="6241728"/>
            <a:ext cx="949424" cy="42882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BF2ADA-A0A4-E157-A045-62AD13BFC59D}"/>
              </a:ext>
            </a:extLst>
          </p:cNvPr>
          <p:cNvSpPr txBox="1">
            <a:spLocks/>
          </p:cNvSpPr>
          <p:nvPr/>
        </p:nvSpPr>
        <p:spPr bwMode="auto">
          <a:xfrm>
            <a:off x="2556933" y="56578"/>
            <a:ext cx="9635067" cy="812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dirty="0">
                <a:ea typeface="+mj-ea"/>
                <a:cs typeface="Arial" panose="020B0604020202020204" pitchFamily="34" charset="0"/>
              </a:rPr>
              <a:t>KOAP Highlights of September 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B6E95E-477D-A21D-D319-A88E7F2FF8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97668" y="1220772"/>
            <a:ext cx="5071532" cy="5206944"/>
          </a:xfrm>
        </p:spPr>
        <p:txBody>
          <a:bodyPr/>
          <a:lstStyle/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2 staff members attended competitive leadership programs: Kentuckiana Agribusiness Leadership Academy (KALA). 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3C830C3-99FE-E112-4807-303F8A9C3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64560" y="6181175"/>
            <a:ext cx="1232707" cy="49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20257C-243A-9F8E-D0C0-9BAC183E4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469" y="6241728"/>
            <a:ext cx="949424" cy="42882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DE9DD9-D3D8-D09F-0266-A8A6B27FCB4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7387165" y="1220772"/>
            <a:ext cx="4614334" cy="4816764"/>
          </a:xfrm>
        </p:spPr>
        <p:txBody>
          <a:bodyPr/>
          <a:lstStyle/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9 County Agricultural Development Councils attended by staff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6 Site visits conducted by staff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14 KADF programs cl0sed out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25 KADF project reports received </a:t>
            </a:r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8916248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8AACF-D17F-8C43-1E8B-41BFDB101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+mn-lt"/>
              </a:rPr>
              <a:t>September Approval Breakdown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8B6D8-D422-4B70-7B7D-24059033B3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6933" y="773952"/>
            <a:ext cx="4605867" cy="585785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KADB Approvals: </a:t>
            </a:r>
          </a:p>
          <a:p>
            <a:pPr lvl="1"/>
            <a:r>
              <a:rPr lang="en-US" dirty="0"/>
              <a:t>4 County Agricultural Incentive Programs totaling $487,838.00</a:t>
            </a:r>
          </a:p>
          <a:p>
            <a:pPr lvl="1"/>
            <a:r>
              <a:rPr lang="en-US" dirty="0"/>
              <a:t>1 Deceased Farm Animal Removal (DAR) Programs total $15,000.00</a:t>
            </a:r>
          </a:p>
          <a:p>
            <a:pPr lvl="1"/>
            <a:r>
              <a:rPr lang="en-US" dirty="0"/>
              <a:t>3 Shared-Use Equipment Program totaling $31,625.00</a:t>
            </a:r>
          </a:p>
          <a:p>
            <a:pPr lvl="1"/>
            <a:r>
              <a:rPr lang="en-US" dirty="0"/>
              <a:t>1 Youth Ag Incentives Programs(Youth) totaling $10,000.00</a:t>
            </a:r>
          </a:p>
          <a:p>
            <a:pPr lvl="1"/>
            <a:r>
              <a:rPr lang="en-US" dirty="0"/>
              <a:t>2 County &amp; State Projects totaling $260,300.00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6D2623-6780-5D03-B5BA-3A5FE01AB29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7374466" y="773953"/>
            <a:ext cx="4605867" cy="24384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KAFC Approvals: </a:t>
            </a:r>
            <a:endParaRPr lang="en-US" dirty="0"/>
          </a:p>
          <a:p>
            <a:pPr lvl="1"/>
            <a:r>
              <a:rPr lang="en-US" dirty="0"/>
              <a:t>9 Agricultural Infrastructure Loan Programs totaling $1,324,438.00</a:t>
            </a:r>
          </a:p>
          <a:p>
            <a:pPr lvl="1"/>
            <a:r>
              <a:rPr lang="en-US" dirty="0"/>
              <a:t>1 Agricultural Processing Loan Programs totaling $40,000.00</a:t>
            </a:r>
          </a:p>
          <a:p>
            <a:pPr lvl="1"/>
            <a:r>
              <a:rPr lang="en-US" dirty="0"/>
              <a:t>10 Beginning Farmer Loan Programs totaling $2,005,125.00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08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3E656-2450-A28F-C957-A939F9D66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Bill &amp; Brandon’s Top September Picks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6B6B39-B8FA-42A7-A429-E12865434F63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5004814" y="1932432"/>
            <a:ext cx="4605867" cy="2438400"/>
          </a:xfrm>
        </p:spPr>
        <p:txBody>
          <a:bodyPr/>
          <a:lstStyle/>
          <a:p>
            <a:r>
              <a:rPr lang="en-US" dirty="0"/>
              <a:t>(Page 14) Organic Association of Kentucky - $209,000 in state funds</a:t>
            </a:r>
          </a:p>
          <a:p>
            <a:r>
              <a:rPr lang="en-US" dirty="0"/>
              <a:t>(Page 15) Joseph Dale Bentley - $51,300 in state funds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593217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E5"/>
      </a:hlink>
      <a:folHlink>
        <a:srgbClr val="B2B2B2"/>
      </a:folHlink>
    </a:clrScheme>
    <a:fontScheme name="Unbridled Spirit">
      <a:majorFont>
        <a:latin typeface="Franklin Gothic Heavy"/>
        <a:ea typeface=""/>
        <a:cs typeface=""/>
      </a:majorFont>
      <a:minorFont>
        <a:latin typeface="High Towe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Unbridled Spiri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bridled Spiri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1801</TotalTime>
  <Words>281</Words>
  <Application>Microsoft Office PowerPoint</Application>
  <PresentationFormat>Widescreen</PresentationFormat>
  <Paragraphs>68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Aptos</vt:lpstr>
      <vt:lpstr>Arial</vt:lpstr>
      <vt:lpstr>Calibri</vt:lpstr>
      <vt:lpstr>Courier New</vt:lpstr>
      <vt:lpstr>Franklin Gothic Heavy</vt:lpstr>
      <vt:lpstr>High Tower Text</vt:lpstr>
      <vt:lpstr>Times New Roman</vt:lpstr>
      <vt:lpstr>Wingdings</vt:lpstr>
      <vt:lpstr>Theme1</vt:lpstr>
      <vt:lpstr>PowerPoint Presentation</vt:lpstr>
      <vt:lpstr>Kentucky Office of Agricultural Policy</vt:lpstr>
      <vt:lpstr>KOAP Staff</vt:lpstr>
      <vt:lpstr>PowerPoint Presentation</vt:lpstr>
      <vt:lpstr>PowerPoint Presentation</vt:lpstr>
      <vt:lpstr>September Approval Breakdown</vt:lpstr>
      <vt:lpstr>Bill &amp; Brandon’s Top September Picks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Watson, Jesslyn (AGR)</dc:creator>
  <cp:lastModifiedBy>Johnson, Hannah (AGR)</cp:lastModifiedBy>
  <cp:revision>128</cp:revision>
  <cp:lastPrinted>2025-09-09T18:23:18Z</cp:lastPrinted>
  <dcterms:created xsi:type="dcterms:W3CDTF">2024-04-12T12:47:29Z</dcterms:created>
  <dcterms:modified xsi:type="dcterms:W3CDTF">2025-10-02T14:01:45Z</dcterms:modified>
</cp:coreProperties>
</file>