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7" r:id="rId2"/>
    <p:sldId id="289" r:id="rId3"/>
    <p:sldId id="290" r:id="rId4"/>
    <p:sldId id="286" r:id="rId5"/>
    <p:sldId id="288" r:id="rId6"/>
    <p:sldId id="292" r:id="rId7"/>
    <p:sldId id="291" r:id="rId8"/>
    <p:sldId id="293" r:id="rId9"/>
    <p:sldId id="294" r:id="rId10"/>
    <p:sldId id="295" r:id="rId11"/>
    <p:sldId id="29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9A2058-962E-A857-5D51-EA83711472C5}" name="Cowherd, Rachel (AGR)" initials="RC" userId="S::Rachel.Cowherd@ky.gov::e3d3ab78-efee-4851-83bd-266a8b8b2f0f" providerId="AD"/>
  <p188:author id="{65DF53B9-6491-4838-9799-DE8690C90E42}" name="Johnson, Hannah (AGR)" initials="HJ" userId="S::Hannah.Johnson@ky.gov::0683ff2b-3dec-4a50-8b52-b2362571f8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A9E9-0DC7-43C3-80C6-10FC980EA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0BDEA-82A4-DE93-E688-4645F31C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84B16DF-44E8-D8B7-FC55-EDC68B6D4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FF350B0-B8E7-0C44-3276-B06B5D772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BD50259-8135-57FD-3968-EDA0FEC6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29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66F9-18A5-D76C-95E9-263EEA0B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27DBFF2-8D59-5C4C-B280-11B943C49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10C31B4-1294-A0B6-C062-A05F4B57A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63CC94C-CEB4-9C71-239F-8D7FA9F36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cid:adecef9f-2956-4adf-83f9-3fde83d3fc54@namprd09.prod.outlook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159731" y="1350343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October &amp; November 2025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58DF-493F-68E9-25F5-D39DD5EC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601B-1BF3-2018-6771-DC132C4E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November 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E56D3-407D-2DD5-1EBD-9B3141CB1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2"/>
            <a:ext cx="4605867" cy="58578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 6 County Agricultural Incentive Programs totaling $498,690.00</a:t>
            </a:r>
          </a:p>
          <a:p>
            <a:pPr lvl="1"/>
            <a:r>
              <a:rPr lang="en-US" dirty="0"/>
              <a:t> 1 Next Generation Farmer Program (NextGen) totaling $30,000.00</a:t>
            </a:r>
          </a:p>
          <a:p>
            <a:pPr lvl="1"/>
            <a:r>
              <a:rPr lang="en-US" dirty="0"/>
              <a:t>1 Shared-Use Equipment Program totaling $26,063</a:t>
            </a:r>
          </a:p>
          <a:p>
            <a:pPr lvl="1"/>
            <a:r>
              <a:rPr lang="en-US" dirty="0"/>
              <a:t>3 Youth Ag Incentives Programs(Youth) totaling $46,200.00</a:t>
            </a:r>
          </a:p>
          <a:p>
            <a:pPr lvl="1"/>
            <a:r>
              <a:rPr lang="en-US" dirty="0"/>
              <a:t> 3 County &amp; State Projects totaling $1,645,152.00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3980-EDBE-42D1-7663-422C837DAC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 6 Agricultural Infrastructure Loan Programs total $1,380,000.00</a:t>
            </a:r>
          </a:p>
          <a:p>
            <a:pPr lvl="1"/>
            <a:r>
              <a:rPr lang="en-US" dirty="0"/>
              <a:t>13 Beginning Farmer Loan Programs totaling $2,732,135.00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2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BEA0-060F-675F-0670-70C2B8F3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AB7E-9612-DA1D-2346-1AC696A7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</a:t>
            </a:r>
            <a:r>
              <a:rPr lang="en-US" sz="3200" dirty="0">
                <a:latin typeface="+mn-lt"/>
              </a:rPr>
              <a:t>November</a:t>
            </a:r>
            <a:r>
              <a:rPr lang="en-US" sz="3200" b="1" dirty="0">
                <a:latin typeface="+mn-lt"/>
                <a:ea typeface="+mj-ea"/>
                <a:cs typeface="+mj-cs"/>
              </a:rPr>
              <a:t> Picks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36924-B630-A8A3-2FAB-CD488B131981}"/>
              </a:ext>
            </a:extLst>
          </p:cNvPr>
          <p:cNvSpPr txBox="1"/>
          <p:nvPr/>
        </p:nvSpPr>
        <p:spPr bwMode="auto">
          <a:xfrm>
            <a:off x="5071532" y="1562100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12) Kentucky State University </a:t>
            </a:r>
            <a:r>
              <a:rPr lang="en-US" sz="2600" dirty="0"/>
              <a:t>- </a:t>
            </a:r>
            <a:r>
              <a:rPr lang="en-US" sz="2600" i="1" dirty="0"/>
              <a:t>$1,400,000 in state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13 ) Kentucky Community and Technical College System Foundation, Inc. </a:t>
            </a:r>
            <a:r>
              <a:rPr lang="en-US" sz="2600" dirty="0"/>
              <a:t>- </a:t>
            </a:r>
            <a:r>
              <a:rPr lang="en-US" sz="2600" i="1" dirty="0"/>
              <a:t>$63,200 in state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14 ) University of Kentucky Research Foundation</a:t>
            </a:r>
            <a:r>
              <a:rPr lang="en-US" sz="2600" dirty="0"/>
              <a:t> -</a:t>
            </a:r>
            <a:r>
              <a:rPr lang="en-US" sz="2600" i="1" dirty="0"/>
              <a:t>$363,903 in state funds</a:t>
            </a:r>
          </a:p>
        </p:txBody>
      </p:sp>
    </p:spTree>
    <p:extLst>
      <p:ext uri="{BB962C8B-B14F-4D97-AF65-F5344CB8AC3E}">
        <p14:creationId xmlns:p14="http://schemas.microsoft.com/office/powerpoint/2010/main" val="35025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Kentucky Office of Agricultural Policy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282C7-76CC-6B19-BB62-8656ADF8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896F3-7987-F1ED-3A88-ABA37441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6356"/>
            <a:ext cx="13837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 from my iPhone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76D3C-C561-33CB-6D0D-8657A29B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89359-EB99-8F8A-62B9-DEE21DB7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0170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1A52309-9681-5257-CD4F-85C708AC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26" y="-5640355"/>
            <a:ext cx="2963381" cy="1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D9403A0-5AB9-C2D0-3299-81078AF51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26" y="5603925"/>
            <a:ext cx="296338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01513-2C7F-6045-20EF-3587B2CB3C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67615" y="-888495"/>
            <a:ext cx="3224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0A53805-9423-EB73-CA65-04C4300758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339883" y="-10181593"/>
            <a:ext cx="281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FFCB526-0F08-A3EB-847B-3CD121DF7C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730195" y="-5302157"/>
            <a:ext cx="847402" cy="5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A5D1EE81-70BE-2589-09DC-3B83083BDB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47709" y="-10421942"/>
            <a:ext cx="734392" cy="4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2CE0B57D-3F08-6CC5-126E-B3BB54C608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843970" y="-4922294"/>
            <a:ext cx="13099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people posing for a photo">
            <a:extLst>
              <a:ext uri="{FF2B5EF4-FFF2-40B4-BE49-F238E27FC236}">
                <a16:creationId xmlns:a16="http://schemas.microsoft.com/office/drawing/2014/main" id="{97B6A9EF-5EE0-E5B2-22DB-B6ED47296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812800"/>
            <a:ext cx="3767139" cy="251142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6980D589-40D8-5002-47D5-65E01AA62F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228202" y="-6888629"/>
            <a:ext cx="2446851" cy="4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8EB48CC-8996-4336-9D6F-EC66DCE60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r="1419"/>
          <a:stretch>
            <a:fillRect/>
          </a:stretch>
        </p:blipFill>
        <p:spPr bwMode="auto">
          <a:xfrm>
            <a:off x="2443162" y="3324225"/>
            <a:ext cx="3767139" cy="27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90D5578-3469-0F21-1CA5-70CA227B6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r="3020"/>
          <a:stretch>
            <a:fillRect/>
          </a:stretch>
        </p:blipFill>
        <p:spPr>
          <a:xfrm>
            <a:off x="6210302" y="823112"/>
            <a:ext cx="3653368" cy="2502340"/>
          </a:xfrm>
          <a:prstGeom prst="rect">
            <a:avLst/>
          </a:prstGeom>
        </p:spPr>
      </p:pic>
      <p:pic>
        <p:nvPicPr>
          <p:cNvPr id="19" name="Picture 18" descr="A picture containing person, indoor, people, room&#10;&#10;AI-generated content may be incorrect.">
            <a:extLst>
              <a:ext uri="{FF2B5EF4-FFF2-40B4-BE49-F238E27FC236}">
                <a16:creationId xmlns:a16="http://schemas.microsoft.com/office/drawing/2014/main" id="{E32BAEA3-48D5-38D7-4D00-B4ADDB93C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65" y="3313913"/>
            <a:ext cx="3681504" cy="2761128"/>
          </a:xfrm>
          <a:prstGeom prst="rect">
            <a:avLst/>
          </a:prstGeom>
        </p:spPr>
      </p:pic>
      <p:pic>
        <p:nvPicPr>
          <p:cNvPr id="21" name="Picture 20" descr="A person speaking at a podium&#10;&#10;AI-generated content may be incorrect.">
            <a:extLst>
              <a:ext uri="{FF2B5EF4-FFF2-40B4-BE49-F238E27FC236}">
                <a16:creationId xmlns:a16="http://schemas.microsoft.com/office/drawing/2014/main" id="{419C6993-BE9C-248D-D4D7-B50F453DC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11973" b="15043"/>
          <a:stretch>
            <a:fillRect/>
          </a:stretch>
        </p:blipFill>
        <p:spPr>
          <a:xfrm>
            <a:off x="9863668" y="823112"/>
            <a:ext cx="2322922" cy="2451057"/>
          </a:xfrm>
          <a:prstGeom prst="rect">
            <a:avLst/>
          </a:prstGeom>
        </p:spPr>
      </p:pic>
      <p:pic>
        <p:nvPicPr>
          <p:cNvPr id="23" name="Picture 22" descr="A person and person with a child&#10;&#10;AI-generated content may be incorrect.">
            <a:extLst>
              <a:ext uri="{FF2B5EF4-FFF2-40B4-BE49-F238E27FC236}">
                <a16:creationId xmlns:a16="http://schemas.microsoft.com/office/drawing/2014/main" id="{57FB425F-F4F0-975D-2B65-887C8DA78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r="9270"/>
          <a:stretch>
            <a:fillRect/>
          </a:stretch>
        </p:blipFill>
        <p:spPr>
          <a:xfrm flipH="1">
            <a:off x="9863667" y="3284481"/>
            <a:ext cx="2322923" cy="27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0391" y="764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5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5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5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5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Projects Manager</a:t>
            </a:r>
          </a:p>
          <a:p>
            <a:pPr marL="0" indent="0">
              <a:buNone/>
            </a:pPr>
            <a:r>
              <a:rPr lang="en-US" sz="1500" dirty="0"/>
              <a:t>Alexis Scheidt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500" dirty="0"/>
              <a:t>Landon Peach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Bailey </a:t>
            </a:r>
            <a:r>
              <a:rPr lang="en-US" sz="1500" dirty="0" err="1"/>
              <a:t>Siry</a:t>
            </a:r>
            <a:r>
              <a:rPr lang="en-US" sz="1500" dirty="0"/>
              <a:t>-Crowder</a:t>
            </a:r>
          </a:p>
          <a:p>
            <a:pPr marL="400050" lvl="1" indent="0">
              <a:buNone/>
            </a:pPr>
            <a:r>
              <a:rPr lang="en-US" sz="1100" dirty="0"/>
              <a:t>KADF Project Compliance Manager</a:t>
            </a:r>
          </a:p>
          <a:p>
            <a:pPr marL="400050" lvl="1" indent="0">
              <a:buNone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5376004" y="4857086"/>
            <a:ext cx="6815996" cy="12926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/>
              <a:t>Rebecca Besok</a:t>
            </a:r>
          </a:p>
          <a:p>
            <a:pPr lvl="1"/>
            <a:r>
              <a:rPr lang="en-US" sz="1100" dirty="0"/>
              <a:t>KAFC Loan Programs Manager</a:t>
            </a:r>
          </a:p>
          <a:p>
            <a:r>
              <a:rPr lang="en-US" sz="1500" dirty="0"/>
              <a:t>Sarah Charles    </a:t>
            </a:r>
          </a:p>
          <a:p>
            <a:pPr lvl="1"/>
            <a:r>
              <a:rPr lang="en-US" sz="1100" dirty="0"/>
              <a:t>KADF Programs Manager</a:t>
            </a:r>
          </a:p>
          <a:p>
            <a:r>
              <a:rPr lang="en-US" sz="1500" dirty="0"/>
              <a:t>Jesse Moore </a:t>
            </a:r>
          </a:p>
          <a:p>
            <a:pPr lvl="1"/>
            <a:r>
              <a:rPr lang="en-US" sz="1050" dirty="0"/>
              <a:t>KADF Regional Manager </a:t>
            </a:r>
          </a:p>
          <a:p>
            <a:pPr lvl="1"/>
            <a:endParaRPr lang="en-US" sz="1100" dirty="0"/>
          </a:p>
          <a:p>
            <a:r>
              <a:rPr lang="en-US" sz="1500" dirty="0"/>
              <a:t>Savanna Hill</a:t>
            </a:r>
          </a:p>
          <a:p>
            <a:pPr lvl="1"/>
            <a:r>
              <a:rPr lang="en-US" sz="1100" dirty="0"/>
              <a:t>KADF Regional Manager</a:t>
            </a:r>
          </a:p>
          <a:p>
            <a:r>
              <a:rPr lang="en-US" sz="1500" dirty="0"/>
              <a:t>Alandria Lee</a:t>
            </a:r>
          </a:p>
          <a:p>
            <a:pPr lvl="1"/>
            <a:r>
              <a:rPr lang="en-US" sz="1100" dirty="0"/>
              <a:t>KAFC Loan Programs Manager </a:t>
            </a:r>
            <a:r>
              <a:rPr lang="en-US" sz="1500" dirty="0"/>
              <a:t>	</a:t>
            </a:r>
            <a:r>
              <a:rPr lang="en-US" sz="1100" dirty="0"/>
              <a:t>		</a:t>
            </a:r>
          </a:p>
        </p:txBody>
      </p:sp>
      <p:pic>
        <p:nvPicPr>
          <p:cNvPr id="11" name="Content Placeholder 10" descr="A group of people posing for a photo">
            <a:extLst>
              <a:ext uri="{FF2B5EF4-FFF2-40B4-BE49-F238E27FC236}">
                <a16:creationId xmlns:a16="http://schemas.microsoft.com/office/drawing/2014/main" id="{EFE91BA1-C476-9E80-34FE-1590010F55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812800"/>
            <a:ext cx="6151532" cy="4101022"/>
          </a:xfrm>
        </p:spPr>
      </p:pic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October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$1.2 MM  	$4.5 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October 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5071532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4 staff members attended competitive leadership programs: Kentuckiana Agribusiness Leadership Academy KALA) &amp; Kentucky Cattlemen’s Assoc. Leadership Program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3 County Agricultural Development Councils attended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3 Site visits conducted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10 KADF programs cl0sed out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17 KADF project reports received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October 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6D8-D422-4B70-7B7D-24059033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2"/>
            <a:ext cx="4605867" cy="58578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2 County Agricultural Incentive Programs totaling $585,000.00</a:t>
            </a:r>
          </a:p>
          <a:p>
            <a:pPr lvl="1"/>
            <a:r>
              <a:rPr lang="en-US" dirty="0"/>
              <a:t>1 Next Generation Farmer Program (NextGen) totaling $30,000.00</a:t>
            </a:r>
          </a:p>
          <a:p>
            <a:pPr lvl="1"/>
            <a:r>
              <a:rPr lang="en-US" dirty="0"/>
              <a:t>5 County &amp; State Projects totaling $504,481.00</a:t>
            </a:r>
          </a:p>
          <a:p>
            <a:pPr lvl="1"/>
            <a:r>
              <a:rPr lang="en-US" dirty="0"/>
              <a:t>7 On-Farm Energy Efficiency Incentives Program $71,340.00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2623-6780-5D03-B5BA-3A5FE01AB2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5 Agricultural Infrastructure Loan Programs total $1,004,350.00</a:t>
            </a:r>
          </a:p>
          <a:p>
            <a:pPr lvl="1"/>
            <a:r>
              <a:rPr lang="en-US" dirty="0"/>
              <a:t>15 Beginning Farmer Loan Programs totaling $2,821,855.00</a:t>
            </a:r>
          </a:p>
          <a:p>
            <a:pPr lvl="1"/>
            <a:r>
              <a:rPr lang="en-US" dirty="0"/>
              <a:t>2 Diversification through Entrepreneurship in Agribusiness Program (DEALP) totaling $500,000.00</a:t>
            </a:r>
          </a:p>
          <a:p>
            <a:pPr lvl="1"/>
            <a:r>
              <a:rPr lang="en-US" dirty="0"/>
              <a:t>1 Large/Food Animal Veterinary Loan Program (LFAVLP) totaling $250,000.00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</a:t>
            </a:r>
            <a:r>
              <a:rPr lang="en-US" sz="3200" dirty="0">
                <a:latin typeface="+mn-lt"/>
              </a:rPr>
              <a:t>October</a:t>
            </a:r>
            <a:r>
              <a:rPr lang="en-US" sz="3200" b="1" dirty="0">
                <a:latin typeface="+mn-lt"/>
                <a:ea typeface="+mj-ea"/>
                <a:cs typeface="+mj-cs"/>
              </a:rPr>
              <a:t> Picks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 bwMode="auto">
          <a:xfrm>
            <a:off x="5071532" y="1393317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19) University of Kentucky Research Foundation - $147,000 in state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18) Kentucky Highlands Investment Corporation </a:t>
            </a:r>
            <a:r>
              <a:rPr lang="en-US" sz="2600" dirty="0"/>
              <a:t>-</a:t>
            </a:r>
            <a:r>
              <a:rPr lang="en-US" sz="2600" i="1" dirty="0"/>
              <a:t>$250,000 in state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20 ) Owen County Animal Clinic </a:t>
            </a:r>
            <a:r>
              <a:rPr lang="en-US" sz="2600" dirty="0"/>
              <a:t>-</a:t>
            </a:r>
            <a:r>
              <a:rPr lang="en-US" sz="2600" i="1" dirty="0"/>
              <a:t>$100,000 in state funds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C79E-3F63-F2A0-1F23-0065B63C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444BD-5619-6CAD-2D11-8184E2288C87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A373D0-F02C-06C5-BF6B-04BF30C36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November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$ 2.3MM  	$ 4.1MM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B22D5A9-47BB-436F-5BEA-ABCC56715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580B9-7604-E060-DC0C-12C4DE5FA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88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122A7-5CF4-7685-FADA-2FCCEF5F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0B3557-CC4D-B84C-661D-B51871AB3120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November: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473D1F-3277-5E43-D69F-599C3153A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5079999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 staff members attended competitive leadership programs: Kentuckiana Agribusiness Leadership Academy (KALA).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899905A-9078-6D60-49CF-A9AE65449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43F22-F4F8-7E4A-05C4-A5B4A7531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8A0CD-11B0-48C1-A17B-7AF43989A9F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5 County Agricultural Development Councils attended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4 Site visits conducted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9 KADF programs cl0sed out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24 KADF project reports received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60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498</Words>
  <Application>Microsoft Office PowerPoint</Application>
  <PresentationFormat>Widescreen</PresentationFormat>
  <Paragraphs>96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Kentucky Office of Agricultural Policy</vt:lpstr>
      <vt:lpstr>KOAP Staff</vt:lpstr>
      <vt:lpstr>PowerPoint Presentation</vt:lpstr>
      <vt:lpstr>PowerPoint Presentation</vt:lpstr>
      <vt:lpstr>October Approval Breakdown</vt:lpstr>
      <vt:lpstr>Bill &amp; Brandon’s Top October Picks </vt:lpstr>
      <vt:lpstr>PowerPoint Presentation</vt:lpstr>
      <vt:lpstr>PowerPoint Presentation</vt:lpstr>
      <vt:lpstr>November Approval Breakdown</vt:lpstr>
      <vt:lpstr>Bill &amp; Brandon’s Top November Picks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Johnson, Hannah (AGR)</cp:lastModifiedBy>
  <cp:revision>133</cp:revision>
  <cp:lastPrinted>2025-09-09T18:23:18Z</cp:lastPrinted>
  <dcterms:created xsi:type="dcterms:W3CDTF">2024-04-12T12:47:29Z</dcterms:created>
  <dcterms:modified xsi:type="dcterms:W3CDTF">2025-12-16T20:35:57Z</dcterms:modified>
</cp:coreProperties>
</file>