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95" r:id="rId3"/>
    <p:sldMasterId id="2147483710" r:id="rId4"/>
    <p:sldMasterId id="2147483713" r:id="rId5"/>
  </p:sldMasterIdLst>
  <p:notesMasterIdLst>
    <p:notesMasterId r:id="rId27"/>
  </p:notesMasterIdLst>
  <p:sldIdLst>
    <p:sldId id="4288" r:id="rId6"/>
    <p:sldId id="292" r:id="rId7"/>
    <p:sldId id="979" r:id="rId8"/>
    <p:sldId id="2147375594" r:id="rId9"/>
    <p:sldId id="1753" r:id="rId10"/>
    <p:sldId id="1745" r:id="rId11"/>
    <p:sldId id="2147375598" r:id="rId12"/>
    <p:sldId id="2272" r:id="rId13"/>
    <p:sldId id="980" r:id="rId14"/>
    <p:sldId id="2146" r:id="rId15"/>
    <p:sldId id="2147375494" r:id="rId16"/>
    <p:sldId id="2147375608" r:id="rId17"/>
    <p:sldId id="2147375483" r:id="rId18"/>
    <p:sldId id="2147375587" r:id="rId19"/>
    <p:sldId id="2147375588" r:id="rId20"/>
    <p:sldId id="2147375591" r:id="rId21"/>
    <p:sldId id="2147375534" r:id="rId22"/>
    <p:sldId id="2147375592" r:id="rId23"/>
    <p:sldId id="2147375555" r:id="rId24"/>
    <p:sldId id="1751" r:id="rId25"/>
    <p:sldId id="21473753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4DC38C-6E97-F4A2-6A62-964E4FA2FB74}" name="Tecau, Lauren A." initials="TLA" userId="S::lea224@uky.edu::8158b446-a787-4572-9204-18e430220391" providerId="AD"/>
  <p188:author id="{63676D91-C94A-1ABB-4ED1-5441CBF139D1}" name="Rose, Shyanika W." initials="SR" userId="S::sro328@uky.edu::50a836b1-3289-4277-9176-231921d740ca" providerId="AD"/>
  <p188:author id="{E978D7A0-DD7D-00AE-9888-8F823457FEEC}" name="Evers, B. Mark" initials="BE" userId="S::bmev222@uky.edu::489cd27f-2d30-42f5-9d61-96ac22a075b6" providerId="AD"/>
  <p188:author id="{71A1DAE4-9845-A1AD-D088-40BC29E3EF58}" name="Pratt, Kristin E." initials="PKE" userId="S::kepr233@uky.edu::dd2ce22e-2fcd-4d8d-b050-2885ab74c9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06"/>
  </p:normalViewPr>
  <p:slideViewPr>
    <p:cSldViewPr snapToGrid="0">
      <p:cViewPr varScale="1">
        <p:scale>
          <a:sx n="47" d="100"/>
          <a:sy n="47" d="100"/>
        </p:scale>
        <p:origin x="72" y="127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4F-488B-B35E-42AF25F9D9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4F-488B-B35E-42AF25F9D9AC}"/>
              </c:ext>
            </c:extLst>
          </c:dPt>
          <c:cat>
            <c:numRef>
              <c:f>Sheet1!$A$2:$A$3</c:f>
              <c:numCache>
                <c:formatCode>General</c:formatCode>
                <c:ptCount val="2"/>
              </c:numCache>
            </c:numRef>
          </c:cat>
          <c:val>
            <c:numRef>
              <c:f>Sheet1!$B$2:$B$3</c:f>
              <c:numCache>
                <c:formatCode>General</c:formatCode>
                <c:ptCount val="2"/>
                <c:pt idx="0">
                  <c:v>55</c:v>
                </c:pt>
                <c:pt idx="1">
                  <c:v>45</c:v>
                </c:pt>
              </c:numCache>
            </c:numRef>
          </c:val>
          <c:extLst>
            <c:ext xmlns:c16="http://schemas.microsoft.com/office/drawing/2014/chart" uri="{C3380CC4-5D6E-409C-BE32-E72D297353CC}">
              <c16:uniqueId val="{00000000-099E-42FD-A04E-2BEA6FFBC7D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EB8F1-BBE9-B541-801D-019F204E773B}"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D4FF7-ADF5-164B-96F3-BFFB2B837E61}" type="slidenum">
              <a:rPr lang="en-US" smtClean="0"/>
              <a:t>‹#›</a:t>
            </a:fld>
            <a:endParaRPr lang="en-US"/>
          </a:p>
        </p:txBody>
      </p:sp>
    </p:spTree>
    <p:extLst>
      <p:ext uri="{BB962C8B-B14F-4D97-AF65-F5344CB8AC3E}">
        <p14:creationId xmlns:p14="http://schemas.microsoft.com/office/powerpoint/2010/main" val="238857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75550-656D-AF41-92A1-CB5BC023013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7499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C2A29"/>
                </a:solidFill>
                <a:effectLst/>
                <a:latin typeface="Georgia" panose="02040502050405020303" pitchFamily="18" charset="0"/>
              </a:rPr>
              <a:t>As recognized by several NCI reports and a recent NOSI, addressing the survivorship needs of the growing population of patients living longer with advanced stage lung cancer is major priority for cancer prevention and control. Dr. McLouth has been leading efforts to understand and meet the care needs of this population. Through an NCI-funded R03, she developed and piloted a novel psychosocial intervention delivered at the point of cancer care to increase patients’ cognitive behavioral skills that support hope. She is currently conducting a definitive efficacy trial of the intervention to evaluate its effects on depression symptoms, as well as determine whether older, rural, and male patients are reached through delivery at infusion. Her work has generated positive commentary from leaders in the field and her R01 is supported by the Cancer Moonshot Initiative.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C2A29"/>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E58EF-A271-5D44-96C0-1A01089131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05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906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E208B-7A80-BE73-0DE0-81197899E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FE544-C4BF-DD69-9727-ECE5679CD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176DB-F419-1614-56FC-80C22AEDA7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D42B14-20EC-F149-8F31-8CF58800D054}"/>
              </a:ext>
            </a:extLst>
          </p:cNvPr>
          <p:cNvSpPr>
            <a:spLocks noGrp="1"/>
          </p:cNvSpPr>
          <p:nvPr>
            <p:ph type="sldNum" sz="quarter" idx="5"/>
          </p:nvPr>
        </p:nvSpPr>
        <p:spPr/>
        <p:txBody>
          <a:bodyPr/>
          <a:lstStyle/>
          <a:p>
            <a:fld id="{07F9FC1C-0FAE-0E41-8B8F-FC1EBEF22C3A}" type="slidenum">
              <a:rPr lang="en-US" smtClean="0"/>
              <a:t>19</a:t>
            </a:fld>
            <a:endParaRPr lang="en-US" dirty="0"/>
          </a:p>
        </p:txBody>
      </p:sp>
    </p:spTree>
    <p:extLst>
      <p:ext uri="{BB962C8B-B14F-4D97-AF65-F5344CB8AC3E}">
        <p14:creationId xmlns:p14="http://schemas.microsoft.com/office/powerpoint/2010/main" val="2621653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75550-656D-AF41-92A1-CB5BC023013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778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A2A160-A55A-C147-B9C8-AD3F10CE0D2B}" type="slidenum">
              <a:rPr lang="en-US" smtClean="0"/>
              <a:t>5</a:t>
            </a:fld>
            <a:endParaRPr lang="en-US" dirty="0"/>
          </a:p>
        </p:txBody>
      </p:sp>
    </p:spTree>
    <p:extLst>
      <p:ext uri="{BB962C8B-B14F-4D97-AF65-F5344CB8AC3E}">
        <p14:creationId xmlns:p14="http://schemas.microsoft.com/office/powerpoint/2010/main" val="124451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F253-901F-0359-1DCD-EE9364E7A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71E04-34F3-C839-F495-B2B302169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A48DC-17C4-FA6E-878B-C96C4DA9DD86}"/>
              </a:ext>
            </a:extLst>
          </p:cNvPr>
          <p:cNvSpPr>
            <a:spLocks noGrp="1"/>
          </p:cNvSpPr>
          <p:nvPr>
            <p:ph type="body" idx="1"/>
          </p:nvPr>
        </p:nvSpPr>
        <p:spPr/>
        <p:txBody>
          <a:bodyPr/>
          <a:lstStyle/>
          <a:p>
            <a:pPr>
              <a:lnSpc>
                <a:spcPct val="100000"/>
              </a:lnSpc>
              <a:spcBef>
                <a:spcPts val="800"/>
              </a:spcBef>
            </a:pPr>
            <a:r>
              <a:rPr lang="en-US" sz="1900" dirty="0"/>
              <a:t>Until today, Markey has maintained two “arms” to its network structure: affiliate sites focused on education and outreach, and research sites focused on interventional work at limited sites with those capabilities</a:t>
            </a:r>
          </a:p>
          <a:p>
            <a:pPr>
              <a:lnSpc>
                <a:spcPct val="100000"/>
              </a:lnSpc>
              <a:spcBef>
                <a:spcPts val="800"/>
              </a:spcBef>
            </a:pPr>
            <a:r>
              <a:rPr lang="en-US" sz="1900" dirty="0"/>
              <a:t>Strategic planning process this year to reimagine the Markey network as a singular entity expanding service to all Kentuckians</a:t>
            </a:r>
          </a:p>
          <a:p>
            <a:pPr lvl="1">
              <a:lnSpc>
                <a:spcPct val="100000"/>
              </a:lnSpc>
              <a:spcBef>
                <a:spcPts val="800"/>
              </a:spcBef>
            </a:pPr>
            <a:r>
              <a:rPr lang="en-US" sz="1900" dirty="0"/>
              <a:t>Will enhance Markey’s ability to foster research capabilities of all kinds at network sites – both interventional and non-interventional, at </a:t>
            </a:r>
            <a:r>
              <a:rPr lang="en-US" sz="1900" u="sng" dirty="0"/>
              <a:t>every</a:t>
            </a:r>
            <a:r>
              <a:rPr lang="en-US" sz="1900" dirty="0"/>
              <a:t> site</a:t>
            </a:r>
          </a:p>
          <a:p>
            <a:pPr lvl="1">
              <a:lnSpc>
                <a:spcPct val="100000"/>
              </a:lnSpc>
              <a:spcBef>
                <a:spcPts val="800"/>
              </a:spcBef>
            </a:pPr>
            <a:r>
              <a:rPr lang="en-US" sz="1900" dirty="0"/>
              <a:t>Will streamline network site contracts to more clearly outline service packages and consolidate fee structures</a:t>
            </a:r>
          </a:p>
          <a:p>
            <a:pPr lvl="1">
              <a:lnSpc>
                <a:spcPct val="100000"/>
              </a:lnSpc>
              <a:spcBef>
                <a:spcPts val="800"/>
              </a:spcBef>
            </a:pPr>
            <a:r>
              <a:rPr lang="en-US" sz="1900" dirty="0"/>
              <a:t>Will rebrand into one network, simplifying co-marketing and co-branding with network sites and aligning with the direction of a long-term, center-wide branding and messaging project rolling out in early 2026</a:t>
            </a:r>
          </a:p>
          <a:p>
            <a:pPr>
              <a:lnSpc>
                <a:spcPct val="100000"/>
              </a:lnSpc>
              <a:spcBef>
                <a:spcPts val="800"/>
              </a:spcBef>
            </a:pPr>
            <a:r>
              <a:rPr lang="en-US" sz="1900" dirty="0"/>
              <a:t>CCSG impact</a:t>
            </a:r>
          </a:p>
          <a:p>
            <a:pPr lvl="1">
              <a:lnSpc>
                <a:spcPct val="100000"/>
              </a:lnSpc>
              <a:spcBef>
                <a:spcPts val="800"/>
              </a:spcBef>
            </a:pPr>
            <a:r>
              <a:rPr lang="en-US" sz="1900" dirty="0"/>
              <a:t>Considering how best to present the full impact of the network in COE, including mentioning accruals to trials that network sites open at their facilities (i.e., not Markey accruals) as part of a strong narrative around statewide outreach and education efforts</a:t>
            </a:r>
          </a:p>
          <a:p>
            <a:endParaRPr lang="en-US" dirty="0"/>
          </a:p>
        </p:txBody>
      </p:sp>
      <p:sp>
        <p:nvSpPr>
          <p:cNvPr id="4" name="Slide Number Placeholder 3">
            <a:extLst>
              <a:ext uri="{FF2B5EF4-FFF2-40B4-BE49-F238E27FC236}">
                <a16:creationId xmlns:a16="http://schemas.microsoft.com/office/drawing/2014/main" id="{3F8AB1A3-DBA3-970C-BA3E-7DC739937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75550-656D-AF41-92A1-CB5BC023013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419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External Advisory Board</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11/3/11</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CD166-5FC7-3D45-9401-511BA3984E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090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A3FE0-25B1-4703-A2AD-3CB8934D1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2B444-7771-B3D4-89AE-50B8FBC11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D385E-1969-0A2B-8A59-60160EBD3C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49EEA5-FBC1-D102-2EE6-82950C7CF97E}"/>
              </a:ext>
            </a:extLst>
          </p:cNvPr>
          <p:cNvSpPr>
            <a:spLocks noGrp="1"/>
          </p:cNvSpPr>
          <p:nvPr>
            <p:ph type="sldNum" sz="quarter" idx="5"/>
          </p:nvPr>
        </p:nvSpPr>
        <p:spPr/>
        <p:txBody>
          <a:bodyPr/>
          <a:lstStyle/>
          <a:p>
            <a:fld id="{FAC75550-656D-AF41-92A1-CB5BC0230136}" type="slidenum">
              <a:rPr lang="en-US" smtClean="0"/>
              <a:pPr/>
              <a:t>13</a:t>
            </a:fld>
            <a:endParaRPr lang="en-US" dirty="0"/>
          </a:p>
        </p:txBody>
      </p:sp>
    </p:spTree>
    <p:extLst>
      <p:ext uri="{BB962C8B-B14F-4D97-AF65-F5344CB8AC3E}">
        <p14:creationId xmlns:p14="http://schemas.microsoft.com/office/powerpoint/2010/main" val="133406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C1ECEC-16A2-7844-AE8B-82A8AE0CCD6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Arial" panose="020B0604020202020204" pitchFamily="34" charset="0"/>
                <a:ea typeface="+mn-ea"/>
                <a:cs typeface="+mn-cs"/>
              </a:rPr>
              <a:t>We are happy to report that we recently became one of only 7 Tobacco Centers of Regulatory Science in the country – a program funded jointly by the FDA, NIDA, NCI and other NIH institutes. This U54, led by Drs. Mikhail Koffarnus and </a:t>
            </a:r>
            <a:r>
              <a:rPr lang="en-US" sz="1800" b="0" i="0" kern="1200" dirty="0" err="1">
                <a:solidFill>
                  <a:schemeClr val="tx1"/>
                </a:solidFill>
                <a:effectLst/>
                <a:latin typeface="Arial" panose="020B0604020202020204" pitchFamily="34" charset="0"/>
                <a:ea typeface="+mn-ea"/>
                <a:cs typeface="+mn-cs"/>
              </a:rPr>
              <a:t>Shyanika</a:t>
            </a:r>
            <a:r>
              <a:rPr lang="en-US" sz="1800" b="0" i="0" kern="1200" dirty="0">
                <a:solidFill>
                  <a:schemeClr val="tx1"/>
                </a:solidFill>
                <a:effectLst/>
                <a:latin typeface="Arial" panose="020B0604020202020204" pitchFamily="34" charset="0"/>
                <a:ea typeface="+mn-ea"/>
                <a:cs typeface="+mn-cs"/>
              </a:rPr>
              <a:t> Rose (MPIs), provides over $19 million dollars in funding to investigate the effects of FDA regulatory actions on tobacco product use in Appalachian rural communities. </a:t>
            </a:r>
            <a:r>
              <a:rPr lang="en-U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team works with COE to leverage existing partnerships in two communities in Eastern Kentucky to establish a cohort of 2,000 adults (currently recruited n=968)  for innovative research projects that examine differences in tobacco marketing, purchasing, and use across varying levels of rurality.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kern="1200" dirty="0">
              <a:solidFill>
                <a:schemeClr val="tx1"/>
              </a:solidFill>
              <a:effectLst/>
              <a:latin typeface="Arial" panose="020B0604020202020204" pitchFamily="34" charset="0"/>
              <a:ea typeface="+mn-ea"/>
              <a:cs typeface="+mn-cs"/>
            </a:endParaRPr>
          </a:p>
          <a:p>
            <a:pPr marL="0" marR="0">
              <a:spcBef>
                <a:spcPts val="0"/>
              </a:spcBef>
              <a:spcAft>
                <a:spcPts val="0"/>
              </a:spcAft>
            </a:pPr>
            <a:endPar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097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19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F3B68-CB86-8947-DAC9-6B71B209580F}"/>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16DA0AF-C47A-0FB4-BEAF-C83BF4A9F1B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Arial" panose="020B0604020202020204" pitchFamily="34" charset="0"/>
                <a:ea typeface="+mn-ea"/>
                <a:cs typeface="+mn-cs"/>
              </a:rPr>
              <a:t>Oropharyngeal cancer incidence is rapidly increasing within the US, and there are no methods for early detection. Kentucky has one of the highest incidence rates in the nation. Funded by the American Cancer Society, a transdisciplinary team of CP researchers is leading the first large study to evaluate the HPV16 E6 biomarker for the early detection of oropharyngeal cancer. Among the more than 2,700 participants enrolled to date, the team has found a prevalence of oral HPV16 three times higher than national estimates and an HPV16 E6 marker prevalence nearly 3 times higher than previous studies. To date, 17 HPV16 E6 seropositive participants have undergone head and neck cancer screening, of which, two have been diagnosed with asymptomatic early-stage oropharyngeal cancer, with a third participant currently undergoing biopsy. While preliminary, these early results suggest that this new screening method may two to three times more accurate than cervical cancer screening. Investigators recently received funding from the Department of Defense to expand this study to our veteran population in a historic collaboration with the Lexington Veterans Administration. </a:t>
            </a:r>
            <a:r>
              <a:rPr lang="en-US" sz="1600" b="0" i="0" kern="1200" dirty="0">
                <a:solidFill>
                  <a:schemeClr val="tx1"/>
                </a:solidFill>
                <a:effectLst/>
                <a:latin typeface="Arial"/>
                <a:cs typeface="Arial"/>
              </a:rPr>
              <a:t>This practice-changing work could help develop methods for early detection of oropharyngeal cancer.</a:t>
            </a:r>
            <a:r>
              <a:rPr lang="en-US" sz="1600" dirty="0">
                <a:latin typeface="Arial"/>
                <a:cs typeface="Arial"/>
              </a:rPr>
              <a:t> </a:t>
            </a:r>
            <a:endParaRPr lang="en-US" sz="1600" b="0" i="0" kern="1200" dirty="0">
              <a:solidFill>
                <a:schemeClr val="tx1"/>
              </a:solidFill>
              <a:effectLst/>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kern="1200" dirty="0">
              <a:solidFill>
                <a:schemeClr val="tx1"/>
              </a:solidFill>
              <a:effectLst/>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kern="1200" dirty="0">
              <a:solidFill>
                <a:schemeClr val="tx1"/>
              </a:solidFill>
              <a:effectLst/>
              <a:latin typeface="Arial" panose="020B0604020202020204" pitchFamily="34" charset="0"/>
              <a:ea typeface="+mn-ea"/>
              <a:cs typeface="+mn-cs"/>
            </a:endParaRPr>
          </a:p>
          <a:p>
            <a:pPr marL="0" marR="0">
              <a:spcBef>
                <a:spcPts val="0"/>
              </a:spcBef>
              <a:spcAft>
                <a:spcPts val="0"/>
              </a:spcAft>
            </a:pPr>
            <a:endPar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277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dirty="0"/>
              <a:t>Click to edit Master title style</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19253561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03480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Point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B480BA-2A6E-44E5-AA17-D87B84723DDE}"/>
              </a:ext>
            </a:extLst>
          </p:cNvPr>
          <p:cNvSpPr/>
          <p:nvPr/>
        </p:nvSpPr>
        <p:spPr>
          <a:xfrm>
            <a:off x="1068683" y="1188399"/>
            <a:ext cx="100565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603" tIns="34302" rIns="68603" bIns="34302" rtlCol="0" anchor="ctr"/>
          <a:lstStyle/>
          <a:p>
            <a:pPr algn="ctr"/>
            <a:endParaRPr lang="en-US" sz="900" b="1" dirty="0">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EE12E4F-9C40-425B-B438-C859F190ED85}"/>
              </a:ext>
            </a:extLst>
          </p:cNvPr>
          <p:cNvSpPr/>
          <p:nvPr/>
        </p:nvSpPr>
        <p:spPr>
          <a:xfrm>
            <a:off x="12362546" y="0"/>
            <a:ext cx="1696356" cy="612758"/>
          </a:xfrm>
          <a:prstGeom prst="rect">
            <a:avLst/>
          </a:prstGeom>
          <a:solidFill>
            <a:srgbClr val="FF0033"/>
          </a:solidFill>
          <a:ln>
            <a:noFill/>
          </a:ln>
        </p:spPr>
        <p:style>
          <a:lnRef idx="1">
            <a:schemeClr val="accent1"/>
          </a:lnRef>
          <a:fillRef idx="3">
            <a:schemeClr val="accent1"/>
          </a:fillRef>
          <a:effectRef idx="2">
            <a:schemeClr val="accent1"/>
          </a:effectRef>
          <a:fontRef idx="minor">
            <a:schemeClr val="lt1"/>
          </a:fontRef>
        </p:style>
        <p:txBody>
          <a:bodyPr lIns="68603" tIns="34302" rIns="68603" bIns="34302" rtlCol="0" anchor="ctr"/>
          <a:lstStyle/>
          <a:p>
            <a:pPr algn="ctr"/>
            <a:r>
              <a:rPr lang="en-US" sz="800" dirty="0">
                <a:solidFill>
                  <a:srgbClr val="FFFFFF"/>
                </a:solidFill>
                <a:latin typeface="Arial"/>
                <a:cs typeface="Arial"/>
              </a:rPr>
              <a:t>Bullet Slide</a:t>
            </a:r>
          </a:p>
        </p:txBody>
      </p:sp>
      <p:sp>
        <p:nvSpPr>
          <p:cNvPr id="3" name="Text Placeholder 2">
            <a:extLst>
              <a:ext uri="{FF2B5EF4-FFF2-40B4-BE49-F238E27FC236}">
                <a16:creationId xmlns:a16="http://schemas.microsoft.com/office/drawing/2014/main" id="{90EF5276-B379-4810-B5D2-01C8FA81B6D4}"/>
              </a:ext>
            </a:extLst>
          </p:cNvPr>
          <p:cNvSpPr>
            <a:spLocks noGrp="1"/>
          </p:cNvSpPr>
          <p:nvPr>
            <p:ph type="body" sz="quarter" idx="20"/>
          </p:nvPr>
        </p:nvSpPr>
        <p:spPr>
          <a:xfrm>
            <a:off x="1316039" y="1530350"/>
            <a:ext cx="7180263" cy="4325198"/>
          </a:xfrm>
        </p:spPr>
        <p:txBody>
          <a:bodyPr>
            <a:noAutofit/>
          </a:bodyPr>
          <a:lstStyle>
            <a:lvl1pPr marL="128631" indent="-128631">
              <a:lnSpc>
                <a:spcPct val="100000"/>
              </a:lnSpc>
              <a:buClr>
                <a:srgbClr val="F15A29"/>
              </a:buClr>
              <a:defRPr sz="1800">
                <a:solidFill>
                  <a:srgbClr val="4D4D4D"/>
                </a:solidFill>
              </a:defRPr>
            </a:lvl1pPr>
            <a:lvl2pPr marL="385891" indent="-128631">
              <a:lnSpc>
                <a:spcPct val="100000"/>
              </a:lnSpc>
              <a:buClr>
                <a:srgbClr val="F15A29"/>
              </a:buClr>
              <a:defRPr sz="1500">
                <a:solidFill>
                  <a:srgbClr val="4D4D4D"/>
                </a:solidFill>
              </a:defRPr>
            </a:lvl2pPr>
            <a:lvl3pPr marL="643152" indent="-128631">
              <a:lnSpc>
                <a:spcPct val="100000"/>
              </a:lnSpc>
              <a:buClr>
                <a:srgbClr val="F15A29"/>
              </a:buClr>
              <a:defRPr sz="1350">
                <a:solidFill>
                  <a:srgbClr val="4D4D4D"/>
                </a:solidFill>
              </a:defRPr>
            </a:lvl3pPr>
            <a:lvl4pPr marL="900413" indent="-128631">
              <a:lnSpc>
                <a:spcPct val="100000"/>
              </a:lnSpc>
              <a:buClr>
                <a:srgbClr val="F15A29"/>
              </a:buClr>
              <a:defRPr sz="1200">
                <a:solidFill>
                  <a:srgbClr val="4D4D4D"/>
                </a:solidFill>
              </a:defRPr>
            </a:lvl4pPr>
            <a:lvl5pPr marL="1157674" indent="-128631">
              <a:lnSpc>
                <a:spcPct val="100000"/>
              </a:lnSpc>
              <a:buClr>
                <a:srgbClr val="F15A29"/>
              </a:buClr>
              <a:defRPr sz="1200">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4BC53BF-F72B-4C4D-9446-1C5CDC3AF632}"/>
              </a:ext>
            </a:extLst>
          </p:cNvPr>
          <p:cNvSpPr>
            <a:spLocks noGrp="1"/>
          </p:cNvSpPr>
          <p:nvPr>
            <p:ph type="body" sz="quarter" idx="21" hasCustomPrompt="1"/>
          </p:nvPr>
        </p:nvSpPr>
        <p:spPr>
          <a:xfrm>
            <a:off x="965201" y="393700"/>
            <a:ext cx="9556751" cy="806450"/>
          </a:xfrm>
        </p:spPr>
        <p:txBody>
          <a:bodyPr anchor="b"/>
          <a:lstStyle>
            <a:lvl1pPr>
              <a:buNone/>
              <a:defRPr>
                <a:solidFill>
                  <a:srgbClr val="103770"/>
                </a:solidFill>
              </a:defRPr>
            </a:lvl1pPr>
          </a:lstStyle>
          <a:p>
            <a:pPr lvl="0"/>
            <a:r>
              <a:rPr lang="en-US" dirty="0"/>
              <a:t>Click to edit Master text styles </a:t>
            </a:r>
          </a:p>
        </p:txBody>
      </p:sp>
    </p:spTree>
    <p:extLst>
      <p:ext uri="{BB962C8B-B14F-4D97-AF65-F5344CB8AC3E}">
        <p14:creationId xmlns:p14="http://schemas.microsoft.com/office/powerpoint/2010/main" val="133948362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Rectangle 9"/>
          <p:cNvSpPr/>
          <p:nvPr/>
        </p:nvSpPr>
        <p:spPr>
          <a:xfrm rot="16200000">
            <a:off x="6050280" y="-6050280"/>
            <a:ext cx="91441" cy="12192000"/>
          </a:xfrm>
          <a:prstGeom prst="rect">
            <a:avLst/>
          </a:prstGeom>
          <a:solidFill>
            <a:srgbClr val="00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latin typeface="Rockwell"/>
            </a:endParaRPr>
          </a:p>
        </p:txBody>
      </p:sp>
      <p:sp>
        <p:nvSpPr>
          <p:cNvPr id="11" name="Rectangle 10"/>
          <p:cNvSpPr/>
          <p:nvPr userDrawn="1"/>
        </p:nvSpPr>
        <p:spPr>
          <a:xfrm rot="16200000">
            <a:off x="6050278" y="-5958838"/>
            <a:ext cx="91441" cy="1219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latin typeface="Rockwell"/>
            </a:endParaRPr>
          </a:p>
        </p:txBody>
      </p:sp>
    </p:spTree>
    <p:extLst>
      <p:ext uri="{BB962C8B-B14F-4D97-AF65-F5344CB8AC3E}">
        <p14:creationId xmlns:p14="http://schemas.microsoft.com/office/powerpoint/2010/main" val="6113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Rectangle 9"/>
          <p:cNvSpPr/>
          <p:nvPr/>
        </p:nvSpPr>
        <p:spPr>
          <a:xfrm rot="16200000">
            <a:off x="6050280" y="-6050280"/>
            <a:ext cx="91441" cy="12192000"/>
          </a:xfrm>
          <a:prstGeom prst="rect">
            <a:avLst/>
          </a:prstGeom>
          <a:solidFill>
            <a:srgbClr val="00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endParaRPr>
          </a:p>
        </p:txBody>
      </p:sp>
      <p:sp>
        <p:nvSpPr>
          <p:cNvPr id="11" name="Rectangle 10"/>
          <p:cNvSpPr/>
          <p:nvPr userDrawn="1"/>
        </p:nvSpPr>
        <p:spPr>
          <a:xfrm rot="16200000">
            <a:off x="6050278" y="-5958838"/>
            <a:ext cx="91441" cy="1219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endParaRPr>
          </a:p>
        </p:txBody>
      </p:sp>
    </p:spTree>
    <p:extLst>
      <p:ext uri="{BB962C8B-B14F-4D97-AF65-F5344CB8AC3E}">
        <p14:creationId xmlns:p14="http://schemas.microsoft.com/office/powerpoint/2010/main" val="4159490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6876"/>
            <a:ext cx="12192000" cy="294322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5341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a:t>Click to edit Master title style</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489485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E Subsec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graphicFrame>
        <p:nvGraphicFramePr>
          <p:cNvPr id="15" name="Table 4">
            <a:extLst>
              <a:ext uri="{FF2B5EF4-FFF2-40B4-BE49-F238E27FC236}">
                <a16:creationId xmlns:a16="http://schemas.microsoft.com/office/drawing/2014/main" id="{41A80D01-2046-B109-65BA-8012B24F0DA1}"/>
              </a:ext>
            </a:extLst>
          </p:cNvPr>
          <p:cNvGraphicFramePr>
            <a:graphicFrameLocks noGrp="1"/>
          </p:cNvGraphicFramePr>
          <p:nvPr userDrawn="1">
            <p:extLst>
              <p:ext uri="{D42A27DB-BD31-4B8C-83A1-F6EECF244321}">
                <p14:modId xmlns:p14="http://schemas.microsoft.com/office/powerpoint/2010/main" val="4124201641"/>
              </p:ext>
            </p:extLst>
          </p:nvPr>
        </p:nvGraphicFramePr>
        <p:xfrm>
          <a:off x="470485" y="1838960"/>
          <a:ext cx="5426224" cy="5007482"/>
        </p:xfrm>
        <a:graphic>
          <a:graphicData uri="http://schemas.openxmlformats.org/drawingml/2006/table">
            <a:tbl>
              <a:tblPr firstRow="1" bandRow="1">
                <a:tableStyleId>{2D5ABB26-0587-4C30-8999-92F81FD0307C}</a:tableStyleId>
              </a:tblPr>
              <a:tblGrid>
                <a:gridCol w="399662">
                  <a:extLst>
                    <a:ext uri="{9D8B030D-6E8A-4147-A177-3AD203B41FA5}">
                      <a16:colId xmlns:a16="http://schemas.microsoft.com/office/drawing/2014/main" val="1280405108"/>
                    </a:ext>
                  </a:extLst>
                </a:gridCol>
                <a:gridCol w="5026562">
                  <a:extLst>
                    <a:ext uri="{9D8B030D-6E8A-4147-A177-3AD203B41FA5}">
                      <a16:colId xmlns:a16="http://schemas.microsoft.com/office/drawing/2014/main" val="364227680"/>
                    </a:ext>
                  </a:extLst>
                </a:gridCol>
              </a:tblGrid>
              <a:tr h="813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kern="1200" dirty="0">
                          <a:solidFill>
                            <a:schemeClr val="tx2"/>
                          </a:solidFill>
                          <a:latin typeface="Georgia" panose="02040502050405020303" pitchFamily="18" charset="0"/>
                          <a:ea typeface="+mn-ea"/>
                          <a:cs typeface="+mn-cs"/>
                        </a:rPr>
                        <a:t>1</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a:solidFill>
                            <a:schemeClr val="tx2"/>
                          </a:solidFill>
                          <a:latin typeface="+mn-lt"/>
                          <a:ea typeface="+mn-ea"/>
                          <a:cs typeface="+mn-cs"/>
                        </a:rPr>
                        <a:t>Physical Space</a:t>
                      </a:r>
                    </a:p>
                  </a:txBody>
                  <a:tcPr marL="144524" marR="144524" marT="137160" marB="72262"/>
                </a:tc>
                <a:extLst>
                  <a:ext uri="{0D108BD9-81ED-4DB2-BD59-A6C34878D82A}">
                    <a16:rowId xmlns:a16="http://schemas.microsoft.com/office/drawing/2014/main" val="2224916656"/>
                  </a:ext>
                </a:extLst>
              </a:tr>
              <a:tr h="813308">
                <a:tc>
                  <a:txBody>
                    <a:bodyPr/>
                    <a:lstStyle/>
                    <a:p>
                      <a:pPr marL="0" algn="ctr" defTabSz="914400" rtl="0" eaLnBrk="1" latinLnBrk="0" hangingPunct="1"/>
                      <a:r>
                        <a:rPr lang="en-US" sz="3600" b="1" i="1" kern="1200">
                          <a:solidFill>
                            <a:schemeClr val="tx2"/>
                          </a:solidFill>
                          <a:latin typeface="Georgia" panose="02040502050405020303" pitchFamily="18" charset="0"/>
                          <a:ea typeface="+mn-ea"/>
                          <a:cs typeface="+mn-cs"/>
                        </a:rPr>
                        <a:t>2</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Organizational Capabilities</a:t>
                      </a:r>
                    </a:p>
                  </a:txBody>
                  <a:tcPr marL="144524" marR="144524" marT="137160" marB="72262"/>
                </a:tc>
                <a:extLst>
                  <a:ext uri="{0D108BD9-81ED-4DB2-BD59-A6C34878D82A}">
                    <a16:rowId xmlns:a16="http://schemas.microsoft.com/office/drawing/2014/main" val="3920997839"/>
                  </a:ext>
                </a:extLst>
              </a:tr>
              <a:tr h="913020">
                <a:tc>
                  <a:txBody>
                    <a:bodyPr/>
                    <a:lstStyle/>
                    <a:p>
                      <a:pPr marL="0" algn="ctr" defTabSz="914400" rtl="0" eaLnBrk="1" latinLnBrk="0" hangingPunct="1"/>
                      <a:r>
                        <a:rPr lang="en-US" sz="3200" b="1" i="1" kern="1200">
                          <a:solidFill>
                            <a:schemeClr val="tx2"/>
                          </a:solidFill>
                          <a:latin typeface="Georgia" panose="02040502050405020303" pitchFamily="18" charset="0"/>
                          <a:ea typeface="+mn-ea"/>
                          <a:cs typeface="+mn-cs"/>
                        </a:rPr>
                        <a:t>3</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Transdisciplinary Collaboration </a:t>
                      </a:r>
                      <a:br>
                        <a:rPr lang="en-US" sz="2400">
                          <a:solidFill>
                            <a:schemeClr val="tx2"/>
                          </a:solidFill>
                        </a:rPr>
                      </a:br>
                      <a:r>
                        <a:rPr lang="en-US" sz="2400">
                          <a:solidFill>
                            <a:schemeClr val="tx2"/>
                          </a:solidFill>
                        </a:rPr>
                        <a:t>and Coordination</a:t>
                      </a:r>
                    </a:p>
                  </a:txBody>
                  <a:tcPr marL="144524" marR="144524" marT="137160" marB="72262"/>
                </a:tc>
                <a:extLst>
                  <a:ext uri="{0D108BD9-81ED-4DB2-BD59-A6C34878D82A}">
                    <a16:rowId xmlns:a16="http://schemas.microsoft.com/office/drawing/2014/main" val="2362153541"/>
                  </a:ext>
                </a:extLst>
              </a:tr>
              <a:tr h="813308">
                <a:tc>
                  <a:txBody>
                    <a:bodyPr/>
                    <a:lstStyle/>
                    <a:p>
                      <a:pPr marL="0" algn="ctr" defTabSz="914400" rtl="0" eaLnBrk="1" latinLnBrk="0" hangingPunct="1"/>
                      <a:r>
                        <a:rPr lang="en-US" sz="3200" b="1" i="1" kern="1200">
                          <a:solidFill>
                            <a:schemeClr val="tx2"/>
                          </a:solidFill>
                          <a:latin typeface="Georgia" panose="02040502050405020303" pitchFamily="18" charset="0"/>
                          <a:ea typeface="+mn-ea"/>
                          <a:cs typeface="+mn-cs"/>
                        </a:rPr>
                        <a:t>4</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Cancer Focus</a:t>
                      </a:r>
                    </a:p>
                  </a:txBody>
                  <a:tcPr marL="144524" marR="144524" marT="137160" marB="72262"/>
                </a:tc>
                <a:extLst>
                  <a:ext uri="{0D108BD9-81ED-4DB2-BD59-A6C34878D82A}">
                    <a16:rowId xmlns:a16="http://schemas.microsoft.com/office/drawing/2014/main" val="2680017452"/>
                  </a:ext>
                </a:extLst>
              </a:tr>
              <a:tr h="813308">
                <a:tc>
                  <a:txBody>
                    <a:bodyPr/>
                    <a:lstStyle/>
                    <a:p>
                      <a:pPr marL="0" algn="ctr" defTabSz="914400" rtl="0" eaLnBrk="1" latinLnBrk="0" hangingPunct="1"/>
                      <a:r>
                        <a:rPr lang="en-US" sz="3200" b="1" i="1" kern="1200">
                          <a:solidFill>
                            <a:schemeClr val="tx2"/>
                          </a:solidFill>
                          <a:latin typeface="Georgia" panose="02040502050405020303" pitchFamily="18" charset="0"/>
                          <a:ea typeface="+mn-ea"/>
                          <a:cs typeface="+mn-cs"/>
                        </a:rPr>
                        <a:t>5</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Institutional Commitment</a:t>
                      </a:r>
                    </a:p>
                  </a:txBody>
                  <a:tcPr marL="144524" marR="144524" marT="137160" marB="72262"/>
                </a:tc>
                <a:extLst>
                  <a:ext uri="{0D108BD9-81ED-4DB2-BD59-A6C34878D82A}">
                    <a16:rowId xmlns:a16="http://schemas.microsoft.com/office/drawing/2014/main" val="4178180581"/>
                  </a:ext>
                </a:extLst>
              </a:tr>
              <a:tr h="813308">
                <a:tc>
                  <a:txBody>
                    <a:bodyPr/>
                    <a:lstStyle/>
                    <a:p>
                      <a:pPr marL="0" algn="ctr" defTabSz="914400" rtl="0" eaLnBrk="1" latinLnBrk="0" hangingPunct="1"/>
                      <a:r>
                        <a:rPr lang="en-US" sz="3200" b="1" i="1" kern="1200">
                          <a:solidFill>
                            <a:schemeClr val="tx2"/>
                          </a:solidFill>
                          <a:latin typeface="Georgia" panose="02040502050405020303" pitchFamily="18" charset="0"/>
                          <a:ea typeface="+mn-ea"/>
                          <a:cs typeface="+mn-cs"/>
                        </a:rPr>
                        <a:t>6</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Center Director</a:t>
                      </a:r>
                    </a:p>
                  </a:txBody>
                  <a:tcPr marL="144524" marR="144524" marT="137160" marB="72262"/>
                </a:tc>
                <a:extLst>
                  <a:ext uri="{0D108BD9-81ED-4DB2-BD59-A6C34878D82A}">
                    <a16:rowId xmlns:a16="http://schemas.microsoft.com/office/drawing/2014/main" val="852485607"/>
                  </a:ext>
                </a:extLst>
              </a:tr>
            </a:tbl>
          </a:graphicData>
        </a:graphic>
      </p:graphicFrame>
      <p:sp>
        <p:nvSpPr>
          <p:cNvPr id="23" name="TextBox 22">
            <a:extLst>
              <a:ext uri="{FF2B5EF4-FFF2-40B4-BE49-F238E27FC236}">
                <a16:creationId xmlns:a16="http://schemas.microsoft.com/office/drawing/2014/main" id="{06312833-D2ED-72F5-820E-B50316C8A258}"/>
              </a:ext>
            </a:extLst>
          </p:cNvPr>
          <p:cNvSpPr txBox="1"/>
          <p:nvPr userDrawn="1"/>
        </p:nvSpPr>
        <p:spPr>
          <a:xfrm>
            <a:off x="591201" y="434609"/>
            <a:ext cx="6117534" cy="1200329"/>
          </a:xfrm>
          <a:prstGeom prst="rect">
            <a:avLst/>
          </a:prstGeom>
          <a:noFill/>
        </p:spPr>
        <p:txBody>
          <a:bodyPr wrap="square">
            <a:spAutoFit/>
          </a:bodyPr>
          <a:lstStyle/>
          <a:p>
            <a:pPr>
              <a:lnSpc>
                <a:spcPct val="90000"/>
              </a:lnSpc>
            </a:pPr>
            <a:r>
              <a:rPr lang="en-US" sz="4400" b="1" i="0" kern="1200">
                <a:solidFill>
                  <a:srgbClr val="0C5DAF"/>
                </a:solidFill>
                <a:latin typeface="Arial Black" panose="020B0604020202020204" pitchFamily="34" charset="0"/>
                <a:ea typeface="+mj-ea"/>
                <a:cs typeface="Arial" panose="020B0604020202020204" pitchFamily="34" charset="0"/>
              </a:rPr>
              <a:t>Six Essential </a:t>
            </a:r>
            <a:br>
              <a:rPr lang="en-US" sz="1600" b="0">
                <a:latin typeface="Arial" panose="020B0604020202020204" pitchFamily="34" charset="0"/>
              </a:rPr>
            </a:br>
            <a:r>
              <a:rPr lang="en-US" sz="3600" b="0" i="0" kern="1200">
                <a:solidFill>
                  <a:srgbClr val="0C5DAF"/>
                </a:solidFill>
                <a:latin typeface="Arial" panose="020B0604020202020204" pitchFamily="34" charset="0"/>
                <a:ea typeface="+mj-ea"/>
                <a:cs typeface="Arial" panose="020B0604020202020204" pitchFamily="34" charset="0"/>
              </a:rPr>
              <a:t>Characteristics</a:t>
            </a:r>
            <a:endParaRPr lang="en-US" sz="4400" b="0" i="0" kern="1200">
              <a:solidFill>
                <a:srgbClr val="0C5DA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97304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7" name="Picture 6" descr="Aerial view of a city&#10;&#10;Description automatically generated with low confidence">
            <a:extLst>
              <a:ext uri="{FF2B5EF4-FFF2-40B4-BE49-F238E27FC236}">
                <a16:creationId xmlns:a16="http://schemas.microsoft.com/office/drawing/2014/main" id="{FE648F0C-7FC1-40D2-322E-5286756BD87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284892" cy="6858000"/>
          </a:xfrm>
          <a:prstGeom prst="rect">
            <a:avLst/>
          </a:prstGeom>
        </p:spPr>
      </p:pic>
      <p:sp>
        <p:nvSpPr>
          <p:cNvPr id="8" name="Rectangle 7">
            <a:extLst>
              <a:ext uri="{FF2B5EF4-FFF2-40B4-BE49-F238E27FC236}">
                <a16:creationId xmlns:a16="http://schemas.microsoft.com/office/drawing/2014/main" id="{06401AC6-A140-9E6B-209D-6171576349F2}"/>
              </a:ext>
            </a:extLst>
          </p:cNvPr>
          <p:cNvSpPr/>
          <p:nvPr userDrawn="1"/>
        </p:nvSpPr>
        <p:spPr>
          <a:xfrm>
            <a:off x="-55020" y="-22272"/>
            <a:ext cx="12377783" cy="6910251"/>
          </a:xfrm>
          <a:prstGeom prst="rect">
            <a:avLst/>
          </a:prstGeom>
          <a:solidFill>
            <a:schemeClr val="tx2">
              <a:alpha val="679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4">
            <a:extLst>
              <a:ext uri="{FF2B5EF4-FFF2-40B4-BE49-F238E27FC236}">
                <a16:creationId xmlns:a16="http://schemas.microsoft.com/office/drawing/2014/main" id="{FCA8A9B3-4A2B-9FE6-11A8-CBBEB6DDDBCE}"/>
              </a:ext>
            </a:extLst>
          </p:cNvPr>
          <p:cNvGraphicFramePr>
            <a:graphicFrameLocks noGrp="1"/>
          </p:cNvGraphicFramePr>
          <p:nvPr userDrawn="1">
            <p:extLst>
              <p:ext uri="{D42A27DB-BD31-4B8C-83A1-F6EECF244321}">
                <p14:modId xmlns:p14="http://schemas.microsoft.com/office/powerpoint/2010/main" val="2409176556"/>
              </p:ext>
            </p:extLst>
          </p:nvPr>
        </p:nvGraphicFramePr>
        <p:xfrm>
          <a:off x="470484" y="740115"/>
          <a:ext cx="11386736" cy="5947848"/>
        </p:xfrm>
        <a:graphic>
          <a:graphicData uri="http://schemas.openxmlformats.org/drawingml/2006/table">
            <a:tbl>
              <a:tblPr firstRow="1" bandRow="1">
                <a:tableStyleId>{2D5ABB26-0587-4C30-8999-92F81FD0307C}</a:tableStyleId>
              </a:tblPr>
              <a:tblGrid>
                <a:gridCol w="11386736">
                  <a:extLst>
                    <a:ext uri="{9D8B030D-6E8A-4147-A177-3AD203B41FA5}">
                      <a16:colId xmlns:a16="http://schemas.microsoft.com/office/drawing/2014/main" val="364227680"/>
                    </a:ext>
                  </a:extLst>
                </a:gridCol>
              </a:tblGrid>
              <a:tr h="991308">
                <a:tc>
                  <a:txBody>
                    <a:bodyPr/>
                    <a:lstStyle/>
                    <a:p>
                      <a:r>
                        <a:rPr lang="en-US" sz="3200" b="0" i="0" dirty="0">
                          <a:solidFill>
                            <a:schemeClr val="accent1">
                              <a:lumMod val="20000"/>
                              <a:lumOff val="80000"/>
                            </a:schemeClr>
                          </a:solidFill>
                          <a:latin typeface="Arial" panose="020B0604020202020204" pitchFamily="34" charset="0"/>
                          <a:cs typeface="Arial" panose="020B0604020202020204" pitchFamily="34" charset="0"/>
                        </a:rPr>
                        <a:t>Our Catchment Population and Challenges</a:t>
                      </a:r>
                    </a:p>
                  </a:txBody>
                  <a:tcPr marL="144524" marR="144524" marT="137160" marB="72262" anchor="ctr"/>
                </a:tc>
                <a:extLst>
                  <a:ext uri="{0D108BD9-81ED-4DB2-BD59-A6C34878D82A}">
                    <a16:rowId xmlns:a16="http://schemas.microsoft.com/office/drawing/2014/main" val="3373733226"/>
                  </a:ext>
                </a:extLst>
              </a:tr>
              <a:tr h="991308">
                <a:tc>
                  <a:txBody>
                    <a:bodyPr/>
                    <a:lstStyle/>
                    <a:p>
                      <a:r>
                        <a:rPr lang="en-US" sz="3200" b="0" i="0">
                          <a:solidFill>
                            <a:schemeClr val="accent1">
                              <a:lumMod val="20000"/>
                              <a:lumOff val="80000"/>
                            </a:schemeClr>
                          </a:solidFill>
                          <a:latin typeface="Arial" panose="020B0604020202020204" pitchFamily="34" charset="0"/>
                          <a:cs typeface="Arial" panose="020B0604020202020204" pitchFamily="34" charset="0"/>
                        </a:rPr>
                        <a:t>Major Accomplishments</a:t>
                      </a:r>
                    </a:p>
                  </a:txBody>
                  <a:tcPr marL="144524" marR="144524" marT="137160" marB="72262" anchor="ctr"/>
                </a:tc>
                <a:extLst>
                  <a:ext uri="{0D108BD9-81ED-4DB2-BD59-A6C34878D82A}">
                    <a16:rowId xmlns:a16="http://schemas.microsoft.com/office/drawing/2014/main" val="2775812343"/>
                  </a:ext>
                </a:extLst>
              </a:tr>
              <a:tr h="991308">
                <a:tc>
                  <a:txBody>
                    <a:bodyPr/>
                    <a:lstStyle/>
                    <a:p>
                      <a:pPr marL="0" algn="l" defTabSz="914400" rtl="0" eaLnBrk="1" latinLnBrk="0" hangingPunct="1"/>
                      <a:r>
                        <a:rPr lang="en-US" sz="3200" b="0" i="0" kern="1200">
                          <a:solidFill>
                            <a:schemeClr val="accent1">
                              <a:lumMod val="20000"/>
                              <a:lumOff val="80000"/>
                            </a:schemeClr>
                          </a:solidFill>
                          <a:latin typeface="Arial" panose="020B0604020202020204" pitchFamily="34" charset="0"/>
                          <a:ea typeface="+mn-ea"/>
                          <a:cs typeface="Arial" panose="020B0604020202020204" pitchFamily="34" charset="0"/>
                        </a:rPr>
                        <a:t>Scientific Achievements</a:t>
                      </a:r>
                    </a:p>
                  </a:txBody>
                  <a:tcPr marL="144524" marR="144524" marT="137160" marB="72262" anchor="ctr"/>
                </a:tc>
                <a:extLst>
                  <a:ext uri="{0D108BD9-81ED-4DB2-BD59-A6C34878D82A}">
                    <a16:rowId xmlns:a16="http://schemas.microsoft.com/office/drawing/2014/main" val="4018216987"/>
                  </a:ext>
                </a:extLst>
              </a:tr>
              <a:tr h="991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accent1">
                              <a:lumMod val="20000"/>
                              <a:lumOff val="80000"/>
                            </a:schemeClr>
                          </a:solidFill>
                        </a:rPr>
                        <a:t>Impacting Our Catchment Population</a:t>
                      </a:r>
                    </a:p>
                  </a:txBody>
                  <a:tcPr marL="144524" marR="144524" marT="137160" marB="72262" anchor="ctr"/>
                </a:tc>
                <a:extLst>
                  <a:ext uri="{0D108BD9-81ED-4DB2-BD59-A6C34878D82A}">
                    <a16:rowId xmlns:a16="http://schemas.microsoft.com/office/drawing/2014/main" val="2224916656"/>
                  </a:ext>
                </a:extLst>
              </a:tr>
              <a:tr h="991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accent1">
                              <a:lumMod val="20000"/>
                              <a:lumOff val="80000"/>
                            </a:schemeClr>
                          </a:solidFill>
                          <a:latin typeface="+mn-lt"/>
                          <a:ea typeface="+mn-ea"/>
                          <a:cs typeface="+mn-cs"/>
                        </a:rPr>
                        <a:t>Six Essential Characteristics</a:t>
                      </a:r>
                    </a:p>
                  </a:txBody>
                  <a:tcPr marL="144524" marR="144524" marT="137160" marB="72262" anchor="ctr"/>
                </a:tc>
                <a:extLst>
                  <a:ext uri="{0D108BD9-81ED-4DB2-BD59-A6C34878D82A}">
                    <a16:rowId xmlns:a16="http://schemas.microsoft.com/office/drawing/2014/main" val="2362153541"/>
                  </a:ext>
                </a:extLst>
              </a:tr>
              <a:tr h="991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20000"/>
                              <a:lumOff val="80000"/>
                            </a:schemeClr>
                          </a:solidFill>
                        </a:rPr>
                        <a:t>Leadership, Planning and Evaluation and Future Plans</a:t>
                      </a:r>
                    </a:p>
                  </a:txBody>
                  <a:tcPr marL="144524" marR="144524" marT="137160" marB="72262" anchor="ctr"/>
                </a:tc>
                <a:extLst>
                  <a:ext uri="{0D108BD9-81ED-4DB2-BD59-A6C34878D82A}">
                    <a16:rowId xmlns:a16="http://schemas.microsoft.com/office/drawing/2014/main" val="4178180581"/>
                  </a:ext>
                </a:extLst>
              </a:tr>
            </a:tbl>
          </a:graphicData>
        </a:graphic>
      </p:graphicFrame>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903960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a:t>Click to edit Master title style</a:t>
            </a:r>
          </a:p>
        </p:txBody>
      </p:sp>
      <p:sp>
        <p:nvSpPr>
          <p:cNvPr id="3" name="Content Placeholder 2">
            <a:extLst>
              <a:ext uri="{FF2B5EF4-FFF2-40B4-BE49-F238E27FC236}">
                <a16:creationId xmlns:a16="http://schemas.microsoft.com/office/drawing/2014/main" id="{EB3DF73E-C93F-46E1-FE31-D41A0157B202}"/>
              </a:ext>
            </a:extLst>
          </p:cNvPr>
          <p:cNvSpPr>
            <a:spLocks noGrp="1"/>
          </p:cNvSpPr>
          <p:nvPr>
            <p:ph idx="1"/>
          </p:nvPr>
        </p:nvSpPr>
        <p:spPr/>
        <p:txBody>
          <a:bodyPr lIns="0" tIns="0" rIns="0" bIns="0"/>
          <a:lstStyle>
            <a:lvl1pPr marL="457200" indent="-457200">
              <a:buFont typeface="Wingdings" pitchFamily="2" charset="2"/>
              <a:buChar char="§"/>
              <a:defRPr/>
            </a:lvl1pPr>
            <a:lvl3pPr marL="1257300" indent="-342900">
              <a:buFont typeface="Wingdings" pitchFamily="2" charset="2"/>
              <a:buChar char="§"/>
              <a:defRPr/>
            </a:lvl3pPr>
            <a:lvl4pPr marL="1657350" indent="-285750">
              <a:buFont typeface="Wingdings" pitchFamily="2" charset="2"/>
              <a:buChar char="§"/>
              <a:defRPr/>
            </a:lvl4pPr>
            <a:lvl5pPr marL="2114550" indent="-285750">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948927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D398-0EC0-39C4-985E-DE534B4F0B2D}"/>
              </a:ext>
            </a:extLst>
          </p:cNvPr>
          <p:cNvSpPr>
            <a:spLocks noGrp="1"/>
          </p:cNvSpPr>
          <p:nvPr>
            <p:ph type="title"/>
          </p:nvPr>
        </p:nvSpPr>
        <p:spPr>
          <a:xfrm>
            <a:off x="839788" y="12208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EDF97D-2A69-7558-42EC-2368977A39B5}"/>
              </a:ext>
            </a:extLst>
          </p:cNvPr>
          <p:cNvSpPr>
            <a:spLocks noGrp="1"/>
          </p:cNvSpPr>
          <p:nvPr>
            <p:ph type="body" idx="1"/>
          </p:nvPr>
        </p:nvSpPr>
        <p:spPr>
          <a:xfrm>
            <a:off x="839788" y="1681163"/>
            <a:ext cx="5157787"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CF1F22-59D2-2013-22B3-6D83ECDDB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CD12C9-003D-7062-8BF8-932A7DAD10F8}"/>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A5120-A0B2-A45A-21A6-5D3E51598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1FC9FE-98D3-651F-B3ED-A78D34750125}"/>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8" name="Footer Placeholder 7">
            <a:extLst>
              <a:ext uri="{FF2B5EF4-FFF2-40B4-BE49-F238E27FC236}">
                <a16:creationId xmlns:a16="http://schemas.microsoft.com/office/drawing/2014/main" id="{D4A69D87-CDE4-4210-2D60-78E7DAB52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19C107-BE7F-2D76-ED11-26EE0770284A}"/>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64454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E Subsec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graphicFrame>
        <p:nvGraphicFramePr>
          <p:cNvPr id="15" name="Table 4">
            <a:extLst>
              <a:ext uri="{FF2B5EF4-FFF2-40B4-BE49-F238E27FC236}">
                <a16:creationId xmlns:a16="http://schemas.microsoft.com/office/drawing/2014/main" id="{41A80D01-2046-B109-65BA-8012B24F0DA1}"/>
              </a:ext>
            </a:extLst>
          </p:cNvPr>
          <p:cNvGraphicFramePr>
            <a:graphicFrameLocks noGrp="1"/>
          </p:cNvGraphicFramePr>
          <p:nvPr userDrawn="1">
            <p:extLst>
              <p:ext uri="{D42A27DB-BD31-4B8C-83A1-F6EECF244321}">
                <p14:modId xmlns:p14="http://schemas.microsoft.com/office/powerpoint/2010/main" val="186378372"/>
              </p:ext>
            </p:extLst>
          </p:nvPr>
        </p:nvGraphicFramePr>
        <p:xfrm>
          <a:off x="470485" y="1838960"/>
          <a:ext cx="5426224" cy="4797994"/>
        </p:xfrm>
        <a:graphic>
          <a:graphicData uri="http://schemas.openxmlformats.org/drawingml/2006/table">
            <a:tbl>
              <a:tblPr firstRow="1" bandRow="1">
                <a:tableStyleId>{2D5ABB26-0587-4C30-8999-92F81FD0307C}</a:tableStyleId>
              </a:tblPr>
              <a:tblGrid>
                <a:gridCol w="399662">
                  <a:extLst>
                    <a:ext uri="{9D8B030D-6E8A-4147-A177-3AD203B41FA5}">
                      <a16:colId xmlns:a16="http://schemas.microsoft.com/office/drawing/2014/main" val="1280405108"/>
                    </a:ext>
                  </a:extLst>
                </a:gridCol>
                <a:gridCol w="5026562">
                  <a:extLst>
                    <a:ext uri="{9D8B030D-6E8A-4147-A177-3AD203B41FA5}">
                      <a16:colId xmlns:a16="http://schemas.microsoft.com/office/drawing/2014/main" val="364227680"/>
                    </a:ext>
                  </a:extLst>
                </a:gridCol>
              </a:tblGrid>
              <a:tr h="6975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kern="1200" dirty="0">
                          <a:solidFill>
                            <a:schemeClr val="tx2"/>
                          </a:solidFill>
                          <a:latin typeface="Georgia" panose="02040502050405020303" pitchFamily="18" charset="0"/>
                          <a:ea typeface="+mn-ea"/>
                          <a:cs typeface="+mn-cs"/>
                        </a:rPr>
                        <a:t>1</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2"/>
                          </a:solidFill>
                          <a:latin typeface="+mn-lt"/>
                          <a:ea typeface="+mn-ea"/>
                          <a:cs typeface="+mn-cs"/>
                        </a:rPr>
                        <a:t>Physical Space</a:t>
                      </a:r>
                    </a:p>
                  </a:txBody>
                  <a:tcPr marL="144524" marR="144524" marT="137160" marB="72262"/>
                </a:tc>
                <a:extLst>
                  <a:ext uri="{0D108BD9-81ED-4DB2-BD59-A6C34878D82A}">
                    <a16:rowId xmlns:a16="http://schemas.microsoft.com/office/drawing/2014/main" val="2224916656"/>
                  </a:ext>
                </a:extLst>
              </a:tr>
              <a:tr h="719085">
                <a:tc>
                  <a:txBody>
                    <a:bodyPr/>
                    <a:lstStyle/>
                    <a:p>
                      <a:pPr marL="0" algn="ctr" defTabSz="914400" rtl="0" eaLnBrk="1" latinLnBrk="0" hangingPunct="1"/>
                      <a:r>
                        <a:rPr lang="en-US" sz="3600" b="1" i="1" kern="1200" dirty="0">
                          <a:solidFill>
                            <a:schemeClr val="tx2"/>
                          </a:solidFill>
                          <a:latin typeface="Georgia" panose="02040502050405020303" pitchFamily="18" charset="0"/>
                          <a:ea typeface="+mn-ea"/>
                          <a:cs typeface="+mn-cs"/>
                        </a:rPr>
                        <a:t>2</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Organizational Capabilities</a:t>
                      </a:r>
                    </a:p>
                  </a:txBody>
                  <a:tcPr marL="144524" marR="144524" marT="137160" marB="72262"/>
                </a:tc>
                <a:extLst>
                  <a:ext uri="{0D108BD9-81ED-4DB2-BD59-A6C34878D82A}">
                    <a16:rowId xmlns:a16="http://schemas.microsoft.com/office/drawing/2014/main" val="3920997839"/>
                  </a:ext>
                </a:extLst>
              </a:tr>
              <a:tr h="1077910">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3</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Transdisciplinary Collaboration </a:t>
                      </a:r>
                      <a:br>
                        <a:rPr lang="en-US" sz="2400" dirty="0">
                          <a:solidFill>
                            <a:schemeClr val="tx2"/>
                          </a:solidFill>
                        </a:rPr>
                      </a:br>
                      <a:r>
                        <a:rPr lang="en-US" sz="2400" dirty="0">
                          <a:solidFill>
                            <a:schemeClr val="tx2"/>
                          </a:solidFill>
                        </a:rPr>
                        <a:t>and Coordination</a:t>
                      </a:r>
                    </a:p>
                  </a:txBody>
                  <a:tcPr marL="144524" marR="144524" marT="137160" marB="72262"/>
                </a:tc>
                <a:extLst>
                  <a:ext uri="{0D108BD9-81ED-4DB2-BD59-A6C34878D82A}">
                    <a16:rowId xmlns:a16="http://schemas.microsoft.com/office/drawing/2014/main" val="2362153541"/>
                  </a:ext>
                </a:extLst>
              </a:tr>
              <a:tr h="751490">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4</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Cancer Focus</a:t>
                      </a:r>
                    </a:p>
                  </a:txBody>
                  <a:tcPr marL="144524" marR="144524" marT="137160" marB="72262"/>
                </a:tc>
                <a:extLst>
                  <a:ext uri="{0D108BD9-81ED-4DB2-BD59-A6C34878D82A}">
                    <a16:rowId xmlns:a16="http://schemas.microsoft.com/office/drawing/2014/main" val="2680017452"/>
                  </a:ext>
                </a:extLst>
              </a:tr>
              <a:tr h="738695">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5</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Institutional Commitment</a:t>
                      </a:r>
                    </a:p>
                  </a:txBody>
                  <a:tcPr marL="144524" marR="144524" marT="137160" marB="72262"/>
                </a:tc>
                <a:extLst>
                  <a:ext uri="{0D108BD9-81ED-4DB2-BD59-A6C34878D82A}">
                    <a16:rowId xmlns:a16="http://schemas.microsoft.com/office/drawing/2014/main" val="4178180581"/>
                  </a:ext>
                </a:extLst>
              </a:tr>
              <a:tr h="813308">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6</a:t>
                      </a:r>
                    </a:p>
                  </a:txBody>
                  <a:tcPr marL="144524" marR="146304"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Center Director</a:t>
                      </a:r>
                    </a:p>
                  </a:txBody>
                  <a:tcPr marL="144524" marR="144524" marT="137160" marB="72262"/>
                </a:tc>
                <a:extLst>
                  <a:ext uri="{0D108BD9-81ED-4DB2-BD59-A6C34878D82A}">
                    <a16:rowId xmlns:a16="http://schemas.microsoft.com/office/drawing/2014/main" val="852485607"/>
                  </a:ext>
                </a:extLst>
              </a:tr>
            </a:tbl>
          </a:graphicData>
        </a:graphic>
      </p:graphicFrame>
      <p:sp>
        <p:nvSpPr>
          <p:cNvPr id="23" name="TextBox 22">
            <a:extLst>
              <a:ext uri="{FF2B5EF4-FFF2-40B4-BE49-F238E27FC236}">
                <a16:creationId xmlns:a16="http://schemas.microsoft.com/office/drawing/2014/main" id="{06312833-D2ED-72F5-820E-B50316C8A258}"/>
              </a:ext>
            </a:extLst>
          </p:cNvPr>
          <p:cNvSpPr txBox="1"/>
          <p:nvPr userDrawn="1"/>
        </p:nvSpPr>
        <p:spPr>
          <a:xfrm>
            <a:off x="591201" y="434609"/>
            <a:ext cx="6117534" cy="1200329"/>
          </a:xfrm>
          <a:prstGeom prst="rect">
            <a:avLst/>
          </a:prstGeom>
          <a:noFill/>
        </p:spPr>
        <p:txBody>
          <a:bodyPr wrap="square">
            <a:spAutoFit/>
          </a:bodyPr>
          <a:lstStyle/>
          <a:p>
            <a:pPr>
              <a:lnSpc>
                <a:spcPct val="90000"/>
              </a:lnSpc>
            </a:pPr>
            <a:r>
              <a:rPr lang="en-US" sz="4400" b="1" i="0" kern="1200" dirty="0">
                <a:solidFill>
                  <a:srgbClr val="0C5DAF"/>
                </a:solidFill>
                <a:latin typeface="Arial Black" panose="020B0604020202020204" pitchFamily="34" charset="0"/>
                <a:ea typeface="+mj-ea"/>
                <a:cs typeface="Arial" panose="020B0604020202020204" pitchFamily="34" charset="0"/>
              </a:rPr>
              <a:t>Six Essential </a:t>
            </a:r>
            <a:br>
              <a:rPr lang="en-US" sz="1600" b="0" dirty="0">
                <a:latin typeface="Arial" panose="020B0604020202020204" pitchFamily="34" charset="0"/>
              </a:rPr>
            </a:br>
            <a:r>
              <a:rPr lang="en-US" sz="3600" b="0" i="0" kern="1200" dirty="0">
                <a:solidFill>
                  <a:srgbClr val="0C5DAF"/>
                </a:solidFill>
                <a:latin typeface="Arial" panose="020B0604020202020204" pitchFamily="34" charset="0"/>
                <a:ea typeface="+mj-ea"/>
                <a:cs typeface="Arial" panose="020B0604020202020204" pitchFamily="34" charset="0"/>
              </a:rPr>
              <a:t>Characteristics</a:t>
            </a:r>
            <a:endParaRPr lang="en-US" sz="4400" b="0" i="0" kern="1200" dirty="0">
              <a:solidFill>
                <a:srgbClr val="0C5DA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710449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m1-scienc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A9C8B-7B9D-28DD-F921-3ED50D07812E}"/>
              </a:ext>
            </a:extLst>
          </p:cNvPr>
          <p:cNvSpPr>
            <a:spLocks noGrp="1"/>
          </p:cNvSpPr>
          <p:nvPr>
            <p:ph type="sldNum" sz="quarter" idx="12"/>
          </p:nvPr>
        </p:nvSpPr>
        <p:spPr>
          <a:xfrm>
            <a:off x="11767558" y="314678"/>
            <a:ext cx="424441" cy="365125"/>
          </a:xfrm>
        </p:spPr>
        <p:txBody>
          <a:bodyPr/>
          <a:lstStyle/>
          <a:p>
            <a:fld id="{1EA3A71E-19C4-8B4C-ADBF-FBED4D4BA8D8}" type="slidenum">
              <a:rPr lang="en-US" smtClean="0"/>
              <a:t>‹#›</a:t>
            </a:fld>
            <a:endParaRPr lang="en-US"/>
          </a:p>
        </p:txBody>
      </p:sp>
      <p:sp>
        <p:nvSpPr>
          <p:cNvPr id="9" name="Text Placeholder 2">
            <a:extLst>
              <a:ext uri="{FF2B5EF4-FFF2-40B4-BE49-F238E27FC236}">
                <a16:creationId xmlns:a16="http://schemas.microsoft.com/office/drawing/2014/main" id="{D0626615-3E5F-93D6-0F6A-BAD6B97191AD}"/>
              </a:ext>
            </a:extLst>
          </p:cNvPr>
          <p:cNvSpPr>
            <a:spLocks noGrp="1"/>
          </p:cNvSpPr>
          <p:nvPr>
            <p:ph type="body" idx="1"/>
          </p:nvPr>
        </p:nvSpPr>
        <p:spPr>
          <a:xfrm>
            <a:off x="3546670" y="6986999"/>
            <a:ext cx="4128759" cy="518248"/>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C5528648-FB63-BEB0-39DF-4B8A321EAD59}"/>
              </a:ext>
            </a:extLst>
          </p:cNvPr>
          <p:cNvSpPr>
            <a:spLocks noGrp="1"/>
          </p:cNvSpPr>
          <p:nvPr>
            <p:ph sz="half" idx="2"/>
          </p:nvPr>
        </p:nvSpPr>
        <p:spPr>
          <a:xfrm>
            <a:off x="3546670" y="7621358"/>
            <a:ext cx="4128759" cy="1564005"/>
          </a:xfrm>
        </p:spPr>
        <p:txBody>
          <a:bodyPr>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B34C873B-A5FC-B762-D92B-AA902BB166D3}"/>
              </a:ext>
            </a:extLst>
          </p:cNvPr>
          <p:cNvSpPr>
            <a:spLocks noGrp="1"/>
          </p:cNvSpPr>
          <p:nvPr>
            <p:ph type="body" idx="14"/>
          </p:nvPr>
        </p:nvSpPr>
        <p:spPr>
          <a:xfrm>
            <a:off x="7817085" y="6986999"/>
            <a:ext cx="4128759" cy="520827"/>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427E628E-A395-A18F-47BF-112F22AC99C7}"/>
              </a:ext>
            </a:extLst>
          </p:cNvPr>
          <p:cNvSpPr>
            <a:spLocks noGrp="1"/>
          </p:cNvSpPr>
          <p:nvPr>
            <p:ph sz="half" idx="15"/>
          </p:nvPr>
        </p:nvSpPr>
        <p:spPr>
          <a:xfrm>
            <a:off x="7817085" y="7621358"/>
            <a:ext cx="4128759" cy="156400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1357B264-31D1-88F5-EF5C-AED0471BDE4F}"/>
              </a:ext>
            </a:extLst>
          </p:cNvPr>
          <p:cNvSpPr>
            <a:spLocks noGrp="1"/>
          </p:cNvSpPr>
          <p:nvPr>
            <p:ph type="body" sz="quarter" idx="18" hasCustomPrompt="1"/>
          </p:nvPr>
        </p:nvSpPr>
        <p:spPr>
          <a:xfrm>
            <a:off x="246156" y="6263411"/>
            <a:ext cx="1741670" cy="457048"/>
          </a:xfrm>
        </p:spPr>
        <p:txBody>
          <a:bodyPr wrap="square" anchor="b">
            <a:spAutoFit/>
          </a:bodyPr>
          <a:lstStyle>
            <a:lvl1pPr marL="4762" indent="0">
              <a:spcBef>
                <a:spcPts val="600"/>
              </a:spcBef>
              <a:spcAft>
                <a:spcPts val="0"/>
              </a:spcAft>
              <a:buFontTx/>
              <a:buNone/>
              <a:tabLst>
                <a:tab pos="107950" algn="l"/>
                <a:tab pos="280988" algn="l"/>
              </a:tabLst>
              <a:defRPr sz="1100" b="1">
                <a:solidFill>
                  <a:schemeClr val="tx1"/>
                </a:solidFill>
              </a:defRPr>
            </a:lvl1pPr>
            <a:lvl2pPr marL="114300" indent="0">
              <a:spcBef>
                <a:spcPts val="0"/>
              </a:spcBef>
              <a:spcAft>
                <a:spcPts val="0"/>
              </a:spcAft>
              <a:buNone/>
              <a:tabLst/>
              <a:defRPr sz="1100" i="1">
                <a:solidFill>
                  <a:schemeClr val="tx1"/>
                </a:solidFill>
              </a:defRPr>
            </a:lvl2pPr>
            <a:lvl3pPr>
              <a:spcBef>
                <a:spcPts val="0"/>
              </a:spcBef>
              <a:defRPr sz="1200">
                <a:solidFill>
                  <a:schemeClr val="accent2"/>
                </a:solidFill>
              </a:defRPr>
            </a:lvl3pPr>
            <a:lvl4pPr>
              <a:spcBef>
                <a:spcPts val="0"/>
              </a:spcBef>
              <a:defRPr sz="1200">
                <a:solidFill>
                  <a:schemeClr val="accent2"/>
                </a:solidFill>
              </a:defRPr>
            </a:lvl4pPr>
            <a:lvl5pPr>
              <a:spcBef>
                <a:spcPts val="0"/>
              </a:spcBef>
              <a:defRPr sz="1200">
                <a:solidFill>
                  <a:schemeClr val="accent2"/>
                </a:solidFill>
              </a:defRPr>
            </a:lvl5pPr>
          </a:lstStyle>
          <a:p>
            <a:pPr lvl="0"/>
            <a:r>
              <a:rPr lang="en-US"/>
              <a:t>CLICK TO EDIT MASTER TEXT STYLES</a:t>
            </a:r>
          </a:p>
          <a:p>
            <a:pPr lvl="1"/>
            <a:r>
              <a:rPr lang="en-US"/>
              <a:t>Second level</a:t>
            </a:r>
          </a:p>
        </p:txBody>
      </p:sp>
      <p:sp>
        <p:nvSpPr>
          <p:cNvPr id="3" name="Title 1">
            <a:extLst>
              <a:ext uri="{FF2B5EF4-FFF2-40B4-BE49-F238E27FC236}">
                <a16:creationId xmlns:a16="http://schemas.microsoft.com/office/drawing/2014/main" id="{80DAC3E2-4956-FC1A-417B-C92904EC1D82}"/>
              </a:ext>
            </a:extLst>
          </p:cNvPr>
          <p:cNvSpPr>
            <a:spLocks noGrp="1"/>
          </p:cNvSpPr>
          <p:nvPr>
            <p:ph type="title"/>
          </p:nvPr>
        </p:nvSpPr>
        <p:spPr>
          <a:xfrm>
            <a:off x="246156" y="137542"/>
            <a:ext cx="10515600" cy="843120"/>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720537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16">
          <p15:clr>
            <a:srgbClr val="FBAE40"/>
          </p15:clr>
        </p15:guide>
        <p15:guide id="4" pos="768">
          <p15:clr>
            <a:srgbClr val="FBAE40"/>
          </p15:clr>
        </p15:guide>
        <p15:guide id="5" pos="144">
          <p15:clr>
            <a:srgbClr val="FBAE40"/>
          </p15:clr>
        </p15:guide>
        <p15:guide id="6" orient="horz" pos="648">
          <p15:clr>
            <a:srgbClr val="FBAE40"/>
          </p15:clr>
        </p15:guide>
        <p15:guide id="7" orient="horz" pos="13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5D80-A306-C11C-B65D-2CFB13027B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04CF07-FB50-C612-5C18-AC9173BC8BE5}"/>
              </a:ext>
            </a:extLst>
          </p:cNvPr>
          <p:cNvSpPr>
            <a:spLocks noGrp="1"/>
          </p:cNvSpPr>
          <p:nvPr>
            <p:ph type="dt" sz="half" idx="10"/>
          </p:nvPr>
        </p:nvSpPr>
        <p:spPr/>
        <p:txBody>
          <a:bodyPr/>
          <a:lstStyle/>
          <a:p>
            <a:fld id="{17D619EC-34EE-B445-9C1D-BE46C295C469}" type="datetimeFigureOut">
              <a:rPr lang="en-US" smtClean="0"/>
              <a:t>12/17/2025</a:t>
            </a:fld>
            <a:endParaRPr lang="en-US"/>
          </a:p>
        </p:txBody>
      </p:sp>
      <p:sp>
        <p:nvSpPr>
          <p:cNvPr id="4" name="Footer Placeholder 3">
            <a:extLst>
              <a:ext uri="{FF2B5EF4-FFF2-40B4-BE49-F238E27FC236}">
                <a16:creationId xmlns:a16="http://schemas.microsoft.com/office/drawing/2014/main" id="{519C1452-0940-25B3-C5DE-EE8EC03C05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E19C36-2F05-9D9A-D06B-92BBF46AF4EE}"/>
              </a:ext>
            </a:extLst>
          </p:cNvPr>
          <p:cNvSpPr>
            <a:spLocks noGrp="1"/>
          </p:cNvSpPr>
          <p:nvPr>
            <p:ph type="sldNum" sz="quarter" idx="12"/>
          </p:nvPr>
        </p:nvSpPr>
        <p:spPr/>
        <p:txBody>
          <a:bodyPr/>
          <a:lstStyle/>
          <a:p>
            <a:fld id="{4AF8B6A0-208D-E140-8692-AE364703250E}" type="slidenum">
              <a:rPr lang="en-US" smtClean="0"/>
              <a:t>‹#›</a:t>
            </a:fld>
            <a:endParaRPr lang="en-US"/>
          </a:p>
        </p:txBody>
      </p:sp>
    </p:spTree>
    <p:extLst>
      <p:ext uri="{BB962C8B-B14F-4D97-AF65-F5344CB8AC3E}">
        <p14:creationId xmlns:p14="http://schemas.microsoft.com/office/powerpoint/2010/main" val="2194856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761306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735327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Point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B480BA-2A6E-44E5-AA17-D87B84723DDE}"/>
              </a:ext>
            </a:extLst>
          </p:cNvPr>
          <p:cNvSpPr/>
          <p:nvPr/>
        </p:nvSpPr>
        <p:spPr>
          <a:xfrm>
            <a:off x="1068683" y="1188399"/>
            <a:ext cx="100565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603" tIns="34302" rIns="68603" bIns="34302" rtlCol="0" anchor="ctr"/>
          <a:lstStyle/>
          <a:p>
            <a:pPr algn="ctr"/>
            <a:endParaRPr lang="en-US" sz="900" b="1">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EE12E4F-9C40-425B-B438-C859F190ED85}"/>
              </a:ext>
            </a:extLst>
          </p:cNvPr>
          <p:cNvSpPr/>
          <p:nvPr/>
        </p:nvSpPr>
        <p:spPr>
          <a:xfrm>
            <a:off x="12362546" y="0"/>
            <a:ext cx="1696356" cy="612758"/>
          </a:xfrm>
          <a:prstGeom prst="rect">
            <a:avLst/>
          </a:prstGeom>
          <a:solidFill>
            <a:srgbClr val="FF0033"/>
          </a:solidFill>
          <a:ln>
            <a:noFill/>
          </a:ln>
        </p:spPr>
        <p:style>
          <a:lnRef idx="1">
            <a:schemeClr val="accent1"/>
          </a:lnRef>
          <a:fillRef idx="3">
            <a:schemeClr val="accent1"/>
          </a:fillRef>
          <a:effectRef idx="2">
            <a:schemeClr val="accent1"/>
          </a:effectRef>
          <a:fontRef idx="minor">
            <a:schemeClr val="lt1"/>
          </a:fontRef>
        </p:style>
        <p:txBody>
          <a:bodyPr lIns="68603" tIns="34302" rIns="68603" bIns="34302" rtlCol="0" anchor="ctr"/>
          <a:lstStyle/>
          <a:p>
            <a:pPr algn="ctr"/>
            <a:r>
              <a:rPr lang="en-US" sz="800">
                <a:solidFill>
                  <a:srgbClr val="FFFFFF"/>
                </a:solidFill>
                <a:latin typeface="Arial"/>
                <a:cs typeface="Arial"/>
              </a:rPr>
              <a:t>Bullet Slide</a:t>
            </a:r>
          </a:p>
        </p:txBody>
      </p:sp>
      <p:sp>
        <p:nvSpPr>
          <p:cNvPr id="3" name="Text Placeholder 2">
            <a:extLst>
              <a:ext uri="{FF2B5EF4-FFF2-40B4-BE49-F238E27FC236}">
                <a16:creationId xmlns:a16="http://schemas.microsoft.com/office/drawing/2014/main" id="{90EF5276-B379-4810-B5D2-01C8FA81B6D4}"/>
              </a:ext>
            </a:extLst>
          </p:cNvPr>
          <p:cNvSpPr>
            <a:spLocks noGrp="1"/>
          </p:cNvSpPr>
          <p:nvPr>
            <p:ph type="body" sz="quarter" idx="20"/>
          </p:nvPr>
        </p:nvSpPr>
        <p:spPr>
          <a:xfrm>
            <a:off x="1316039" y="1530350"/>
            <a:ext cx="7180263" cy="4325198"/>
          </a:xfrm>
        </p:spPr>
        <p:txBody>
          <a:bodyPr>
            <a:noAutofit/>
          </a:bodyPr>
          <a:lstStyle>
            <a:lvl1pPr marL="128631" indent="-128631">
              <a:lnSpc>
                <a:spcPct val="100000"/>
              </a:lnSpc>
              <a:buClr>
                <a:srgbClr val="F15A29"/>
              </a:buClr>
              <a:defRPr sz="1800">
                <a:solidFill>
                  <a:srgbClr val="4D4D4D"/>
                </a:solidFill>
              </a:defRPr>
            </a:lvl1pPr>
            <a:lvl2pPr marL="385891" indent="-128631">
              <a:lnSpc>
                <a:spcPct val="100000"/>
              </a:lnSpc>
              <a:buClr>
                <a:srgbClr val="F15A29"/>
              </a:buClr>
              <a:defRPr sz="1500">
                <a:solidFill>
                  <a:srgbClr val="4D4D4D"/>
                </a:solidFill>
              </a:defRPr>
            </a:lvl2pPr>
            <a:lvl3pPr marL="643152" indent="-128631">
              <a:lnSpc>
                <a:spcPct val="100000"/>
              </a:lnSpc>
              <a:buClr>
                <a:srgbClr val="F15A29"/>
              </a:buClr>
              <a:defRPr sz="1350">
                <a:solidFill>
                  <a:srgbClr val="4D4D4D"/>
                </a:solidFill>
              </a:defRPr>
            </a:lvl3pPr>
            <a:lvl4pPr marL="900413" indent="-128631">
              <a:lnSpc>
                <a:spcPct val="100000"/>
              </a:lnSpc>
              <a:buClr>
                <a:srgbClr val="F15A29"/>
              </a:buClr>
              <a:defRPr sz="1200">
                <a:solidFill>
                  <a:srgbClr val="4D4D4D"/>
                </a:solidFill>
              </a:defRPr>
            </a:lvl4pPr>
            <a:lvl5pPr marL="1157674" indent="-128631">
              <a:lnSpc>
                <a:spcPct val="100000"/>
              </a:lnSpc>
              <a:buClr>
                <a:srgbClr val="F15A29"/>
              </a:buClr>
              <a:defRPr sz="12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BC53BF-F72B-4C4D-9446-1C5CDC3AF632}"/>
              </a:ext>
            </a:extLst>
          </p:cNvPr>
          <p:cNvSpPr>
            <a:spLocks noGrp="1"/>
          </p:cNvSpPr>
          <p:nvPr>
            <p:ph type="body" sz="quarter" idx="21" hasCustomPrompt="1"/>
          </p:nvPr>
        </p:nvSpPr>
        <p:spPr>
          <a:xfrm>
            <a:off x="965201" y="393700"/>
            <a:ext cx="9556751" cy="806450"/>
          </a:xfrm>
        </p:spPr>
        <p:txBody>
          <a:bodyPr anchor="b"/>
          <a:lstStyle>
            <a:lvl1pPr>
              <a:buNone/>
              <a:defRPr>
                <a:solidFill>
                  <a:srgbClr val="103770"/>
                </a:solidFill>
              </a:defRPr>
            </a:lvl1pPr>
          </a:lstStyle>
          <a:p>
            <a:pPr lvl="0"/>
            <a:r>
              <a:rPr lang="en-US"/>
              <a:t>Click to edit Master text styles </a:t>
            </a:r>
          </a:p>
        </p:txBody>
      </p:sp>
    </p:spTree>
    <p:extLst>
      <p:ext uri="{BB962C8B-B14F-4D97-AF65-F5344CB8AC3E}">
        <p14:creationId xmlns:p14="http://schemas.microsoft.com/office/powerpoint/2010/main" val="382880729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Rectangle 9"/>
          <p:cNvSpPr/>
          <p:nvPr/>
        </p:nvSpPr>
        <p:spPr>
          <a:xfrm rot="16200000">
            <a:off x="6050280" y="-6050280"/>
            <a:ext cx="91441" cy="12192000"/>
          </a:xfrm>
          <a:prstGeom prst="rect">
            <a:avLst/>
          </a:prstGeom>
          <a:solidFill>
            <a:srgbClr val="00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latin typeface="Rockwell"/>
            </a:endParaRPr>
          </a:p>
        </p:txBody>
      </p:sp>
      <p:sp>
        <p:nvSpPr>
          <p:cNvPr id="11" name="Rectangle 10"/>
          <p:cNvSpPr/>
          <p:nvPr userDrawn="1"/>
        </p:nvSpPr>
        <p:spPr>
          <a:xfrm rot="16200000">
            <a:off x="6050278" y="-5958838"/>
            <a:ext cx="91441" cy="1219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latin typeface="Rockwell"/>
            </a:endParaRPr>
          </a:p>
        </p:txBody>
      </p:sp>
    </p:spTree>
    <p:extLst>
      <p:ext uri="{BB962C8B-B14F-4D97-AF65-F5344CB8AC3E}">
        <p14:creationId xmlns:p14="http://schemas.microsoft.com/office/powerpoint/2010/main" val="3315919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7573AD-C5A2-D7B5-7DD1-94284CC2C1B6}"/>
              </a:ext>
            </a:extLst>
          </p:cNvPr>
          <p:cNvSpPr>
            <a:spLocks noGrp="1"/>
          </p:cNvSpPr>
          <p:nvPr>
            <p:ph type="title"/>
          </p:nvPr>
        </p:nvSpPr>
        <p:spPr>
          <a:xfrm>
            <a:off x="838200" y="1055655"/>
            <a:ext cx="10515600" cy="1325563"/>
          </a:xfrm>
        </p:spPr>
        <p:txBody>
          <a:bodyPr/>
          <a:lstStyle/>
          <a:p>
            <a:endParaRPr lang="en-US"/>
          </a:p>
        </p:txBody>
      </p:sp>
      <p:sp>
        <p:nvSpPr>
          <p:cNvPr id="8" name="Content Placeholder 2">
            <a:extLst>
              <a:ext uri="{FF2B5EF4-FFF2-40B4-BE49-F238E27FC236}">
                <a16:creationId xmlns:a16="http://schemas.microsoft.com/office/drawing/2014/main" id="{29C6165F-AA60-085F-10A5-FCD0B67680AE}"/>
              </a:ext>
            </a:extLst>
          </p:cNvPr>
          <p:cNvSpPr>
            <a:spLocks noGrp="1"/>
          </p:cNvSpPr>
          <p:nvPr>
            <p:ph idx="1"/>
          </p:nvPr>
        </p:nvSpPr>
        <p:spPr>
          <a:xfrm>
            <a:off x="838200" y="2429223"/>
            <a:ext cx="10515600" cy="3373122"/>
          </a:xfrm>
        </p:spPr>
        <p:txBody>
          <a:bodyPr/>
          <a:lstStyle/>
          <a:p>
            <a:pPr marL="285750" marR="0" lvl="0" indent="-285750" algn="l" defTabSz="914400" rtl="0" eaLnBrk="1" fontAlgn="auto" latinLnBrk="0" hangingPunct="1">
              <a:lnSpc>
                <a:spcPct val="100000"/>
              </a:lnSpc>
              <a:spcBef>
                <a:spcPts val="1400"/>
              </a:spcBef>
              <a:spcAft>
                <a:spcPts val="0"/>
              </a:spcAft>
              <a:buClr>
                <a:srgbClr val="0033A0"/>
              </a:buClr>
              <a:buSzPct val="75000"/>
              <a:buFont typeface="Wingdings" pitchFamily="2" charset="2"/>
              <a:buChar char="§"/>
              <a:tabLst/>
              <a:defRPr/>
            </a:pPr>
            <a:endParaRPr kumimoji="0" lang="en-US" sz="20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26B49D9-6F91-25BD-69BF-E6936F4D1372}"/>
              </a:ext>
            </a:extLst>
          </p:cNvPr>
          <p:cNvSpPr/>
          <p:nvPr userDrawn="1"/>
        </p:nvSpPr>
        <p:spPr>
          <a:xfrm>
            <a:off x="-93184" y="0"/>
            <a:ext cx="1936493" cy="1198412"/>
          </a:xfrm>
          <a:prstGeom prst="rect">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915988"/>
            <a:endParaRPr lang="en-US" sz="2400" b="1">
              <a:solidFill>
                <a:schemeClr val="tx1"/>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BA7726A2-6004-1F91-8503-F637BF7E6DE6}"/>
              </a:ext>
            </a:extLst>
          </p:cNvPr>
          <p:cNvSpPr/>
          <p:nvPr userDrawn="1"/>
        </p:nvSpPr>
        <p:spPr>
          <a:xfrm>
            <a:off x="10323931" y="-62091"/>
            <a:ext cx="1936493" cy="1260503"/>
          </a:xfrm>
          <a:prstGeom prst="roundRect">
            <a:avLst>
              <a:gd name="adj" fmla="val 47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565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9BF25C2-BF05-CF44-93CE-F7D8C5D697CE}"/>
              </a:ext>
            </a:extLst>
          </p:cNvPr>
          <p:cNvSpPr>
            <a:spLocks noGrp="1"/>
          </p:cNvSpPr>
          <p:nvPr>
            <p:ph type="subTitle" idx="1" hasCustomPrompt="1"/>
          </p:nvPr>
        </p:nvSpPr>
        <p:spPr>
          <a:xfrm>
            <a:off x="254000" y="514779"/>
            <a:ext cx="9144000" cy="206361"/>
          </a:xfrm>
        </p:spPr>
        <p:txBody>
          <a:bodyPr>
            <a:noAutofit/>
          </a:bodyPr>
          <a:lstStyle>
            <a:lvl1pPr marL="0" indent="0" algn="l">
              <a:buNone/>
              <a:defRPr sz="1000" baseline="0">
                <a:solidFill>
                  <a:schemeClr val="tx1">
                    <a:lumMod val="50000"/>
                    <a:lumOff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chapter subtitle style</a:t>
            </a:r>
          </a:p>
        </p:txBody>
      </p:sp>
      <p:sp>
        <p:nvSpPr>
          <p:cNvPr id="6" name="Text Placeholder 5">
            <a:extLst>
              <a:ext uri="{FF2B5EF4-FFF2-40B4-BE49-F238E27FC236}">
                <a16:creationId xmlns:a16="http://schemas.microsoft.com/office/drawing/2014/main" id="{A162EFAA-7C31-4A49-B5E6-2EA3DFCEC2A0}"/>
              </a:ext>
            </a:extLst>
          </p:cNvPr>
          <p:cNvSpPr>
            <a:spLocks noGrp="1"/>
          </p:cNvSpPr>
          <p:nvPr>
            <p:ph type="body" sz="quarter" idx="13" hasCustomPrompt="1"/>
          </p:nvPr>
        </p:nvSpPr>
        <p:spPr>
          <a:xfrm>
            <a:off x="254000" y="283943"/>
            <a:ext cx="11277600" cy="230836"/>
          </a:xfrm>
        </p:spPr>
        <p:txBody>
          <a:bodyPr>
            <a:noAutofit/>
          </a:bodyPr>
          <a:lstStyle>
            <a:lvl1pPr marL="0" indent="0">
              <a:buNone/>
              <a:defRPr sz="1500" cap="all" baseline="0">
                <a:solidFill>
                  <a:srgbClr val="0034A7"/>
                </a:solidFill>
                <a:latin typeface="Arial Black" panose="020B0604020202020204" pitchFamily="34" charset="0"/>
              </a:defRPr>
            </a:lvl1pPr>
          </a:lstStyle>
          <a:p>
            <a:pPr lvl="0"/>
            <a:r>
              <a:rPr lang="en-US"/>
              <a:t>TITLE OF PRESENTATION OR CHAPTER</a:t>
            </a:r>
          </a:p>
        </p:txBody>
      </p:sp>
      <p:sp>
        <p:nvSpPr>
          <p:cNvPr id="10" name="Text Placeholder 9">
            <a:extLst>
              <a:ext uri="{FF2B5EF4-FFF2-40B4-BE49-F238E27FC236}">
                <a16:creationId xmlns:a16="http://schemas.microsoft.com/office/drawing/2014/main" id="{50863BBD-F0EF-D140-92BA-0EBF67006181}"/>
              </a:ext>
            </a:extLst>
          </p:cNvPr>
          <p:cNvSpPr>
            <a:spLocks noGrp="1"/>
          </p:cNvSpPr>
          <p:nvPr>
            <p:ph type="body" sz="quarter" idx="14" hasCustomPrompt="1"/>
          </p:nvPr>
        </p:nvSpPr>
        <p:spPr>
          <a:xfrm>
            <a:off x="254000" y="950912"/>
            <a:ext cx="11688763" cy="515691"/>
          </a:xfrm>
        </p:spPr>
        <p:txBody>
          <a:bodyPr>
            <a:normAutofit/>
          </a:bodyPr>
          <a:lstStyle>
            <a:lvl1pPr marL="0" indent="0">
              <a:buNone/>
              <a:defRPr sz="3000" baseline="0">
                <a:solidFill>
                  <a:schemeClr val="tx1">
                    <a:lumMod val="65000"/>
                    <a:lumOff val="35000"/>
                  </a:schemeClr>
                </a:solidFill>
                <a:latin typeface="Arial" panose="020B0604020202020204" pitchFamily="34" charset="0"/>
              </a:defRPr>
            </a:lvl1pPr>
          </a:lstStyle>
          <a:p>
            <a:pPr lvl="0"/>
            <a:r>
              <a:rPr lang="en-US"/>
              <a:t>Headline</a:t>
            </a:r>
          </a:p>
        </p:txBody>
      </p:sp>
      <p:sp>
        <p:nvSpPr>
          <p:cNvPr id="15" name="Text Placeholder 9">
            <a:extLst>
              <a:ext uri="{FF2B5EF4-FFF2-40B4-BE49-F238E27FC236}">
                <a16:creationId xmlns:a16="http://schemas.microsoft.com/office/drawing/2014/main" id="{2B6D2DF3-5359-5049-80C7-76477133D00F}"/>
              </a:ext>
            </a:extLst>
          </p:cNvPr>
          <p:cNvSpPr>
            <a:spLocks noGrp="1"/>
          </p:cNvSpPr>
          <p:nvPr>
            <p:ph type="body" sz="quarter" idx="16" hasCustomPrompt="1"/>
          </p:nvPr>
        </p:nvSpPr>
        <p:spPr>
          <a:xfrm>
            <a:off x="251618" y="1549730"/>
            <a:ext cx="11688763" cy="4678878"/>
          </a:xfrm>
        </p:spPr>
        <p:txBody>
          <a:bodyPr>
            <a:normAutofit/>
          </a:bodyPr>
          <a:lstStyle>
            <a:lvl1pPr marL="0" indent="0">
              <a:buNone/>
              <a:defRPr sz="2500" baseline="0">
                <a:solidFill>
                  <a:schemeClr val="tx1">
                    <a:lumMod val="50000"/>
                    <a:lumOff val="50000"/>
                  </a:schemeClr>
                </a:solidFill>
                <a:latin typeface="Arial" panose="020B0604020202020204" pitchFamily="34" charset="0"/>
              </a:defRPr>
            </a:lvl1pPr>
          </a:lstStyle>
          <a:p>
            <a:pPr lvl="0"/>
            <a:r>
              <a:rPr lang="en-US"/>
              <a:t>Body copy</a:t>
            </a:r>
          </a:p>
        </p:txBody>
      </p:sp>
      <p:pic>
        <p:nvPicPr>
          <p:cNvPr id="11" name="Picture 10" descr="A picture containing bird&#10;&#10;Description automatically generated">
            <a:extLst>
              <a:ext uri="{FF2B5EF4-FFF2-40B4-BE49-F238E27FC236}">
                <a16:creationId xmlns:a16="http://schemas.microsoft.com/office/drawing/2014/main" id="{EFA80DE3-3D1A-0841-9A43-0651580768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301" b="-72487"/>
          <a:stretch/>
        </p:blipFill>
        <p:spPr>
          <a:xfrm>
            <a:off x="894522" y="6400139"/>
            <a:ext cx="11297478" cy="666051"/>
          </a:xfrm>
          <a:prstGeom prst="rect">
            <a:avLst/>
          </a:prstGeom>
        </p:spPr>
      </p:pic>
    </p:spTree>
    <p:extLst>
      <p:ext uri="{BB962C8B-B14F-4D97-AF65-F5344CB8AC3E}">
        <p14:creationId xmlns:p14="http://schemas.microsoft.com/office/powerpoint/2010/main" val="1372202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dirty="0"/>
              <a:t>Click to edit Master title style</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9939CD-590A-A646-A01B-7DFD528384C2}"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A3A71E-19C4-8B4C-ADBF-FBED4D4BA8D8}"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5726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ext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0863BBD-F0EF-D140-92BA-0EBF67006181}"/>
              </a:ext>
            </a:extLst>
          </p:cNvPr>
          <p:cNvSpPr>
            <a:spLocks noGrp="1"/>
          </p:cNvSpPr>
          <p:nvPr>
            <p:ph type="body" sz="quarter" idx="14" hasCustomPrompt="1"/>
          </p:nvPr>
        </p:nvSpPr>
        <p:spPr>
          <a:xfrm>
            <a:off x="254000" y="251485"/>
            <a:ext cx="11688763" cy="515691"/>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3000" b="1" kern="1200" baseline="0" dirty="0">
                <a:solidFill>
                  <a:srgbClr val="0033A0"/>
                </a:solidFill>
                <a:latin typeface="Arial" panose="020B0604020202020204" pitchFamily="34" charset="0"/>
                <a:ea typeface="+mn-ea"/>
                <a:cs typeface="+mn-cs"/>
              </a:defRPr>
            </a:lvl1pPr>
          </a:lstStyle>
          <a:p>
            <a:pPr lvl="0"/>
            <a:r>
              <a:rPr lang="en-US" dirty="0"/>
              <a:t>Headline</a:t>
            </a:r>
          </a:p>
        </p:txBody>
      </p:sp>
      <p:sp>
        <p:nvSpPr>
          <p:cNvPr id="15" name="Text Placeholder 9">
            <a:extLst>
              <a:ext uri="{FF2B5EF4-FFF2-40B4-BE49-F238E27FC236}">
                <a16:creationId xmlns:a16="http://schemas.microsoft.com/office/drawing/2014/main" id="{2B6D2DF3-5359-5049-80C7-76477133D00F}"/>
              </a:ext>
            </a:extLst>
          </p:cNvPr>
          <p:cNvSpPr>
            <a:spLocks noGrp="1"/>
          </p:cNvSpPr>
          <p:nvPr>
            <p:ph type="body" sz="quarter" idx="16" hasCustomPrompt="1"/>
          </p:nvPr>
        </p:nvSpPr>
        <p:spPr>
          <a:xfrm>
            <a:off x="251618" y="1549730"/>
            <a:ext cx="11688763" cy="4678878"/>
          </a:xfrm>
        </p:spPr>
        <p:txBody>
          <a:bodyPr>
            <a:normAutofit/>
          </a:bodyPr>
          <a:lstStyle>
            <a:lvl1pPr marL="0" indent="0">
              <a:buNone/>
              <a:defRPr sz="2500" baseline="0">
                <a:solidFill>
                  <a:sysClr val="windowText" lastClr="000000"/>
                </a:solidFill>
                <a:latin typeface="Arial" panose="020B0604020202020204" pitchFamily="34" charset="0"/>
              </a:defRPr>
            </a:lvl1pPr>
          </a:lstStyle>
          <a:p>
            <a:pPr lvl="0"/>
            <a:r>
              <a:rPr lang="en-US"/>
              <a:t>Body copy</a:t>
            </a:r>
          </a:p>
        </p:txBody>
      </p:sp>
    </p:spTree>
    <p:extLst>
      <p:ext uri="{BB962C8B-B14F-4D97-AF65-F5344CB8AC3E}">
        <p14:creationId xmlns:p14="http://schemas.microsoft.com/office/powerpoint/2010/main" val="13951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7" name="Picture 6" descr="Aerial view of a city&#10;&#10;Description automatically generated with low confidence">
            <a:extLst>
              <a:ext uri="{FF2B5EF4-FFF2-40B4-BE49-F238E27FC236}">
                <a16:creationId xmlns:a16="http://schemas.microsoft.com/office/drawing/2014/main" id="{FE648F0C-7FC1-40D2-322E-5286756BD87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284892" cy="6858000"/>
          </a:xfrm>
          <a:prstGeom prst="rect">
            <a:avLst/>
          </a:prstGeom>
        </p:spPr>
      </p:pic>
      <p:sp>
        <p:nvSpPr>
          <p:cNvPr id="8" name="Rectangle 7">
            <a:extLst>
              <a:ext uri="{FF2B5EF4-FFF2-40B4-BE49-F238E27FC236}">
                <a16:creationId xmlns:a16="http://schemas.microsoft.com/office/drawing/2014/main" id="{06401AC6-A140-9E6B-209D-6171576349F2}"/>
              </a:ext>
            </a:extLst>
          </p:cNvPr>
          <p:cNvSpPr/>
          <p:nvPr userDrawn="1"/>
        </p:nvSpPr>
        <p:spPr>
          <a:xfrm>
            <a:off x="0" y="-1"/>
            <a:ext cx="12284892" cy="6858000"/>
          </a:xfrm>
          <a:prstGeom prst="rect">
            <a:avLst/>
          </a:prstGeom>
          <a:solidFill>
            <a:schemeClr val="tx2">
              <a:alpha val="679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4">
            <a:extLst>
              <a:ext uri="{FF2B5EF4-FFF2-40B4-BE49-F238E27FC236}">
                <a16:creationId xmlns:a16="http://schemas.microsoft.com/office/drawing/2014/main" id="{FCA8A9B3-4A2B-9FE6-11A8-CBBEB6DDDBCE}"/>
              </a:ext>
            </a:extLst>
          </p:cNvPr>
          <p:cNvGraphicFramePr>
            <a:graphicFrameLocks noGrp="1"/>
          </p:cNvGraphicFramePr>
          <p:nvPr userDrawn="1">
            <p:extLst>
              <p:ext uri="{D42A27DB-BD31-4B8C-83A1-F6EECF244321}">
                <p14:modId xmlns:p14="http://schemas.microsoft.com/office/powerpoint/2010/main" val="1048343647"/>
              </p:ext>
            </p:extLst>
          </p:nvPr>
        </p:nvGraphicFramePr>
        <p:xfrm>
          <a:off x="470484" y="518266"/>
          <a:ext cx="11386736" cy="5947848"/>
        </p:xfrm>
        <a:graphic>
          <a:graphicData uri="http://schemas.openxmlformats.org/drawingml/2006/table">
            <a:tbl>
              <a:tblPr firstRow="1" bandRow="1">
                <a:tableStyleId>{2D5ABB26-0587-4C30-8999-92F81FD0307C}</a:tableStyleId>
              </a:tblPr>
              <a:tblGrid>
                <a:gridCol w="11386736">
                  <a:extLst>
                    <a:ext uri="{9D8B030D-6E8A-4147-A177-3AD203B41FA5}">
                      <a16:colId xmlns:a16="http://schemas.microsoft.com/office/drawing/2014/main" val="364227680"/>
                    </a:ext>
                  </a:extLst>
                </a:gridCol>
              </a:tblGrid>
              <a:tr h="991308">
                <a:tc>
                  <a:txBody>
                    <a:bodyPr/>
                    <a:lstStyle/>
                    <a:p>
                      <a:r>
                        <a:rPr lang="en-US" sz="3200" b="0" i="0" dirty="0">
                          <a:solidFill>
                            <a:schemeClr val="accent1">
                              <a:lumMod val="20000"/>
                              <a:lumOff val="80000"/>
                            </a:schemeClr>
                          </a:solidFill>
                          <a:latin typeface="Arial" panose="020B0604020202020204" pitchFamily="34" charset="0"/>
                          <a:cs typeface="Arial" panose="020B0604020202020204" pitchFamily="34" charset="0"/>
                        </a:rPr>
                        <a:t>Our Catchment Population and Challenges</a:t>
                      </a:r>
                    </a:p>
                  </a:txBody>
                  <a:tcPr marL="144524" marR="144524" marT="137160" marB="72262" anchor="ctr"/>
                </a:tc>
                <a:extLst>
                  <a:ext uri="{0D108BD9-81ED-4DB2-BD59-A6C34878D82A}">
                    <a16:rowId xmlns:a16="http://schemas.microsoft.com/office/drawing/2014/main" val="3373733226"/>
                  </a:ext>
                </a:extLst>
              </a:tr>
              <a:tr h="991308">
                <a:tc>
                  <a:txBody>
                    <a:bodyPr/>
                    <a:lstStyle/>
                    <a:p>
                      <a:r>
                        <a:rPr lang="en-US" sz="3200" b="0" i="0" dirty="0">
                          <a:solidFill>
                            <a:schemeClr val="accent1">
                              <a:lumMod val="20000"/>
                              <a:lumOff val="80000"/>
                            </a:schemeClr>
                          </a:solidFill>
                          <a:latin typeface="Arial" panose="020B0604020202020204" pitchFamily="34" charset="0"/>
                          <a:cs typeface="Arial" panose="020B0604020202020204" pitchFamily="34" charset="0"/>
                        </a:rPr>
                        <a:t>Major Accomplishments</a:t>
                      </a:r>
                    </a:p>
                  </a:txBody>
                  <a:tcPr marL="144524" marR="144524" marT="137160" marB="72262" anchor="ctr"/>
                </a:tc>
                <a:extLst>
                  <a:ext uri="{0D108BD9-81ED-4DB2-BD59-A6C34878D82A}">
                    <a16:rowId xmlns:a16="http://schemas.microsoft.com/office/drawing/2014/main" val="2775812343"/>
                  </a:ext>
                </a:extLst>
              </a:tr>
              <a:tr h="991308">
                <a:tc>
                  <a:txBody>
                    <a:bodyPr/>
                    <a:lstStyle/>
                    <a:p>
                      <a:pPr marL="0" algn="l" defTabSz="914400" rtl="0" eaLnBrk="1" latinLnBrk="0" hangingPunct="1"/>
                      <a:r>
                        <a:rPr lang="en-US" sz="3200" b="0" i="0" kern="1200" dirty="0">
                          <a:solidFill>
                            <a:schemeClr val="accent1">
                              <a:lumMod val="20000"/>
                              <a:lumOff val="80000"/>
                            </a:schemeClr>
                          </a:solidFill>
                          <a:latin typeface="Arial" panose="020B0604020202020204" pitchFamily="34" charset="0"/>
                          <a:ea typeface="+mn-ea"/>
                          <a:cs typeface="Arial" panose="020B0604020202020204" pitchFamily="34" charset="0"/>
                        </a:rPr>
                        <a:t>Scientific Achievements</a:t>
                      </a:r>
                    </a:p>
                  </a:txBody>
                  <a:tcPr marL="144524" marR="144524" marT="137160" marB="72262" anchor="ctr"/>
                </a:tc>
                <a:extLst>
                  <a:ext uri="{0D108BD9-81ED-4DB2-BD59-A6C34878D82A}">
                    <a16:rowId xmlns:a16="http://schemas.microsoft.com/office/drawing/2014/main" val="4018216987"/>
                  </a:ext>
                </a:extLst>
              </a:tr>
              <a:tr h="991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accent1">
                              <a:lumMod val="20000"/>
                              <a:lumOff val="80000"/>
                            </a:schemeClr>
                          </a:solidFill>
                          <a:latin typeface="+mn-lt"/>
                          <a:ea typeface="+mn-ea"/>
                          <a:cs typeface="+mn-cs"/>
                        </a:rPr>
                        <a:t>Impacting Our Catchment Population</a:t>
                      </a:r>
                    </a:p>
                  </a:txBody>
                  <a:tcPr marL="144524" marR="144524" marT="137160" marB="72262" anchor="ctr"/>
                </a:tc>
                <a:extLst>
                  <a:ext uri="{0D108BD9-81ED-4DB2-BD59-A6C34878D82A}">
                    <a16:rowId xmlns:a16="http://schemas.microsoft.com/office/drawing/2014/main" val="2224916656"/>
                  </a:ext>
                </a:extLst>
              </a:tr>
              <a:tr h="991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accent1">
                              <a:lumMod val="20000"/>
                              <a:lumOff val="80000"/>
                            </a:schemeClr>
                          </a:solidFill>
                          <a:latin typeface="+mn-lt"/>
                          <a:ea typeface="+mn-ea"/>
                          <a:cs typeface="+mn-cs"/>
                        </a:rPr>
                        <a:t>Six Essential Characteristics</a:t>
                      </a:r>
                    </a:p>
                  </a:txBody>
                  <a:tcPr marL="144524" marR="144524" marT="137160" marB="72262" anchor="ctr"/>
                </a:tc>
                <a:extLst>
                  <a:ext uri="{0D108BD9-81ED-4DB2-BD59-A6C34878D82A}">
                    <a16:rowId xmlns:a16="http://schemas.microsoft.com/office/drawing/2014/main" val="287843302"/>
                  </a:ext>
                </a:extLst>
              </a:tr>
              <a:tr h="991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20000"/>
                              <a:lumOff val="80000"/>
                            </a:schemeClr>
                          </a:solidFill>
                        </a:rPr>
                        <a:t>Leadership, Planning and Evaluation and Future Plans</a:t>
                      </a:r>
                    </a:p>
                  </a:txBody>
                  <a:tcPr marL="144524" marR="144524" marT="137160" marB="72262" anchor="ctr"/>
                </a:tc>
                <a:extLst>
                  <a:ext uri="{0D108BD9-81ED-4DB2-BD59-A6C34878D82A}">
                    <a16:rowId xmlns:a16="http://schemas.microsoft.com/office/drawing/2014/main" val="221930362"/>
                  </a:ext>
                </a:extLst>
              </a:tr>
            </a:tbl>
          </a:graphicData>
        </a:graphic>
      </p:graphicFrame>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73462350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6876"/>
            <a:ext cx="12192000" cy="294322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843498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AB2308-4F7C-4C41-8F44-1E55DBB0DA9C}"/>
              </a:ext>
            </a:extLst>
          </p:cNvPr>
          <p:cNvSpPr>
            <a:spLocks noGrp="1"/>
          </p:cNvSpPr>
          <p:nvPr>
            <p:ph idx="1"/>
          </p:nvPr>
        </p:nvSpPr>
        <p:spPr>
          <a:xfrm>
            <a:off x="460443" y="1511031"/>
            <a:ext cx="11297055" cy="4367256"/>
          </a:xfrm>
        </p:spPr>
        <p:txBody>
          <a:bodyPr/>
          <a:lstStyle>
            <a:lvl1pPr>
              <a:defRPr>
                <a:latin typeface="Arial" panose="020B0604020202020204" pitchFamily="34" charset="0"/>
                <a:cs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D9376154-EF6C-804A-B039-ACCB32250E70}"/>
              </a:ext>
            </a:extLst>
          </p:cNvPr>
          <p:cNvSpPr>
            <a:spLocks noGrp="1"/>
          </p:cNvSpPr>
          <p:nvPr>
            <p:ph type="title"/>
          </p:nvPr>
        </p:nvSpPr>
        <p:spPr/>
        <p:txBody>
          <a:bodyPr>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203233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dirty="0"/>
              <a:t>Click to edit Master title style</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692191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E Subsec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graphicFrame>
        <p:nvGraphicFramePr>
          <p:cNvPr id="15" name="Table 4">
            <a:extLst>
              <a:ext uri="{FF2B5EF4-FFF2-40B4-BE49-F238E27FC236}">
                <a16:creationId xmlns:a16="http://schemas.microsoft.com/office/drawing/2014/main" id="{41A80D01-2046-B109-65BA-8012B24F0DA1}"/>
              </a:ext>
            </a:extLst>
          </p:cNvPr>
          <p:cNvGraphicFramePr>
            <a:graphicFrameLocks noGrp="1"/>
          </p:cNvGraphicFramePr>
          <p:nvPr userDrawn="1">
            <p:extLst>
              <p:ext uri="{D42A27DB-BD31-4B8C-83A1-F6EECF244321}">
                <p14:modId xmlns:p14="http://schemas.microsoft.com/office/powerpoint/2010/main" val="2455475597"/>
              </p:ext>
            </p:extLst>
          </p:nvPr>
        </p:nvGraphicFramePr>
        <p:xfrm>
          <a:off x="470485" y="1838960"/>
          <a:ext cx="5426224" cy="5007482"/>
        </p:xfrm>
        <a:graphic>
          <a:graphicData uri="http://schemas.openxmlformats.org/drawingml/2006/table">
            <a:tbl>
              <a:tblPr firstRow="1" bandRow="1">
                <a:tableStyleId>{2D5ABB26-0587-4C30-8999-92F81FD0307C}</a:tableStyleId>
              </a:tblPr>
              <a:tblGrid>
                <a:gridCol w="399662">
                  <a:extLst>
                    <a:ext uri="{9D8B030D-6E8A-4147-A177-3AD203B41FA5}">
                      <a16:colId xmlns:a16="http://schemas.microsoft.com/office/drawing/2014/main" val="1280405108"/>
                    </a:ext>
                  </a:extLst>
                </a:gridCol>
                <a:gridCol w="5026562">
                  <a:extLst>
                    <a:ext uri="{9D8B030D-6E8A-4147-A177-3AD203B41FA5}">
                      <a16:colId xmlns:a16="http://schemas.microsoft.com/office/drawing/2014/main" val="364227680"/>
                    </a:ext>
                  </a:extLst>
                </a:gridCol>
              </a:tblGrid>
              <a:tr h="813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kern="1200" dirty="0">
                          <a:solidFill>
                            <a:schemeClr val="tx2"/>
                          </a:solidFill>
                          <a:latin typeface="Georgia" panose="02040502050405020303" pitchFamily="18" charset="0"/>
                          <a:ea typeface="+mn-ea"/>
                          <a:cs typeface="+mn-cs"/>
                        </a:rPr>
                        <a:t>1</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2"/>
                          </a:solidFill>
                          <a:latin typeface="+mn-lt"/>
                          <a:ea typeface="+mn-ea"/>
                          <a:cs typeface="+mn-cs"/>
                        </a:rPr>
                        <a:t>Physical Space</a:t>
                      </a:r>
                    </a:p>
                  </a:txBody>
                  <a:tcPr marL="144524" marR="144524" marT="137160" marB="72262"/>
                </a:tc>
                <a:extLst>
                  <a:ext uri="{0D108BD9-81ED-4DB2-BD59-A6C34878D82A}">
                    <a16:rowId xmlns:a16="http://schemas.microsoft.com/office/drawing/2014/main" val="2224916656"/>
                  </a:ext>
                </a:extLst>
              </a:tr>
              <a:tr h="813308">
                <a:tc>
                  <a:txBody>
                    <a:bodyPr/>
                    <a:lstStyle/>
                    <a:p>
                      <a:pPr marL="0" algn="ctr" defTabSz="914400" rtl="0" eaLnBrk="1" latinLnBrk="0" hangingPunct="1"/>
                      <a:r>
                        <a:rPr lang="en-US" sz="3600" b="1" i="1" kern="1200" dirty="0">
                          <a:solidFill>
                            <a:schemeClr val="tx2"/>
                          </a:solidFill>
                          <a:latin typeface="Georgia" panose="02040502050405020303" pitchFamily="18" charset="0"/>
                          <a:ea typeface="+mn-ea"/>
                          <a:cs typeface="+mn-cs"/>
                        </a:rPr>
                        <a:t>2</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Organizational Capabilities</a:t>
                      </a:r>
                    </a:p>
                  </a:txBody>
                  <a:tcPr marL="144524" marR="144524" marT="137160" marB="72262"/>
                </a:tc>
                <a:extLst>
                  <a:ext uri="{0D108BD9-81ED-4DB2-BD59-A6C34878D82A}">
                    <a16:rowId xmlns:a16="http://schemas.microsoft.com/office/drawing/2014/main" val="3920997839"/>
                  </a:ext>
                </a:extLst>
              </a:tr>
              <a:tr h="913020">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3</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Transdisciplinary Collaboration </a:t>
                      </a:r>
                      <a:br>
                        <a:rPr lang="en-US" sz="2400" dirty="0">
                          <a:solidFill>
                            <a:schemeClr val="tx2"/>
                          </a:solidFill>
                        </a:rPr>
                      </a:br>
                      <a:r>
                        <a:rPr lang="en-US" sz="2400" dirty="0">
                          <a:solidFill>
                            <a:schemeClr val="tx2"/>
                          </a:solidFill>
                        </a:rPr>
                        <a:t>and Coordination</a:t>
                      </a:r>
                    </a:p>
                  </a:txBody>
                  <a:tcPr marL="144524" marR="144524" marT="137160" marB="72262"/>
                </a:tc>
                <a:extLst>
                  <a:ext uri="{0D108BD9-81ED-4DB2-BD59-A6C34878D82A}">
                    <a16:rowId xmlns:a16="http://schemas.microsoft.com/office/drawing/2014/main" val="2362153541"/>
                  </a:ext>
                </a:extLst>
              </a:tr>
              <a:tr h="813308">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4</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Cancer Focus</a:t>
                      </a:r>
                    </a:p>
                  </a:txBody>
                  <a:tcPr marL="144524" marR="144524" marT="137160" marB="72262"/>
                </a:tc>
                <a:extLst>
                  <a:ext uri="{0D108BD9-81ED-4DB2-BD59-A6C34878D82A}">
                    <a16:rowId xmlns:a16="http://schemas.microsoft.com/office/drawing/2014/main" val="2680017452"/>
                  </a:ext>
                </a:extLst>
              </a:tr>
              <a:tr h="813308">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5</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Institutional Commitment</a:t>
                      </a:r>
                    </a:p>
                  </a:txBody>
                  <a:tcPr marL="144524" marR="144524" marT="137160" marB="72262"/>
                </a:tc>
                <a:extLst>
                  <a:ext uri="{0D108BD9-81ED-4DB2-BD59-A6C34878D82A}">
                    <a16:rowId xmlns:a16="http://schemas.microsoft.com/office/drawing/2014/main" val="4178180581"/>
                  </a:ext>
                </a:extLst>
              </a:tr>
              <a:tr h="813308">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6</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Center Director</a:t>
                      </a:r>
                    </a:p>
                  </a:txBody>
                  <a:tcPr marL="144524" marR="144524" marT="137160" marB="72262"/>
                </a:tc>
                <a:extLst>
                  <a:ext uri="{0D108BD9-81ED-4DB2-BD59-A6C34878D82A}">
                    <a16:rowId xmlns:a16="http://schemas.microsoft.com/office/drawing/2014/main" val="852485607"/>
                  </a:ext>
                </a:extLst>
              </a:tr>
            </a:tbl>
          </a:graphicData>
        </a:graphic>
      </p:graphicFrame>
      <p:sp>
        <p:nvSpPr>
          <p:cNvPr id="23" name="TextBox 22">
            <a:extLst>
              <a:ext uri="{FF2B5EF4-FFF2-40B4-BE49-F238E27FC236}">
                <a16:creationId xmlns:a16="http://schemas.microsoft.com/office/drawing/2014/main" id="{06312833-D2ED-72F5-820E-B50316C8A258}"/>
              </a:ext>
            </a:extLst>
          </p:cNvPr>
          <p:cNvSpPr txBox="1"/>
          <p:nvPr userDrawn="1"/>
        </p:nvSpPr>
        <p:spPr>
          <a:xfrm>
            <a:off x="591201" y="434609"/>
            <a:ext cx="6117534" cy="1200329"/>
          </a:xfrm>
          <a:prstGeom prst="rect">
            <a:avLst/>
          </a:prstGeom>
          <a:noFill/>
        </p:spPr>
        <p:txBody>
          <a:bodyPr wrap="square">
            <a:spAutoFit/>
          </a:bodyPr>
          <a:lstStyle/>
          <a:p>
            <a:pPr>
              <a:lnSpc>
                <a:spcPct val="90000"/>
              </a:lnSpc>
            </a:pPr>
            <a:r>
              <a:rPr lang="en-US" sz="4400" b="1" i="0" kern="1200" dirty="0">
                <a:solidFill>
                  <a:srgbClr val="0C5DAF"/>
                </a:solidFill>
                <a:latin typeface="Arial Black" panose="020B0604020202020204" pitchFamily="34" charset="0"/>
                <a:ea typeface="+mj-ea"/>
                <a:cs typeface="Arial" panose="020B0604020202020204" pitchFamily="34" charset="0"/>
              </a:rPr>
              <a:t>Six Essential </a:t>
            </a:r>
            <a:br>
              <a:rPr lang="en-US" sz="1600" b="0" dirty="0">
                <a:latin typeface="Arial" panose="020B0604020202020204" pitchFamily="34" charset="0"/>
              </a:rPr>
            </a:br>
            <a:r>
              <a:rPr lang="en-US" sz="3600" b="0" i="0" kern="1200" dirty="0">
                <a:solidFill>
                  <a:srgbClr val="0C5DAF"/>
                </a:solidFill>
                <a:latin typeface="Arial" panose="020B0604020202020204" pitchFamily="34" charset="0"/>
                <a:ea typeface="+mj-ea"/>
                <a:cs typeface="Arial" panose="020B0604020202020204" pitchFamily="34" charset="0"/>
              </a:rPr>
              <a:t>Characteristics</a:t>
            </a:r>
            <a:endParaRPr lang="en-US" sz="4400" b="0" i="0" kern="1200" dirty="0">
              <a:solidFill>
                <a:srgbClr val="0C5DA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7714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dirty="0"/>
              <a:t>Click to edit Master title style</a:t>
            </a:r>
          </a:p>
        </p:txBody>
      </p:sp>
      <p:sp>
        <p:nvSpPr>
          <p:cNvPr id="3" name="Content Placeholder 2">
            <a:extLst>
              <a:ext uri="{FF2B5EF4-FFF2-40B4-BE49-F238E27FC236}">
                <a16:creationId xmlns:a16="http://schemas.microsoft.com/office/drawing/2014/main" id="{EB3DF73E-C93F-46E1-FE31-D41A0157B202}"/>
              </a:ext>
            </a:extLst>
          </p:cNvPr>
          <p:cNvSpPr>
            <a:spLocks noGrp="1"/>
          </p:cNvSpPr>
          <p:nvPr>
            <p:ph idx="1"/>
          </p:nvPr>
        </p:nvSpPr>
        <p:spPr/>
        <p:txBody>
          <a:bodyPr lIns="0" tIns="0" rIns="0" bIns="0"/>
          <a:lstStyle>
            <a:lvl1pPr marL="457200" indent="-457200">
              <a:buFont typeface="Wingdings" pitchFamily="2" charset="2"/>
              <a:buChar char="§"/>
              <a:defRPr/>
            </a:lvl1pPr>
            <a:lvl3pPr marL="1257300" indent="-342900">
              <a:buFont typeface="Wingdings" pitchFamily="2" charset="2"/>
              <a:buChar char="§"/>
              <a:defRPr/>
            </a:lvl3pPr>
            <a:lvl4pPr marL="1657350" indent="-285750">
              <a:buFont typeface="Wingdings" pitchFamily="2" charset="2"/>
              <a:buChar char="§"/>
              <a:defRPr/>
            </a:lvl4pPr>
            <a:lvl5pPr marL="2114550" indent="-285750">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073925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D398-0EC0-39C4-985E-DE534B4F0B2D}"/>
              </a:ext>
            </a:extLst>
          </p:cNvPr>
          <p:cNvSpPr>
            <a:spLocks noGrp="1"/>
          </p:cNvSpPr>
          <p:nvPr>
            <p:ph type="title"/>
          </p:nvPr>
        </p:nvSpPr>
        <p:spPr>
          <a:xfrm>
            <a:off x="0" y="0"/>
            <a:ext cx="121920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55EDF97D-2A69-7558-42EC-2368977A39B5}"/>
              </a:ext>
            </a:extLst>
          </p:cNvPr>
          <p:cNvSpPr>
            <a:spLocks noGrp="1"/>
          </p:cNvSpPr>
          <p:nvPr>
            <p:ph type="body" idx="1"/>
          </p:nvPr>
        </p:nvSpPr>
        <p:spPr>
          <a:xfrm>
            <a:off x="839788" y="1681163"/>
            <a:ext cx="5157787"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1CF1F22-59D2-2013-22B3-6D83ECDDBB8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CD12C9-003D-7062-8BF8-932A7DAD10F8}"/>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A5120-A0B2-A45A-21A6-5D3E515983F1}"/>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71FC9FE-98D3-651F-B3ED-A78D34750125}"/>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8" name="Footer Placeholder 7">
            <a:extLst>
              <a:ext uri="{FF2B5EF4-FFF2-40B4-BE49-F238E27FC236}">
                <a16:creationId xmlns:a16="http://schemas.microsoft.com/office/drawing/2014/main" id="{D4A69D87-CDE4-4210-2D60-78E7DAB52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19C107-BE7F-2D76-ED11-26EE0770284A}"/>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042715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im1-scienc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A9C8B-7B9D-28DD-F921-3ED50D07812E}"/>
              </a:ext>
            </a:extLst>
          </p:cNvPr>
          <p:cNvSpPr>
            <a:spLocks noGrp="1"/>
          </p:cNvSpPr>
          <p:nvPr>
            <p:ph type="sldNum" sz="quarter" idx="12"/>
          </p:nvPr>
        </p:nvSpPr>
        <p:spPr>
          <a:xfrm>
            <a:off x="11767558" y="314678"/>
            <a:ext cx="424441" cy="365125"/>
          </a:xfrm>
        </p:spPr>
        <p:txBody>
          <a:bodyPr/>
          <a:lstStyle/>
          <a:p>
            <a:fld id="{1EA3A71E-19C4-8B4C-ADBF-FBED4D4BA8D8}" type="slidenum">
              <a:rPr lang="en-US" smtClean="0"/>
              <a:t>‹#›</a:t>
            </a:fld>
            <a:endParaRPr lang="en-US"/>
          </a:p>
        </p:txBody>
      </p:sp>
      <p:sp>
        <p:nvSpPr>
          <p:cNvPr id="9" name="Text Placeholder 2">
            <a:extLst>
              <a:ext uri="{FF2B5EF4-FFF2-40B4-BE49-F238E27FC236}">
                <a16:creationId xmlns:a16="http://schemas.microsoft.com/office/drawing/2014/main" id="{D0626615-3E5F-93D6-0F6A-BAD6B97191AD}"/>
              </a:ext>
            </a:extLst>
          </p:cNvPr>
          <p:cNvSpPr>
            <a:spLocks noGrp="1"/>
          </p:cNvSpPr>
          <p:nvPr>
            <p:ph type="body" idx="1"/>
          </p:nvPr>
        </p:nvSpPr>
        <p:spPr>
          <a:xfrm>
            <a:off x="3546670" y="6986999"/>
            <a:ext cx="4128759" cy="518248"/>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C5528648-FB63-BEB0-39DF-4B8A321EAD59}"/>
              </a:ext>
            </a:extLst>
          </p:cNvPr>
          <p:cNvSpPr>
            <a:spLocks noGrp="1"/>
          </p:cNvSpPr>
          <p:nvPr>
            <p:ph sz="half" idx="2"/>
          </p:nvPr>
        </p:nvSpPr>
        <p:spPr>
          <a:xfrm>
            <a:off x="3546670" y="7621358"/>
            <a:ext cx="4128759" cy="1564005"/>
          </a:xfrm>
        </p:spPr>
        <p:txBody>
          <a:bodyPr>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B34C873B-A5FC-B762-D92B-AA902BB166D3}"/>
              </a:ext>
            </a:extLst>
          </p:cNvPr>
          <p:cNvSpPr>
            <a:spLocks noGrp="1"/>
          </p:cNvSpPr>
          <p:nvPr>
            <p:ph type="body" idx="14"/>
          </p:nvPr>
        </p:nvSpPr>
        <p:spPr>
          <a:xfrm>
            <a:off x="7817085" y="6986999"/>
            <a:ext cx="4128759" cy="520827"/>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427E628E-A395-A18F-47BF-112F22AC99C7}"/>
              </a:ext>
            </a:extLst>
          </p:cNvPr>
          <p:cNvSpPr>
            <a:spLocks noGrp="1"/>
          </p:cNvSpPr>
          <p:nvPr>
            <p:ph sz="half" idx="15"/>
          </p:nvPr>
        </p:nvSpPr>
        <p:spPr>
          <a:xfrm>
            <a:off x="7817085" y="7621358"/>
            <a:ext cx="4128759" cy="1564005"/>
          </a:xfrm>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357B264-31D1-88F5-EF5C-AED0471BDE4F}"/>
              </a:ext>
            </a:extLst>
          </p:cNvPr>
          <p:cNvSpPr>
            <a:spLocks noGrp="1"/>
          </p:cNvSpPr>
          <p:nvPr>
            <p:ph type="body" sz="quarter" idx="18" hasCustomPrompt="1"/>
          </p:nvPr>
        </p:nvSpPr>
        <p:spPr>
          <a:xfrm>
            <a:off x="246156" y="6263411"/>
            <a:ext cx="1741670" cy="457048"/>
          </a:xfrm>
        </p:spPr>
        <p:txBody>
          <a:bodyPr wrap="square" anchor="b">
            <a:spAutoFit/>
          </a:bodyPr>
          <a:lstStyle>
            <a:lvl1pPr marL="4762" indent="0">
              <a:spcBef>
                <a:spcPts val="600"/>
              </a:spcBef>
              <a:spcAft>
                <a:spcPts val="0"/>
              </a:spcAft>
              <a:buFontTx/>
              <a:buNone/>
              <a:tabLst>
                <a:tab pos="107950" algn="l"/>
                <a:tab pos="280988" algn="l"/>
              </a:tabLst>
              <a:defRPr sz="1100" b="1">
                <a:solidFill>
                  <a:schemeClr val="tx1"/>
                </a:solidFill>
              </a:defRPr>
            </a:lvl1pPr>
            <a:lvl2pPr marL="114300" indent="0">
              <a:spcBef>
                <a:spcPts val="0"/>
              </a:spcBef>
              <a:spcAft>
                <a:spcPts val="0"/>
              </a:spcAft>
              <a:buNone/>
              <a:tabLst/>
              <a:defRPr sz="1100" i="1">
                <a:solidFill>
                  <a:schemeClr val="tx1"/>
                </a:solidFill>
              </a:defRPr>
            </a:lvl2pPr>
            <a:lvl3pPr>
              <a:spcBef>
                <a:spcPts val="0"/>
              </a:spcBef>
              <a:defRPr sz="1200">
                <a:solidFill>
                  <a:schemeClr val="accent2"/>
                </a:solidFill>
              </a:defRPr>
            </a:lvl3pPr>
            <a:lvl4pPr>
              <a:spcBef>
                <a:spcPts val="0"/>
              </a:spcBef>
              <a:defRPr sz="1200">
                <a:solidFill>
                  <a:schemeClr val="accent2"/>
                </a:solidFill>
              </a:defRPr>
            </a:lvl4pPr>
            <a:lvl5pPr>
              <a:spcBef>
                <a:spcPts val="0"/>
              </a:spcBef>
              <a:defRPr sz="1200">
                <a:solidFill>
                  <a:schemeClr val="accent2"/>
                </a:solidFill>
              </a:defRPr>
            </a:lvl5pPr>
          </a:lstStyle>
          <a:p>
            <a:pPr lvl="0"/>
            <a:r>
              <a:rPr lang="en-US" dirty="0"/>
              <a:t>CLICK TO EDIT MASTER TEXT STYLES</a:t>
            </a:r>
          </a:p>
          <a:p>
            <a:pPr lvl="1"/>
            <a:r>
              <a:rPr lang="en-US" dirty="0"/>
              <a:t>Second level</a:t>
            </a:r>
          </a:p>
        </p:txBody>
      </p:sp>
      <p:sp>
        <p:nvSpPr>
          <p:cNvPr id="3" name="Title 1">
            <a:extLst>
              <a:ext uri="{FF2B5EF4-FFF2-40B4-BE49-F238E27FC236}">
                <a16:creationId xmlns:a16="http://schemas.microsoft.com/office/drawing/2014/main" id="{80DAC3E2-4956-FC1A-417B-C92904EC1D82}"/>
              </a:ext>
            </a:extLst>
          </p:cNvPr>
          <p:cNvSpPr>
            <a:spLocks noGrp="1"/>
          </p:cNvSpPr>
          <p:nvPr>
            <p:ph type="title"/>
          </p:nvPr>
        </p:nvSpPr>
        <p:spPr>
          <a:xfrm>
            <a:off x="246156" y="137542"/>
            <a:ext cx="10515600" cy="843120"/>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062802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16">
          <p15:clr>
            <a:srgbClr val="FBAE40"/>
          </p15:clr>
        </p15:guide>
        <p15:guide id="4" pos="768">
          <p15:clr>
            <a:srgbClr val="FBAE40"/>
          </p15:clr>
        </p15:guide>
        <p15:guide id="5" pos="144">
          <p15:clr>
            <a:srgbClr val="FBAE40"/>
          </p15:clr>
        </p15:guide>
        <p15:guide id="6" orient="horz" pos="648">
          <p15:clr>
            <a:srgbClr val="FBAE40"/>
          </p15:clr>
        </p15:guide>
        <p15:guide id="7" orient="horz" pos="13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5135C-29FA-CE0E-1AA7-F73301EBC2F3}"/>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3" name="Footer Placeholder 2">
            <a:extLst>
              <a:ext uri="{FF2B5EF4-FFF2-40B4-BE49-F238E27FC236}">
                <a16:creationId xmlns:a16="http://schemas.microsoft.com/office/drawing/2014/main" id="{E9076F81-DC27-9CFB-D602-52B3B9E3A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EC7B02-500A-56D8-46BF-0A6770C241E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46907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608217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11196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dirty="0"/>
              <a:t>Click to edit Master title style</a:t>
            </a:r>
          </a:p>
        </p:txBody>
      </p:sp>
      <p:sp>
        <p:nvSpPr>
          <p:cNvPr id="3" name="Content Placeholder 2">
            <a:extLst>
              <a:ext uri="{FF2B5EF4-FFF2-40B4-BE49-F238E27FC236}">
                <a16:creationId xmlns:a16="http://schemas.microsoft.com/office/drawing/2014/main" id="{EB3DF73E-C93F-46E1-FE31-D41A0157B202}"/>
              </a:ext>
            </a:extLst>
          </p:cNvPr>
          <p:cNvSpPr>
            <a:spLocks noGrp="1"/>
          </p:cNvSpPr>
          <p:nvPr>
            <p:ph idx="1"/>
          </p:nvPr>
        </p:nvSpPr>
        <p:spPr/>
        <p:txBody>
          <a:bodyPr lIns="0" tIns="0" rIns="0" bIns="0"/>
          <a:lstStyle>
            <a:lvl1pPr marL="457200" indent="-457200">
              <a:buFont typeface="Wingdings" pitchFamily="2" charset="2"/>
              <a:buChar char="§"/>
              <a:defRPr/>
            </a:lvl1pPr>
            <a:lvl3pPr marL="1257300" indent="-342900">
              <a:buFont typeface="Wingdings" pitchFamily="2" charset="2"/>
              <a:buChar char="§"/>
              <a:defRPr/>
            </a:lvl3pPr>
            <a:lvl4pPr marL="1657350" indent="-285750">
              <a:buFont typeface="Wingdings" pitchFamily="2" charset="2"/>
              <a:buChar char="§"/>
              <a:defRPr/>
            </a:lvl4pPr>
            <a:lvl5pPr marL="2114550" indent="-285750">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181584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Point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B480BA-2A6E-44E5-AA17-D87B84723DDE}"/>
              </a:ext>
            </a:extLst>
          </p:cNvPr>
          <p:cNvSpPr/>
          <p:nvPr/>
        </p:nvSpPr>
        <p:spPr>
          <a:xfrm>
            <a:off x="1068683" y="1188399"/>
            <a:ext cx="100565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603" tIns="34302" rIns="68603" bIns="34302" rtlCol="0" anchor="ctr"/>
          <a:lstStyle/>
          <a:p>
            <a:pPr algn="ctr"/>
            <a:endParaRPr lang="en-US" sz="900" b="1" dirty="0">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EE12E4F-9C40-425B-B438-C859F190ED85}"/>
              </a:ext>
            </a:extLst>
          </p:cNvPr>
          <p:cNvSpPr/>
          <p:nvPr/>
        </p:nvSpPr>
        <p:spPr>
          <a:xfrm>
            <a:off x="12362546" y="0"/>
            <a:ext cx="1696356" cy="612758"/>
          </a:xfrm>
          <a:prstGeom prst="rect">
            <a:avLst/>
          </a:prstGeom>
          <a:solidFill>
            <a:srgbClr val="FF0033"/>
          </a:solidFill>
          <a:ln>
            <a:noFill/>
          </a:ln>
        </p:spPr>
        <p:style>
          <a:lnRef idx="1">
            <a:schemeClr val="accent1"/>
          </a:lnRef>
          <a:fillRef idx="3">
            <a:schemeClr val="accent1"/>
          </a:fillRef>
          <a:effectRef idx="2">
            <a:schemeClr val="accent1"/>
          </a:effectRef>
          <a:fontRef idx="minor">
            <a:schemeClr val="lt1"/>
          </a:fontRef>
        </p:style>
        <p:txBody>
          <a:bodyPr lIns="68603" tIns="34302" rIns="68603" bIns="34302" rtlCol="0" anchor="ctr"/>
          <a:lstStyle/>
          <a:p>
            <a:pPr algn="ctr"/>
            <a:r>
              <a:rPr lang="en-US" sz="800" dirty="0">
                <a:solidFill>
                  <a:srgbClr val="FFFFFF"/>
                </a:solidFill>
                <a:latin typeface="Arial"/>
                <a:cs typeface="Arial"/>
              </a:rPr>
              <a:t>Bullet Slide</a:t>
            </a:r>
          </a:p>
        </p:txBody>
      </p:sp>
      <p:sp>
        <p:nvSpPr>
          <p:cNvPr id="3" name="Text Placeholder 2">
            <a:extLst>
              <a:ext uri="{FF2B5EF4-FFF2-40B4-BE49-F238E27FC236}">
                <a16:creationId xmlns:a16="http://schemas.microsoft.com/office/drawing/2014/main" id="{90EF5276-B379-4810-B5D2-01C8FA81B6D4}"/>
              </a:ext>
            </a:extLst>
          </p:cNvPr>
          <p:cNvSpPr>
            <a:spLocks noGrp="1"/>
          </p:cNvSpPr>
          <p:nvPr>
            <p:ph type="body" sz="quarter" idx="20"/>
          </p:nvPr>
        </p:nvSpPr>
        <p:spPr>
          <a:xfrm>
            <a:off x="1316039" y="1530350"/>
            <a:ext cx="7180263" cy="4325198"/>
          </a:xfrm>
        </p:spPr>
        <p:txBody>
          <a:bodyPr>
            <a:noAutofit/>
          </a:bodyPr>
          <a:lstStyle>
            <a:lvl1pPr marL="128631" indent="-128631">
              <a:lnSpc>
                <a:spcPct val="100000"/>
              </a:lnSpc>
              <a:buClr>
                <a:srgbClr val="F15A29"/>
              </a:buClr>
              <a:defRPr sz="1800">
                <a:solidFill>
                  <a:srgbClr val="4D4D4D"/>
                </a:solidFill>
              </a:defRPr>
            </a:lvl1pPr>
            <a:lvl2pPr marL="385891" indent="-128631">
              <a:lnSpc>
                <a:spcPct val="100000"/>
              </a:lnSpc>
              <a:buClr>
                <a:srgbClr val="F15A29"/>
              </a:buClr>
              <a:defRPr sz="1500">
                <a:solidFill>
                  <a:srgbClr val="4D4D4D"/>
                </a:solidFill>
              </a:defRPr>
            </a:lvl2pPr>
            <a:lvl3pPr marL="643152" indent="-128631">
              <a:lnSpc>
                <a:spcPct val="100000"/>
              </a:lnSpc>
              <a:buClr>
                <a:srgbClr val="F15A29"/>
              </a:buClr>
              <a:defRPr sz="1350">
                <a:solidFill>
                  <a:srgbClr val="4D4D4D"/>
                </a:solidFill>
              </a:defRPr>
            </a:lvl3pPr>
            <a:lvl4pPr marL="900413" indent="-128631">
              <a:lnSpc>
                <a:spcPct val="100000"/>
              </a:lnSpc>
              <a:buClr>
                <a:srgbClr val="F15A29"/>
              </a:buClr>
              <a:defRPr sz="1200">
                <a:solidFill>
                  <a:srgbClr val="4D4D4D"/>
                </a:solidFill>
              </a:defRPr>
            </a:lvl4pPr>
            <a:lvl5pPr marL="1157674" indent="-128631">
              <a:lnSpc>
                <a:spcPct val="100000"/>
              </a:lnSpc>
              <a:buClr>
                <a:srgbClr val="F15A29"/>
              </a:buClr>
              <a:defRPr sz="1200">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4BC53BF-F72B-4C4D-9446-1C5CDC3AF632}"/>
              </a:ext>
            </a:extLst>
          </p:cNvPr>
          <p:cNvSpPr>
            <a:spLocks noGrp="1"/>
          </p:cNvSpPr>
          <p:nvPr>
            <p:ph type="body" sz="quarter" idx="21" hasCustomPrompt="1"/>
          </p:nvPr>
        </p:nvSpPr>
        <p:spPr>
          <a:xfrm>
            <a:off x="965201" y="393700"/>
            <a:ext cx="9556751" cy="806450"/>
          </a:xfrm>
        </p:spPr>
        <p:txBody>
          <a:bodyPr anchor="b"/>
          <a:lstStyle>
            <a:lvl1pPr>
              <a:buNone/>
              <a:defRPr>
                <a:solidFill>
                  <a:srgbClr val="103770"/>
                </a:solidFill>
              </a:defRPr>
            </a:lvl1pPr>
          </a:lstStyle>
          <a:p>
            <a:pPr lvl="0"/>
            <a:r>
              <a:rPr lang="en-US" dirty="0"/>
              <a:t>Click to edit Master text styles </a:t>
            </a:r>
          </a:p>
        </p:txBody>
      </p:sp>
    </p:spTree>
    <p:extLst>
      <p:ext uri="{BB962C8B-B14F-4D97-AF65-F5344CB8AC3E}">
        <p14:creationId xmlns:p14="http://schemas.microsoft.com/office/powerpoint/2010/main" val="350150590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Rectangle 9"/>
          <p:cNvSpPr/>
          <p:nvPr/>
        </p:nvSpPr>
        <p:spPr>
          <a:xfrm rot="16200000">
            <a:off x="6050280" y="-6050280"/>
            <a:ext cx="91441" cy="12192000"/>
          </a:xfrm>
          <a:prstGeom prst="rect">
            <a:avLst/>
          </a:prstGeom>
          <a:solidFill>
            <a:srgbClr val="00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latin typeface="Rockwell"/>
            </a:endParaRPr>
          </a:p>
        </p:txBody>
      </p:sp>
      <p:sp>
        <p:nvSpPr>
          <p:cNvPr id="11" name="Rectangle 10"/>
          <p:cNvSpPr/>
          <p:nvPr userDrawn="1"/>
        </p:nvSpPr>
        <p:spPr>
          <a:xfrm rot="16200000">
            <a:off x="6050278" y="-5958838"/>
            <a:ext cx="91441" cy="1219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latin typeface="Rockwell"/>
            </a:endParaRPr>
          </a:p>
        </p:txBody>
      </p:sp>
    </p:spTree>
    <p:extLst>
      <p:ext uri="{BB962C8B-B14F-4D97-AF65-F5344CB8AC3E}">
        <p14:creationId xmlns:p14="http://schemas.microsoft.com/office/powerpoint/2010/main" val="3418671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9BF25C2-BF05-CF44-93CE-F7D8C5D697CE}"/>
              </a:ext>
            </a:extLst>
          </p:cNvPr>
          <p:cNvSpPr>
            <a:spLocks noGrp="1"/>
          </p:cNvSpPr>
          <p:nvPr>
            <p:ph type="subTitle" idx="1" hasCustomPrompt="1"/>
          </p:nvPr>
        </p:nvSpPr>
        <p:spPr>
          <a:xfrm>
            <a:off x="254000" y="514779"/>
            <a:ext cx="9144000" cy="206361"/>
          </a:xfrm>
        </p:spPr>
        <p:txBody>
          <a:bodyPr>
            <a:noAutofit/>
          </a:bodyPr>
          <a:lstStyle>
            <a:lvl1pPr marL="0" indent="0" algn="l">
              <a:buNone/>
              <a:defRPr sz="1000" baseline="0">
                <a:solidFill>
                  <a:schemeClr val="tx1">
                    <a:lumMod val="50000"/>
                    <a:lumOff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chapter subtitle style</a:t>
            </a:r>
          </a:p>
        </p:txBody>
      </p:sp>
      <p:sp>
        <p:nvSpPr>
          <p:cNvPr id="6" name="Text Placeholder 5">
            <a:extLst>
              <a:ext uri="{FF2B5EF4-FFF2-40B4-BE49-F238E27FC236}">
                <a16:creationId xmlns:a16="http://schemas.microsoft.com/office/drawing/2014/main" id="{A162EFAA-7C31-4A49-B5E6-2EA3DFCEC2A0}"/>
              </a:ext>
            </a:extLst>
          </p:cNvPr>
          <p:cNvSpPr>
            <a:spLocks noGrp="1"/>
          </p:cNvSpPr>
          <p:nvPr>
            <p:ph type="body" sz="quarter" idx="13" hasCustomPrompt="1"/>
          </p:nvPr>
        </p:nvSpPr>
        <p:spPr>
          <a:xfrm>
            <a:off x="254000" y="283943"/>
            <a:ext cx="11277600" cy="230836"/>
          </a:xfrm>
        </p:spPr>
        <p:txBody>
          <a:bodyPr>
            <a:noAutofit/>
          </a:bodyPr>
          <a:lstStyle>
            <a:lvl1pPr marL="0" indent="0">
              <a:buNone/>
              <a:defRPr sz="1500" cap="all" baseline="0">
                <a:solidFill>
                  <a:srgbClr val="0034A7"/>
                </a:solidFill>
                <a:latin typeface="Arial Black" panose="020B0604020202020204" pitchFamily="34" charset="0"/>
              </a:defRPr>
            </a:lvl1pPr>
          </a:lstStyle>
          <a:p>
            <a:pPr lvl="0"/>
            <a:r>
              <a:rPr lang="en-US"/>
              <a:t>TITLE OF PRESENTATION OR CHAPTER</a:t>
            </a:r>
          </a:p>
        </p:txBody>
      </p:sp>
      <p:sp>
        <p:nvSpPr>
          <p:cNvPr id="10" name="Text Placeholder 9">
            <a:extLst>
              <a:ext uri="{FF2B5EF4-FFF2-40B4-BE49-F238E27FC236}">
                <a16:creationId xmlns:a16="http://schemas.microsoft.com/office/drawing/2014/main" id="{50863BBD-F0EF-D140-92BA-0EBF67006181}"/>
              </a:ext>
            </a:extLst>
          </p:cNvPr>
          <p:cNvSpPr>
            <a:spLocks noGrp="1"/>
          </p:cNvSpPr>
          <p:nvPr>
            <p:ph type="body" sz="quarter" idx="14" hasCustomPrompt="1"/>
          </p:nvPr>
        </p:nvSpPr>
        <p:spPr>
          <a:xfrm>
            <a:off x="254000" y="950912"/>
            <a:ext cx="11688763" cy="515691"/>
          </a:xfrm>
        </p:spPr>
        <p:txBody>
          <a:bodyPr>
            <a:normAutofit/>
          </a:bodyPr>
          <a:lstStyle>
            <a:lvl1pPr marL="0" indent="0">
              <a:buNone/>
              <a:defRPr sz="3000" baseline="0">
                <a:solidFill>
                  <a:schemeClr val="tx1">
                    <a:lumMod val="65000"/>
                    <a:lumOff val="35000"/>
                  </a:schemeClr>
                </a:solidFill>
                <a:latin typeface="Arial" panose="020B0604020202020204" pitchFamily="34" charset="0"/>
              </a:defRPr>
            </a:lvl1pPr>
          </a:lstStyle>
          <a:p>
            <a:pPr lvl="0"/>
            <a:r>
              <a:rPr lang="en-US"/>
              <a:t>Headline</a:t>
            </a:r>
          </a:p>
        </p:txBody>
      </p:sp>
      <p:sp>
        <p:nvSpPr>
          <p:cNvPr id="15" name="Text Placeholder 9">
            <a:extLst>
              <a:ext uri="{FF2B5EF4-FFF2-40B4-BE49-F238E27FC236}">
                <a16:creationId xmlns:a16="http://schemas.microsoft.com/office/drawing/2014/main" id="{2B6D2DF3-5359-5049-80C7-76477133D00F}"/>
              </a:ext>
            </a:extLst>
          </p:cNvPr>
          <p:cNvSpPr>
            <a:spLocks noGrp="1"/>
          </p:cNvSpPr>
          <p:nvPr>
            <p:ph type="body" sz="quarter" idx="16" hasCustomPrompt="1"/>
          </p:nvPr>
        </p:nvSpPr>
        <p:spPr>
          <a:xfrm>
            <a:off x="251618" y="1549730"/>
            <a:ext cx="11688763" cy="4678878"/>
          </a:xfrm>
        </p:spPr>
        <p:txBody>
          <a:bodyPr>
            <a:normAutofit/>
          </a:bodyPr>
          <a:lstStyle>
            <a:lvl1pPr marL="0" indent="0">
              <a:buNone/>
              <a:defRPr sz="2500" baseline="0">
                <a:solidFill>
                  <a:schemeClr val="tx1">
                    <a:lumMod val="50000"/>
                    <a:lumOff val="50000"/>
                  </a:schemeClr>
                </a:solidFill>
                <a:latin typeface="Arial" panose="020B0604020202020204" pitchFamily="34" charset="0"/>
              </a:defRPr>
            </a:lvl1pPr>
          </a:lstStyle>
          <a:p>
            <a:pPr lvl="0"/>
            <a:r>
              <a:rPr lang="en-US"/>
              <a:t>Body copy</a:t>
            </a:r>
          </a:p>
        </p:txBody>
      </p:sp>
      <p:pic>
        <p:nvPicPr>
          <p:cNvPr id="11" name="Picture 10" descr="A picture containing bird&#10;&#10;Description automatically generated">
            <a:extLst>
              <a:ext uri="{FF2B5EF4-FFF2-40B4-BE49-F238E27FC236}">
                <a16:creationId xmlns:a16="http://schemas.microsoft.com/office/drawing/2014/main" id="{EFA80DE3-3D1A-0841-9A43-06515807684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301" b="-72487"/>
          <a:stretch/>
        </p:blipFill>
        <p:spPr>
          <a:xfrm>
            <a:off x="894522" y="6400139"/>
            <a:ext cx="11297478" cy="666051"/>
          </a:xfrm>
          <a:prstGeom prst="rect">
            <a:avLst/>
          </a:prstGeom>
        </p:spPr>
      </p:pic>
    </p:spTree>
    <p:extLst>
      <p:ext uri="{BB962C8B-B14F-4D97-AF65-F5344CB8AC3E}">
        <p14:creationId xmlns:p14="http://schemas.microsoft.com/office/powerpoint/2010/main" val="3939879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38" b="0" i="0">
                <a:solidFill>
                  <a:srgbClr val="6D6E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12/17/2025</a:t>
            </a:fld>
            <a:endParaRPr lang="en-US"/>
          </a:p>
        </p:txBody>
      </p:sp>
      <p:sp>
        <p:nvSpPr>
          <p:cNvPr id="5" name="Holder 5"/>
          <p:cNvSpPr>
            <a:spLocks noGrp="1"/>
          </p:cNvSpPr>
          <p:nvPr>
            <p:ph type="sldNum" sz="quarter" idx="7"/>
          </p:nvPr>
        </p:nvSpPr>
        <p:spPr/>
        <p:txBody>
          <a:bodyPr lIns="0" tIns="0" rIns="0" bIns="0"/>
          <a:lstStyle>
            <a:lvl1pPr>
              <a:defRPr sz="794" b="0" i="0">
                <a:solidFill>
                  <a:srgbClr val="919291"/>
                </a:solidFill>
                <a:latin typeface="Arial"/>
                <a:cs typeface="Arial"/>
              </a:defRPr>
            </a:lvl1pPr>
          </a:lstStyle>
          <a:p>
            <a:pPr marL="44266">
              <a:lnSpc>
                <a:spcPts val="887"/>
              </a:lnSpc>
            </a:pPr>
            <a:fld id="{81D60167-4931-47E6-BA6A-407CBD079E47}" type="slidenum">
              <a:rPr lang="en-US" spc="-22" smtClean="0"/>
              <a:pPr marL="44266">
                <a:lnSpc>
                  <a:spcPts val="887"/>
                </a:lnSpc>
              </a:pPr>
              <a:t>‹#›</a:t>
            </a:fld>
            <a:endParaRPr lang="en-US" spc="-22" dirty="0"/>
          </a:p>
        </p:txBody>
      </p:sp>
    </p:spTree>
    <p:extLst>
      <p:ext uri="{BB962C8B-B14F-4D97-AF65-F5344CB8AC3E}">
        <p14:creationId xmlns:p14="http://schemas.microsoft.com/office/powerpoint/2010/main" val="303889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dirty="0"/>
              <a:t>Click to edit Master title style</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462475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a:t>Click to edit Master title style</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9939CD-590A-A646-A01B-7DFD528384C2}"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A3A71E-19C4-8B4C-ADBF-FBED4D4BA8D8}"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19933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Quote - Blu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A2FAB49-0389-AE46-508A-91B1CFC15A9E}"/>
              </a:ext>
            </a:extLst>
          </p:cNvPr>
          <p:cNvSpPr>
            <a:spLocks noGrp="1"/>
          </p:cNvSpPr>
          <p:nvPr>
            <p:ph type="title" hasCustomPrompt="1"/>
          </p:nvPr>
        </p:nvSpPr>
        <p:spPr>
          <a:xfrm>
            <a:off x="1089282" y="1757749"/>
            <a:ext cx="10013435" cy="2743200"/>
          </a:xfrm>
          <a:prstGeom prst="rect">
            <a:avLst/>
          </a:prstGeom>
        </p:spPr>
        <p:txBody>
          <a:bodyPr vert="horz" lIns="91440" tIns="45720" rIns="91440" bIns="45720" rtlCol="0" anchor="ctr">
            <a:normAutofit/>
          </a:bodyPr>
          <a:lstStyle>
            <a:lvl1pPr>
              <a:defRPr sz="5000"/>
            </a:lvl1pPr>
          </a:lstStyle>
          <a:p>
            <a:r>
              <a:rPr lang="en-US" dirty="0"/>
              <a:t>A large quote or fact can </a:t>
            </a:r>
            <a:br>
              <a:rPr lang="en-US" dirty="0"/>
            </a:br>
            <a:r>
              <a:rPr lang="en-US" dirty="0"/>
              <a:t>go here to reinforce the message </a:t>
            </a:r>
            <a:br>
              <a:rPr lang="en-US" dirty="0"/>
            </a:br>
            <a:r>
              <a:rPr lang="en-US" dirty="0"/>
              <a:t>of the presentation.</a:t>
            </a:r>
          </a:p>
        </p:txBody>
      </p:sp>
      <p:sp>
        <p:nvSpPr>
          <p:cNvPr id="10" name="Text Placeholder 9">
            <a:extLst>
              <a:ext uri="{FF2B5EF4-FFF2-40B4-BE49-F238E27FC236}">
                <a16:creationId xmlns:a16="http://schemas.microsoft.com/office/drawing/2014/main" id="{EFBFBA63-8D7D-63C1-97FA-8D9F5558B602}"/>
              </a:ext>
            </a:extLst>
          </p:cNvPr>
          <p:cNvSpPr>
            <a:spLocks noGrp="1"/>
          </p:cNvSpPr>
          <p:nvPr>
            <p:ph type="body" sz="quarter" idx="10" hasCustomPrompt="1"/>
          </p:nvPr>
        </p:nvSpPr>
        <p:spPr>
          <a:xfrm>
            <a:off x="4117975" y="4648200"/>
            <a:ext cx="3956050" cy="546100"/>
          </a:xfrm>
        </p:spPr>
        <p:txBody>
          <a:bodyPr/>
          <a:lstStyle/>
          <a:p>
            <a:pPr lvl="0"/>
            <a:r>
              <a:rPr lang="en-US" dirty="0"/>
              <a:t>Dr. Bruce Wayne, Sr.</a:t>
            </a:r>
          </a:p>
        </p:txBody>
      </p:sp>
    </p:spTree>
    <p:extLst>
      <p:ext uri="{BB962C8B-B14F-4D97-AF65-F5344CB8AC3E}">
        <p14:creationId xmlns:p14="http://schemas.microsoft.com/office/powerpoint/2010/main" val="1888581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Quote - white">
    <p:bg>
      <p:bgPr>
        <a:solidFill>
          <a:schemeClr val="bg1"/>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A2FAB49-0389-AE46-508A-91B1CFC15A9E}"/>
              </a:ext>
            </a:extLst>
          </p:cNvPr>
          <p:cNvSpPr>
            <a:spLocks noGrp="1"/>
          </p:cNvSpPr>
          <p:nvPr>
            <p:ph type="title" hasCustomPrompt="1"/>
          </p:nvPr>
        </p:nvSpPr>
        <p:spPr>
          <a:xfrm>
            <a:off x="1089282" y="1757749"/>
            <a:ext cx="10013435" cy="2743200"/>
          </a:xfrm>
          <a:prstGeom prst="rect">
            <a:avLst/>
          </a:prstGeom>
        </p:spPr>
        <p:txBody>
          <a:bodyPr vert="horz" lIns="91440" tIns="45720" rIns="91440" bIns="45720" rtlCol="0" anchor="ctr">
            <a:normAutofit/>
          </a:bodyPr>
          <a:lstStyle>
            <a:lvl1pPr>
              <a:defRPr sz="5000">
                <a:solidFill>
                  <a:srgbClr val="0033A1"/>
                </a:solidFill>
              </a:defRPr>
            </a:lvl1pPr>
          </a:lstStyle>
          <a:p>
            <a:r>
              <a:rPr lang="en-US" dirty="0"/>
              <a:t>A large quote or fact can </a:t>
            </a:r>
            <a:br>
              <a:rPr lang="en-US" dirty="0"/>
            </a:br>
            <a:r>
              <a:rPr lang="en-US" dirty="0"/>
              <a:t>go here to reinforce the message </a:t>
            </a:r>
            <a:br>
              <a:rPr lang="en-US" dirty="0"/>
            </a:br>
            <a:r>
              <a:rPr lang="en-US" dirty="0"/>
              <a:t>of the presentation.</a:t>
            </a:r>
          </a:p>
        </p:txBody>
      </p:sp>
      <p:sp>
        <p:nvSpPr>
          <p:cNvPr id="10" name="Text Placeholder 9">
            <a:extLst>
              <a:ext uri="{FF2B5EF4-FFF2-40B4-BE49-F238E27FC236}">
                <a16:creationId xmlns:a16="http://schemas.microsoft.com/office/drawing/2014/main" id="{EFBFBA63-8D7D-63C1-97FA-8D9F5558B602}"/>
              </a:ext>
            </a:extLst>
          </p:cNvPr>
          <p:cNvSpPr>
            <a:spLocks noGrp="1"/>
          </p:cNvSpPr>
          <p:nvPr>
            <p:ph type="body" sz="quarter" idx="10" hasCustomPrompt="1"/>
          </p:nvPr>
        </p:nvSpPr>
        <p:spPr>
          <a:xfrm>
            <a:off x="4117975" y="4648200"/>
            <a:ext cx="3956050" cy="546100"/>
          </a:xfrm>
        </p:spPr>
        <p:txBody>
          <a:bodyPr/>
          <a:lstStyle>
            <a:lvl1pPr>
              <a:defRPr>
                <a:solidFill>
                  <a:srgbClr val="636569"/>
                </a:solidFill>
              </a:defRPr>
            </a:lvl1pPr>
          </a:lstStyle>
          <a:p>
            <a:pPr lvl="0"/>
            <a:r>
              <a:rPr lang="en-US" dirty="0"/>
              <a:t>Dr. Bruce Wayne, Sr.</a:t>
            </a:r>
          </a:p>
        </p:txBody>
      </p:sp>
    </p:spTree>
    <p:extLst>
      <p:ext uri="{BB962C8B-B14F-4D97-AF65-F5344CB8AC3E}">
        <p14:creationId xmlns:p14="http://schemas.microsoft.com/office/powerpoint/2010/main" val="1538389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a:t>Click to edit Master title style</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547887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E Subsec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graphicFrame>
        <p:nvGraphicFramePr>
          <p:cNvPr id="15" name="Table 4">
            <a:extLst>
              <a:ext uri="{FF2B5EF4-FFF2-40B4-BE49-F238E27FC236}">
                <a16:creationId xmlns:a16="http://schemas.microsoft.com/office/drawing/2014/main" id="{41A80D01-2046-B109-65BA-8012B24F0DA1}"/>
              </a:ext>
            </a:extLst>
          </p:cNvPr>
          <p:cNvGraphicFramePr>
            <a:graphicFrameLocks noGrp="1"/>
          </p:cNvGraphicFramePr>
          <p:nvPr userDrawn="1">
            <p:extLst>
              <p:ext uri="{D42A27DB-BD31-4B8C-83A1-F6EECF244321}">
                <p14:modId xmlns:p14="http://schemas.microsoft.com/office/powerpoint/2010/main" val="4124201641"/>
              </p:ext>
            </p:extLst>
          </p:nvPr>
        </p:nvGraphicFramePr>
        <p:xfrm>
          <a:off x="470485" y="1838960"/>
          <a:ext cx="5426224" cy="5007482"/>
        </p:xfrm>
        <a:graphic>
          <a:graphicData uri="http://schemas.openxmlformats.org/drawingml/2006/table">
            <a:tbl>
              <a:tblPr firstRow="1" bandRow="1">
                <a:tableStyleId>{2D5ABB26-0587-4C30-8999-92F81FD0307C}</a:tableStyleId>
              </a:tblPr>
              <a:tblGrid>
                <a:gridCol w="399662">
                  <a:extLst>
                    <a:ext uri="{9D8B030D-6E8A-4147-A177-3AD203B41FA5}">
                      <a16:colId xmlns:a16="http://schemas.microsoft.com/office/drawing/2014/main" val="1280405108"/>
                    </a:ext>
                  </a:extLst>
                </a:gridCol>
                <a:gridCol w="5026562">
                  <a:extLst>
                    <a:ext uri="{9D8B030D-6E8A-4147-A177-3AD203B41FA5}">
                      <a16:colId xmlns:a16="http://schemas.microsoft.com/office/drawing/2014/main" val="364227680"/>
                    </a:ext>
                  </a:extLst>
                </a:gridCol>
              </a:tblGrid>
              <a:tr h="813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kern="1200">
                          <a:solidFill>
                            <a:schemeClr val="tx2"/>
                          </a:solidFill>
                          <a:latin typeface="Georgia" panose="02040502050405020303" pitchFamily="18" charset="0"/>
                          <a:ea typeface="+mn-ea"/>
                          <a:cs typeface="+mn-cs"/>
                        </a:rPr>
                        <a:t>1</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a:solidFill>
                            <a:schemeClr val="tx2"/>
                          </a:solidFill>
                          <a:latin typeface="+mn-lt"/>
                          <a:ea typeface="+mn-ea"/>
                          <a:cs typeface="+mn-cs"/>
                        </a:rPr>
                        <a:t>Physical Space</a:t>
                      </a:r>
                    </a:p>
                  </a:txBody>
                  <a:tcPr marL="144524" marR="144524" marT="137160" marB="72262"/>
                </a:tc>
                <a:extLst>
                  <a:ext uri="{0D108BD9-81ED-4DB2-BD59-A6C34878D82A}">
                    <a16:rowId xmlns:a16="http://schemas.microsoft.com/office/drawing/2014/main" val="2224916656"/>
                  </a:ext>
                </a:extLst>
              </a:tr>
              <a:tr h="813308">
                <a:tc>
                  <a:txBody>
                    <a:bodyPr/>
                    <a:lstStyle/>
                    <a:p>
                      <a:pPr marL="0" algn="ctr" defTabSz="914400" rtl="0" eaLnBrk="1" latinLnBrk="0" hangingPunct="1"/>
                      <a:r>
                        <a:rPr lang="en-US" sz="3600" b="1" i="1" kern="1200">
                          <a:solidFill>
                            <a:schemeClr val="tx2"/>
                          </a:solidFill>
                          <a:latin typeface="Georgia" panose="02040502050405020303" pitchFamily="18" charset="0"/>
                          <a:ea typeface="+mn-ea"/>
                          <a:cs typeface="+mn-cs"/>
                        </a:rPr>
                        <a:t>2</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Organizational Capabilities</a:t>
                      </a:r>
                    </a:p>
                  </a:txBody>
                  <a:tcPr marL="144524" marR="144524" marT="137160" marB="72262"/>
                </a:tc>
                <a:extLst>
                  <a:ext uri="{0D108BD9-81ED-4DB2-BD59-A6C34878D82A}">
                    <a16:rowId xmlns:a16="http://schemas.microsoft.com/office/drawing/2014/main" val="3920997839"/>
                  </a:ext>
                </a:extLst>
              </a:tr>
              <a:tr h="913020">
                <a:tc>
                  <a:txBody>
                    <a:bodyPr/>
                    <a:lstStyle/>
                    <a:p>
                      <a:pPr marL="0" algn="ctr" defTabSz="914400" rtl="0" eaLnBrk="1" latinLnBrk="0" hangingPunct="1"/>
                      <a:r>
                        <a:rPr lang="en-US" sz="3200" b="1" i="1" kern="1200">
                          <a:solidFill>
                            <a:schemeClr val="tx2"/>
                          </a:solidFill>
                          <a:latin typeface="Georgia" panose="02040502050405020303" pitchFamily="18" charset="0"/>
                          <a:ea typeface="+mn-ea"/>
                          <a:cs typeface="+mn-cs"/>
                        </a:rPr>
                        <a:t>3</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Transdisciplinary Collaboration </a:t>
                      </a:r>
                      <a:br>
                        <a:rPr lang="en-US" sz="2400">
                          <a:solidFill>
                            <a:schemeClr val="tx2"/>
                          </a:solidFill>
                        </a:rPr>
                      </a:br>
                      <a:r>
                        <a:rPr lang="en-US" sz="2400">
                          <a:solidFill>
                            <a:schemeClr val="tx2"/>
                          </a:solidFill>
                        </a:rPr>
                        <a:t>and Coordination</a:t>
                      </a:r>
                    </a:p>
                  </a:txBody>
                  <a:tcPr marL="144524" marR="144524" marT="137160" marB="72262"/>
                </a:tc>
                <a:extLst>
                  <a:ext uri="{0D108BD9-81ED-4DB2-BD59-A6C34878D82A}">
                    <a16:rowId xmlns:a16="http://schemas.microsoft.com/office/drawing/2014/main" val="2362153541"/>
                  </a:ext>
                </a:extLst>
              </a:tr>
              <a:tr h="813308">
                <a:tc>
                  <a:txBody>
                    <a:bodyPr/>
                    <a:lstStyle/>
                    <a:p>
                      <a:pPr marL="0" algn="ctr" defTabSz="914400" rtl="0" eaLnBrk="1" latinLnBrk="0" hangingPunct="1"/>
                      <a:r>
                        <a:rPr lang="en-US" sz="3200" b="1" i="1" kern="1200">
                          <a:solidFill>
                            <a:schemeClr val="tx2"/>
                          </a:solidFill>
                          <a:latin typeface="Georgia" panose="02040502050405020303" pitchFamily="18" charset="0"/>
                          <a:ea typeface="+mn-ea"/>
                          <a:cs typeface="+mn-cs"/>
                        </a:rPr>
                        <a:t>4</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Cancer Focus</a:t>
                      </a:r>
                    </a:p>
                  </a:txBody>
                  <a:tcPr marL="144524" marR="144524" marT="137160" marB="72262"/>
                </a:tc>
                <a:extLst>
                  <a:ext uri="{0D108BD9-81ED-4DB2-BD59-A6C34878D82A}">
                    <a16:rowId xmlns:a16="http://schemas.microsoft.com/office/drawing/2014/main" val="2680017452"/>
                  </a:ext>
                </a:extLst>
              </a:tr>
              <a:tr h="813308">
                <a:tc>
                  <a:txBody>
                    <a:bodyPr/>
                    <a:lstStyle/>
                    <a:p>
                      <a:pPr marL="0" algn="ctr" defTabSz="914400" rtl="0" eaLnBrk="1" latinLnBrk="0" hangingPunct="1"/>
                      <a:r>
                        <a:rPr lang="en-US" sz="3200" b="1" i="1" kern="1200">
                          <a:solidFill>
                            <a:schemeClr val="tx2"/>
                          </a:solidFill>
                          <a:latin typeface="Georgia" panose="02040502050405020303" pitchFamily="18" charset="0"/>
                          <a:ea typeface="+mn-ea"/>
                          <a:cs typeface="+mn-cs"/>
                        </a:rPr>
                        <a:t>5</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Institutional Commitment</a:t>
                      </a:r>
                    </a:p>
                  </a:txBody>
                  <a:tcPr marL="144524" marR="144524" marT="137160" marB="72262"/>
                </a:tc>
                <a:extLst>
                  <a:ext uri="{0D108BD9-81ED-4DB2-BD59-A6C34878D82A}">
                    <a16:rowId xmlns:a16="http://schemas.microsoft.com/office/drawing/2014/main" val="4178180581"/>
                  </a:ext>
                </a:extLst>
              </a:tr>
              <a:tr h="813308">
                <a:tc>
                  <a:txBody>
                    <a:bodyPr/>
                    <a:lstStyle/>
                    <a:p>
                      <a:pPr marL="0" algn="ctr" defTabSz="914400" rtl="0" eaLnBrk="1" latinLnBrk="0" hangingPunct="1"/>
                      <a:r>
                        <a:rPr lang="en-US" sz="3200" b="1" i="1" kern="1200">
                          <a:solidFill>
                            <a:schemeClr val="tx2"/>
                          </a:solidFill>
                          <a:latin typeface="Georgia" panose="02040502050405020303" pitchFamily="18" charset="0"/>
                          <a:ea typeface="+mn-ea"/>
                          <a:cs typeface="+mn-cs"/>
                        </a:rPr>
                        <a:t>6</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2"/>
                          </a:solidFill>
                        </a:rPr>
                        <a:t>Center Director</a:t>
                      </a:r>
                    </a:p>
                  </a:txBody>
                  <a:tcPr marL="144524" marR="144524" marT="137160" marB="72262"/>
                </a:tc>
                <a:extLst>
                  <a:ext uri="{0D108BD9-81ED-4DB2-BD59-A6C34878D82A}">
                    <a16:rowId xmlns:a16="http://schemas.microsoft.com/office/drawing/2014/main" val="852485607"/>
                  </a:ext>
                </a:extLst>
              </a:tr>
            </a:tbl>
          </a:graphicData>
        </a:graphic>
      </p:graphicFrame>
      <p:sp>
        <p:nvSpPr>
          <p:cNvPr id="23" name="TextBox 22">
            <a:extLst>
              <a:ext uri="{FF2B5EF4-FFF2-40B4-BE49-F238E27FC236}">
                <a16:creationId xmlns:a16="http://schemas.microsoft.com/office/drawing/2014/main" id="{06312833-D2ED-72F5-820E-B50316C8A258}"/>
              </a:ext>
            </a:extLst>
          </p:cNvPr>
          <p:cNvSpPr txBox="1"/>
          <p:nvPr userDrawn="1"/>
        </p:nvSpPr>
        <p:spPr>
          <a:xfrm>
            <a:off x="591201" y="434609"/>
            <a:ext cx="6117534" cy="1200329"/>
          </a:xfrm>
          <a:prstGeom prst="rect">
            <a:avLst/>
          </a:prstGeom>
          <a:noFill/>
        </p:spPr>
        <p:txBody>
          <a:bodyPr wrap="square">
            <a:spAutoFit/>
          </a:bodyPr>
          <a:lstStyle/>
          <a:p>
            <a:pPr>
              <a:lnSpc>
                <a:spcPct val="90000"/>
              </a:lnSpc>
            </a:pPr>
            <a:r>
              <a:rPr lang="en-US" sz="4400" b="1" i="0" kern="1200">
                <a:solidFill>
                  <a:srgbClr val="0C5DAF"/>
                </a:solidFill>
                <a:latin typeface="Arial Black" panose="020B0604020202020204" pitchFamily="34" charset="0"/>
                <a:ea typeface="+mj-ea"/>
                <a:cs typeface="Arial" panose="020B0604020202020204" pitchFamily="34" charset="0"/>
              </a:rPr>
              <a:t>Six Essential </a:t>
            </a:r>
            <a:br>
              <a:rPr lang="en-US" sz="1600" b="0">
                <a:latin typeface="Arial" panose="020B0604020202020204" pitchFamily="34" charset="0"/>
              </a:rPr>
            </a:br>
            <a:r>
              <a:rPr lang="en-US" sz="3600" b="0" i="0" kern="1200">
                <a:solidFill>
                  <a:srgbClr val="0C5DAF"/>
                </a:solidFill>
                <a:latin typeface="Arial" panose="020B0604020202020204" pitchFamily="34" charset="0"/>
                <a:ea typeface="+mj-ea"/>
                <a:cs typeface="Arial" panose="020B0604020202020204" pitchFamily="34" charset="0"/>
              </a:rPr>
              <a:t>Characteristics</a:t>
            </a:r>
            <a:endParaRPr lang="en-US" sz="4400" b="0" i="0" kern="1200">
              <a:solidFill>
                <a:srgbClr val="0C5DA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34385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D398-0EC0-39C4-985E-DE534B4F0B2D}"/>
              </a:ext>
            </a:extLst>
          </p:cNvPr>
          <p:cNvSpPr>
            <a:spLocks noGrp="1"/>
          </p:cNvSpPr>
          <p:nvPr>
            <p:ph type="title"/>
          </p:nvPr>
        </p:nvSpPr>
        <p:spPr>
          <a:xfrm>
            <a:off x="839788" y="12208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EDF97D-2A69-7558-42EC-2368977A39B5}"/>
              </a:ext>
            </a:extLst>
          </p:cNvPr>
          <p:cNvSpPr>
            <a:spLocks noGrp="1"/>
          </p:cNvSpPr>
          <p:nvPr>
            <p:ph type="body" idx="1"/>
          </p:nvPr>
        </p:nvSpPr>
        <p:spPr>
          <a:xfrm>
            <a:off x="839788" y="1681163"/>
            <a:ext cx="5157787"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1CF1F22-59D2-2013-22B3-6D83ECDDBB8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CD12C9-003D-7062-8BF8-932A7DAD10F8}"/>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A5120-A0B2-A45A-21A6-5D3E515983F1}"/>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71FC9FE-98D3-651F-B3ED-A78D34750125}"/>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8" name="Footer Placeholder 7">
            <a:extLst>
              <a:ext uri="{FF2B5EF4-FFF2-40B4-BE49-F238E27FC236}">
                <a16:creationId xmlns:a16="http://schemas.microsoft.com/office/drawing/2014/main" id="{D4A69D87-CDE4-4210-2D60-78E7DAB52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19C107-BE7F-2D76-ED11-26EE0770284A}"/>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382608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7" name="Picture 6" descr="Aerial view of a city&#10;&#10;Description automatically generated with low confidence">
            <a:extLst>
              <a:ext uri="{FF2B5EF4-FFF2-40B4-BE49-F238E27FC236}">
                <a16:creationId xmlns:a16="http://schemas.microsoft.com/office/drawing/2014/main" id="{FE648F0C-7FC1-40D2-322E-5286756BD87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284892" cy="6858000"/>
          </a:xfrm>
          <a:prstGeom prst="rect">
            <a:avLst/>
          </a:prstGeom>
        </p:spPr>
      </p:pic>
      <p:sp>
        <p:nvSpPr>
          <p:cNvPr id="8" name="Rectangle 7">
            <a:extLst>
              <a:ext uri="{FF2B5EF4-FFF2-40B4-BE49-F238E27FC236}">
                <a16:creationId xmlns:a16="http://schemas.microsoft.com/office/drawing/2014/main" id="{06401AC6-A140-9E6B-209D-6171576349F2}"/>
              </a:ext>
            </a:extLst>
          </p:cNvPr>
          <p:cNvSpPr/>
          <p:nvPr userDrawn="1"/>
        </p:nvSpPr>
        <p:spPr>
          <a:xfrm>
            <a:off x="0" y="-26126"/>
            <a:ext cx="12377783" cy="6910251"/>
          </a:xfrm>
          <a:prstGeom prst="rect">
            <a:avLst/>
          </a:prstGeom>
          <a:solidFill>
            <a:schemeClr val="tx2">
              <a:alpha val="679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4">
            <a:extLst>
              <a:ext uri="{FF2B5EF4-FFF2-40B4-BE49-F238E27FC236}">
                <a16:creationId xmlns:a16="http://schemas.microsoft.com/office/drawing/2014/main" id="{FCA8A9B3-4A2B-9FE6-11A8-CBBEB6DDDBCE}"/>
              </a:ext>
            </a:extLst>
          </p:cNvPr>
          <p:cNvGraphicFramePr>
            <a:graphicFrameLocks noGrp="1"/>
          </p:cNvGraphicFramePr>
          <p:nvPr userDrawn="1">
            <p:extLst>
              <p:ext uri="{D42A27DB-BD31-4B8C-83A1-F6EECF244321}">
                <p14:modId xmlns:p14="http://schemas.microsoft.com/office/powerpoint/2010/main" val="2011354249"/>
              </p:ext>
            </p:extLst>
          </p:nvPr>
        </p:nvGraphicFramePr>
        <p:xfrm>
          <a:off x="470484" y="518266"/>
          <a:ext cx="11386736" cy="5376348"/>
        </p:xfrm>
        <a:graphic>
          <a:graphicData uri="http://schemas.openxmlformats.org/drawingml/2006/table">
            <a:tbl>
              <a:tblPr firstRow="1" bandRow="1">
                <a:tableStyleId>{2D5ABB26-0587-4C30-8999-92F81FD0307C}</a:tableStyleId>
              </a:tblPr>
              <a:tblGrid>
                <a:gridCol w="11386736">
                  <a:extLst>
                    <a:ext uri="{9D8B030D-6E8A-4147-A177-3AD203B41FA5}">
                      <a16:colId xmlns:a16="http://schemas.microsoft.com/office/drawing/2014/main" val="364227680"/>
                    </a:ext>
                  </a:extLst>
                </a:gridCol>
              </a:tblGrid>
              <a:tr h="1344087">
                <a:tc>
                  <a:txBody>
                    <a:bodyPr/>
                    <a:lstStyle/>
                    <a:p>
                      <a:r>
                        <a:rPr lang="en-US" sz="3200" b="0" i="0" dirty="0">
                          <a:solidFill>
                            <a:schemeClr val="accent1">
                              <a:lumMod val="20000"/>
                              <a:lumOff val="80000"/>
                            </a:schemeClr>
                          </a:solidFill>
                          <a:latin typeface="Arial" panose="020B0604020202020204" pitchFamily="34" charset="0"/>
                          <a:cs typeface="Arial" panose="020B0604020202020204" pitchFamily="34" charset="0"/>
                        </a:rPr>
                        <a:t>Our Catchment Population and Challenges</a:t>
                      </a:r>
                    </a:p>
                  </a:txBody>
                  <a:tcPr marL="144524" marR="144524" marT="137160" marB="72262" anchor="ctr"/>
                </a:tc>
                <a:extLst>
                  <a:ext uri="{0D108BD9-81ED-4DB2-BD59-A6C34878D82A}">
                    <a16:rowId xmlns:a16="http://schemas.microsoft.com/office/drawing/2014/main" val="3373733226"/>
                  </a:ext>
                </a:extLst>
              </a:tr>
              <a:tr h="1344087">
                <a:tc>
                  <a:txBody>
                    <a:bodyPr/>
                    <a:lstStyle/>
                    <a:p>
                      <a:r>
                        <a:rPr lang="en-US" sz="3200" kern="1200" dirty="0">
                          <a:solidFill>
                            <a:schemeClr val="accent1">
                              <a:lumMod val="20000"/>
                              <a:lumOff val="80000"/>
                            </a:schemeClr>
                          </a:solidFill>
                          <a:latin typeface="+mn-lt"/>
                          <a:ea typeface="+mn-ea"/>
                          <a:cs typeface="+mn-cs"/>
                        </a:rPr>
                        <a:t>Major Accomplishments</a:t>
                      </a:r>
                    </a:p>
                  </a:txBody>
                  <a:tcPr marL="144524" marR="144524" marT="137160" marB="72262" anchor="ctr"/>
                </a:tc>
                <a:extLst>
                  <a:ext uri="{0D108BD9-81ED-4DB2-BD59-A6C34878D82A}">
                    <a16:rowId xmlns:a16="http://schemas.microsoft.com/office/drawing/2014/main" val="2775812343"/>
                  </a:ext>
                </a:extLst>
              </a:tr>
              <a:tr h="1344087">
                <a:tc>
                  <a:txBody>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n-US" sz="3200" kern="1200" noProof="0" dirty="0">
                          <a:solidFill>
                            <a:schemeClr val="accent1">
                              <a:lumMod val="20000"/>
                              <a:lumOff val="80000"/>
                            </a:schemeClr>
                          </a:solidFill>
                          <a:latin typeface="+mn-lt"/>
                          <a:ea typeface="+mn-ea"/>
                          <a:cs typeface="+mn-cs"/>
                        </a:rPr>
                        <a:t>Overall Strengths</a:t>
                      </a:r>
                    </a:p>
                  </a:txBody>
                  <a:tcPr marL="144524" marR="144524" marT="137160" marB="72262" anchor="ctr"/>
                </a:tc>
                <a:extLst>
                  <a:ext uri="{0D108BD9-81ED-4DB2-BD59-A6C34878D82A}">
                    <a16:rowId xmlns:a16="http://schemas.microsoft.com/office/drawing/2014/main" val="4018216987"/>
                  </a:ext>
                </a:extLst>
              </a:tr>
              <a:tr h="1344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accent1">
                              <a:lumMod val="20000"/>
                              <a:lumOff val="80000"/>
                            </a:schemeClr>
                          </a:solidFill>
                          <a:latin typeface="+mn-lt"/>
                          <a:ea typeface="+mn-ea"/>
                          <a:cs typeface="+mn-cs"/>
                        </a:rPr>
                        <a:t>Six Essential Characteristics</a:t>
                      </a:r>
                    </a:p>
                  </a:txBody>
                  <a:tcPr marL="144524" marR="144524" marT="137160" marB="72262" anchor="ctr"/>
                </a:tc>
                <a:extLst>
                  <a:ext uri="{0D108BD9-81ED-4DB2-BD59-A6C34878D82A}">
                    <a16:rowId xmlns:a16="http://schemas.microsoft.com/office/drawing/2014/main" val="2362153541"/>
                  </a:ext>
                </a:extLst>
              </a:tr>
            </a:tbl>
          </a:graphicData>
        </a:graphic>
      </p:graphicFrame>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063888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a:t>Click to edit Master title style</a:t>
            </a:r>
          </a:p>
        </p:txBody>
      </p:sp>
      <p:sp>
        <p:nvSpPr>
          <p:cNvPr id="3" name="Content Placeholder 2">
            <a:extLst>
              <a:ext uri="{FF2B5EF4-FFF2-40B4-BE49-F238E27FC236}">
                <a16:creationId xmlns:a16="http://schemas.microsoft.com/office/drawing/2014/main" id="{EB3DF73E-C93F-46E1-FE31-D41A0157B202}"/>
              </a:ext>
            </a:extLst>
          </p:cNvPr>
          <p:cNvSpPr>
            <a:spLocks noGrp="1"/>
          </p:cNvSpPr>
          <p:nvPr>
            <p:ph idx="1"/>
          </p:nvPr>
        </p:nvSpPr>
        <p:spPr/>
        <p:txBody>
          <a:bodyPr lIns="0" tIns="0" rIns="0" bIns="0"/>
          <a:lstStyle>
            <a:lvl1pPr marL="457200" indent="-457200">
              <a:buFont typeface="Wingdings" pitchFamily="2" charset="2"/>
              <a:buChar char="§"/>
              <a:defRPr/>
            </a:lvl1pPr>
            <a:lvl3pPr marL="1257300" indent="-342900">
              <a:buFont typeface="Wingdings" pitchFamily="2" charset="2"/>
              <a:buChar char="§"/>
              <a:defRPr/>
            </a:lvl3pPr>
            <a:lvl4pPr marL="1657350" indent="-285750">
              <a:buFont typeface="Wingdings" pitchFamily="2" charset="2"/>
              <a:buChar char="§"/>
              <a:defRPr/>
            </a:lvl4pPr>
            <a:lvl5pPr marL="2114550" indent="-285750">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461735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D398-0EC0-39C4-985E-DE534B4F0B2D}"/>
              </a:ext>
            </a:extLst>
          </p:cNvPr>
          <p:cNvSpPr>
            <a:spLocks noGrp="1"/>
          </p:cNvSpPr>
          <p:nvPr>
            <p:ph type="title"/>
          </p:nvPr>
        </p:nvSpPr>
        <p:spPr>
          <a:xfrm>
            <a:off x="839788" y="12208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EDF97D-2A69-7558-42EC-2368977A39B5}"/>
              </a:ext>
            </a:extLst>
          </p:cNvPr>
          <p:cNvSpPr>
            <a:spLocks noGrp="1"/>
          </p:cNvSpPr>
          <p:nvPr>
            <p:ph type="body" idx="1"/>
          </p:nvPr>
        </p:nvSpPr>
        <p:spPr>
          <a:xfrm>
            <a:off x="839788" y="1681163"/>
            <a:ext cx="5157787"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CF1F22-59D2-2013-22B3-6D83ECDDB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CD12C9-003D-7062-8BF8-932A7DAD10F8}"/>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A5120-A0B2-A45A-21A6-5D3E51598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1FC9FE-98D3-651F-B3ED-A78D34750125}"/>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8" name="Footer Placeholder 7">
            <a:extLst>
              <a:ext uri="{FF2B5EF4-FFF2-40B4-BE49-F238E27FC236}">
                <a16:creationId xmlns:a16="http://schemas.microsoft.com/office/drawing/2014/main" id="{D4A69D87-CDE4-4210-2D60-78E7DAB52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19C107-BE7F-2D76-ED11-26EE0770284A}"/>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434020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im1-scienc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A9C8B-7B9D-28DD-F921-3ED50D07812E}"/>
              </a:ext>
            </a:extLst>
          </p:cNvPr>
          <p:cNvSpPr>
            <a:spLocks noGrp="1"/>
          </p:cNvSpPr>
          <p:nvPr>
            <p:ph type="sldNum" sz="quarter" idx="12"/>
          </p:nvPr>
        </p:nvSpPr>
        <p:spPr>
          <a:xfrm>
            <a:off x="11767558" y="314678"/>
            <a:ext cx="424441" cy="365125"/>
          </a:xfrm>
        </p:spPr>
        <p:txBody>
          <a:bodyPr/>
          <a:lstStyle/>
          <a:p>
            <a:fld id="{1EA3A71E-19C4-8B4C-ADBF-FBED4D4BA8D8}" type="slidenum">
              <a:rPr lang="en-US" smtClean="0"/>
              <a:t>‹#›</a:t>
            </a:fld>
            <a:endParaRPr lang="en-US"/>
          </a:p>
        </p:txBody>
      </p:sp>
      <p:sp>
        <p:nvSpPr>
          <p:cNvPr id="9" name="Text Placeholder 2">
            <a:extLst>
              <a:ext uri="{FF2B5EF4-FFF2-40B4-BE49-F238E27FC236}">
                <a16:creationId xmlns:a16="http://schemas.microsoft.com/office/drawing/2014/main" id="{D0626615-3E5F-93D6-0F6A-BAD6B97191AD}"/>
              </a:ext>
            </a:extLst>
          </p:cNvPr>
          <p:cNvSpPr>
            <a:spLocks noGrp="1"/>
          </p:cNvSpPr>
          <p:nvPr>
            <p:ph type="body" idx="1"/>
          </p:nvPr>
        </p:nvSpPr>
        <p:spPr>
          <a:xfrm>
            <a:off x="3546670" y="6986999"/>
            <a:ext cx="4128759" cy="518248"/>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C5528648-FB63-BEB0-39DF-4B8A321EAD59}"/>
              </a:ext>
            </a:extLst>
          </p:cNvPr>
          <p:cNvSpPr>
            <a:spLocks noGrp="1"/>
          </p:cNvSpPr>
          <p:nvPr>
            <p:ph sz="half" idx="2"/>
          </p:nvPr>
        </p:nvSpPr>
        <p:spPr>
          <a:xfrm>
            <a:off x="3546670" y="7621358"/>
            <a:ext cx="4128759" cy="1564005"/>
          </a:xfrm>
        </p:spPr>
        <p:txBody>
          <a:bodyPr>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B34C873B-A5FC-B762-D92B-AA902BB166D3}"/>
              </a:ext>
            </a:extLst>
          </p:cNvPr>
          <p:cNvSpPr>
            <a:spLocks noGrp="1"/>
          </p:cNvSpPr>
          <p:nvPr>
            <p:ph type="body" idx="14"/>
          </p:nvPr>
        </p:nvSpPr>
        <p:spPr>
          <a:xfrm>
            <a:off x="7817085" y="6986999"/>
            <a:ext cx="4128759" cy="520827"/>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427E628E-A395-A18F-47BF-112F22AC99C7}"/>
              </a:ext>
            </a:extLst>
          </p:cNvPr>
          <p:cNvSpPr>
            <a:spLocks noGrp="1"/>
          </p:cNvSpPr>
          <p:nvPr>
            <p:ph sz="half" idx="15"/>
          </p:nvPr>
        </p:nvSpPr>
        <p:spPr>
          <a:xfrm>
            <a:off x="7817085" y="7621358"/>
            <a:ext cx="4128759" cy="156400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1357B264-31D1-88F5-EF5C-AED0471BDE4F}"/>
              </a:ext>
            </a:extLst>
          </p:cNvPr>
          <p:cNvSpPr>
            <a:spLocks noGrp="1"/>
          </p:cNvSpPr>
          <p:nvPr>
            <p:ph type="body" sz="quarter" idx="18" hasCustomPrompt="1"/>
          </p:nvPr>
        </p:nvSpPr>
        <p:spPr>
          <a:xfrm>
            <a:off x="246156" y="6263411"/>
            <a:ext cx="1741670" cy="457048"/>
          </a:xfrm>
        </p:spPr>
        <p:txBody>
          <a:bodyPr wrap="square" anchor="b">
            <a:spAutoFit/>
          </a:bodyPr>
          <a:lstStyle>
            <a:lvl1pPr marL="4762" indent="0">
              <a:spcBef>
                <a:spcPts val="600"/>
              </a:spcBef>
              <a:spcAft>
                <a:spcPts val="0"/>
              </a:spcAft>
              <a:buFontTx/>
              <a:buNone/>
              <a:tabLst>
                <a:tab pos="107950" algn="l"/>
                <a:tab pos="280988" algn="l"/>
              </a:tabLst>
              <a:defRPr sz="1100" b="1">
                <a:solidFill>
                  <a:schemeClr val="tx1"/>
                </a:solidFill>
              </a:defRPr>
            </a:lvl1pPr>
            <a:lvl2pPr marL="114300" indent="0">
              <a:spcBef>
                <a:spcPts val="0"/>
              </a:spcBef>
              <a:spcAft>
                <a:spcPts val="0"/>
              </a:spcAft>
              <a:buNone/>
              <a:tabLst/>
              <a:defRPr sz="1100" i="1">
                <a:solidFill>
                  <a:schemeClr val="tx1"/>
                </a:solidFill>
              </a:defRPr>
            </a:lvl2pPr>
            <a:lvl3pPr>
              <a:spcBef>
                <a:spcPts val="0"/>
              </a:spcBef>
              <a:defRPr sz="1200">
                <a:solidFill>
                  <a:schemeClr val="accent2"/>
                </a:solidFill>
              </a:defRPr>
            </a:lvl3pPr>
            <a:lvl4pPr>
              <a:spcBef>
                <a:spcPts val="0"/>
              </a:spcBef>
              <a:defRPr sz="1200">
                <a:solidFill>
                  <a:schemeClr val="accent2"/>
                </a:solidFill>
              </a:defRPr>
            </a:lvl4pPr>
            <a:lvl5pPr>
              <a:spcBef>
                <a:spcPts val="0"/>
              </a:spcBef>
              <a:defRPr sz="1200">
                <a:solidFill>
                  <a:schemeClr val="accent2"/>
                </a:solidFill>
              </a:defRPr>
            </a:lvl5pPr>
          </a:lstStyle>
          <a:p>
            <a:pPr lvl="0"/>
            <a:r>
              <a:rPr lang="en-US"/>
              <a:t>CLICK TO EDIT MASTER TEXT STYLES</a:t>
            </a:r>
          </a:p>
          <a:p>
            <a:pPr lvl="1"/>
            <a:r>
              <a:rPr lang="en-US"/>
              <a:t>Second level</a:t>
            </a:r>
          </a:p>
        </p:txBody>
      </p:sp>
      <p:sp>
        <p:nvSpPr>
          <p:cNvPr id="3" name="Title 1">
            <a:extLst>
              <a:ext uri="{FF2B5EF4-FFF2-40B4-BE49-F238E27FC236}">
                <a16:creationId xmlns:a16="http://schemas.microsoft.com/office/drawing/2014/main" id="{80DAC3E2-4956-FC1A-417B-C92904EC1D82}"/>
              </a:ext>
            </a:extLst>
          </p:cNvPr>
          <p:cNvSpPr>
            <a:spLocks noGrp="1"/>
          </p:cNvSpPr>
          <p:nvPr>
            <p:ph type="title"/>
          </p:nvPr>
        </p:nvSpPr>
        <p:spPr>
          <a:xfrm>
            <a:off x="246156" y="137542"/>
            <a:ext cx="10515600" cy="843120"/>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568718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16">
          <p15:clr>
            <a:srgbClr val="FBAE40"/>
          </p15:clr>
        </p15:guide>
        <p15:guide id="4" pos="768">
          <p15:clr>
            <a:srgbClr val="FBAE40"/>
          </p15:clr>
        </p15:guide>
        <p15:guide id="5" pos="144">
          <p15:clr>
            <a:srgbClr val="FBAE40"/>
          </p15:clr>
        </p15:guide>
        <p15:guide id="6" orient="horz" pos="648">
          <p15:clr>
            <a:srgbClr val="FBAE40"/>
          </p15:clr>
        </p15:guide>
        <p15:guide id="7" orient="horz" pos="139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5D80-A306-C11C-B65D-2CFB13027B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04CF07-FB50-C612-5C18-AC9173BC8BE5}"/>
              </a:ext>
            </a:extLst>
          </p:cNvPr>
          <p:cNvSpPr>
            <a:spLocks noGrp="1"/>
          </p:cNvSpPr>
          <p:nvPr>
            <p:ph type="dt" sz="half" idx="10"/>
          </p:nvPr>
        </p:nvSpPr>
        <p:spPr/>
        <p:txBody>
          <a:bodyPr/>
          <a:lstStyle/>
          <a:p>
            <a:fld id="{17D619EC-34EE-B445-9C1D-BE46C295C469}" type="datetimeFigureOut">
              <a:rPr lang="en-US" smtClean="0"/>
              <a:t>12/17/2025</a:t>
            </a:fld>
            <a:endParaRPr lang="en-US"/>
          </a:p>
        </p:txBody>
      </p:sp>
      <p:sp>
        <p:nvSpPr>
          <p:cNvPr id="4" name="Footer Placeholder 3">
            <a:extLst>
              <a:ext uri="{FF2B5EF4-FFF2-40B4-BE49-F238E27FC236}">
                <a16:creationId xmlns:a16="http://schemas.microsoft.com/office/drawing/2014/main" id="{519C1452-0940-25B3-C5DE-EE8EC03C05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E19C36-2F05-9D9A-D06B-92BBF46AF4EE}"/>
              </a:ext>
            </a:extLst>
          </p:cNvPr>
          <p:cNvSpPr>
            <a:spLocks noGrp="1"/>
          </p:cNvSpPr>
          <p:nvPr>
            <p:ph type="sldNum" sz="quarter" idx="12"/>
          </p:nvPr>
        </p:nvSpPr>
        <p:spPr/>
        <p:txBody>
          <a:bodyPr/>
          <a:lstStyle/>
          <a:p>
            <a:fld id="{4AF8B6A0-208D-E140-8692-AE364703250E}" type="slidenum">
              <a:rPr lang="en-US" smtClean="0"/>
              <a:t>‹#›</a:t>
            </a:fld>
            <a:endParaRPr lang="en-US"/>
          </a:p>
        </p:txBody>
      </p:sp>
    </p:spTree>
    <p:extLst>
      <p:ext uri="{BB962C8B-B14F-4D97-AF65-F5344CB8AC3E}">
        <p14:creationId xmlns:p14="http://schemas.microsoft.com/office/powerpoint/2010/main" val="3879876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Director profi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B665-AC45-C01E-CA57-4247A5ECA303}"/>
              </a:ext>
            </a:extLst>
          </p:cNvPr>
          <p:cNvSpPr>
            <a:spLocks noGrp="1"/>
          </p:cNvSpPr>
          <p:nvPr>
            <p:ph type="title"/>
          </p:nvPr>
        </p:nvSpPr>
        <p:spPr/>
        <p:txBody>
          <a:bodyPr anchor="ctr"/>
          <a:lstStyle>
            <a:lvl1pPr>
              <a:defRPr sz="4400" b="1" i="0">
                <a:latin typeface="Arial Black"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364E37B-5995-EB2D-4CBF-88301CA1146B}"/>
              </a:ext>
            </a:extLst>
          </p:cNvPr>
          <p:cNvSpPr>
            <a:spLocks noGrp="1"/>
          </p:cNvSpPr>
          <p:nvPr>
            <p:ph sz="half" idx="1"/>
          </p:nvPr>
        </p:nvSpPr>
        <p:spPr>
          <a:xfrm>
            <a:off x="1224236" y="1825624"/>
            <a:ext cx="2869278" cy="2871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3718B-E4E2-2CB1-6543-795F7D2384A7}"/>
              </a:ext>
            </a:extLst>
          </p:cNvPr>
          <p:cNvSpPr>
            <a:spLocks noGrp="1"/>
          </p:cNvSpPr>
          <p:nvPr>
            <p:ph sz="half" idx="2"/>
          </p:nvPr>
        </p:nvSpPr>
        <p:spPr>
          <a:xfrm>
            <a:off x="4993340" y="1825625"/>
            <a:ext cx="6360459" cy="435133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A9DDA3-954A-BA25-E659-04BF796ECDA7}"/>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6" name="Footer Placeholder 5">
            <a:extLst>
              <a:ext uri="{FF2B5EF4-FFF2-40B4-BE49-F238E27FC236}">
                <a16:creationId xmlns:a16="http://schemas.microsoft.com/office/drawing/2014/main" id="{5F56F9DC-C483-7CCE-C2F7-A8237A5A4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05885-3A94-78B4-4E69-C61F82857DB1}"/>
              </a:ext>
            </a:extLst>
          </p:cNvPr>
          <p:cNvSpPr>
            <a:spLocks noGrp="1"/>
          </p:cNvSpPr>
          <p:nvPr>
            <p:ph type="sldNum" sz="quarter" idx="12"/>
          </p:nvPr>
        </p:nvSpPr>
        <p:spPr/>
        <p:txBody>
          <a:bodyPr/>
          <a:lstStyle/>
          <a:p>
            <a:fld id="{1EA3A71E-19C4-8B4C-ADBF-FBED4D4BA8D8}" type="slidenum">
              <a:rPr lang="en-US" smtClean="0"/>
              <a:t>‹#›</a:t>
            </a:fld>
            <a:endParaRPr lang="en-US"/>
          </a:p>
        </p:txBody>
      </p:sp>
      <p:sp>
        <p:nvSpPr>
          <p:cNvPr id="9" name="Content Placeholder 3">
            <a:extLst>
              <a:ext uri="{FF2B5EF4-FFF2-40B4-BE49-F238E27FC236}">
                <a16:creationId xmlns:a16="http://schemas.microsoft.com/office/drawing/2014/main" id="{C057D9A3-7C1E-764F-B09E-91D875175B17}"/>
              </a:ext>
            </a:extLst>
          </p:cNvPr>
          <p:cNvSpPr>
            <a:spLocks noGrp="1"/>
          </p:cNvSpPr>
          <p:nvPr>
            <p:ph sz="half" idx="13"/>
          </p:nvPr>
        </p:nvSpPr>
        <p:spPr>
          <a:xfrm>
            <a:off x="821055" y="4876078"/>
            <a:ext cx="3675641" cy="279400"/>
          </a:xfrm>
        </p:spPr>
        <p:txBody>
          <a:bodyPr/>
          <a:lstStyle>
            <a:lvl1pPr marL="0" indent="0" algn="ctr">
              <a:buNone/>
              <a:defRPr sz="2400" b="1" i="0">
                <a:solidFill>
                  <a:srgbClr val="0C5DAF"/>
                </a:solidFill>
                <a:latin typeface="Arial Black" panose="020B0604020202020204" pitchFamily="34" charset="0"/>
                <a:cs typeface="Arial" panose="020B0604020202020204" pitchFamily="34" charset="0"/>
              </a:defRPr>
            </a:lvl1pPr>
            <a:lvl2pPr marL="317500" indent="0">
              <a:buNone/>
              <a:defRPr/>
            </a:lvl2pPr>
            <a:lvl3pPr marL="914400" indent="0">
              <a:buNone/>
              <a:defRPr/>
            </a:lvl3pPr>
            <a:lvl4pPr marL="1314450" indent="0">
              <a:buNone/>
              <a:defRPr/>
            </a:lvl4pPr>
            <a:lvl5pPr marL="1831975" indent="0">
              <a:buNone/>
              <a:defRPr/>
            </a:lvl5pPr>
          </a:lstStyle>
          <a:p>
            <a:pPr lvl="0"/>
            <a:r>
              <a:rPr lang="en-US"/>
              <a:t>Click to edit Master text styles</a:t>
            </a:r>
          </a:p>
        </p:txBody>
      </p:sp>
      <p:sp>
        <p:nvSpPr>
          <p:cNvPr id="10" name="Content Placeholder 3">
            <a:extLst>
              <a:ext uri="{FF2B5EF4-FFF2-40B4-BE49-F238E27FC236}">
                <a16:creationId xmlns:a16="http://schemas.microsoft.com/office/drawing/2014/main" id="{9A4140A1-746C-1F1E-3B49-9D5516E5683A}"/>
              </a:ext>
            </a:extLst>
          </p:cNvPr>
          <p:cNvSpPr>
            <a:spLocks noGrp="1"/>
          </p:cNvSpPr>
          <p:nvPr>
            <p:ph sz="half" idx="14"/>
          </p:nvPr>
        </p:nvSpPr>
        <p:spPr>
          <a:xfrm>
            <a:off x="821055" y="5268189"/>
            <a:ext cx="3675641" cy="908773"/>
          </a:xfrm>
        </p:spPr>
        <p:txBody>
          <a:bodyPr/>
          <a:lstStyle>
            <a:lvl1pPr marL="0" indent="0" algn="ctr">
              <a:buNone/>
              <a:defRPr sz="2000" b="1" i="0">
                <a:solidFill>
                  <a:schemeClr val="tx1"/>
                </a:solidFill>
                <a:latin typeface="Arial" panose="020B0604020202020204" pitchFamily="34" charset="0"/>
                <a:cs typeface="Arial" panose="020B0604020202020204" pitchFamily="34" charset="0"/>
              </a:defRPr>
            </a:lvl1pPr>
            <a:lvl2pPr marL="317500" indent="0">
              <a:buNone/>
              <a:defRPr/>
            </a:lvl2pPr>
            <a:lvl3pPr marL="914400" indent="0">
              <a:buNone/>
              <a:defRPr/>
            </a:lvl3pPr>
            <a:lvl4pPr marL="1314450" indent="0">
              <a:buNone/>
              <a:defRPr/>
            </a:lvl4pPr>
            <a:lvl5pPr marL="1831975" indent="0">
              <a:buNone/>
              <a:defRPr/>
            </a:lvl5pPr>
          </a:lstStyle>
          <a:p>
            <a:pPr lvl="0"/>
            <a:r>
              <a:rPr lang="en-US"/>
              <a:t>Click to edit Master text styles</a:t>
            </a:r>
          </a:p>
        </p:txBody>
      </p:sp>
    </p:spTree>
    <p:extLst>
      <p:ext uri="{BB962C8B-B14F-4D97-AF65-F5344CB8AC3E}">
        <p14:creationId xmlns:p14="http://schemas.microsoft.com/office/powerpoint/2010/main" val="3541440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5135C-29FA-CE0E-1AA7-F73301EBC2F3}"/>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3" name="Footer Placeholder 2">
            <a:extLst>
              <a:ext uri="{FF2B5EF4-FFF2-40B4-BE49-F238E27FC236}">
                <a16:creationId xmlns:a16="http://schemas.microsoft.com/office/drawing/2014/main" id="{E9076F81-DC27-9CFB-D602-52B3B9E3A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EC7B02-500A-56D8-46BF-0A6770C241E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3371983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276837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4932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ullet Point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B480BA-2A6E-44E5-AA17-D87B84723DDE}"/>
              </a:ext>
            </a:extLst>
          </p:cNvPr>
          <p:cNvSpPr/>
          <p:nvPr/>
        </p:nvSpPr>
        <p:spPr>
          <a:xfrm>
            <a:off x="1068683" y="1188399"/>
            <a:ext cx="100565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603" tIns="34302" rIns="68603" bIns="34302" rtlCol="0" anchor="ctr"/>
          <a:lstStyle/>
          <a:p>
            <a:pPr algn="ctr"/>
            <a:endParaRPr lang="en-US" sz="900" b="1">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EE12E4F-9C40-425B-B438-C859F190ED85}"/>
              </a:ext>
            </a:extLst>
          </p:cNvPr>
          <p:cNvSpPr/>
          <p:nvPr/>
        </p:nvSpPr>
        <p:spPr>
          <a:xfrm>
            <a:off x="12362546" y="0"/>
            <a:ext cx="1696356" cy="612758"/>
          </a:xfrm>
          <a:prstGeom prst="rect">
            <a:avLst/>
          </a:prstGeom>
          <a:solidFill>
            <a:srgbClr val="FF0033"/>
          </a:solidFill>
          <a:ln>
            <a:noFill/>
          </a:ln>
        </p:spPr>
        <p:style>
          <a:lnRef idx="1">
            <a:schemeClr val="accent1"/>
          </a:lnRef>
          <a:fillRef idx="3">
            <a:schemeClr val="accent1"/>
          </a:fillRef>
          <a:effectRef idx="2">
            <a:schemeClr val="accent1"/>
          </a:effectRef>
          <a:fontRef idx="minor">
            <a:schemeClr val="lt1"/>
          </a:fontRef>
        </p:style>
        <p:txBody>
          <a:bodyPr lIns="68603" tIns="34302" rIns="68603" bIns="34302" rtlCol="0" anchor="ctr"/>
          <a:lstStyle/>
          <a:p>
            <a:pPr algn="ctr"/>
            <a:r>
              <a:rPr lang="en-US" sz="800">
                <a:solidFill>
                  <a:srgbClr val="FFFFFF"/>
                </a:solidFill>
                <a:latin typeface="Arial"/>
                <a:cs typeface="Arial"/>
              </a:rPr>
              <a:t>Bullet Slide</a:t>
            </a:r>
          </a:p>
        </p:txBody>
      </p:sp>
      <p:sp>
        <p:nvSpPr>
          <p:cNvPr id="3" name="Text Placeholder 2">
            <a:extLst>
              <a:ext uri="{FF2B5EF4-FFF2-40B4-BE49-F238E27FC236}">
                <a16:creationId xmlns:a16="http://schemas.microsoft.com/office/drawing/2014/main" id="{90EF5276-B379-4810-B5D2-01C8FA81B6D4}"/>
              </a:ext>
            </a:extLst>
          </p:cNvPr>
          <p:cNvSpPr>
            <a:spLocks noGrp="1"/>
          </p:cNvSpPr>
          <p:nvPr>
            <p:ph type="body" sz="quarter" idx="20"/>
          </p:nvPr>
        </p:nvSpPr>
        <p:spPr>
          <a:xfrm>
            <a:off x="1316039" y="1530350"/>
            <a:ext cx="7180263" cy="4325198"/>
          </a:xfrm>
        </p:spPr>
        <p:txBody>
          <a:bodyPr>
            <a:noAutofit/>
          </a:bodyPr>
          <a:lstStyle>
            <a:lvl1pPr marL="128631" indent="-128631">
              <a:lnSpc>
                <a:spcPct val="100000"/>
              </a:lnSpc>
              <a:buClr>
                <a:srgbClr val="F15A29"/>
              </a:buClr>
              <a:defRPr sz="1800">
                <a:solidFill>
                  <a:srgbClr val="4D4D4D"/>
                </a:solidFill>
              </a:defRPr>
            </a:lvl1pPr>
            <a:lvl2pPr marL="385891" indent="-128631">
              <a:lnSpc>
                <a:spcPct val="100000"/>
              </a:lnSpc>
              <a:buClr>
                <a:srgbClr val="F15A29"/>
              </a:buClr>
              <a:defRPr sz="1500">
                <a:solidFill>
                  <a:srgbClr val="4D4D4D"/>
                </a:solidFill>
              </a:defRPr>
            </a:lvl2pPr>
            <a:lvl3pPr marL="643152" indent="-128631">
              <a:lnSpc>
                <a:spcPct val="100000"/>
              </a:lnSpc>
              <a:buClr>
                <a:srgbClr val="F15A29"/>
              </a:buClr>
              <a:defRPr sz="1350">
                <a:solidFill>
                  <a:srgbClr val="4D4D4D"/>
                </a:solidFill>
              </a:defRPr>
            </a:lvl3pPr>
            <a:lvl4pPr marL="900413" indent="-128631">
              <a:lnSpc>
                <a:spcPct val="100000"/>
              </a:lnSpc>
              <a:buClr>
                <a:srgbClr val="F15A29"/>
              </a:buClr>
              <a:defRPr sz="1200">
                <a:solidFill>
                  <a:srgbClr val="4D4D4D"/>
                </a:solidFill>
              </a:defRPr>
            </a:lvl4pPr>
            <a:lvl5pPr marL="1157674" indent="-128631">
              <a:lnSpc>
                <a:spcPct val="100000"/>
              </a:lnSpc>
              <a:buClr>
                <a:srgbClr val="F15A29"/>
              </a:buClr>
              <a:defRPr sz="12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BC53BF-F72B-4C4D-9446-1C5CDC3AF632}"/>
              </a:ext>
            </a:extLst>
          </p:cNvPr>
          <p:cNvSpPr>
            <a:spLocks noGrp="1"/>
          </p:cNvSpPr>
          <p:nvPr>
            <p:ph type="body" sz="quarter" idx="21" hasCustomPrompt="1"/>
          </p:nvPr>
        </p:nvSpPr>
        <p:spPr>
          <a:xfrm>
            <a:off x="965201" y="393700"/>
            <a:ext cx="9556751" cy="806450"/>
          </a:xfrm>
        </p:spPr>
        <p:txBody>
          <a:bodyPr anchor="b"/>
          <a:lstStyle>
            <a:lvl1pPr>
              <a:buNone/>
              <a:defRPr>
                <a:solidFill>
                  <a:srgbClr val="103770"/>
                </a:solidFill>
              </a:defRPr>
            </a:lvl1pPr>
          </a:lstStyle>
          <a:p>
            <a:pPr lvl="0"/>
            <a:r>
              <a:rPr lang="en-US"/>
              <a:t>Click to edit Master text styles </a:t>
            </a:r>
          </a:p>
        </p:txBody>
      </p:sp>
    </p:spTree>
    <p:extLst>
      <p:ext uri="{BB962C8B-B14F-4D97-AF65-F5344CB8AC3E}">
        <p14:creationId xmlns:p14="http://schemas.microsoft.com/office/powerpoint/2010/main" val="269492431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m1-scienc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A9C8B-7B9D-28DD-F921-3ED50D07812E}"/>
              </a:ext>
            </a:extLst>
          </p:cNvPr>
          <p:cNvSpPr>
            <a:spLocks noGrp="1"/>
          </p:cNvSpPr>
          <p:nvPr>
            <p:ph type="sldNum" sz="quarter" idx="12"/>
          </p:nvPr>
        </p:nvSpPr>
        <p:spPr>
          <a:xfrm>
            <a:off x="11767558" y="314678"/>
            <a:ext cx="424441" cy="365125"/>
          </a:xfrm>
        </p:spPr>
        <p:txBody>
          <a:bodyPr/>
          <a:lstStyle/>
          <a:p>
            <a:fld id="{1EA3A71E-19C4-8B4C-ADBF-FBED4D4BA8D8}" type="slidenum">
              <a:rPr lang="en-US" smtClean="0"/>
              <a:t>‹#›</a:t>
            </a:fld>
            <a:endParaRPr lang="en-US"/>
          </a:p>
        </p:txBody>
      </p:sp>
      <p:sp>
        <p:nvSpPr>
          <p:cNvPr id="9" name="Text Placeholder 2">
            <a:extLst>
              <a:ext uri="{FF2B5EF4-FFF2-40B4-BE49-F238E27FC236}">
                <a16:creationId xmlns:a16="http://schemas.microsoft.com/office/drawing/2014/main" id="{D0626615-3E5F-93D6-0F6A-BAD6B97191AD}"/>
              </a:ext>
            </a:extLst>
          </p:cNvPr>
          <p:cNvSpPr>
            <a:spLocks noGrp="1"/>
          </p:cNvSpPr>
          <p:nvPr>
            <p:ph type="body" idx="1"/>
          </p:nvPr>
        </p:nvSpPr>
        <p:spPr>
          <a:xfrm>
            <a:off x="3546670" y="6986999"/>
            <a:ext cx="4128759" cy="518248"/>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C5528648-FB63-BEB0-39DF-4B8A321EAD59}"/>
              </a:ext>
            </a:extLst>
          </p:cNvPr>
          <p:cNvSpPr>
            <a:spLocks noGrp="1"/>
          </p:cNvSpPr>
          <p:nvPr>
            <p:ph sz="half" idx="2"/>
          </p:nvPr>
        </p:nvSpPr>
        <p:spPr>
          <a:xfrm>
            <a:off x="3546670" y="7621358"/>
            <a:ext cx="4128759" cy="1564005"/>
          </a:xfrm>
        </p:spPr>
        <p:txBody>
          <a:bodyPr>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B34C873B-A5FC-B762-D92B-AA902BB166D3}"/>
              </a:ext>
            </a:extLst>
          </p:cNvPr>
          <p:cNvSpPr>
            <a:spLocks noGrp="1"/>
          </p:cNvSpPr>
          <p:nvPr>
            <p:ph type="body" idx="14"/>
          </p:nvPr>
        </p:nvSpPr>
        <p:spPr>
          <a:xfrm>
            <a:off x="7817085" y="6986999"/>
            <a:ext cx="4128759" cy="520827"/>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427E628E-A395-A18F-47BF-112F22AC99C7}"/>
              </a:ext>
            </a:extLst>
          </p:cNvPr>
          <p:cNvSpPr>
            <a:spLocks noGrp="1"/>
          </p:cNvSpPr>
          <p:nvPr>
            <p:ph sz="half" idx="15"/>
          </p:nvPr>
        </p:nvSpPr>
        <p:spPr>
          <a:xfrm>
            <a:off x="7817085" y="7621358"/>
            <a:ext cx="4128759" cy="1564005"/>
          </a:xfrm>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357B264-31D1-88F5-EF5C-AED0471BDE4F}"/>
              </a:ext>
            </a:extLst>
          </p:cNvPr>
          <p:cNvSpPr>
            <a:spLocks noGrp="1"/>
          </p:cNvSpPr>
          <p:nvPr>
            <p:ph type="body" sz="quarter" idx="18" hasCustomPrompt="1"/>
          </p:nvPr>
        </p:nvSpPr>
        <p:spPr>
          <a:xfrm>
            <a:off x="246156" y="6263411"/>
            <a:ext cx="1741670" cy="457048"/>
          </a:xfrm>
        </p:spPr>
        <p:txBody>
          <a:bodyPr wrap="square" anchor="b">
            <a:spAutoFit/>
          </a:bodyPr>
          <a:lstStyle>
            <a:lvl1pPr marL="4762" indent="0">
              <a:spcBef>
                <a:spcPts val="600"/>
              </a:spcBef>
              <a:spcAft>
                <a:spcPts val="0"/>
              </a:spcAft>
              <a:buFontTx/>
              <a:buNone/>
              <a:tabLst>
                <a:tab pos="107950" algn="l"/>
                <a:tab pos="280988" algn="l"/>
              </a:tabLst>
              <a:defRPr sz="1100" b="1">
                <a:solidFill>
                  <a:schemeClr val="tx1"/>
                </a:solidFill>
              </a:defRPr>
            </a:lvl1pPr>
            <a:lvl2pPr marL="114300" indent="0">
              <a:spcBef>
                <a:spcPts val="0"/>
              </a:spcBef>
              <a:spcAft>
                <a:spcPts val="0"/>
              </a:spcAft>
              <a:buNone/>
              <a:tabLst/>
              <a:defRPr sz="1100" i="1">
                <a:solidFill>
                  <a:schemeClr val="tx1"/>
                </a:solidFill>
              </a:defRPr>
            </a:lvl2pPr>
            <a:lvl3pPr>
              <a:spcBef>
                <a:spcPts val="0"/>
              </a:spcBef>
              <a:defRPr sz="1200">
                <a:solidFill>
                  <a:schemeClr val="accent2"/>
                </a:solidFill>
              </a:defRPr>
            </a:lvl3pPr>
            <a:lvl4pPr>
              <a:spcBef>
                <a:spcPts val="0"/>
              </a:spcBef>
              <a:defRPr sz="1200">
                <a:solidFill>
                  <a:schemeClr val="accent2"/>
                </a:solidFill>
              </a:defRPr>
            </a:lvl4pPr>
            <a:lvl5pPr>
              <a:spcBef>
                <a:spcPts val="0"/>
              </a:spcBef>
              <a:defRPr sz="1200">
                <a:solidFill>
                  <a:schemeClr val="accent2"/>
                </a:solidFill>
              </a:defRPr>
            </a:lvl5pPr>
          </a:lstStyle>
          <a:p>
            <a:pPr lvl="0"/>
            <a:r>
              <a:rPr lang="en-US" dirty="0"/>
              <a:t>CLICK TO EDIT MASTER TEXT STYLES</a:t>
            </a:r>
          </a:p>
          <a:p>
            <a:pPr lvl="1"/>
            <a:r>
              <a:rPr lang="en-US" dirty="0"/>
              <a:t>Second level</a:t>
            </a:r>
          </a:p>
        </p:txBody>
      </p:sp>
      <p:sp>
        <p:nvSpPr>
          <p:cNvPr id="3" name="Title 1">
            <a:extLst>
              <a:ext uri="{FF2B5EF4-FFF2-40B4-BE49-F238E27FC236}">
                <a16:creationId xmlns:a16="http://schemas.microsoft.com/office/drawing/2014/main" id="{80DAC3E2-4956-FC1A-417B-C92904EC1D82}"/>
              </a:ext>
            </a:extLst>
          </p:cNvPr>
          <p:cNvSpPr>
            <a:spLocks noGrp="1"/>
          </p:cNvSpPr>
          <p:nvPr>
            <p:ph type="title"/>
          </p:nvPr>
        </p:nvSpPr>
        <p:spPr>
          <a:xfrm>
            <a:off x="246156" y="137542"/>
            <a:ext cx="10515600" cy="843120"/>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58200786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Rectangle 9"/>
          <p:cNvSpPr/>
          <p:nvPr/>
        </p:nvSpPr>
        <p:spPr>
          <a:xfrm rot="16200000">
            <a:off x="6050280" y="-6050280"/>
            <a:ext cx="91441" cy="12192000"/>
          </a:xfrm>
          <a:prstGeom prst="rect">
            <a:avLst/>
          </a:prstGeom>
          <a:solidFill>
            <a:srgbClr val="00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latin typeface="Rockwell"/>
            </a:endParaRPr>
          </a:p>
        </p:txBody>
      </p:sp>
      <p:sp>
        <p:nvSpPr>
          <p:cNvPr id="11" name="Rectangle 10"/>
          <p:cNvSpPr/>
          <p:nvPr userDrawn="1"/>
        </p:nvSpPr>
        <p:spPr>
          <a:xfrm rot="16200000">
            <a:off x="6050278" y="-5958838"/>
            <a:ext cx="91441" cy="1219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5294"/>
              </a:solidFill>
              <a:latin typeface="Rockwell"/>
            </a:endParaRPr>
          </a:p>
        </p:txBody>
      </p:sp>
    </p:spTree>
    <p:extLst>
      <p:ext uri="{BB962C8B-B14F-4D97-AF65-F5344CB8AC3E}">
        <p14:creationId xmlns:p14="http://schemas.microsoft.com/office/powerpoint/2010/main" val="3145146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cience-W/Aim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78822F-62DC-DCFB-C06C-029A81EBC6FC}"/>
              </a:ext>
            </a:extLst>
          </p:cNvPr>
          <p:cNvSpPr/>
          <p:nvPr userDrawn="1"/>
        </p:nvSpPr>
        <p:spPr>
          <a:xfrm>
            <a:off x="0" y="0"/>
            <a:ext cx="3209544" cy="6858000"/>
          </a:xfrm>
          <a:prstGeom prst="rect">
            <a:avLst/>
          </a:prstGeom>
          <a:solidFill>
            <a:srgbClr val="0F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289D4D0F-BB94-BCAB-2AFA-76CAD8D0B6FF}"/>
              </a:ext>
            </a:extLst>
          </p:cNvPr>
          <p:cNvSpPr>
            <a:spLocks noGrp="1"/>
          </p:cNvSpPr>
          <p:nvPr>
            <p:ph type="title"/>
          </p:nvPr>
        </p:nvSpPr>
        <p:spPr>
          <a:xfrm>
            <a:off x="3546670" y="317022"/>
            <a:ext cx="8399174" cy="387798"/>
          </a:xfrm>
        </p:spPr>
        <p:txBody>
          <a:bodyPr wrap="square" anchor="t">
            <a:spAutoFit/>
          </a:bodyPr>
          <a:lstStyle>
            <a:lvl1pPr algn="l">
              <a:defRPr sz="2800"/>
            </a:lvl1pPr>
          </a:lstStyle>
          <a:p>
            <a:r>
              <a:rPr lang="en-US" dirty="0"/>
              <a:t>Click to edit Master title style</a:t>
            </a:r>
          </a:p>
        </p:txBody>
      </p:sp>
      <p:sp>
        <p:nvSpPr>
          <p:cNvPr id="5" name="Slide Number Placeholder 4">
            <a:extLst>
              <a:ext uri="{FF2B5EF4-FFF2-40B4-BE49-F238E27FC236}">
                <a16:creationId xmlns:a16="http://schemas.microsoft.com/office/drawing/2014/main" id="{9ACA9C8B-7B9D-28DD-F921-3ED50D07812E}"/>
              </a:ext>
            </a:extLst>
          </p:cNvPr>
          <p:cNvSpPr>
            <a:spLocks noGrp="1"/>
          </p:cNvSpPr>
          <p:nvPr>
            <p:ph type="sldNum" sz="quarter" idx="12"/>
          </p:nvPr>
        </p:nvSpPr>
        <p:spPr>
          <a:xfrm>
            <a:off x="11767558" y="314678"/>
            <a:ext cx="424441" cy="365125"/>
          </a:xfrm>
        </p:spPr>
        <p:txBody>
          <a:bodyPr/>
          <a:lstStyle/>
          <a:p>
            <a:fld id="{1EA3A71E-19C4-8B4C-ADBF-FBED4D4BA8D8}" type="slidenum">
              <a:rPr lang="en-US" smtClean="0"/>
              <a:t>‹#›</a:t>
            </a:fld>
            <a:endParaRPr lang="en-US" dirty="0"/>
          </a:p>
        </p:txBody>
      </p:sp>
      <p:sp>
        <p:nvSpPr>
          <p:cNvPr id="9" name="Text Placeholder 2">
            <a:extLst>
              <a:ext uri="{FF2B5EF4-FFF2-40B4-BE49-F238E27FC236}">
                <a16:creationId xmlns:a16="http://schemas.microsoft.com/office/drawing/2014/main" id="{D0626615-3E5F-93D6-0F6A-BAD6B97191AD}"/>
              </a:ext>
            </a:extLst>
          </p:cNvPr>
          <p:cNvSpPr>
            <a:spLocks noGrp="1"/>
          </p:cNvSpPr>
          <p:nvPr>
            <p:ph type="body" idx="1"/>
          </p:nvPr>
        </p:nvSpPr>
        <p:spPr>
          <a:xfrm>
            <a:off x="3546670" y="4522095"/>
            <a:ext cx="4128759" cy="518248"/>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C5528648-FB63-BEB0-39DF-4B8A321EAD59}"/>
              </a:ext>
            </a:extLst>
          </p:cNvPr>
          <p:cNvSpPr>
            <a:spLocks noGrp="1"/>
          </p:cNvSpPr>
          <p:nvPr>
            <p:ph sz="half" idx="2"/>
          </p:nvPr>
        </p:nvSpPr>
        <p:spPr>
          <a:xfrm>
            <a:off x="3546670" y="5156454"/>
            <a:ext cx="4128759" cy="1564005"/>
          </a:xfrm>
        </p:spPr>
        <p:txBody>
          <a:bodyPr>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B34C873B-A5FC-B762-D92B-AA902BB166D3}"/>
              </a:ext>
            </a:extLst>
          </p:cNvPr>
          <p:cNvSpPr>
            <a:spLocks noGrp="1"/>
          </p:cNvSpPr>
          <p:nvPr>
            <p:ph type="body" idx="14"/>
          </p:nvPr>
        </p:nvSpPr>
        <p:spPr>
          <a:xfrm>
            <a:off x="7817085" y="4522095"/>
            <a:ext cx="4128759" cy="520827"/>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427E628E-A395-A18F-47BF-112F22AC99C7}"/>
              </a:ext>
            </a:extLst>
          </p:cNvPr>
          <p:cNvSpPr>
            <a:spLocks noGrp="1"/>
          </p:cNvSpPr>
          <p:nvPr>
            <p:ph sz="half" idx="15"/>
          </p:nvPr>
        </p:nvSpPr>
        <p:spPr>
          <a:xfrm>
            <a:off x="7817085" y="5156454"/>
            <a:ext cx="4128759" cy="1564005"/>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15FFECF5-61EA-2519-76DB-117B4CD7101C}"/>
              </a:ext>
            </a:extLst>
          </p:cNvPr>
          <p:cNvSpPr>
            <a:spLocks noGrp="1"/>
          </p:cNvSpPr>
          <p:nvPr>
            <p:ph type="body" idx="17" hasCustomPrompt="1"/>
          </p:nvPr>
        </p:nvSpPr>
        <p:spPr>
          <a:xfrm>
            <a:off x="237560" y="597661"/>
            <a:ext cx="2849843" cy="249299"/>
          </a:xfrm>
        </p:spPr>
        <p:txBody>
          <a:bodyPr wrap="square" anchor="ctr">
            <a:spAutoFit/>
          </a:bodyPr>
          <a:lstStyle>
            <a:lvl1pPr marL="0" indent="0">
              <a:buNone/>
              <a:tabLst>
                <a:tab pos="107950" algn="l"/>
                <a:tab pos="220663" algn="l"/>
                <a:tab pos="280988" algn="l"/>
              </a:tabLst>
              <a:defRPr sz="1800" b="0" i="0">
                <a:solidFill>
                  <a:schemeClr val="bg1"/>
                </a:solidFill>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Secondary text</a:t>
            </a:r>
          </a:p>
        </p:txBody>
      </p:sp>
      <p:sp>
        <p:nvSpPr>
          <p:cNvPr id="25" name="Text Placeholder 24">
            <a:extLst>
              <a:ext uri="{FF2B5EF4-FFF2-40B4-BE49-F238E27FC236}">
                <a16:creationId xmlns:a16="http://schemas.microsoft.com/office/drawing/2014/main" id="{1357B264-31D1-88F5-EF5C-AED0471BDE4F}"/>
              </a:ext>
            </a:extLst>
          </p:cNvPr>
          <p:cNvSpPr>
            <a:spLocks noGrp="1"/>
          </p:cNvSpPr>
          <p:nvPr>
            <p:ph type="body" sz="quarter" idx="18" hasCustomPrompt="1"/>
          </p:nvPr>
        </p:nvSpPr>
        <p:spPr>
          <a:xfrm>
            <a:off x="246156" y="4623030"/>
            <a:ext cx="2849844" cy="2097429"/>
          </a:xfrm>
        </p:spPr>
        <p:txBody>
          <a:bodyPr anchor="b"/>
          <a:lstStyle>
            <a:lvl1pPr marL="4762" indent="0">
              <a:spcBef>
                <a:spcPts val="0"/>
              </a:spcBef>
              <a:buFontTx/>
              <a:buNone/>
              <a:tabLst>
                <a:tab pos="107950" algn="l"/>
                <a:tab pos="280988" algn="l"/>
              </a:tabLst>
              <a:defRPr sz="1100" b="1">
                <a:solidFill>
                  <a:schemeClr val="bg1"/>
                </a:solidFill>
              </a:defRPr>
            </a:lvl1pPr>
            <a:lvl2pPr marL="114300" indent="0">
              <a:spcBef>
                <a:spcPts val="0"/>
              </a:spcBef>
              <a:spcAft>
                <a:spcPts val="600"/>
              </a:spcAft>
              <a:buNone/>
              <a:tabLst/>
              <a:defRPr sz="1100" i="1">
                <a:solidFill>
                  <a:schemeClr val="bg1"/>
                </a:solidFill>
              </a:defRPr>
            </a:lvl2pPr>
            <a:lvl3pPr>
              <a:spcBef>
                <a:spcPts val="0"/>
              </a:spcBef>
              <a:defRPr sz="1200">
                <a:solidFill>
                  <a:schemeClr val="accent2"/>
                </a:solidFill>
              </a:defRPr>
            </a:lvl3pPr>
            <a:lvl4pPr>
              <a:spcBef>
                <a:spcPts val="0"/>
              </a:spcBef>
              <a:defRPr sz="1200">
                <a:solidFill>
                  <a:schemeClr val="accent2"/>
                </a:solidFill>
              </a:defRPr>
            </a:lvl4pPr>
            <a:lvl5pPr>
              <a:spcBef>
                <a:spcPts val="0"/>
              </a:spcBef>
              <a:defRPr sz="1200">
                <a:solidFill>
                  <a:schemeClr val="accent2"/>
                </a:solidFill>
              </a:defRPr>
            </a:lvl5pPr>
          </a:lstStyle>
          <a:p>
            <a:pPr lvl="0"/>
            <a:r>
              <a:rPr lang="en-US" dirty="0"/>
              <a:t>CLICK TO EDIT MASTER TEXT STYLES</a:t>
            </a:r>
          </a:p>
          <a:p>
            <a:pPr lvl="1"/>
            <a:r>
              <a:rPr lang="en-US" dirty="0"/>
              <a:t>Second level</a:t>
            </a:r>
          </a:p>
        </p:txBody>
      </p:sp>
      <p:sp>
        <p:nvSpPr>
          <p:cNvPr id="16" name="Rectangle 15">
            <a:extLst>
              <a:ext uri="{FF2B5EF4-FFF2-40B4-BE49-F238E27FC236}">
                <a16:creationId xmlns:a16="http://schemas.microsoft.com/office/drawing/2014/main" id="{5A0E9A36-5290-6480-B4B0-E2F42F5CE07B}"/>
              </a:ext>
            </a:extLst>
          </p:cNvPr>
          <p:cNvSpPr/>
          <p:nvPr userDrawn="1"/>
        </p:nvSpPr>
        <p:spPr>
          <a:xfrm>
            <a:off x="2766911" y="0"/>
            <a:ext cx="4605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9541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16">
          <p15:clr>
            <a:srgbClr val="FBAE40"/>
          </p15:clr>
        </p15:guide>
        <p15:guide id="4" pos="768">
          <p15:clr>
            <a:srgbClr val="FBAE40"/>
          </p15:clr>
        </p15:guide>
        <p15:guide id="5" pos="144">
          <p15:clr>
            <a:srgbClr val="FBAE40"/>
          </p15:clr>
        </p15:guide>
        <p15:guide id="6" orient="horz" pos="648">
          <p15:clr>
            <a:srgbClr val="FBAE40"/>
          </p15:clr>
        </p15:guide>
        <p15:guide id="7" orient="horz" pos="139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74A6-489D-4059-A425-E6B86DB57B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53644B-0158-6110-2A50-A48CE3423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943E22-1786-2752-CEC6-78EAE0BDE0B4}"/>
              </a:ext>
            </a:extLst>
          </p:cNvPr>
          <p:cNvSpPr>
            <a:spLocks noGrp="1"/>
          </p:cNvSpPr>
          <p:nvPr>
            <p:ph type="dt" sz="half" idx="10"/>
          </p:nvPr>
        </p:nvSpPr>
        <p:spPr/>
        <p:txBody>
          <a:bodyPr/>
          <a:lstStyle/>
          <a:p>
            <a:fld id="{CA3AD9CC-B490-FA43-BB86-E56F4E1FBAB0}" type="datetimeFigureOut">
              <a:rPr lang="en-US" smtClean="0"/>
              <a:t>12/17/2025</a:t>
            </a:fld>
            <a:endParaRPr lang="en-US"/>
          </a:p>
        </p:txBody>
      </p:sp>
      <p:sp>
        <p:nvSpPr>
          <p:cNvPr id="5" name="Footer Placeholder 4">
            <a:extLst>
              <a:ext uri="{FF2B5EF4-FFF2-40B4-BE49-F238E27FC236}">
                <a16:creationId xmlns:a16="http://schemas.microsoft.com/office/drawing/2014/main" id="{8BD25B40-9566-BD4E-7FFF-C051F4A05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F2F36-5868-5AED-3125-2DBD3BD0A636}"/>
              </a:ext>
            </a:extLst>
          </p:cNvPr>
          <p:cNvSpPr>
            <a:spLocks noGrp="1"/>
          </p:cNvSpPr>
          <p:nvPr>
            <p:ph type="sldNum" sz="quarter" idx="12"/>
          </p:nvPr>
        </p:nvSpPr>
        <p:spPr/>
        <p:txBody>
          <a:bodyPr/>
          <a:lstStyle/>
          <a:p>
            <a:fld id="{05B30D0D-DEF1-5142-8245-55856E6CBD82}" type="slidenum">
              <a:rPr lang="en-US" smtClean="0"/>
              <a:t>‹#›</a:t>
            </a:fld>
            <a:endParaRPr lang="en-US"/>
          </a:p>
        </p:txBody>
      </p:sp>
    </p:spTree>
    <p:extLst>
      <p:ext uri="{BB962C8B-B14F-4D97-AF65-F5344CB8AC3E}">
        <p14:creationId xmlns:p14="http://schemas.microsoft.com/office/powerpoint/2010/main" val="3407804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5D80-A306-C11C-B65D-2CFB13027B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04CF07-FB50-C612-5C18-AC9173BC8BE5}"/>
              </a:ext>
            </a:extLst>
          </p:cNvPr>
          <p:cNvSpPr>
            <a:spLocks noGrp="1"/>
          </p:cNvSpPr>
          <p:nvPr>
            <p:ph type="dt" sz="half" idx="10"/>
          </p:nvPr>
        </p:nvSpPr>
        <p:spPr/>
        <p:txBody>
          <a:bodyPr/>
          <a:lstStyle/>
          <a:p>
            <a:fld id="{17D619EC-34EE-B445-9C1D-BE46C295C469}" type="datetimeFigureOut">
              <a:rPr lang="en-US" smtClean="0"/>
              <a:t>12/17/2025</a:t>
            </a:fld>
            <a:endParaRPr lang="en-US"/>
          </a:p>
        </p:txBody>
      </p:sp>
      <p:sp>
        <p:nvSpPr>
          <p:cNvPr id="4" name="Footer Placeholder 3">
            <a:extLst>
              <a:ext uri="{FF2B5EF4-FFF2-40B4-BE49-F238E27FC236}">
                <a16:creationId xmlns:a16="http://schemas.microsoft.com/office/drawing/2014/main" id="{519C1452-0940-25B3-C5DE-EE8EC03C05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E19C36-2F05-9D9A-D06B-92BBF46AF4EE}"/>
              </a:ext>
            </a:extLst>
          </p:cNvPr>
          <p:cNvSpPr>
            <a:spLocks noGrp="1"/>
          </p:cNvSpPr>
          <p:nvPr>
            <p:ph type="sldNum" sz="quarter" idx="12"/>
          </p:nvPr>
        </p:nvSpPr>
        <p:spPr/>
        <p:txBody>
          <a:bodyPr/>
          <a:lstStyle/>
          <a:p>
            <a:fld id="{4AF8B6A0-208D-E140-8692-AE364703250E}" type="slidenum">
              <a:rPr lang="en-US" smtClean="0"/>
              <a:t>‹#›</a:t>
            </a:fld>
            <a:endParaRPr lang="en-US"/>
          </a:p>
        </p:txBody>
      </p:sp>
    </p:spTree>
    <p:extLst>
      <p:ext uri="{BB962C8B-B14F-4D97-AF65-F5344CB8AC3E}">
        <p14:creationId xmlns:p14="http://schemas.microsoft.com/office/powerpoint/2010/main" val="332346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rector profi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B665-AC45-C01E-CA57-4247A5ECA303}"/>
              </a:ext>
            </a:extLst>
          </p:cNvPr>
          <p:cNvSpPr>
            <a:spLocks noGrp="1"/>
          </p:cNvSpPr>
          <p:nvPr>
            <p:ph type="title"/>
          </p:nvPr>
        </p:nvSpPr>
        <p:spPr/>
        <p:txBody>
          <a:bodyPr anchor="ctr"/>
          <a:lstStyle>
            <a:lvl1pPr>
              <a:defRPr sz="4400" b="1" i="0">
                <a:latin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364E37B-5995-EB2D-4CBF-88301CA1146B}"/>
              </a:ext>
            </a:extLst>
          </p:cNvPr>
          <p:cNvSpPr>
            <a:spLocks noGrp="1"/>
          </p:cNvSpPr>
          <p:nvPr>
            <p:ph sz="half" idx="1"/>
          </p:nvPr>
        </p:nvSpPr>
        <p:spPr>
          <a:xfrm>
            <a:off x="1224236" y="1825624"/>
            <a:ext cx="2869278" cy="2871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E73718B-E4E2-2CB1-6543-795F7D2384A7}"/>
              </a:ext>
            </a:extLst>
          </p:cNvPr>
          <p:cNvSpPr>
            <a:spLocks noGrp="1"/>
          </p:cNvSpPr>
          <p:nvPr>
            <p:ph sz="half" idx="2"/>
          </p:nvPr>
        </p:nvSpPr>
        <p:spPr>
          <a:xfrm>
            <a:off x="4993340" y="1825625"/>
            <a:ext cx="6360459" cy="435133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2A9DDA3-954A-BA25-E659-04BF796ECDA7}"/>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6" name="Footer Placeholder 5">
            <a:extLst>
              <a:ext uri="{FF2B5EF4-FFF2-40B4-BE49-F238E27FC236}">
                <a16:creationId xmlns:a16="http://schemas.microsoft.com/office/drawing/2014/main" id="{5F56F9DC-C483-7CCE-C2F7-A8237A5A4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05885-3A94-78B4-4E69-C61F82857DB1}"/>
              </a:ext>
            </a:extLst>
          </p:cNvPr>
          <p:cNvSpPr>
            <a:spLocks noGrp="1"/>
          </p:cNvSpPr>
          <p:nvPr>
            <p:ph type="sldNum" sz="quarter" idx="12"/>
          </p:nvPr>
        </p:nvSpPr>
        <p:spPr/>
        <p:txBody>
          <a:bodyPr/>
          <a:lstStyle/>
          <a:p>
            <a:fld id="{1EA3A71E-19C4-8B4C-ADBF-FBED4D4BA8D8}" type="slidenum">
              <a:rPr lang="en-US" smtClean="0"/>
              <a:t>‹#›</a:t>
            </a:fld>
            <a:endParaRPr lang="en-US"/>
          </a:p>
        </p:txBody>
      </p:sp>
      <p:sp>
        <p:nvSpPr>
          <p:cNvPr id="9" name="Content Placeholder 3">
            <a:extLst>
              <a:ext uri="{FF2B5EF4-FFF2-40B4-BE49-F238E27FC236}">
                <a16:creationId xmlns:a16="http://schemas.microsoft.com/office/drawing/2014/main" id="{C057D9A3-7C1E-764F-B09E-91D875175B17}"/>
              </a:ext>
            </a:extLst>
          </p:cNvPr>
          <p:cNvSpPr>
            <a:spLocks noGrp="1"/>
          </p:cNvSpPr>
          <p:nvPr>
            <p:ph sz="half" idx="13"/>
          </p:nvPr>
        </p:nvSpPr>
        <p:spPr>
          <a:xfrm>
            <a:off x="821055" y="4876078"/>
            <a:ext cx="3675641" cy="279400"/>
          </a:xfrm>
        </p:spPr>
        <p:txBody>
          <a:bodyPr/>
          <a:lstStyle>
            <a:lvl1pPr marL="0" indent="0" algn="ctr">
              <a:buNone/>
              <a:defRPr sz="2400" b="1" i="0">
                <a:solidFill>
                  <a:srgbClr val="0C5DAF"/>
                </a:solidFill>
                <a:latin typeface="Arial Black" panose="020B0604020202020204" pitchFamily="34" charset="0"/>
                <a:cs typeface="Arial" panose="020B0604020202020204" pitchFamily="34" charset="0"/>
              </a:defRPr>
            </a:lvl1pPr>
            <a:lvl2pPr marL="317500" indent="0">
              <a:buNone/>
              <a:defRPr/>
            </a:lvl2pPr>
            <a:lvl3pPr marL="914400" indent="0">
              <a:buNone/>
              <a:defRPr/>
            </a:lvl3pPr>
            <a:lvl4pPr marL="1314450" indent="0">
              <a:buNone/>
              <a:defRPr/>
            </a:lvl4pPr>
            <a:lvl5pPr marL="1831975" indent="0">
              <a:buNone/>
              <a:defRPr/>
            </a:lvl5pPr>
          </a:lstStyle>
          <a:p>
            <a:pPr lvl="0"/>
            <a:r>
              <a:rPr lang="en-US" dirty="0"/>
              <a:t>Click to edit Master text styles</a:t>
            </a:r>
          </a:p>
        </p:txBody>
      </p:sp>
      <p:sp>
        <p:nvSpPr>
          <p:cNvPr id="10" name="Content Placeholder 3">
            <a:extLst>
              <a:ext uri="{FF2B5EF4-FFF2-40B4-BE49-F238E27FC236}">
                <a16:creationId xmlns:a16="http://schemas.microsoft.com/office/drawing/2014/main" id="{9A4140A1-746C-1F1E-3B49-9D5516E5683A}"/>
              </a:ext>
            </a:extLst>
          </p:cNvPr>
          <p:cNvSpPr>
            <a:spLocks noGrp="1"/>
          </p:cNvSpPr>
          <p:nvPr>
            <p:ph sz="half" idx="14"/>
          </p:nvPr>
        </p:nvSpPr>
        <p:spPr>
          <a:xfrm>
            <a:off x="821055" y="5268189"/>
            <a:ext cx="3675641" cy="908773"/>
          </a:xfrm>
        </p:spPr>
        <p:txBody>
          <a:bodyPr/>
          <a:lstStyle>
            <a:lvl1pPr marL="0" indent="0" algn="ctr">
              <a:buNone/>
              <a:defRPr sz="2000" b="1" i="0">
                <a:solidFill>
                  <a:schemeClr val="tx1"/>
                </a:solidFill>
                <a:latin typeface="Arial" panose="020B0604020202020204" pitchFamily="34" charset="0"/>
                <a:cs typeface="Arial" panose="020B0604020202020204" pitchFamily="34" charset="0"/>
              </a:defRPr>
            </a:lvl1pPr>
            <a:lvl2pPr marL="317500" indent="0">
              <a:buNone/>
              <a:defRPr/>
            </a:lvl2pPr>
            <a:lvl3pPr marL="914400" indent="0">
              <a:buNone/>
              <a:defRPr/>
            </a:lvl3pPr>
            <a:lvl4pPr marL="1314450" indent="0">
              <a:buNone/>
              <a:defRPr/>
            </a:lvl4pPr>
            <a:lvl5pPr marL="1831975" indent="0">
              <a:buNone/>
              <a:defRPr/>
            </a:lvl5pPr>
          </a:lstStyle>
          <a:p>
            <a:pPr lvl="0"/>
            <a:r>
              <a:rPr lang="en-US" dirty="0"/>
              <a:t>Click to edit Master text styles</a:t>
            </a:r>
          </a:p>
        </p:txBody>
      </p:sp>
    </p:spTree>
    <p:extLst>
      <p:ext uri="{BB962C8B-B14F-4D97-AF65-F5344CB8AC3E}">
        <p14:creationId xmlns:p14="http://schemas.microsoft.com/office/powerpoint/2010/main" val="293208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5135C-29FA-CE0E-1AA7-F73301EBC2F3}"/>
              </a:ext>
            </a:extLst>
          </p:cNvPr>
          <p:cNvSpPr>
            <a:spLocks noGrp="1"/>
          </p:cNvSpPr>
          <p:nvPr>
            <p:ph type="dt" sz="half" idx="10"/>
          </p:nvPr>
        </p:nvSpPr>
        <p:spPr/>
        <p:txBody>
          <a:bodyPr/>
          <a:lstStyle/>
          <a:p>
            <a:fld id="{799939CD-590A-A646-A01B-7DFD528384C2}" type="datetimeFigureOut">
              <a:rPr lang="en-US" smtClean="0"/>
              <a:t>12/17/2025</a:t>
            </a:fld>
            <a:endParaRPr lang="en-US"/>
          </a:p>
        </p:txBody>
      </p:sp>
      <p:sp>
        <p:nvSpPr>
          <p:cNvPr id="3" name="Footer Placeholder 2">
            <a:extLst>
              <a:ext uri="{FF2B5EF4-FFF2-40B4-BE49-F238E27FC236}">
                <a16:creationId xmlns:a16="http://schemas.microsoft.com/office/drawing/2014/main" id="{E9076F81-DC27-9CFB-D602-52B3B9E3A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EC7B02-500A-56D8-46BF-0A6770C241E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418542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0BCCB-5D8A-94C8-484D-8F3CE91FEF64}"/>
              </a:ext>
            </a:extLst>
          </p:cNvPr>
          <p:cNvSpPr>
            <a:spLocks noGrp="1"/>
          </p:cNvSpPr>
          <p:nvPr>
            <p:ph type="title"/>
          </p:nvPr>
        </p:nvSpPr>
        <p:spPr>
          <a:xfrm>
            <a:off x="838200" y="136525"/>
            <a:ext cx="10515600" cy="1325563"/>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ED2FCF28-4EBE-220F-0503-B6444769735D}"/>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7AD93B-A3D7-877B-1237-3F85C8B1F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B7AC4140-7B57-C30F-9E47-A5483B761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F0A861-0A7D-1E57-5839-BE201FAF4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3A71E-19C4-8B4C-ADBF-FBED4D4BA8D8}" type="slidenum">
              <a:rPr lang="en-US" smtClean="0"/>
              <a:t>‹#›</a:t>
            </a:fld>
            <a:endParaRPr lang="en-US"/>
          </a:p>
        </p:txBody>
      </p:sp>
      <p:grpSp>
        <p:nvGrpSpPr>
          <p:cNvPr id="7" name="Group 6">
            <a:extLst>
              <a:ext uri="{FF2B5EF4-FFF2-40B4-BE49-F238E27FC236}">
                <a16:creationId xmlns:a16="http://schemas.microsoft.com/office/drawing/2014/main" id="{F41FD635-6850-2531-9DBB-2E97D215EF63}"/>
              </a:ext>
            </a:extLst>
          </p:cNvPr>
          <p:cNvGrpSpPr/>
          <p:nvPr userDrawn="1"/>
        </p:nvGrpSpPr>
        <p:grpSpPr>
          <a:xfrm flipH="1">
            <a:off x="-92765" y="540763"/>
            <a:ext cx="92765" cy="405442"/>
            <a:chOff x="-10735733" y="540763"/>
            <a:chExt cx="10515600" cy="405442"/>
          </a:xfrm>
        </p:grpSpPr>
        <p:cxnSp>
          <p:nvCxnSpPr>
            <p:cNvPr id="8" name="Straight Connector 7">
              <a:extLst>
                <a:ext uri="{FF2B5EF4-FFF2-40B4-BE49-F238E27FC236}">
                  <a16:creationId xmlns:a16="http://schemas.microsoft.com/office/drawing/2014/main" id="{2531110D-E763-BF25-090B-0FDF324FB4D2}"/>
                </a:ext>
              </a:extLst>
            </p:cNvPr>
            <p:cNvCxnSpPr/>
            <p:nvPr userDrawn="1"/>
          </p:nvCxnSpPr>
          <p:spPr>
            <a:xfrm>
              <a:off x="-10735733" y="946205"/>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5F577C-EF78-A151-D053-85AA8EA6F9CF}"/>
                </a:ext>
              </a:extLst>
            </p:cNvPr>
            <p:cNvCxnSpPr/>
            <p:nvPr userDrawn="1"/>
          </p:nvCxnSpPr>
          <p:spPr>
            <a:xfrm>
              <a:off x="-10735733" y="540763"/>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9846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91" r:id="rId14"/>
  </p:sldLayoutIdLst>
  <p:txStyles>
    <p:titleStyle>
      <a:lvl1pPr algn="l"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p:titleStyle>
    <p:body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2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0BCCB-5D8A-94C8-484D-8F3CE91FEF64}"/>
              </a:ext>
            </a:extLst>
          </p:cNvPr>
          <p:cNvSpPr>
            <a:spLocks noGrp="1"/>
          </p:cNvSpPr>
          <p:nvPr>
            <p:ph type="title"/>
          </p:nvPr>
        </p:nvSpPr>
        <p:spPr>
          <a:xfrm>
            <a:off x="838200" y="1365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D2FCF28-4EBE-220F-0503-B6444769735D}"/>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AD93B-A3D7-877B-1237-3F85C8B1F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B7AC4140-7B57-C30F-9E47-A5483B761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F0A861-0A7D-1E57-5839-BE201FAF4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3A71E-19C4-8B4C-ADBF-FBED4D4BA8D8}" type="slidenum">
              <a:rPr lang="en-US" smtClean="0"/>
              <a:t>‹#›</a:t>
            </a:fld>
            <a:endParaRPr lang="en-US"/>
          </a:p>
        </p:txBody>
      </p:sp>
      <p:grpSp>
        <p:nvGrpSpPr>
          <p:cNvPr id="7" name="Group 6">
            <a:extLst>
              <a:ext uri="{FF2B5EF4-FFF2-40B4-BE49-F238E27FC236}">
                <a16:creationId xmlns:a16="http://schemas.microsoft.com/office/drawing/2014/main" id="{F41FD635-6850-2531-9DBB-2E97D215EF63}"/>
              </a:ext>
            </a:extLst>
          </p:cNvPr>
          <p:cNvGrpSpPr/>
          <p:nvPr userDrawn="1"/>
        </p:nvGrpSpPr>
        <p:grpSpPr>
          <a:xfrm flipH="1">
            <a:off x="-92765" y="540763"/>
            <a:ext cx="92765" cy="405442"/>
            <a:chOff x="-10735733" y="540763"/>
            <a:chExt cx="10515600" cy="405442"/>
          </a:xfrm>
        </p:grpSpPr>
        <p:cxnSp>
          <p:nvCxnSpPr>
            <p:cNvPr id="8" name="Straight Connector 7">
              <a:extLst>
                <a:ext uri="{FF2B5EF4-FFF2-40B4-BE49-F238E27FC236}">
                  <a16:creationId xmlns:a16="http://schemas.microsoft.com/office/drawing/2014/main" id="{2531110D-E763-BF25-090B-0FDF324FB4D2}"/>
                </a:ext>
              </a:extLst>
            </p:cNvPr>
            <p:cNvCxnSpPr/>
            <p:nvPr userDrawn="1"/>
          </p:nvCxnSpPr>
          <p:spPr>
            <a:xfrm>
              <a:off x="-10735733" y="946205"/>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5F577C-EF78-A151-D053-85AA8EA6F9CF}"/>
                </a:ext>
              </a:extLst>
            </p:cNvPr>
            <p:cNvCxnSpPr/>
            <p:nvPr userDrawn="1"/>
          </p:nvCxnSpPr>
          <p:spPr>
            <a:xfrm>
              <a:off x="-10735733" y="540763"/>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19593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90" r:id="rId14"/>
    <p:sldLayoutId id="2147483692" r:id="rId15"/>
    <p:sldLayoutId id="2147483693" r:id="rId16"/>
    <p:sldLayoutId id="2147483694" r:id="rId17"/>
  </p:sldLayoutIdLst>
  <p:txStyles>
    <p:titleStyle>
      <a:lvl1pPr algn="l"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p:titleStyle>
    <p:body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2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0BCCB-5D8A-94C8-484D-8F3CE91FEF64}"/>
              </a:ext>
            </a:extLst>
          </p:cNvPr>
          <p:cNvSpPr>
            <a:spLocks noGrp="1"/>
          </p:cNvSpPr>
          <p:nvPr>
            <p:ph type="title"/>
          </p:nvPr>
        </p:nvSpPr>
        <p:spPr>
          <a:xfrm>
            <a:off x="0" y="0"/>
            <a:ext cx="12192000" cy="1325563"/>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ED2FCF28-4EBE-220F-0503-B6444769735D}"/>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7AD93B-A3D7-877B-1237-3F85C8B1F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B7AC4140-7B57-C30F-9E47-A5483B761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F0A861-0A7D-1E57-5839-BE201FAF4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3A71E-19C4-8B4C-ADBF-FBED4D4BA8D8}" type="slidenum">
              <a:rPr lang="en-US" smtClean="0"/>
              <a:t>‹#›</a:t>
            </a:fld>
            <a:endParaRPr lang="en-US"/>
          </a:p>
        </p:txBody>
      </p:sp>
      <p:grpSp>
        <p:nvGrpSpPr>
          <p:cNvPr id="7" name="Group 6">
            <a:extLst>
              <a:ext uri="{FF2B5EF4-FFF2-40B4-BE49-F238E27FC236}">
                <a16:creationId xmlns:a16="http://schemas.microsoft.com/office/drawing/2014/main" id="{F41FD635-6850-2531-9DBB-2E97D215EF63}"/>
              </a:ext>
            </a:extLst>
          </p:cNvPr>
          <p:cNvGrpSpPr/>
          <p:nvPr userDrawn="1"/>
        </p:nvGrpSpPr>
        <p:grpSpPr>
          <a:xfrm flipH="1">
            <a:off x="-92765" y="540763"/>
            <a:ext cx="92765" cy="405442"/>
            <a:chOff x="-10735733" y="540763"/>
            <a:chExt cx="10515600" cy="405442"/>
          </a:xfrm>
        </p:grpSpPr>
        <p:cxnSp>
          <p:nvCxnSpPr>
            <p:cNvPr id="8" name="Straight Connector 7">
              <a:extLst>
                <a:ext uri="{FF2B5EF4-FFF2-40B4-BE49-F238E27FC236}">
                  <a16:creationId xmlns:a16="http://schemas.microsoft.com/office/drawing/2014/main" id="{2531110D-E763-BF25-090B-0FDF324FB4D2}"/>
                </a:ext>
              </a:extLst>
            </p:cNvPr>
            <p:cNvCxnSpPr/>
            <p:nvPr userDrawn="1"/>
          </p:nvCxnSpPr>
          <p:spPr>
            <a:xfrm>
              <a:off x="-10735733" y="946205"/>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5F577C-EF78-A151-D053-85AA8EA6F9CF}"/>
                </a:ext>
              </a:extLst>
            </p:cNvPr>
            <p:cNvCxnSpPr/>
            <p:nvPr userDrawn="1"/>
          </p:nvCxnSpPr>
          <p:spPr>
            <a:xfrm>
              <a:off x="-10735733" y="540763"/>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501817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ctr"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p:titleStyle>
    <p:body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2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33A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381BB-3190-89AD-5912-CD812EBF9C5A}"/>
              </a:ext>
            </a:extLst>
          </p:cNvPr>
          <p:cNvSpPr>
            <a:spLocks noGrp="1"/>
          </p:cNvSpPr>
          <p:nvPr>
            <p:ph type="title"/>
          </p:nvPr>
        </p:nvSpPr>
        <p:spPr>
          <a:xfrm>
            <a:off x="1089282" y="1757749"/>
            <a:ext cx="10013435" cy="2743200"/>
          </a:xfrm>
          <a:prstGeom prst="rect">
            <a:avLst/>
          </a:prstGeom>
        </p:spPr>
        <p:txBody>
          <a:bodyPr vert="horz" lIns="91440" tIns="45720" rIns="91440" bIns="45720" rtlCol="0" anchor="ctr">
            <a:normAutofit/>
          </a:bodyPr>
          <a:lstStyle/>
          <a:p>
            <a:r>
              <a:rPr lang="en-US" dirty="0"/>
              <a:t>“A large quote or fact can </a:t>
            </a:r>
            <a:br>
              <a:rPr lang="en-US" dirty="0"/>
            </a:br>
            <a:r>
              <a:rPr lang="en-US" dirty="0"/>
              <a:t>go here to reinforce the message </a:t>
            </a:r>
            <a:br>
              <a:rPr lang="en-US" dirty="0"/>
            </a:br>
            <a:r>
              <a:rPr lang="en-US" dirty="0"/>
              <a:t>of the presentation.”</a:t>
            </a:r>
          </a:p>
        </p:txBody>
      </p:sp>
      <p:sp>
        <p:nvSpPr>
          <p:cNvPr id="3" name="Text Placeholder 2">
            <a:extLst>
              <a:ext uri="{FF2B5EF4-FFF2-40B4-BE49-F238E27FC236}">
                <a16:creationId xmlns:a16="http://schemas.microsoft.com/office/drawing/2014/main" id="{59E305E5-86F4-F0FF-22D5-646C94ADB372}"/>
              </a:ext>
            </a:extLst>
          </p:cNvPr>
          <p:cNvSpPr>
            <a:spLocks noGrp="1"/>
          </p:cNvSpPr>
          <p:nvPr>
            <p:ph type="body" idx="1"/>
          </p:nvPr>
        </p:nvSpPr>
        <p:spPr>
          <a:xfrm>
            <a:off x="4117890" y="4795451"/>
            <a:ext cx="3956221" cy="457200"/>
          </a:xfrm>
          <a:prstGeom prst="rect">
            <a:avLst/>
          </a:prstGeom>
        </p:spPr>
        <p:txBody>
          <a:bodyPr vert="horz" lIns="91440" tIns="45720" rIns="91440" bIns="45720" rtlCol="0" anchor="ctr">
            <a:normAutofit/>
          </a:bodyPr>
          <a:lstStyle/>
          <a:p>
            <a:pPr lvl="0"/>
            <a:r>
              <a:rPr lang="en-US" dirty="0"/>
              <a:t>Dr. Bruce Wayne, Sr.</a:t>
            </a:r>
          </a:p>
        </p:txBody>
      </p:sp>
    </p:spTree>
    <p:extLst>
      <p:ext uri="{BB962C8B-B14F-4D97-AF65-F5344CB8AC3E}">
        <p14:creationId xmlns:p14="http://schemas.microsoft.com/office/powerpoint/2010/main" val="3103817348"/>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marL="0" marR="0" indent="0" algn="ctr" defTabSz="914400" rtl="0" eaLnBrk="1" fontAlgn="auto" latinLnBrk="0" hangingPunct="1">
        <a:lnSpc>
          <a:spcPct val="90000"/>
        </a:lnSpc>
        <a:spcBef>
          <a:spcPct val="0"/>
        </a:spcBef>
        <a:spcAft>
          <a:spcPts val="0"/>
        </a:spcAft>
        <a:buClrTx/>
        <a:buSzTx/>
        <a:buFontTx/>
        <a:buNone/>
        <a:tabLst/>
        <a:defRPr sz="4500" kern="1200">
          <a:solidFill>
            <a:srgbClr val="FFB71B"/>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0BCCB-5D8A-94C8-484D-8F3CE91FEF64}"/>
              </a:ext>
            </a:extLst>
          </p:cNvPr>
          <p:cNvSpPr>
            <a:spLocks noGrp="1"/>
          </p:cNvSpPr>
          <p:nvPr>
            <p:ph type="title"/>
          </p:nvPr>
        </p:nvSpPr>
        <p:spPr>
          <a:xfrm>
            <a:off x="838200" y="1365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D2FCF28-4EBE-220F-0503-B6444769735D}"/>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AD93B-A3D7-877B-1237-3F85C8B1F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939CD-590A-A646-A01B-7DFD528384C2}" type="datetimeFigureOut">
              <a:rPr lang="en-US" smtClean="0"/>
              <a:t>12/17/2025</a:t>
            </a:fld>
            <a:endParaRPr lang="en-US"/>
          </a:p>
        </p:txBody>
      </p:sp>
      <p:sp>
        <p:nvSpPr>
          <p:cNvPr id="5" name="Footer Placeholder 4">
            <a:extLst>
              <a:ext uri="{FF2B5EF4-FFF2-40B4-BE49-F238E27FC236}">
                <a16:creationId xmlns:a16="http://schemas.microsoft.com/office/drawing/2014/main" id="{B7AC4140-7B57-C30F-9E47-A5483B761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F0A861-0A7D-1E57-5839-BE201FAF4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3A71E-19C4-8B4C-ADBF-FBED4D4BA8D8}" type="slidenum">
              <a:rPr lang="en-US" smtClean="0"/>
              <a:t>‹#›</a:t>
            </a:fld>
            <a:endParaRPr lang="en-US"/>
          </a:p>
        </p:txBody>
      </p:sp>
      <p:grpSp>
        <p:nvGrpSpPr>
          <p:cNvPr id="7" name="Group 6">
            <a:extLst>
              <a:ext uri="{FF2B5EF4-FFF2-40B4-BE49-F238E27FC236}">
                <a16:creationId xmlns:a16="http://schemas.microsoft.com/office/drawing/2014/main" id="{F41FD635-6850-2531-9DBB-2E97D215EF63}"/>
              </a:ext>
            </a:extLst>
          </p:cNvPr>
          <p:cNvGrpSpPr/>
          <p:nvPr userDrawn="1"/>
        </p:nvGrpSpPr>
        <p:grpSpPr>
          <a:xfrm flipH="1">
            <a:off x="-92765" y="540763"/>
            <a:ext cx="92765" cy="405442"/>
            <a:chOff x="-10735733" y="540763"/>
            <a:chExt cx="10515600" cy="405442"/>
          </a:xfrm>
        </p:grpSpPr>
        <p:cxnSp>
          <p:nvCxnSpPr>
            <p:cNvPr id="8" name="Straight Connector 7">
              <a:extLst>
                <a:ext uri="{FF2B5EF4-FFF2-40B4-BE49-F238E27FC236}">
                  <a16:creationId xmlns:a16="http://schemas.microsoft.com/office/drawing/2014/main" id="{2531110D-E763-BF25-090B-0FDF324FB4D2}"/>
                </a:ext>
              </a:extLst>
            </p:cNvPr>
            <p:cNvCxnSpPr/>
            <p:nvPr userDrawn="1"/>
          </p:nvCxnSpPr>
          <p:spPr>
            <a:xfrm>
              <a:off x="-10735733" y="946205"/>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5F577C-EF78-A151-D053-85AA8EA6F9CF}"/>
                </a:ext>
              </a:extLst>
            </p:cNvPr>
            <p:cNvCxnSpPr/>
            <p:nvPr userDrawn="1"/>
          </p:nvCxnSpPr>
          <p:spPr>
            <a:xfrm>
              <a:off x="-10735733" y="540763"/>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01027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txStyles>
    <p:titleStyle>
      <a:lvl1pPr algn="l"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p:titleStyle>
    <p:body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2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svg"/><Relationship Id="rId2" Type="http://schemas.openxmlformats.org/officeDocument/2006/relationships/notesSlide" Target="../notesSlides/notesSlide9.xml"/><Relationship Id="rId16" Type="http://schemas.openxmlformats.org/officeDocument/2006/relationships/image" Target="../media/image83.jpeg"/><Relationship Id="rId1" Type="http://schemas.openxmlformats.org/officeDocument/2006/relationships/slideLayout" Target="../slideLayouts/slideLayout4.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chart" Target="../charts/chart1.xml"/><Relationship Id="rId10" Type="http://schemas.openxmlformats.org/officeDocument/2006/relationships/image" Target="../media/image90.jpg"/><Relationship Id="rId4" Type="http://schemas.openxmlformats.org/officeDocument/2006/relationships/image" Target="../media/image85.png"/><Relationship Id="rId9" Type="http://schemas.openxmlformats.org/officeDocument/2006/relationships/image" Target="../media/image89.png"/></Relationships>
</file>

<file path=ppt/slides/_rels/slide1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9.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0.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table full of blue shiny objects&#10;&#10;Description automatically generated">
            <a:extLst>
              <a:ext uri="{FF2B5EF4-FFF2-40B4-BE49-F238E27FC236}">
                <a16:creationId xmlns:a16="http://schemas.microsoft.com/office/drawing/2014/main" id="{D2FA83E4-F329-092F-E255-3214C3AE57E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4DCD47B8-1E08-03BB-CB83-49E6D290F7E4}"/>
              </a:ext>
            </a:extLst>
          </p:cNvPr>
          <p:cNvSpPr/>
          <p:nvPr/>
        </p:nvSpPr>
        <p:spPr>
          <a:xfrm>
            <a:off x="0" y="8084"/>
            <a:ext cx="12192000" cy="6858001"/>
          </a:xfrm>
          <a:prstGeom prst="rect">
            <a:avLst/>
          </a:prstGeom>
          <a:solidFill>
            <a:srgbClr val="0C5DAF">
              <a:alpha val="8019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9960349-52C6-374A-99AB-13A4C70B6186}"/>
              </a:ext>
            </a:extLst>
          </p:cNvPr>
          <p:cNvSpPr txBox="1"/>
          <p:nvPr/>
        </p:nvSpPr>
        <p:spPr>
          <a:xfrm>
            <a:off x="555240" y="2117870"/>
            <a:ext cx="10098583" cy="14219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Tobacco Settlement Fund</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4800" b="1" dirty="0">
                <a:solidFill>
                  <a:srgbClr val="FFFFFF"/>
                </a:solidFill>
                <a:latin typeface="Arial Black" panose="020B0604020202020204" pitchFamily="34" charset="0"/>
                <a:cs typeface="Arial Black" panose="020B0604020202020204" pitchFamily="34" charset="0"/>
              </a:rPr>
              <a:t>Update</a:t>
            </a:r>
            <a:endParaRPr kumimoji="0" lang="en-US" sz="4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endParaRPr>
          </a:p>
        </p:txBody>
      </p:sp>
      <p:sp>
        <p:nvSpPr>
          <p:cNvPr id="6" name="Content Placeholder 25">
            <a:extLst>
              <a:ext uri="{FF2B5EF4-FFF2-40B4-BE49-F238E27FC236}">
                <a16:creationId xmlns:a16="http://schemas.microsoft.com/office/drawing/2014/main" id="{23244765-772E-EB66-6FD3-364C7CBA9B6B}"/>
              </a:ext>
            </a:extLst>
          </p:cNvPr>
          <p:cNvSpPr txBox="1">
            <a:spLocks/>
          </p:cNvSpPr>
          <p:nvPr/>
        </p:nvSpPr>
        <p:spPr>
          <a:xfrm>
            <a:off x="555240" y="3987969"/>
            <a:ext cx="6401741" cy="1415027"/>
          </a:xfrm>
          <a:prstGeom prst="rect">
            <a:avLst/>
          </a:prstGeom>
        </p:spPr>
        <p:txBody>
          <a:bodyPr/>
          <a:lst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2800" b="0" i="0" kern="1200">
                <a:solidFill>
                  <a:schemeClr val="tx1"/>
                </a:solidFill>
                <a:latin typeface="Avenir" panose="02000503020000020003" pitchFamily="2"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2400" b="0" i="0" kern="1200">
                <a:solidFill>
                  <a:schemeClr val="tx1"/>
                </a:solidFill>
                <a:latin typeface="Avenir" panose="02000503020000020003"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2000" b="0" i="0" kern="1200">
                <a:solidFill>
                  <a:schemeClr val="tx1"/>
                </a:solidFill>
                <a:latin typeface="Avenir" panose="02000503020000020003" pitchFamily="2"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venir" panose="02000503020000020003" pitchFamily="2"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venir"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1000"/>
              </a:spcBef>
              <a:spcAft>
                <a:spcPts val="0"/>
              </a:spcAft>
              <a:buClr>
                <a:srgbClr val="0032A0"/>
              </a:buClr>
              <a:buSzPct val="90000"/>
              <a:buFont typeface="Wingdings" pitchFamily="2" charset="2"/>
              <a:buNone/>
              <a:tabLst>
                <a:tab pos="107950" algn="l"/>
                <a:tab pos="280988" algn="l"/>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 Mark Evers, MD, FACS</a:t>
            </a:r>
          </a:p>
          <a:p>
            <a:pPr marL="0" marR="0" lvl="0" indent="0" algn="l" defTabSz="548640" rtl="0" eaLnBrk="1" fontAlgn="auto" latinLnBrk="0" hangingPunct="1">
              <a:lnSpc>
                <a:spcPts val="1500"/>
              </a:lnSpc>
              <a:spcBef>
                <a:spcPts val="1000"/>
              </a:spcBef>
              <a:spcAft>
                <a:spcPts val="0"/>
              </a:spcAft>
              <a:buClr>
                <a:srgbClr val="0032A0"/>
              </a:buClr>
              <a:buSzPct val="90000"/>
              <a:buFont typeface="Wingdings" pitchFamily="2" charset="2"/>
              <a:buNone/>
              <a:tabLst>
                <a:tab pos="107950" algn="l"/>
                <a:tab pos="280988" algn="l"/>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December 22, 2025</a:t>
            </a:r>
          </a:p>
        </p:txBody>
      </p:sp>
      <p:pic>
        <p:nvPicPr>
          <p:cNvPr id="2" name="Picture 1">
            <a:extLst>
              <a:ext uri="{FF2B5EF4-FFF2-40B4-BE49-F238E27FC236}">
                <a16:creationId xmlns:a16="http://schemas.microsoft.com/office/drawing/2014/main" id="{67DABFA4-E8AD-AACA-1E7E-440DCA9A4456}"/>
              </a:ext>
            </a:extLst>
          </p:cNvPr>
          <p:cNvPicPr>
            <a:picLocks noChangeAspect="1"/>
          </p:cNvPicPr>
          <p:nvPr/>
        </p:nvPicPr>
        <p:blipFill>
          <a:blip r:embed="rId4"/>
          <a:stretch>
            <a:fillRect/>
          </a:stretch>
        </p:blipFill>
        <p:spPr>
          <a:xfrm>
            <a:off x="655080" y="785619"/>
            <a:ext cx="3217674" cy="661698"/>
          </a:xfrm>
          <a:prstGeom prst="rect">
            <a:avLst/>
          </a:prstGeom>
        </p:spPr>
      </p:pic>
      <p:pic>
        <p:nvPicPr>
          <p:cNvPr id="3" name="Picture 2">
            <a:extLst>
              <a:ext uri="{FF2B5EF4-FFF2-40B4-BE49-F238E27FC236}">
                <a16:creationId xmlns:a16="http://schemas.microsoft.com/office/drawing/2014/main" id="{3BC189CC-7D62-096F-28DC-63D2A70111B0}"/>
              </a:ext>
            </a:extLst>
          </p:cNvPr>
          <p:cNvPicPr>
            <a:picLocks noChangeAspect="1"/>
          </p:cNvPicPr>
          <p:nvPr/>
        </p:nvPicPr>
        <p:blipFill>
          <a:blip r:embed="rId5"/>
          <a:stretch>
            <a:fillRect/>
          </a:stretch>
        </p:blipFill>
        <p:spPr>
          <a:xfrm>
            <a:off x="655079" y="5456478"/>
            <a:ext cx="2529768" cy="1011907"/>
          </a:xfrm>
          <a:prstGeom prst="rect">
            <a:avLst/>
          </a:prstGeom>
        </p:spPr>
      </p:pic>
      <p:grpSp>
        <p:nvGrpSpPr>
          <p:cNvPr id="4" name="Group 3">
            <a:extLst>
              <a:ext uri="{FF2B5EF4-FFF2-40B4-BE49-F238E27FC236}">
                <a16:creationId xmlns:a16="http://schemas.microsoft.com/office/drawing/2014/main" id="{ED077CEF-1407-B070-C345-1802D1A3D789}"/>
              </a:ext>
            </a:extLst>
          </p:cNvPr>
          <p:cNvGrpSpPr/>
          <p:nvPr/>
        </p:nvGrpSpPr>
        <p:grpSpPr>
          <a:xfrm>
            <a:off x="9007154" y="4803628"/>
            <a:ext cx="2978017" cy="2046288"/>
            <a:chOff x="9007154" y="4803628"/>
            <a:chExt cx="2978017" cy="2046288"/>
          </a:xfrm>
        </p:grpSpPr>
        <p:pic>
          <p:nvPicPr>
            <p:cNvPr id="8" name="Picture 7" descr="A group of gold signs with black text&#10;&#10;Description automatically generated">
              <a:extLst>
                <a:ext uri="{FF2B5EF4-FFF2-40B4-BE49-F238E27FC236}">
                  <a16:creationId xmlns:a16="http://schemas.microsoft.com/office/drawing/2014/main" id="{400C8DBB-FDAA-A2C6-A4AB-846C8D05B89E}"/>
                </a:ext>
              </a:extLst>
            </p:cNvPr>
            <p:cNvPicPr>
              <a:picLocks noChangeAspect="1"/>
            </p:cNvPicPr>
            <p:nvPr/>
          </p:nvPicPr>
          <p:blipFill>
            <a:blip r:embed="rId6"/>
            <a:stretch>
              <a:fillRect/>
            </a:stretch>
          </p:blipFill>
          <p:spPr>
            <a:xfrm>
              <a:off x="9007154" y="4803628"/>
              <a:ext cx="2978017" cy="1723129"/>
            </a:xfrm>
            <a:prstGeom prst="rect">
              <a:avLst/>
            </a:prstGeom>
          </p:spPr>
        </p:pic>
        <p:pic>
          <p:nvPicPr>
            <p:cNvPr id="9" name="Picture 8" descr="A gold and blue logo&#10;&#10;Description automatically generated">
              <a:extLst>
                <a:ext uri="{FF2B5EF4-FFF2-40B4-BE49-F238E27FC236}">
                  <a16:creationId xmlns:a16="http://schemas.microsoft.com/office/drawing/2014/main" id="{0AD31CEE-8970-157B-E009-71EF9D9D616F}"/>
                </a:ext>
              </a:extLst>
            </p:cNvPr>
            <p:cNvPicPr>
              <a:picLocks noChangeAspect="1"/>
            </p:cNvPicPr>
            <p:nvPr/>
          </p:nvPicPr>
          <p:blipFill>
            <a:blip r:embed="rId7"/>
            <a:stretch>
              <a:fillRect/>
            </a:stretch>
          </p:blipFill>
          <p:spPr>
            <a:xfrm>
              <a:off x="9732435" y="5347921"/>
              <a:ext cx="1527453" cy="1501995"/>
            </a:xfrm>
            <a:prstGeom prst="rect">
              <a:avLst/>
            </a:prstGeom>
          </p:spPr>
        </p:pic>
      </p:grpSp>
    </p:spTree>
    <p:extLst>
      <p:ext uri="{BB962C8B-B14F-4D97-AF65-F5344CB8AC3E}">
        <p14:creationId xmlns:p14="http://schemas.microsoft.com/office/powerpoint/2010/main" val="183681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9B0B8D-2E7E-AA49-8F09-80E4D484EE40}"/>
              </a:ext>
            </a:extLst>
          </p:cNvPr>
          <p:cNvSpPr>
            <a:spLocks noGrp="1"/>
          </p:cNvSpPr>
          <p:nvPr>
            <p:ph type="title"/>
          </p:nvPr>
        </p:nvSpPr>
        <p:spPr/>
        <p:txBody>
          <a:bodyPr>
            <a:normAutofit/>
          </a:bodyPr>
          <a:lstStyle/>
          <a:p>
            <a:r>
              <a:rPr lang="en-US" sz="4000" cap="none" dirty="0">
                <a:solidFill>
                  <a:srgbClr val="0C5DAF"/>
                </a:solidFill>
                <a:latin typeface="Arial Black" panose="020B0604020202020204" pitchFamily="34" charset="0"/>
                <a:cs typeface="Arial Black" panose="020B0604020202020204" pitchFamily="34" charset="0"/>
              </a:rPr>
              <a:t>Support From the State has Provided:</a:t>
            </a:r>
          </a:p>
        </p:txBody>
      </p:sp>
      <p:sp>
        <p:nvSpPr>
          <p:cNvPr id="4" name="Content Placeholder 3">
            <a:extLst>
              <a:ext uri="{FF2B5EF4-FFF2-40B4-BE49-F238E27FC236}">
                <a16:creationId xmlns:a16="http://schemas.microsoft.com/office/drawing/2014/main" id="{CF326D3E-5FB3-244A-8764-921531C843F7}"/>
              </a:ext>
            </a:extLst>
          </p:cNvPr>
          <p:cNvSpPr>
            <a:spLocks noGrp="1"/>
          </p:cNvSpPr>
          <p:nvPr>
            <p:ph idx="1"/>
          </p:nvPr>
        </p:nvSpPr>
        <p:spPr>
          <a:xfrm>
            <a:off x="612844" y="1591883"/>
            <a:ext cx="10893356" cy="4718603"/>
          </a:xfrm>
        </p:spPr>
        <p:txBody>
          <a:bodyPr>
            <a:normAutofit/>
          </a:bodyPr>
          <a:lstStyle/>
          <a:p>
            <a:pPr>
              <a:spcBef>
                <a:spcPts val="3200"/>
              </a:spcBef>
              <a:buClr>
                <a:srgbClr val="0C5DAF"/>
              </a:buClr>
              <a:buFont typeface="Wingdings" pitchFamily="2" charset="2"/>
              <a:buChar char="§"/>
            </a:pPr>
            <a:r>
              <a:rPr lang="en-US" sz="3200" b="1" dirty="0"/>
              <a:t>Critical funding for cancer screenings throughout the state</a:t>
            </a:r>
          </a:p>
          <a:p>
            <a:pPr>
              <a:spcBef>
                <a:spcPts val="3200"/>
              </a:spcBef>
              <a:buClr>
                <a:srgbClr val="0C5DAF"/>
              </a:buClr>
              <a:buFont typeface="Wingdings" pitchFamily="2" charset="2"/>
              <a:buChar char="§"/>
            </a:pPr>
            <a:r>
              <a:rPr lang="en-US" sz="3200" b="1" dirty="0"/>
              <a:t>Funding for new recruitment and retention of cancer investigators</a:t>
            </a:r>
          </a:p>
          <a:p>
            <a:pPr>
              <a:spcBef>
                <a:spcPts val="3200"/>
              </a:spcBef>
              <a:buClr>
                <a:srgbClr val="0C5DAF"/>
              </a:buClr>
              <a:buFont typeface="Wingdings" pitchFamily="2" charset="2"/>
              <a:buChar char="§"/>
            </a:pPr>
            <a:r>
              <a:rPr lang="en-US" sz="3200" b="1" dirty="0"/>
              <a:t>Pilot funding for new cancer research projects</a:t>
            </a:r>
          </a:p>
          <a:p>
            <a:pPr>
              <a:spcBef>
                <a:spcPts val="3200"/>
              </a:spcBef>
              <a:buClr>
                <a:srgbClr val="0C5DAF"/>
              </a:buClr>
              <a:buFont typeface="Wingdings" pitchFamily="2" charset="2"/>
              <a:buChar char="§"/>
            </a:pPr>
            <a:r>
              <a:rPr lang="en-US" sz="3200" b="1" dirty="0"/>
              <a:t>Funding for new clinical trials</a:t>
            </a:r>
          </a:p>
        </p:txBody>
      </p:sp>
    </p:spTree>
    <p:extLst>
      <p:ext uri="{BB962C8B-B14F-4D97-AF65-F5344CB8AC3E}">
        <p14:creationId xmlns:p14="http://schemas.microsoft.com/office/powerpoint/2010/main" val="186788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0ADECC-3240-5D7C-C00B-24ED55BB7305}"/>
              </a:ext>
            </a:extLst>
          </p:cNvPr>
          <p:cNvSpPr/>
          <p:nvPr/>
        </p:nvSpPr>
        <p:spPr>
          <a:xfrm>
            <a:off x="7238082" y="1538288"/>
            <a:ext cx="4387286" cy="467522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D0659-F4B3-62A8-39BC-E757A10A8475}"/>
              </a:ext>
            </a:extLst>
          </p:cNvPr>
          <p:cNvSpPr>
            <a:spLocks noGrp="1"/>
          </p:cNvSpPr>
          <p:nvPr>
            <p:ph type="title"/>
          </p:nvPr>
        </p:nvSpPr>
        <p:spPr>
          <a:xfrm>
            <a:off x="838200" y="136525"/>
            <a:ext cx="10515600" cy="1325563"/>
          </a:xfrm>
        </p:spPr>
        <p:txBody>
          <a:bodyPr/>
          <a:lstStyle/>
          <a:p>
            <a:r>
              <a:rPr lang="en-US" dirty="0"/>
              <a:t> </a:t>
            </a:r>
          </a:p>
        </p:txBody>
      </p:sp>
      <p:sp>
        <p:nvSpPr>
          <p:cNvPr id="10" name="Content Placeholder 9">
            <a:extLst>
              <a:ext uri="{FF2B5EF4-FFF2-40B4-BE49-F238E27FC236}">
                <a16:creationId xmlns:a16="http://schemas.microsoft.com/office/drawing/2014/main" id="{92103361-7C60-B058-5564-4E9F735CB2AB}"/>
              </a:ext>
            </a:extLst>
          </p:cNvPr>
          <p:cNvSpPr>
            <a:spLocks noGrp="1"/>
          </p:cNvSpPr>
          <p:nvPr>
            <p:ph idx="1"/>
          </p:nvPr>
        </p:nvSpPr>
        <p:spPr>
          <a:xfrm>
            <a:off x="838200" y="1538288"/>
            <a:ext cx="6201578" cy="4638675"/>
          </a:xfrm>
        </p:spPr>
        <p:txBody>
          <a:bodyPr/>
          <a:lstStyle/>
          <a:p>
            <a:r>
              <a:rPr lang="en-US" dirty="0"/>
              <a:t>Kentucky native—bachelor’s degree from WKU; MD and PhD from UK</a:t>
            </a:r>
          </a:p>
          <a:p>
            <a:r>
              <a:rPr lang="en-US" dirty="0"/>
              <a:t>International expert in addressing tobacco use by cancer patients at the institutional, state, regional, national, and economic level</a:t>
            </a:r>
          </a:p>
          <a:p>
            <a:r>
              <a:rPr lang="en-US" dirty="0"/>
              <a:t>Recruitment of a nationally recognized expert in tobacco cessation who is creating the </a:t>
            </a:r>
            <a:r>
              <a:rPr lang="en-US" b="1" dirty="0"/>
              <a:t>TRUST</a:t>
            </a:r>
            <a:r>
              <a:rPr lang="en-US" dirty="0"/>
              <a:t> (Tobacco, Research, Universal Screening and Treatment) program at UK</a:t>
            </a:r>
          </a:p>
          <a:p>
            <a:pPr marL="0" indent="0">
              <a:buNone/>
            </a:pPr>
            <a:endParaRPr lang="en-US" dirty="0"/>
          </a:p>
          <a:p>
            <a:endParaRPr lang="en-US" dirty="0"/>
          </a:p>
        </p:txBody>
      </p:sp>
      <p:sp>
        <p:nvSpPr>
          <p:cNvPr id="6" name="TextBox 5">
            <a:extLst>
              <a:ext uri="{FF2B5EF4-FFF2-40B4-BE49-F238E27FC236}">
                <a16:creationId xmlns:a16="http://schemas.microsoft.com/office/drawing/2014/main" id="{CD70160B-9629-99F7-7810-E3C280F9856F}"/>
              </a:ext>
            </a:extLst>
          </p:cNvPr>
          <p:cNvSpPr txBox="1"/>
          <p:nvPr/>
        </p:nvSpPr>
        <p:spPr>
          <a:xfrm>
            <a:off x="7326634" y="3998856"/>
            <a:ext cx="4298734" cy="1800493"/>
          </a:xfrm>
          <a:prstGeom prst="rect">
            <a:avLst/>
          </a:prstGeom>
          <a:noFill/>
        </p:spPr>
        <p:txBody>
          <a:bodyPr wrap="square">
            <a:spAutoFit/>
          </a:bodyPr>
          <a:lstStyle/>
          <a:p>
            <a:pPr algn="ctr">
              <a:defRPr/>
            </a:pPr>
            <a:r>
              <a:rPr lang="en-US" sz="2000" dirty="0">
                <a:solidFill>
                  <a:srgbClr val="0053A6"/>
                </a:solidFill>
                <a:latin typeface="Arial Black" panose="020B0604020202020204" pitchFamily="34" charset="0"/>
                <a:cs typeface="Arial Black" panose="020B0604020202020204" pitchFamily="34" charset="0"/>
              </a:rPr>
              <a:t>Graham Warren, MD, PhD</a:t>
            </a:r>
          </a:p>
          <a:p>
            <a:pPr marR="0" lvl="0" algn="ctr" defTabSz="548640" fontAlgn="auto">
              <a:lnSpc>
                <a:spcPct val="90000"/>
              </a:lnSpc>
              <a:spcBef>
                <a:spcPts val="600"/>
              </a:spcBef>
              <a:spcAft>
                <a:spcPts val="0"/>
              </a:spcAft>
              <a:buClr>
                <a:srgbClr val="0032A0"/>
              </a:buClr>
              <a:buSzPct val="90000"/>
              <a:tabLst>
                <a:tab pos="107950" algn="l"/>
                <a:tab pos="280988" algn="l"/>
              </a:tabLst>
              <a:defRPr/>
            </a:pPr>
            <a:r>
              <a:rPr lang="en-US" dirty="0">
                <a:solidFill>
                  <a:srgbClr val="010B2D"/>
                </a:solidFill>
                <a:latin typeface="Arial" panose="020B0604020202020204" pitchFamily="34" charset="0"/>
                <a:cs typeface="Arial" panose="020B0604020202020204" pitchFamily="34" charset="0"/>
              </a:rPr>
              <a:t>Professor and Vice-Chair of Research, Department of Radiation Medicine</a:t>
            </a:r>
          </a:p>
          <a:p>
            <a:pPr marR="0" lvl="0" algn="ctr" defTabSz="548640" fontAlgn="auto">
              <a:lnSpc>
                <a:spcPct val="90000"/>
              </a:lnSpc>
              <a:spcBef>
                <a:spcPts val="600"/>
              </a:spcBef>
              <a:spcAft>
                <a:spcPts val="0"/>
              </a:spcAft>
              <a:buClr>
                <a:srgbClr val="0032A0"/>
              </a:buClr>
              <a:buSzPct val="90000"/>
              <a:tabLst>
                <a:tab pos="107950" algn="l"/>
                <a:tab pos="280988" algn="l"/>
              </a:tabLst>
              <a:defRPr/>
            </a:pPr>
            <a:r>
              <a:rPr lang="en-US" dirty="0">
                <a:solidFill>
                  <a:srgbClr val="010B2D"/>
                </a:solidFill>
                <a:latin typeface="Arial" panose="020B0604020202020204" pitchFamily="34" charset="0"/>
                <a:cs typeface="Arial" panose="020B0604020202020204" pitchFamily="34" charset="0"/>
              </a:rPr>
              <a:t>Director of Tobacco, Research, Universal Screening, and Treatment (TRUST) initiative</a:t>
            </a:r>
          </a:p>
        </p:txBody>
      </p:sp>
      <p:pic>
        <p:nvPicPr>
          <p:cNvPr id="7" name="Picture 6">
            <a:extLst>
              <a:ext uri="{FF2B5EF4-FFF2-40B4-BE49-F238E27FC236}">
                <a16:creationId xmlns:a16="http://schemas.microsoft.com/office/drawing/2014/main" id="{96285B37-A9FC-3ECB-A5E0-46337C8F32E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8527070" y="1952452"/>
            <a:ext cx="1897863" cy="189786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67BD38F-EC1C-FC7D-ABC4-84ABE3900323}"/>
              </a:ext>
            </a:extLst>
          </p:cNvPr>
          <p:cNvSpPr txBox="1">
            <a:spLocks/>
          </p:cNvSpPr>
          <p:nvPr/>
        </p:nvSpPr>
        <p:spPr>
          <a:xfrm>
            <a:off x="838200" y="212725"/>
            <a:ext cx="10515600"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a:lstStyle>
          <a:p>
            <a:r>
              <a:rPr lang="en-US" dirty="0"/>
              <a:t>Creating Cancer-Free Tomorrows</a:t>
            </a:r>
            <a:endParaRPr lang="en-US" b="0" dirty="0">
              <a:latin typeface="Arial" panose="020B0604020202020204" pitchFamily="34" charset="0"/>
            </a:endParaRPr>
          </a:p>
        </p:txBody>
      </p:sp>
      <p:sp>
        <p:nvSpPr>
          <p:cNvPr id="19" name="Title 1">
            <a:extLst>
              <a:ext uri="{FF2B5EF4-FFF2-40B4-BE49-F238E27FC236}">
                <a16:creationId xmlns:a16="http://schemas.microsoft.com/office/drawing/2014/main" id="{286763FF-114B-14EC-3893-1A20740B28C7}"/>
              </a:ext>
            </a:extLst>
          </p:cNvPr>
          <p:cNvSpPr txBox="1">
            <a:spLocks/>
          </p:cNvSpPr>
          <p:nvPr/>
        </p:nvSpPr>
        <p:spPr>
          <a:xfrm>
            <a:off x="869356" y="3228294"/>
            <a:ext cx="5524569"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a:lstStyle>
          <a:p>
            <a:endParaRPr lang="en-US" sz="3200" b="0" dirty="0">
              <a:solidFill>
                <a:schemeClr val="tx2"/>
              </a:solidFill>
              <a:latin typeface="Arial" panose="020B0604020202020204" pitchFamily="34" charset="0"/>
            </a:endParaRPr>
          </a:p>
        </p:txBody>
      </p:sp>
    </p:spTree>
    <p:extLst>
      <p:ext uri="{BB962C8B-B14F-4D97-AF65-F5344CB8AC3E}">
        <p14:creationId xmlns:p14="http://schemas.microsoft.com/office/powerpoint/2010/main" val="1599601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FF9AB-1CF6-0E2F-614A-1C077D6E475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07D8AF5-D469-66B1-12CC-27E8A24FA8A5}"/>
              </a:ext>
            </a:extLst>
          </p:cNvPr>
          <p:cNvSpPr/>
          <p:nvPr/>
        </p:nvSpPr>
        <p:spPr>
          <a:xfrm>
            <a:off x="7238082" y="1538288"/>
            <a:ext cx="4387286" cy="467522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DB21D4-D229-4365-B8CA-1980721895CF}"/>
              </a:ext>
            </a:extLst>
          </p:cNvPr>
          <p:cNvSpPr>
            <a:spLocks noGrp="1"/>
          </p:cNvSpPr>
          <p:nvPr>
            <p:ph type="title"/>
          </p:nvPr>
        </p:nvSpPr>
        <p:spPr>
          <a:xfrm>
            <a:off x="838200" y="136525"/>
            <a:ext cx="10515600" cy="1325563"/>
          </a:xfrm>
        </p:spPr>
        <p:txBody>
          <a:bodyPr/>
          <a:lstStyle/>
          <a:p>
            <a:r>
              <a:rPr lang="en-US" dirty="0"/>
              <a:t> </a:t>
            </a:r>
          </a:p>
        </p:txBody>
      </p:sp>
      <p:sp>
        <p:nvSpPr>
          <p:cNvPr id="9" name="Content Placeholder 8">
            <a:extLst>
              <a:ext uri="{FF2B5EF4-FFF2-40B4-BE49-F238E27FC236}">
                <a16:creationId xmlns:a16="http://schemas.microsoft.com/office/drawing/2014/main" id="{82084D7F-3F14-B6CA-7131-9CB765787C99}"/>
              </a:ext>
            </a:extLst>
          </p:cNvPr>
          <p:cNvSpPr>
            <a:spLocks noGrp="1"/>
          </p:cNvSpPr>
          <p:nvPr>
            <p:ph idx="1"/>
          </p:nvPr>
        </p:nvSpPr>
        <p:spPr>
          <a:xfrm>
            <a:off x="838200" y="1538288"/>
            <a:ext cx="6216866" cy="4638675"/>
          </a:xfrm>
        </p:spPr>
        <p:txBody>
          <a:bodyPr/>
          <a:lstStyle/>
          <a:p>
            <a:r>
              <a:rPr lang="en-US" dirty="0"/>
              <a:t>Recruitment of a new Associate Director for Clinical Translation and Division Chief of Heme/BMT</a:t>
            </a:r>
          </a:p>
          <a:p>
            <a:r>
              <a:rPr lang="en-US" dirty="0"/>
              <a:t>22+ years as a clinician scientist and hematologist</a:t>
            </a:r>
          </a:p>
          <a:p>
            <a:r>
              <a:rPr lang="en-US" dirty="0"/>
              <a:t>Transformative leadership to Heme/BMT program, and renewed vigor for Markey’s clinical research capabilities</a:t>
            </a:r>
          </a:p>
        </p:txBody>
      </p:sp>
      <p:sp>
        <p:nvSpPr>
          <p:cNvPr id="6" name="TextBox 5">
            <a:extLst>
              <a:ext uri="{FF2B5EF4-FFF2-40B4-BE49-F238E27FC236}">
                <a16:creationId xmlns:a16="http://schemas.microsoft.com/office/drawing/2014/main" id="{BDFFC2F1-0F92-5244-7D50-9861DC299045}"/>
              </a:ext>
            </a:extLst>
          </p:cNvPr>
          <p:cNvSpPr txBox="1"/>
          <p:nvPr/>
        </p:nvSpPr>
        <p:spPr>
          <a:xfrm>
            <a:off x="7326634" y="4044681"/>
            <a:ext cx="4298734" cy="1551194"/>
          </a:xfrm>
          <a:prstGeom prst="rect">
            <a:avLst/>
          </a:prstGeom>
          <a:noFill/>
        </p:spPr>
        <p:txBody>
          <a:bodyPr wrap="square">
            <a:spAutoFit/>
          </a:bodyPr>
          <a:lstStyle/>
          <a:p>
            <a:pPr algn="ctr">
              <a:defRPr/>
            </a:pPr>
            <a:r>
              <a:rPr lang="en-US" sz="2000" dirty="0">
                <a:solidFill>
                  <a:srgbClr val="0053A6"/>
                </a:solidFill>
                <a:latin typeface="Arial Black" panose="020B0604020202020204" pitchFamily="34" charset="0"/>
                <a:cs typeface="Arial Black" panose="020B0604020202020204" pitchFamily="34" charset="0"/>
              </a:rPr>
              <a:t>Pierluigi Porcu, MD</a:t>
            </a:r>
          </a:p>
          <a:p>
            <a:pPr marR="0" lvl="0" algn="ctr" defTabSz="548640" fontAlgn="auto">
              <a:lnSpc>
                <a:spcPct val="90000"/>
              </a:lnSpc>
              <a:spcBef>
                <a:spcPts val="600"/>
              </a:spcBef>
              <a:spcAft>
                <a:spcPts val="0"/>
              </a:spcAft>
              <a:buClr>
                <a:srgbClr val="0032A0"/>
              </a:buClr>
              <a:buSzPct val="90000"/>
              <a:tabLst>
                <a:tab pos="107950" algn="l"/>
                <a:tab pos="280988" algn="l"/>
              </a:tabLst>
              <a:defRPr/>
            </a:pPr>
            <a:r>
              <a:rPr lang="en-US" dirty="0">
                <a:solidFill>
                  <a:srgbClr val="010B2D"/>
                </a:solidFill>
                <a:latin typeface="Arial" panose="020B0604020202020204" pitchFamily="34" charset="0"/>
                <a:cs typeface="Arial" panose="020B0604020202020204" pitchFamily="34" charset="0"/>
              </a:rPr>
              <a:t>Division Chief for Heme/BMT, Department of Internal Medicine</a:t>
            </a:r>
          </a:p>
          <a:p>
            <a:pPr marR="0" lvl="0" algn="ctr" defTabSz="548640" fontAlgn="auto">
              <a:lnSpc>
                <a:spcPct val="90000"/>
              </a:lnSpc>
              <a:spcBef>
                <a:spcPts val="600"/>
              </a:spcBef>
              <a:spcAft>
                <a:spcPts val="0"/>
              </a:spcAft>
              <a:buClr>
                <a:srgbClr val="0032A0"/>
              </a:buClr>
              <a:buSzPct val="90000"/>
              <a:tabLst>
                <a:tab pos="107950" algn="l"/>
                <a:tab pos="280988" algn="l"/>
              </a:tabLst>
              <a:defRPr/>
            </a:pPr>
            <a:r>
              <a:rPr lang="en-US" dirty="0">
                <a:solidFill>
                  <a:srgbClr val="010B2D"/>
                </a:solidFill>
                <a:latin typeface="Arial" panose="020B0604020202020204" pitchFamily="34" charset="0"/>
                <a:cs typeface="Arial" panose="020B0604020202020204" pitchFamily="34" charset="0"/>
              </a:rPr>
              <a:t>Associate Director for Clinical Translation</a:t>
            </a:r>
          </a:p>
        </p:txBody>
      </p:sp>
      <p:sp>
        <p:nvSpPr>
          <p:cNvPr id="3" name="Title 1">
            <a:extLst>
              <a:ext uri="{FF2B5EF4-FFF2-40B4-BE49-F238E27FC236}">
                <a16:creationId xmlns:a16="http://schemas.microsoft.com/office/drawing/2014/main" id="{A841D874-A6D7-1CAE-7626-614DD4155099}"/>
              </a:ext>
            </a:extLst>
          </p:cNvPr>
          <p:cNvSpPr txBox="1">
            <a:spLocks/>
          </p:cNvSpPr>
          <p:nvPr/>
        </p:nvSpPr>
        <p:spPr>
          <a:xfrm>
            <a:off x="838200" y="212725"/>
            <a:ext cx="10515600"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a:lstStyle>
          <a:p>
            <a:r>
              <a:rPr lang="en-US" dirty="0"/>
              <a:t>Creating Cancer-Free Tomorrows</a:t>
            </a:r>
            <a:endParaRPr lang="en-US" b="0" dirty="0">
              <a:latin typeface="Arial" panose="020B0604020202020204" pitchFamily="34" charset="0"/>
            </a:endParaRPr>
          </a:p>
        </p:txBody>
      </p:sp>
      <p:pic>
        <p:nvPicPr>
          <p:cNvPr id="8" name="Picture 7">
            <a:extLst>
              <a:ext uri="{FF2B5EF4-FFF2-40B4-BE49-F238E27FC236}">
                <a16:creationId xmlns:a16="http://schemas.microsoft.com/office/drawing/2014/main" id="{067B5582-BCC4-FF5F-8FF1-981CC0919D5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545654" y="2003525"/>
            <a:ext cx="1893256" cy="1893257"/>
          </a:xfrm>
          <a:prstGeom prst="rect">
            <a:avLst/>
          </a:prstGeom>
        </p:spPr>
      </p:pic>
    </p:spTree>
    <p:extLst>
      <p:ext uri="{BB962C8B-B14F-4D97-AF65-F5344CB8AC3E}">
        <p14:creationId xmlns:p14="http://schemas.microsoft.com/office/powerpoint/2010/main" val="342512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DFCC3-6A2E-B570-20CB-BFAB3049A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8EB87-5621-5C93-D014-398FED5A7E4D}"/>
              </a:ext>
            </a:extLst>
          </p:cNvPr>
          <p:cNvSpPr>
            <a:spLocks noGrp="1"/>
          </p:cNvSpPr>
          <p:nvPr>
            <p:ph type="title"/>
          </p:nvPr>
        </p:nvSpPr>
        <p:spPr/>
        <p:txBody>
          <a:bodyPr>
            <a:normAutofit/>
          </a:bodyPr>
          <a:lstStyle/>
          <a:p>
            <a:pPr>
              <a:tabLst>
                <a:tab pos="1312863" algn="l"/>
              </a:tabLst>
            </a:pPr>
            <a:r>
              <a:rPr lang="en-US" dirty="0"/>
              <a:t>Leading the Nation in Tobacco Treatment Delivery</a:t>
            </a:r>
          </a:p>
        </p:txBody>
      </p:sp>
      <p:grpSp>
        <p:nvGrpSpPr>
          <p:cNvPr id="7" name="Group 6">
            <a:extLst>
              <a:ext uri="{FF2B5EF4-FFF2-40B4-BE49-F238E27FC236}">
                <a16:creationId xmlns:a16="http://schemas.microsoft.com/office/drawing/2014/main" id="{4AC1AE8B-FE7A-8B7B-66A3-BFADA3904FC3}"/>
              </a:ext>
            </a:extLst>
          </p:cNvPr>
          <p:cNvGrpSpPr/>
          <p:nvPr/>
        </p:nvGrpSpPr>
        <p:grpSpPr>
          <a:xfrm>
            <a:off x="475982" y="5141092"/>
            <a:ext cx="2533184" cy="1507731"/>
            <a:chOff x="578741" y="5232458"/>
            <a:chExt cx="2533184" cy="1507731"/>
          </a:xfrm>
        </p:grpSpPr>
        <p:pic>
          <p:nvPicPr>
            <p:cNvPr id="26" name="Picture 25" descr="Graphical user interface, text&#10;&#10;Description automatically generated with medium confidence">
              <a:extLst>
                <a:ext uri="{FF2B5EF4-FFF2-40B4-BE49-F238E27FC236}">
                  <a16:creationId xmlns:a16="http://schemas.microsoft.com/office/drawing/2014/main" id="{0EF3CC72-8137-81D1-6BD9-881F3335EA5A}"/>
                </a:ext>
              </a:extLst>
            </p:cNvPr>
            <p:cNvPicPr>
              <a:picLocks noChangeAspect="1"/>
            </p:cNvPicPr>
            <p:nvPr/>
          </p:nvPicPr>
          <p:blipFill>
            <a:blip r:embed="rId3"/>
            <a:stretch>
              <a:fillRect/>
            </a:stretch>
          </p:blipFill>
          <p:spPr>
            <a:xfrm>
              <a:off x="578741" y="5232458"/>
              <a:ext cx="2533184" cy="577004"/>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5D45C0BD-3640-2FB6-3CAD-AEE534EDF2D2}"/>
                </a:ext>
              </a:extLst>
            </p:cNvPr>
            <p:cNvPicPr>
              <a:picLocks noChangeAspect="1"/>
            </p:cNvPicPr>
            <p:nvPr/>
          </p:nvPicPr>
          <p:blipFill>
            <a:blip r:embed="rId4" cstate="hqprint">
              <a:extLst>
                <a:ext uri="{28A0092B-C50C-407E-A947-70E740481C1C}">
                  <a14:useLocalDpi xmlns:a14="http://schemas.microsoft.com/office/drawing/2010/main"/>
                </a:ext>
              </a:extLst>
            </a:blip>
            <a:srcRect l="-1383" r="-4726" b="-8980"/>
            <a:stretch/>
          </p:blipFill>
          <p:spPr>
            <a:xfrm>
              <a:off x="787138" y="5854576"/>
              <a:ext cx="2116391" cy="885613"/>
            </a:xfrm>
            <a:prstGeom prst="rect">
              <a:avLst/>
            </a:prstGeom>
            <a:solidFill>
              <a:schemeClr val="bg1"/>
            </a:solidFill>
          </p:spPr>
        </p:pic>
      </p:grpSp>
      <p:pic>
        <p:nvPicPr>
          <p:cNvPr id="21" name="Picture 20">
            <a:extLst>
              <a:ext uri="{FF2B5EF4-FFF2-40B4-BE49-F238E27FC236}">
                <a16:creationId xmlns:a16="http://schemas.microsoft.com/office/drawing/2014/main" id="{13B88596-E447-E4C9-A4BD-0AEEFC7C65D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510213" y="1073391"/>
            <a:ext cx="4443268" cy="1115832"/>
          </a:xfrm>
          <a:prstGeom prst="rect">
            <a:avLst/>
          </a:prstGeom>
          <a:ln>
            <a:noFill/>
          </a:ln>
        </p:spPr>
      </p:pic>
      <p:grpSp>
        <p:nvGrpSpPr>
          <p:cNvPr id="3" name="Group 2">
            <a:extLst>
              <a:ext uri="{FF2B5EF4-FFF2-40B4-BE49-F238E27FC236}">
                <a16:creationId xmlns:a16="http://schemas.microsoft.com/office/drawing/2014/main" id="{E0B4146E-A55E-D9C8-192C-AB20CA7D2407}"/>
              </a:ext>
            </a:extLst>
          </p:cNvPr>
          <p:cNvGrpSpPr/>
          <p:nvPr/>
        </p:nvGrpSpPr>
        <p:grpSpPr>
          <a:xfrm>
            <a:off x="1742574" y="1598946"/>
            <a:ext cx="5338417" cy="3396998"/>
            <a:chOff x="1482768" y="1171436"/>
            <a:chExt cx="6010253" cy="3824508"/>
          </a:xfrm>
        </p:grpSpPr>
        <p:pic>
          <p:nvPicPr>
            <p:cNvPr id="18" name="Picture 17" descr="A graph of smoking support&#10;&#10;Description automatically generated with medium confidence">
              <a:extLst>
                <a:ext uri="{FF2B5EF4-FFF2-40B4-BE49-F238E27FC236}">
                  <a16:creationId xmlns:a16="http://schemas.microsoft.com/office/drawing/2014/main" id="{1D8A31A6-89E4-3E58-44A8-5079BED4D728}"/>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482768" y="1171436"/>
              <a:ext cx="5988740" cy="3619314"/>
            </a:xfrm>
            <a:prstGeom prst="rect">
              <a:avLst/>
            </a:prstGeom>
          </p:spPr>
        </p:pic>
        <p:sp>
          <p:nvSpPr>
            <p:cNvPr id="23" name="TextBox 22">
              <a:extLst>
                <a:ext uri="{FF2B5EF4-FFF2-40B4-BE49-F238E27FC236}">
                  <a16:creationId xmlns:a16="http://schemas.microsoft.com/office/drawing/2014/main" id="{0D71333A-3A90-31FF-77A7-4F83C193A8A5}"/>
                </a:ext>
              </a:extLst>
            </p:cNvPr>
            <p:cNvSpPr txBox="1"/>
            <p:nvPr/>
          </p:nvSpPr>
          <p:spPr>
            <a:xfrm>
              <a:off x="1482768" y="4765112"/>
              <a:ext cx="6010253" cy="230832"/>
            </a:xfrm>
            <a:prstGeom prst="rect">
              <a:avLst/>
            </a:prstGeom>
            <a:noFill/>
          </p:spPr>
          <p:txBody>
            <a:bodyPr wrap="square" rtlCol="0">
              <a:spAutoFit/>
            </a:bodyPr>
            <a:lstStyle/>
            <a:p>
              <a:pPr algn="r"/>
              <a:r>
                <a:rPr lang="en-US" sz="900" i="1" dirty="0"/>
                <a:t>American College of Surgeons</a:t>
              </a:r>
            </a:p>
          </p:txBody>
        </p:sp>
      </p:grpSp>
      <p:pic>
        <p:nvPicPr>
          <p:cNvPr id="22" name="Graphic 21">
            <a:extLst>
              <a:ext uri="{FF2B5EF4-FFF2-40B4-BE49-F238E27FC236}">
                <a16:creationId xmlns:a16="http://schemas.microsoft.com/office/drawing/2014/main" id="{2DC56382-5C6D-9FB2-CE8D-DAFCD2AB32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10125" y="2189223"/>
            <a:ext cx="3311988" cy="2861329"/>
          </a:xfrm>
          <a:prstGeom prst="rect">
            <a:avLst/>
          </a:prstGeom>
        </p:spPr>
      </p:pic>
      <p:pic>
        <p:nvPicPr>
          <p:cNvPr id="29" name="Picture 28">
            <a:extLst>
              <a:ext uri="{FF2B5EF4-FFF2-40B4-BE49-F238E27FC236}">
                <a16:creationId xmlns:a16="http://schemas.microsoft.com/office/drawing/2014/main" id="{E908385C-76E0-DB12-59D9-9AC2FA881320}"/>
              </a:ext>
            </a:extLst>
          </p:cNvPr>
          <p:cNvPicPr>
            <a:picLocks noChangeAspect="1"/>
          </p:cNvPicPr>
          <p:nvPr/>
        </p:nvPicPr>
        <p:blipFill rotWithShape="1">
          <a:blip r:embed="rId9">
            <a:extLst>
              <a:ext uri="{28A0092B-C50C-407E-A947-70E740481C1C}">
                <a14:useLocalDpi xmlns:a14="http://schemas.microsoft.com/office/drawing/2010/main"/>
              </a:ext>
            </a:extLst>
          </a:blip>
          <a:srcRect l="12062" t="14020" r="8890" b="9581"/>
          <a:stretch/>
        </p:blipFill>
        <p:spPr>
          <a:xfrm>
            <a:off x="10991433" y="2189224"/>
            <a:ext cx="933381" cy="592888"/>
          </a:xfrm>
          <a:prstGeom prst="rect">
            <a:avLst/>
          </a:prstGeom>
          <a:ln>
            <a:noFill/>
          </a:ln>
        </p:spPr>
      </p:pic>
      <p:grpSp>
        <p:nvGrpSpPr>
          <p:cNvPr id="6" name="Group 5">
            <a:extLst>
              <a:ext uri="{FF2B5EF4-FFF2-40B4-BE49-F238E27FC236}">
                <a16:creationId xmlns:a16="http://schemas.microsoft.com/office/drawing/2014/main" id="{867962BF-2EE7-11A4-EB75-F4548832A9B6}"/>
              </a:ext>
            </a:extLst>
          </p:cNvPr>
          <p:cNvGrpSpPr/>
          <p:nvPr/>
        </p:nvGrpSpPr>
        <p:grpSpPr>
          <a:xfrm>
            <a:off x="578741" y="1598946"/>
            <a:ext cx="842683" cy="3396998"/>
            <a:chOff x="250586" y="1192276"/>
            <a:chExt cx="933283" cy="3762222"/>
          </a:xfrm>
        </p:grpSpPr>
        <p:pic>
          <p:nvPicPr>
            <p:cNvPr id="9" name="Picture 8">
              <a:extLst>
                <a:ext uri="{FF2B5EF4-FFF2-40B4-BE49-F238E27FC236}">
                  <a16:creationId xmlns:a16="http://schemas.microsoft.com/office/drawing/2014/main" id="{A122124D-D0C6-C2A2-B22D-FEAF1C35A90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55736" y="1192276"/>
              <a:ext cx="919096" cy="914400"/>
            </a:xfrm>
            <a:prstGeom prst="rect">
              <a:avLst/>
            </a:prstGeom>
          </p:spPr>
        </p:pic>
        <p:sp>
          <p:nvSpPr>
            <p:cNvPr id="10" name="TextBox 9">
              <a:extLst>
                <a:ext uri="{FF2B5EF4-FFF2-40B4-BE49-F238E27FC236}">
                  <a16:creationId xmlns:a16="http://schemas.microsoft.com/office/drawing/2014/main" id="{A9440A9E-1B0E-8CEC-590A-F517B6946F39}"/>
                </a:ext>
              </a:extLst>
            </p:cNvPr>
            <p:cNvSpPr txBox="1"/>
            <p:nvPr/>
          </p:nvSpPr>
          <p:spPr>
            <a:xfrm>
              <a:off x="255736" y="2164350"/>
              <a:ext cx="646011" cy="179023"/>
            </a:xfrm>
            <a:prstGeom prst="rect">
              <a:avLst/>
            </a:prstGeom>
          </p:spPr>
          <p:txBody>
            <a:bodyPr vert="horz" wrap="none" lIns="0" tIns="0" rIns="0" bIns="0" rtlCol="0">
              <a:spAutoFit/>
            </a:bodyPr>
            <a:lstStyle>
              <a:defPPr>
                <a:defRPr lang="en-US"/>
              </a:defPPr>
              <a:lvl1pPr defTabSz="548640">
                <a:spcBef>
                  <a:spcPts val="1000"/>
                </a:spcBef>
                <a:buClr>
                  <a:srgbClr val="0032A0"/>
                </a:buClr>
                <a:buSzPct val="90000"/>
                <a:tabLst>
                  <a:tab pos="107950" algn="l"/>
                  <a:tab pos="280988" algn="l"/>
                </a:tabLst>
                <a:defRPr sz="1200" b="1">
                  <a:solidFill>
                    <a:schemeClr val="tx2"/>
                  </a:solidFill>
                  <a:latin typeface="Arial Black" panose="020B0604020202020204" pitchFamily="34" charset="0"/>
                  <a:cs typeface="Arial Black" panose="020B0604020202020204" pitchFamily="34" charset="0"/>
                </a:defRPr>
              </a:lvl1pPr>
            </a:lstStyle>
            <a:p>
              <a:pPr marL="0" marR="0" lvl="0" indent="0" algn="l" defTabSz="548640" rtl="0" eaLnBrk="1" fontAlgn="auto" latinLnBrk="0" hangingPunct="1">
                <a:lnSpc>
                  <a:spcPct val="80000"/>
                </a:lnSpc>
                <a:spcBef>
                  <a:spcPts val="0"/>
                </a:spcBef>
                <a:spcAft>
                  <a:spcPts val="0"/>
                </a:spcAft>
                <a:buClr>
                  <a:srgbClr val="0032A0"/>
                </a:buClr>
                <a:buSzPct val="90000"/>
                <a:buFontTx/>
                <a:buNone/>
                <a:tabLst>
                  <a:tab pos="107950" algn="l"/>
                  <a:tab pos="280988" algn="l"/>
                </a:tabLst>
                <a:defRPr/>
              </a:pPr>
              <a:r>
                <a:rPr kumimoji="0" lang="en-US" sz="1400" u="none" strike="noStrike" kern="1200" cap="none" spc="0" normalizeH="0" baseline="0" noProof="0" dirty="0">
                  <a:ln>
                    <a:noFill/>
                  </a:ln>
                  <a:effectLst/>
                  <a:uLnTx/>
                  <a:uFillTx/>
                  <a:latin typeface="Aptos Black" panose="020B0004020202020204" pitchFamily="34" charset="0"/>
                </a:rPr>
                <a:t>BURRIS</a:t>
              </a:r>
            </a:p>
          </p:txBody>
        </p:sp>
        <p:pic>
          <p:nvPicPr>
            <p:cNvPr id="11" name="Picture 10">
              <a:extLst>
                <a:ext uri="{FF2B5EF4-FFF2-40B4-BE49-F238E27FC236}">
                  <a16:creationId xmlns:a16="http://schemas.microsoft.com/office/drawing/2014/main" id="{F3300797-AE4A-D964-5ACB-61507B28DB7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55735" y="2440382"/>
              <a:ext cx="927009" cy="914400"/>
            </a:xfrm>
            <a:prstGeom prst="rect">
              <a:avLst/>
            </a:prstGeom>
          </p:spPr>
        </p:pic>
        <p:sp>
          <p:nvSpPr>
            <p:cNvPr id="12" name="Content Placeholder 11">
              <a:extLst>
                <a:ext uri="{FF2B5EF4-FFF2-40B4-BE49-F238E27FC236}">
                  <a16:creationId xmlns:a16="http://schemas.microsoft.com/office/drawing/2014/main" id="{14204098-23A1-CFCE-0320-2B1E7D9B3353}"/>
                </a:ext>
              </a:extLst>
            </p:cNvPr>
            <p:cNvSpPr txBox="1">
              <a:spLocks/>
            </p:cNvSpPr>
            <p:nvPr/>
          </p:nvSpPr>
          <p:spPr>
            <a:xfrm>
              <a:off x="255736" y="3420204"/>
              <a:ext cx="758221" cy="179023"/>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400" b="1" u="none" strike="noStrike" kern="1200" cap="none" spc="0" normalizeH="0" baseline="0" noProof="0" dirty="0">
                  <a:ln>
                    <a:noFill/>
                  </a:ln>
                  <a:solidFill>
                    <a:schemeClr val="tx2"/>
                  </a:solidFill>
                  <a:effectLst/>
                  <a:uLnTx/>
                  <a:uFillTx/>
                  <a:latin typeface="Aptos Black" panose="020B0004020202020204" pitchFamily="34" charset="0"/>
                  <a:cs typeface="Arial Black" panose="020B0604020202020204" pitchFamily="34" charset="0"/>
                </a:rPr>
                <a:t>MULLETT</a:t>
              </a:r>
              <a:endParaRPr kumimoji="0" lang="en-US" sz="1400" b="1" u="none" strike="noStrike" kern="1200" cap="none" spc="0" normalizeH="0" baseline="0" noProof="0" dirty="0">
                <a:ln>
                  <a:noFill/>
                </a:ln>
                <a:solidFill>
                  <a:schemeClr val="tx2"/>
                </a:solidFill>
                <a:effectLst/>
                <a:uLnTx/>
                <a:uFillTx/>
                <a:latin typeface="Aptos Black" panose="020B0004020202020204" pitchFamily="34" charset="0"/>
              </a:endParaRPr>
            </a:p>
          </p:txBody>
        </p:sp>
        <p:pic>
          <p:nvPicPr>
            <p:cNvPr id="16" name="Picture 4">
              <a:extLst>
                <a:ext uri="{FF2B5EF4-FFF2-40B4-BE49-F238E27FC236}">
                  <a16:creationId xmlns:a16="http://schemas.microsoft.com/office/drawing/2014/main" id="{4377B2EE-590C-318E-DEF7-F3869B85DE6F}"/>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l="13414" t="762" r="13108" b="25959"/>
            <a:stretch/>
          </p:blipFill>
          <p:spPr bwMode="auto">
            <a:xfrm>
              <a:off x="250586" y="3766792"/>
              <a:ext cx="933283" cy="930758"/>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17" name="Content Placeholder 11">
              <a:extLst>
                <a:ext uri="{FF2B5EF4-FFF2-40B4-BE49-F238E27FC236}">
                  <a16:creationId xmlns:a16="http://schemas.microsoft.com/office/drawing/2014/main" id="{F6DCAAA7-9E62-B475-0611-8EC9AB081510}"/>
                </a:ext>
              </a:extLst>
            </p:cNvPr>
            <p:cNvSpPr txBox="1">
              <a:spLocks/>
            </p:cNvSpPr>
            <p:nvPr/>
          </p:nvSpPr>
          <p:spPr>
            <a:xfrm>
              <a:off x="255736" y="4775475"/>
              <a:ext cx="752898" cy="179023"/>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400" b="1" u="none" strike="noStrike" kern="1200" cap="none" spc="0" normalizeH="0" baseline="0" noProof="0" dirty="0">
                  <a:ln>
                    <a:noFill/>
                  </a:ln>
                  <a:solidFill>
                    <a:schemeClr val="tx2"/>
                  </a:solidFill>
                  <a:effectLst/>
                  <a:uLnTx/>
                  <a:uFillTx/>
                  <a:latin typeface="Aptos Black" panose="020B0004020202020204" pitchFamily="34" charset="0"/>
                  <a:cs typeface="Arial Black" panose="020B0604020202020204" pitchFamily="34" charset="0"/>
                </a:rPr>
                <a:t>WARREN</a:t>
              </a:r>
              <a:endParaRPr kumimoji="0" lang="en-US" sz="1400" b="1" u="none" strike="noStrike" kern="1200" cap="none" spc="0" normalizeH="0" baseline="0" noProof="0" dirty="0">
                <a:ln>
                  <a:noFill/>
                </a:ln>
                <a:solidFill>
                  <a:schemeClr val="tx2"/>
                </a:solidFill>
                <a:effectLst/>
                <a:uLnTx/>
                <a:uFillTx/>
                <a:latin typeface="Aptos Black" panose="020B0004020202020204" pitchFamily="34" charset="0"/>
              </a:endParaRPr>
            </a:p>
          </p:txBody>
        </p:sp>
      </p:grpSp>
      <p:sp>
        <p:nvSpPr>
          <p:cNvPr id="5" name="Content Placeholder 40">
            <a:extLst>
              <a:ext uri="{FF2B5EF4-FFF2-40B4-BE49-F238E27FC236}">
                <a16:creationId xmlns:a16="http://schemas.microsoft.com/office/drawing/2014/main" id="{455E7700-88C3-3E28-352B-49C168A52A6E}"/>
              </a:ext>
            </a:extLst>
          </p:cNvPr>
          <p:cNvSpPr txBox="1">
            <a:spLocks/>
          </p:cNvSpPr>
          <p:nvPr/>
        </p:nvSpPr>
        <p:spPr>
          <a:xfrm>
            <a:off x="3111924" y="5065808"/>
            <a:ext cx="8969239" cy="1703283"/>
          </a:xfrm>
          <a:prstGeom prst="rect">
            <a:avLst/>
          </a:prstGeom>
          <a:solidFill>
            <a:schemeClr val="accent2">
              <a:lumMod val="20000"/>
              <a:lumOff val="80000"/>
            </a:schemeClr>
          </a:solidFill>
        </p:spPr>
        <p:txBody>
          <a:bodyPr lIns="91440" tIns="91440"/>
          <a:lst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2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defRPr/>
            </a:pPr>
            <a:r>
              <a:rPr lang="en-US" sz="2000" b="1" dirty="0">
                <a:solidFill>
                  <a:srgbClr val="0C5DAF"/>
                </a:solidFill>
              </a:rPr>
              <a:t>Impact</a:t>
            </a:r>
            <a:endParaRPr lang="en-US" dirty="0"/>
          </a:p>
          <a:p>
            <a:pPr>
              <a:spcBef>
                <a:spcPts val="400"/>
              </a:spcBef>
            </a:pPr>
            <a:r>
              <a:rPr lang="en-US" sz="1600" dirty="0"/>
              <a:t>This large quality improvement project demonstrates the feasibility of implementing smoking assessment as standard cancer care, doing so in a diverse sample of </a:t>
            </a:r>
            <a:r>
              <a:rPr lang="en-US" sz="1600" b="1" dirty="0"/>
              <a:t>762 accredited programs nationwide</a:t>
            </a:r>
          </a:p>
          <a:p>
            <a:pPr>
              <a:spcBef>
                <a:spcPts val="400"/>
              </a:spcBef>
            </a:pPr>
            <a:r>
              <a:rPr lang="en-US" sz="1600" dirty="0"/>
              <a:t> Participants reported significant advances within a short time span and study results underscore the potential for national accreditation organizations to transform oncology practice</a:t>
            </a:r>
            <a:endParaRPr lang="en-US" dirty="0"/>
          </a:p>
        </p:txBody>
      </p:sp>
    </p:spTree>
    <p:extLst>
      <p:ext uri="{BB962C8B-B14F-4D97-AF65-F5344CB8AC3E}">
        <p14:creationId xmlns:p14="http://schemas.microsoft.com/office/powerpoint/2010/main" val="2812736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5082" y="161492"/>
            <a:ext cx="11886917" cy="1325563"/>
          </a:xfrm>
        </p:spPr>
        <p:txBody>
          <a:bodyPr/>
          <a:lstStyle/>
          <a:p>
            <a:r>
              <a:rPr lang="en-US" sz="3600" dirty="0"/>
              <a:t>New Major Grants</a:t>
            </a:r>
            <a:br>
              <a:rPr lang="en-US" sz="3600" dirty="0"/>
            </a:br>
            <a:r>
              <a:rPr lang="en-US" sz="3600" b="0" dirty="0">
                <a:latin typeface="Arial" panose="020B0604020202020204" pitchFamily="34" charset="0"/>
              </a:rPr>
              <a:t>U54 Appalachian Tobacco Regulatory Science Team (</a:t>
            </a:r>
            <a:r>
              <a:rPr lang="en-US" sz="3600" b="0" dirty="0" err="1">
                <a:latin typeface="Arial" panose="020B0604020202020204" pitchFamily="34" charset="0"/>
              </a:rPr>
              <a:t>AppalTRUST</a:t>
            </a:r>
            <a:r>
              <a:rPr lang="en-US" sz="3600" b="0" dirty="0">
                <a:latin typeface="Arial" panose="020B0604020202020204" pitchFamily="34" charset="0"/>
              </a:rPr>
              <a:t>)</a:t>
            </a:r>
          </a:p>
        </p:txBody>
      </p:sp>
      <p:sp>
        <p:nvSpPr>
          <p:cNvPr id="7" name="Text Placeholder 6">
            <a:extLst>
              <a:ext uri="{FF2B5EF4-FFF2-40B4-BE49-F238E27FC236}">
                <a16:creationId xmlns:a16="http://schemas.microsoft.com/office/drawing/2014/main" id="{20382799-561C-C212-3A05-52C1754CCC4C}"/>
              </a:ext>
            </a:extLst>
          </p:cNvPr>
          <p:cNvSpPr>
            <a:spLocks noGrp="1"/>
          </p:cNvSpPr>
          <p:nvPr>
            <p:ph idx="1"/>
          </p:nvPr>
        </p:nvSpPr>
        <p:spPr>
          <a:xfrm>
            <a:off x="305083" y="5820726"/>
            <a:ext cx="934551" cy="425068"/>
          </a:xfrm>
        </p:spPr>
        <p:txBody>
          <a:bodyPr/>
          <a:lstStyle/>
          <a:p>
            <a:pPr marL="0" marR="0" lvl="0" indent="0" algn="l" defTabSz="548640" rtl="0" eaLnBrk="1" fontAlgn="auto" latinLnBrk="0" hangingPunct="1">
              <a:lnSpc>
                <a:spcPct val="90000"/>
              </a:lnSpc>
              <a:spcBef>
                <a:spcPts val="1000"/>
              </a:spcBef>
              <a:spcAft>
                <a:spcPts val="0"/>
              </a:spcAft>
              <a:buClr>
                <a:srgbClr val="0032A0"/>
              </a:buClr>
              <a:buSzPct val="90000"/>
              <a:buFont typeface="Wingdings" pitchFamily="2" charset="2"/>
              <a:buNone/>
              <a:tabLst>
                <a:tab pos="107950" algn="l"/>
                <a:tab pos="280988" algn="l"/>
              </a:tabLst>
              <a:defRPr/>
            </a:pPr>
            <a:r>
              <a:rPr kumimoji="0" lang="en-US" sz="11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FUNDING</a:t>
            </a:r>
          </a:p>
          <a:p>
            <a:pPr marL="123825" marR="0" lvl="1" indent="0" algn="l" defTabSz="914400" rtl="0" eaLnBrk="1" fontAlgn="auto" latinLnBrk="0" hangingPunct="1">
              <a:lnSpc>
                <a:spcPct val="90000"/>
              </a:lnSpc>
              <a:spcBef>
                <a:spcPts val="0"/>
              </a:spcBef>
              <a:spcAft>
                <a:spcPts val="0"/>
              </a:spcAft>
              <a:buClr>
                <a:srgbClr val="0032A0"/>
              </a:buClr>
              <a:buSzPct val="100000"/>
              <a:buFont typeface="System Font Regular"/>
              <a:buNone/>
              <a:tabLst/>
              <a:defRPr/>
            </a:pPr>
            <a:r>
              <a:rPr kumimoji="0" lang="en-US" sz="11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U54 DA058256</a:t>
            </a:r>
          </a:p>
        </p:txBody>
      </p:sp>
      <p:sp>
        <p:nvSpPr>
          <p:cNvPr id="39" name="TextBox 38">
            <a:extLst>
              <a:ext uri="{FF2B5EF4-FFF2-40B4-BE49-F238E27FC236}">
                <a16:creationId xmlns:a16="http://schemas.microsoft.com/office/drawing/2014/main" id="{71849C80-1317-0CBE-3F28-69867DAFCB35}"/>
              </a:ext>
            </a:extLst>
          </p:cNvPr>
          <p:cNvSpPr txBox="1"/>
          <p:nvPr/>
        </p:nvSpPr>
        <p:spPr>
          <a:xfrm>
            <a:off x="3149023" y="4662285"/>
            <a:ext cx="8620660"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Investigating the effects of regulatory actions on tobacco product use in rural Appalachian communities, examining variation based on relative rurality.</a:t>
            </a:r>
          </a:p>
        </p:txBody>
      </p:sp>
      <p:sp>
        <p:nvSpPr>
          <p:cNvPr id="42" name="TextBox 41">
            <a:extLst>
              <a:ext uri="{FF2B5EF4-FFF2-40B4-BE49-F238E27FC236}">
                <a16:creationId xmlns:a16="http://schemas.microsoft.com/office/drawing/2014/main" id="{E1642B6F-DADB-B428-9C25-E24768F23CF7}"/>
              </a:ext>
            </a:extLst>
          </p:cNvPr>
          <p:cNvSpPr txBox="1"/>
          <p:nvPr/>
        </p:nvSpPr>
        <p:spPr>
          <a:xfrm>
            <a:off x="7436246" y="1559038"/>
            <a:ext cx="4346718" cy="867930"/>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tx2"/>
                </a:solidFill>
                <a:effectLst/>
                <a:uLnTx/>
                <a:uFillTx/>
                <a:latin typeface="Arial Black" panose="020B0604020202020204" pitchFamily="34" charset="0"/>
                <a:cs typeface="Arial Black" panose="020B0604020202020204" pitchFamily="34" charset="0"/>
              </a:rPr>
              <a:t>Funding is &gt;$19M </a:t>
            </a:r>
            <a:br>
              <a:rPr kumimoji="0" lang="en-US" sz="2800" b="1" u="none" strike="noStrike" kern="1200" cap="none" spc="0" normalizeH="0" baseline="0" noProof="0" dirty="0">
                <a:ln>
                  <a:noFill/>
                </a:ln>
                <a:solidFill>
                  <a:schemeClr val="tx2"/>
                </a:solidFill>
                <a:effectLst/>
                <a:uLnTx/>
                <a:uFillTx/>
                <a:latin typeface="Arial Black" panose="020B0604020202020204" pitchFamily="34" charset="0"/>
                <a:cs typeface="Arial Black" panose="020B0604020202020204" pitchFamily="34" charset="0"/>
              </a:rPr>
            </a:br>
            <a:r>
              <a:rPr kumimoji="0" lang="en-US" sz="2800" b="1" u="none" strike="noStrike" kern="1200" cap="none" spc="0" normalizeH="0" baseline="0" noProof="0" dirty="0">
                <a:ln>
                  <a:noFill/>
                </a:ln>
                <a:solidFill>
                  <a:schemeClr val="tx2"/>
                </a:solidFill>
                <a:effectLst/>
                <a:uLnTx/>
                <a:uFillTx/>
                <a:latin typeface="Arial Black" panose="020B0604020202020204" pitchFamily="34" charset="0"/>
                <a:cs typeface="Arial Black" panose="020B0604020202020204" pitchFamily="34" charset="0"/>
              </a:rPr>
              <a:t>over 5 years</a:t>
            </a:r>
          </a:p>
        </p:txBody>
      </p:sp>
      <p:grpSp>
        <p:nvGrpSpPr>
          <p:cNvPr id="15" name="Group 14">
            <a:extLst>
              <a:ext uri="{FF2B5EF4-FFF2-40B4-BE49-F238E27FC236}">
                <a16:creationId xmlns:a16="http://schemas.microsoft.com/office/drawing/2014/main" id="{B2EE45F7-4BE8-F6FE-8538-265144C1978F}"/>
              </a:ext>
            </a:extLst>
          </p:cNvPr>
          <p:cNvGrpSpPr/>
          <p:nvPr/>
        </p:nvGrpSpPr>
        <p:grpSpPr>
          <a:xfrm>
            <a:off x="7331838" y="2602790"/>
            <a:ext cx="4476316" cy="2062559"/>
            <a:chOff x="7331838" y="2450391"/>
            <a:chExt cx="4476316" cy="2062559"/>
          </a:xfrm>
        </p:grpSpPr>
        <p:grpSp>
          <p:nvGrpSpPr>
            <p:cNvPr id="31" name="Group 30">
              <a:extLst>
                <a:ext uri="{FF2B5EF4-FFF2-40B4-BE49-F238E27FC236}">
                  <a16:creationId xmlns:a16="http://schemas.microsoft.com/office/drawing/2014/main" id="{34B3F2F6-2239-5268-3069-AB925E8A95FD}"/>
                </a:ext>
              </a:extLst>
            </p:cNvPr>
            <p:cNvGrpSpPr/>
            <p:nvPr/>
          </p:nvGrpSpPr>
          <p:grpSpPr>
            <a:xfrm>
              <a:off x="7432740" y="2476782"/>
              <a:ext cx="4375414" cy="2036168"/>
              <a:chOff x="7985686" y="2080167"/>
              <a:chExt cx="4100083" cy="1908038"/>
            </a:xfrm>
          </p:grpSpPr>
          <p:pic>
            <p:nvPicPr>
              <p:cNvPr id="32" name="Picture 31">
                <a:extLst>
                  <a:ext uri="{FF2B5EF4-FFF2-40B4-BE49-F238E27FC236}">
                    <a16:creationId xmlns:a16="http://schemas.microsoft.com/office/drawing/2014/main" id="{8776532D-AEFA-2595-0A73-7284EDCBD8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85687" y="2080167"/>
                <a:ext cx="3799454" cy="1908038"/>
              </a:xfrm>
              <a:prstGeom prst="rect">
                <a:avLst/>
              </a:prstGeom>
            </p:spPr>
          </p:pic>
          <p:sp>
            <p:nvSpPr>
              <p:cNvPr id="33" name="Rectangle 32">
                <a:extLst>
                  <a:ext uri="{FF2B5EF4-FFF2-40B4-BE49-F238E27FC236}">
                    <a16:creationId xmlns:a16="http://schemas.microsoft.com/office/drawing/2014/main" id="{01C485C3-645F-8701-7241-D71AE69F47FE}"/>
                  </a:ext>
                </a:extLst>
              </p:cNvPr>
              <p:cNvSpPr/>
              <p:nvPr/>
            </p:nvSpPr>
            <p:spPr>
              <a:xfrm>
                <a:off x="11154464" y="2583973"/>
                <a:ext cx="660051" cy="144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F7B12507-183F-D765-60E9-7EBF186173EB}"/>
                  </a:ext>
                </a:extLst>
              </p:cNvPr>
              <p:cNvSpPr/>
              <p:nvPr/>
            </p:nvSpPr>
            <p:spPr>
              <a:xfrm>
                <a:off x="10966457" y="2759161"/>
                <a:ext cx="1119312" cy="536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297E3F2B-2EEF-3D03-D8C6-07F35BAFE8F9}"/>
                  </a:ext>
                </a:extLst>
              </p:cNvPr>
              <p:cNvSpPr/>
              <p:nvPr/>
            </p:nvSpPr>
            <p:spPr>
              <a:xfrm>
                <a:off x="9885414" y="2133429"/>
                <a:ext cx="660051" cy="144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90CD2D78-96F5-0100-AB52-E617977BB41F}"/>
                  </a:ext>
                </a:extLst>
              </p:cNvPr>
              <p:cNvSpPr/>
              <p:nvPr/>
            </p:nvSpPr>
            <p:spPr>
              <a:xfrm>
                <a:off x="10359364" y="2232362"/>
                <a:ext cx="660051" cy="169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4561C87A-C244-3224-C589-4E617C5B54C3}"/>
                  </a:ext>
                </a:extLst>
              </p:cNvPr>
              <p:cNvSpPr/>
              <p:nvPr/>
            </p:nvSpPr>
            <p:spPr>
              <a:xfrm>
                <a:off x="7985686" y="3221999"/>
                <a:ext cx="551562" cy="261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3" name="TextBox 42">
              <a:extLst>
                <a:ext uri="{FF2B5EF4-FFF2-40B4-BE49-F238E27FC236}">
                  <a16:creationId xmlns:a16="http://schemas.microsoft.com/office/drawing/2014/main" id="{682DBADC-3F60-F477-6FD2-E2F196D924CB}"/>
                </a:ext>
              </a:extLst>
            </p:cNvPr>
            <p:cNvSpPr txBox="1"/>
            <p:nvPr/>
          </p:nvSpPr>
          <p:spPr>
            <a:xfrm>
              <a:off x="7576570" y="3014420"/>
              <a:ext cx="2142570" cy="369332"/>
            </a:xfrm>
            <a:prstGeom prst="rect">
              <a:avLst/>
            </a:prstGeom>
            <a:solidFill>
              <a:schemeClr val="tx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Funded TCORS</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79AA799C-7C39-603E-7D04-8BC6AB41645E}"/>
                </a:ext>
              </a:extLst>
            </p:cNvPr>
            <p:cNvSpPr txBox="1"/>
            <p:nvPr/>
          </p:nvSpPr>
          <p:spPr>
            <a:xfrm>
              <a:off x="9073020" y="2450391"/>
              <a:ext cx="1678488" cy="26275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U Michigan, Ann Arbor</a:t>
              </a:r>
            </a:p>
          </p:txBody>
        </p:sp>
        <p:sp>
          <p:nvSpPr>
            <p:cNvPr id="47" name="TextBox 46">
              <a:extLst>
                <a:ext uri="{FF2B5EF4-FFF2-40B4-BE49-F238E27FC236}">
                  <a16:creationId xmlns:a16="http://schemas.microsoft.com/office/drawing/2014/main" id="{1EE69F72-D1CE-4BC3-E275-B7A1EC7D7DA7}"/>
                </a:ext>
              </a:extLst>
            </p:cNvPr>
            <p:cNvSpPr txBox="1"/>
            <p:nvPr/>
          </p:nvSpPr>
          <p:spPr>
            <a:xfrm>
              <a:off x="9777683" y="2605604"/>
              <a:ext cx="1016468" cy="26275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Ohio State U</a:t>
              </a:r>
            </a:p>
          </p:txBody>
        </p:sp>
        <p:sp>
          <p:nvSpPr>
            <p:cNvPr id="48" name="TextBox 47">
              <a:extLst>
                <a:ext uri="{FF2B5EF4-FFF2-40B4-BE49-F238E27FC236}">
                  <a16:creationId xmlns:a16="http://schemas.microsoft.com/office/drawing/2014/main" id="{B419911C-66B2-29D8-F43A-8DCE1051FC01}"/>
                </a:ext>
              </a:extLst>
            </p:cNvPr>
            <p:cNvSpPr txBox="1"/>
            <p:nvPr/>
          </p:nvSpPr>
          <p:spPr>
            <a:xfrm>
              <a:off x="10714650" y="2923148"/>
              <a:ext cx="475903" cy="26275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Yale</a:t>
              </a:r>
            </a:p>
          </p:txBody>
        </p:sp>
        <p:sp>
          <p:nvSpPr>
            <p:cNvPr id="49" name="TextBox 48">
              <a:extLst>
                <a:ext uri="{FF2B5EF4-FFF2-40B4-BE49-F238E27FC236}">
                  <a16:creationId xmlns:a16="http://schemas.microsoft.com/office/drawing/2014/main" id="{99B0B29E-7CF3-F780-AA41-6856FB521918}"/>
                </a:ext>
              </a:extLst>
            </p:cNvPr>
            <p:cNvSpPr txBox="1"/>
            <p:nvPr/>
          </p:nvSpPr>
          <p:spPr>
            <a:xfrm>
              <a:off x="10524785" y="3095140"/>
              <a:ext cx="1038706" cy="26275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Penn State U</a:t>
              </a:r>
            </a:p>
          </p:txBody>
        </p:sp>
        <p:sp>
          <p:nvSpPr>
            <p:cNvPr id="50" name="TextBox 49">
              <a:extLst>
                <a:ext uri="{FF2B5EF4-FFF2-40B4-BE49-F238E27FC236}">
                  <a16:creationId xmlns:a16="http://schemas.microsoft.com/office/drawing/2014/main" id="{7A6C9301-6AB6-1931-F86C-72FF955CA936}"/>
                </a:ext>
              </a:extLst>
            </p:cNvPr>
            <p:cNvSpPr txBox="1"/>
            <p:nvPr/>
          </p:nvSpPr>
          <p:spPr>
            <a:xfrm>
              <a:off x="10521175" y="3281306"/>
              <a:ext cx="395502" cy="26275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UK</a:t>
              </a:r>
            </a:p>
          </p:txBody>
        </p:sp>
        <p:sp>
          <p:nvSpPr>
            <p:cNvPr id="51" name="TextBox 50">
              <a:extLst>
                <a:ext uri="{FF2B5EF4-FFF2-40B4-BE49-F238E27FC236}">
                  <a16:creationId xmlns:a16="http://schemas.microsoft.com/office/drawing/2014/main" id="{B4D23B9E-A988-E8E3-3F98-C919F85702FC}"/>
                </a:ext>
              </a:extLst>
            </p:cNvPr>
            <p:cNvSpPr txBox="1"/>
            <p:nvPr/>
          </p:nvSpPr>
          <p:spPr>
            <a:xfrm>
              <a:off x="10526368" y="3458167"/>
              <a:ext cx="1274776" cy="26275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UNC, Chapel Hill</a:t>
              </a:r>
            </a:p>
          </p:txBody>
        </p:sp>
        <p:sp>
          <p:nvSpPr>
            <p:cNvPr id="52" name="TextBox 51">
              <a:extLst>
                <a:ext uri="{FF2B5EF4-FFF2-40B4-BE49-F238E27FC236}">
                  <a16:creationId xmlns:a16="http://schemas.microsoft.com/office/drawing/2014/main" id="{73D7ECB8-4EF3-B916-36E7-B77A07D446F3}"/>
                </a:ext>
              </a:extLst>
            </p:cNvPr>
            <p:cNvSpPr txBox="1"/>
            <p:nvPr/>
          </p:nvSpPr>
          <p:spPr>
            <a:xfrm>
              <a:off x="7331838" y="3657136"/>
              <a:ext cx="858540" cy="394134"/>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USC, Los Angeles</a:t>
              </a:r>
            </a:p>
          </p:txBody>
        </p:sp>
      </p:grpSp>
      <p:pic>
        <p:nvPicPr>
          <p:cNvPr id="58" name="Content Placeholder 9" descr="A picture containing person&#10;&#10;Description automatically generated">
            <a:extLst>
              <a:ext uri="{FF2B5EF4-FFF2-40B4-BE49-F238E27FC236}">
                <a16:creationId xmlns:a16="http://schemas.microsoft.com/office/drawing/2014/main" id="{4890B5D1-58F2-E135-8237-A92B4C2A69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5082" y="4731597"/>
            <a:ext cx="542825" cy="548640"/>
          </a:xfrm>
          <a:prstGeom prst="rect">
            <a:avLst/>
          </a:prstGeom>
        </p:spPr>
      </p:pic>
      <p:sp>
        <p:nvSpPr>
          <p:cNvPr id="59" name="Content Placeholder 11">
            <a:extLst>
              <a:ext uri="{FF2B5EF4-FFF2-40B4-BE49-F238E27FC236}">
                <a16:creationId xmlns:a16="http://schemas.microsoft.com/office/drawing/2014/main" id="{23F296BC-A39C-2D8C-0779-0FDB53BB1B60}"/>
              </a:ext>
            </a:extLst>
          </p:cNvPr>
          <p:cNvSpPr txBox="1">
            <a:spLocks/>
          </p:cNvSpPr>
          <p:nvPr/>
        </p:nvSpPr>
        <p:spPr>
          <a:xfrm>
            <a:off x="305082" y="5290201"/>
            <a:ext cx="384721" cy="31393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HULL</a:t>
            </a:r>
          </a:p>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endParaRPr lang="en-US" sz="1000" dirty="0"/>
          </a:p>
        </p:txBody>
      </p:sp>
      <p:sp>
        <p:nvSpPr>
          <p:cNvPr id="60" name="Content Placeholder 11">
            <a:extLst>
              <a:ext uri="{FF2B5EF4-FFF2-40B4-BE49-F238E27FC236}">
                <a16:creationId xmlns:a16="http://schemas.microsoft.com/office/drawing/2014/main" id="{B6BC2574-4F99-D899-C6B5-8F0801A05710}"/>
              </a:ext>
            </a:extLst>
          </p:cNvPr>
          <p:cNvSpPr txBox="1">
            <a:spLocks/>
          </p:cNvSpPr>
          <p:nvPr/>
        </p:nvSpPr>
        <p:spPr>
          <a:xfrm>
            <a:off x="1257159" y="6313466"/>
            <a:ext cx="899285" cy="31393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MATTINGLY </a:t>
            </a:r>
          </a:p>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endParaRPr lang="en-US" sz="1000" dirty="0"/>
          </a:p>
        </p:txBody>
      </p:sp>
      <p:sp>
        <p:nvSpPr>
          <p:cNvPr id="63" name="Content Placeholder 11">
            <a:extLst>
              <a:ext uri="{FF2B5EF4-FFF2-40B4-BE49-F238E27FC236}">
                <a16:creationId xmlns:a16="http://schemas.microsoft.com/office/drawing/2014/main" id="{9D16F78F-0FCE-9A6E-8383-BE4A2DC8EB5A}"/>
              </a:ext>
            </a:extLst>
          </p:cNvPr>
          <p:cNvSpPr txBox="1">
            <a:spLocks/>
          </p:cNvSpPr>
          <p:nvPr/>
        </p:nvSpPr>
        <p:spPr>
          <a:xfrm>
            <a:off x="1257159" y="5286126"/>
            <a:ext cx="442429" cy="31393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ICKES</a:t>
            </a:r>
          </a:p>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endParaRPr lang="en-US" sz="1000" dirty="0"/>
          </a:p>
        </p:txBody>
      </p:sp>
      <p:pic>
        <p:nvPicPr>
          <p:cNvPr id="67" name="Picture 66">
            <a:extLst>
              <a:ext uri="{FF2B5EF4-FFF2-40B4-BE49-F238E27FC236}">
                <a16:creationId xmlns:a16="http://schemas.microsoft.com/office/drawing/2014/main" id="{7815E814-1467-8B22-D046-5E5A56A6887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57159" y="4727522"/>
            <a:ext cx="550197" cy="548640"/>
          </a:xfrm>
          <a:prstGeom prst="rect">
            <a:avLst/>
          </a:prstGeom>
        </p:spPr>
      </p:pic>
      <p:pic>
        <p:nvPicPr>
          <p:cNvPr id="17" name="Picture 16" descr="A logo with a sun and lines&#10;&#10;Description automatically generated">
            <a:extLst>
              <a:ext uri="{FF2B5EF4-FFF2-40B4-BE49-F238E27FC236}">
                <a16:creationId xmlns:a16="http://schemas.microsoft.com/office/drawing/2014/main" id="{D922CFA3-EBA0-EA5D-FE34-F900EDA1FB7A}"/>
              </a:ext>
            </a:extLst>
          </p:cNvPr>
          <p:cNvPicPr>
            <a:picLocks noChangeAspect="1"/>
          </p:cNvPicPr>
          <p:nvPr/>
        </p:nvPicPr>
        <p:blipFill>
          <a:blip r:embed="rId6"/>
          <a:stretch>
            <a:fillRect/>
          </a:stretch>
        </p:blipFill>
        <p:spPr>
          <a:xfrm>
            <a:off x="409037" y="1487055"/>
            <a:ext cx="2028408" cy="920297"/>
          </a:xfrm>
          <a:prstGeom prst="rect">
            <a:avLst/>
          </a:prstGeom>
        </p:spPr>
      </p:pic>
      <p:sp>
        <p:nvSpPr>
          <p:cNvPr id="14" name="TextBox 13">
            <a:extLst>
              <a:ext uri="{FF2B5EF4-FFF2-40B4-BE49-F238E27FC236}">
                <a16:creationId xmlns:a16="http://schemas.microsoft.com/office/drawing/2014/main" id="{639FFBB3-F761-C6AB-E21A-DE0CB38515F0}"/>
              </a:ext>
            </a:extLst>
          </p:cNvPr>
          <p:cNvSpPr txBox="1"/>
          <p:nvPr/>
        </p:nvSpPr>
        <p:spPr>
          <a:xfrm>
            <a:off x="3127005" y="5553833"/>
            <a:ext cx="8677643" cy="1138773"/>
          </a:xfrm>
          <a:prstGeom prst="rect">
            <a:avLst/>
          </a:prstGeom>
          <a:solidFill>
            <a:schemeClr val="accent2">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Impact</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53A6"/>
              </a:buClr>
              <a:buSzPct val="75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Currently recruited n=964 Appalachian adults of planned 2000</a:t>
            </a:r>
          </a:p>
          <a:p>
            <a:pPr marL="342900" marR="0" lvl="0" indent="-342900" algn="l" defTabSz="914400" rtl="0" eaLnBrk="1" fontAlgn="auto" latinLnBrk="0" hangingPunct="1">
              <a:lnSpc>
                <a:spcPct val="100000"/>
              </a:lnSpc>
              <a:spcBef>
                <a:spcPts val="0"/>
              </a:spcBef>
              <a:spcAft>
                <a:spcPts val="0"/>
              </a:spcAft>
              <a:buClr>
                <a:srgbClr val="0053A6"/>
              </a:buClr>
              <a:buSzPct val="75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Comp</a:t>
            </a:r>
            <a:r>
              <a:rPr kumimoji="0" lang="en-US" sz="2200" b="0" i="0" u="none" strike="noStrike" kern="1200" cap="none" spc="0" normalizeH="0" baseline="0" noProof="0" dirty="0" err="1">
                <a:ln>
                  <a:noFill/>
                </a:ln>
                <a:solidFill>
                  <a:prstClr val="black"/>
                </a:solidFill>
                <a:effectLst/>
                <a:uLnTx/>
                <a:uFillTx/>
                <a:latin typeface="Arial" panose="020B0604020202020204"/>
                <a:ea typeface="+mn-ea"/>
                <a:cs typeface="+mn-cs"/>
              </a:rPr>
              <a:t>leting</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Wave 3 of a longitudinal survey</a:t>
            </a:r>
          </a:p>
        </p:txBody>
      </p:sp>
      <p:sp>
        <p:nvSpPr>
          <p:cNvPr id="16" name="Content Placeholder 11">
            <a:extLst>
              <a:ext uri="{FF2B5EF4-FFF2-40B4-BE49-F238E27FC236}">
                <a16:creationId xmlns:a16="http://schemas.microsoft.com/office/drawing/2014/main" id="{9924A6DD-B7D2-CBB3-3654-DCB26099821C}"/>
              </a:ext>
            </a:extLst>
          </p:cNvPr>
          <p:cNvSpPr txBox="1">
            <a:spLocks/>
          </p:cNvSpPr>
          <p:nvPr/>
        </p:nvSpPr>
        <p:spPr>
          <a:xfrm>
            <a:off x="610106" y="3269226"/>
            <a:ext cx="891270" cy="31393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KOFFARNUS</a:t>
            </a:r>
            <a:b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br>
            <a:endParaRPr kumimoji="0" lang="en-US" sz="1000" i="0" u="none" strike="noStrike" kern="1200" cap="none" spc="0" normalizeH="0" baseline="0" noProof="0" dirty="0">
              <a:ln>
                <a:noFill/>
              </a:ln>
              <a:effectLst/>
              <a:uLnTx/>
              <a:uFillTx/>
              <a:ea typeface="+mn-ea"/>
            </a:endParaRPr>
          </a:p>
        </p:txBody>
      </p:sp>
      <p:sp>
        <p:nvSpPr>
          <p:cNvPr id="20" name="Content Placeholder 11">
            <a:extLst>
              <a:ext uri="{FF2B5EF4-FFF2-40B4-BE49-F238E27FC236}">
                <a16:creationId xmlns:a16="http://schemas.microsoft.com/office/drawing/2014/main" id="{1F5EC163-4E56-4C6C-AD1B-7FBA947BE846}"/>
              </a:ext>
            </a:extLst>
          </p:cNvPr>
          <p:cNvSpPr txBox="1">
            <a:spLocks/>
          </p:cNvSpPr>
          <p:nvPr/>
        </p:nvSpPr>
        <p:spPr>
          <a:xfrm>
            <a:off x="1722030" y="3269226"/>
            <a:ext cx="392736" cy="31393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ROSE</a:t>
            </a:r>
          </a:p>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endParaRPr lang="en-US" sz="1000" dirty="0"/>
          </a:p>
        </p:txBody>
      </p:sp>
      <p:pic>
        <p:nvPicPr>
          <p:cNvPr id="21" name="Picture 20">
            <a:extLst>
              <a:ext uri="{FF2B5EF4-FFF2-40B4-BE49-F238E27FC236}">
                <a16:creationId xmlns:a16="http://schemas.microsoft.com/office/drawing/2014/main" id="{19252CA1-E01A-9310-6FAF-876776D4546B}"/>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722030" y="2537763"/>
            <a:ext cx="687315" cy="717479"/>
          </a:xfrm>
          <a:prstGeom prst="rect">
            <a:avLst/>
          </a:prstGeom>
          <a:ln>
            <a:noFill/>
          </a:ln>
        </p:spPr>
      </p:pic>
      <p:pic>
        <p:nvPicPr>
          <p:cNvPr id="22" name="Picture 21" descr="A person in a suit&#10;&#10;Description automatically generated">
            <a:extLst>
              <a:ext uri="{FF2B5EF4-FFF2-40B4-BE49-F238E27FC236}">
                <a16:creationId xmlns:a16="http://schemas.microsoft.com/office/drawing/2014/main" id="{479FCB25-AFAF-D871-A7D5-FE60B60DC03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93083" y="2528378"/>
            <a:ext cx="687315" cy="717479"/>
          </a:xfrm>
          <a:prstGeom prst="rect">
            <a:avLst/>
          </a:prstGeom>
          <a:ln>
            <a:noFill/>
          </a:ln>
        </p:spPr>
      </p:pic>
      <p:pic>
        <p:nvPicPr>
          <p:cNvPr id="23" name="Picture 22" descr="A close-up of a person&#10;&#10;Description automatically generated">
            <a:extLst>
              <a:ext uri="{FF2B5EF4-FFF2-40B4-BE49-F238E27FC236}">
                <a16:creationId xmlns:a16="http://schemas.microsoft.com/office/drawing/2014/main" id="{91B7087D-0387-7160-0BA9-70164A1A754E}"/>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307472" y="3677443"/>
            <a:ext cx="562976" cy="539597"/>
          </a:xfrm>
          <a:prstGeom prst="rect">
            <a:avLst/>
          </a:prstGeom>
        </p:spPr>
      </p:pic>
      <p:sp>
        <p:nvSpPr>
          <p:cNvPr id="24" name="Content Placeholder 11">
            <a:extLst>
              <a:ext uri="{FF2B5EF4-FFF2-40B4-BE49-F238E27FC236}">
                <a16:creationId xmlns:a16="http://schemas.microsoft.com/office/drawing/2014/main" id="{06996533-5C7B-2B69-3365-7C89DC56D272}"/>
              </a:ext>
            </a:extLst>
          </p:cNvPr>
          <p:cNvSpPr txBox="1">
            <a:spLocks/>
          </p:cNvSpPr>
          <p:nvPr/>
        </p:nvSpPr>
        <p:spPr>
          <a:xfrm>
            <a:off x="307472" y="4248273"/>
            <a:ext cx="798295" cy="31393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CHRISTIAN</a:t>
            </a:r>
          </a:p>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endParaRPr lang="en-US" sz="1000" dirty="0"/>
          </a:p>
        </p:txBody>
      </p:sp>
      <p:pic>
        <p:nvPicPr>
          <p:cNvPr id="25" name="Picture 24">
            <a:extLst>
              <a:ext uri="{FF2B5EF4-FFF2-40B4-BE49-F238E27FC236}">
                <a16:creationId xmlns:a16="http://schemas.microsoft.com/office/drawing/2014/main" id="{87BD2887-612D-0DAF-4DC4-91C15FCEE94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2245440" y="3677443"/>
            <a:ext cx="540045" cy="539597"/>
          </a:xfrm>
          <a:prstGeom prst="rect">
            <a:avLst/>
          </a:prstGeom>
        </p:spPr>
      </p:pic>
      <p:sp>
        <p:nvSpPr>
          <p:cNvPr id="26" name="Content Placeholder 11">
            <a:extLst>
              <a:ext uri="{FF2B5EF4-FFF2-40B4-BE49-F238E27FC236}">
                <a16:creationId xmlns:a16="http://schemas.microsoft.com/office/drawing/2014/main" id="{6222D58F-A257-E88F-3330-14F90695B1D9}"/>
              </a:ext>
            </a:extLst>
          </p:cNvPr>
          <p:cNvSpPr txBox="1">
            <a:spLocks/>
          </p:cNvSpPr>
          <p:nvPr/>
        </p:nvSpPr>
        <p:spPr>
          <a:xfrm>
            <a:off x="2245440" y="4248273"/>
            <a:ext cx="599523" cy="31393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HAYNES</a:t>
            </a:r>
          </a:p>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endParaRPr lang="en-US" sz="1000" dirty="0"/>
          </a:p>
        </p:txBody>
      </p:sp>
      <p:sp>
        <p:nvSpPr>
          <p:cNvPr id="28" name="Content Placeholder 11">
            <a:extLst>
              <a:ext uri="{FF2B5EF4-FFF2-40B4-BE49-F238E27FC236}">
                <a16:creationId xmlns:a16="http://schemas.microsoft.com/office/drawing/2014/main" id="{E4D3B02B-DE08-33F9-3AF3-6988F8800BE3}"/>
              </a:ext>
            </a:extLst>
          </p:cNvPr>
          <p:cNvSpPr txBox="1">
            <a:spLocks/>
          </p:cNvSpPr>
          <p:nvPr/>
        </p:nvSpPr>
        <p:spPr>
          <a:xfrm>
            <a:off x="1257159" y="4256861"/>
            <a:ext cx="818270" cy="466281"/>
          </a:xfrm>
          <a:prstGeom prst="rect">
            <a:avLst/>
          </a:prstGeom>
        </p:spPr>
        <p:txBody>
          <a:bodyPr vert="horz" wrap="squar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FALLIN-</a:t>
            </a:r>
            <a:b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b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BENNETT</a:t>
            </a:r>
          </a:p>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endParaRPr lang="en-US" sz="1000" dirty="0"/>
          </a:p>
        </p:txBody>
      </p:sp>
      <p:sp>
        <p:nvSpPr>
          <p:cNvPr id="30" name="Content Placeholder 11">
            <a:extLst>
              <a:ext uri="{FF2B5EF4-FFF2-40B4-BE49-F238E27FC236}">
                <a16:creationId xmlns:a16="http://schemas.microsoft.com/office/drawing/2014/main" id="{76D94722-5C8F-BFF8-37A4-C8E6095E1783}"/>
              </a:ext>
            </a:extLst>
          </p:cNvPr>
          <p:cNvSpPr txBox="1">
            <a:spLocks/>
          </p:cNvSpPr>
          <p:nvPr/>
        </p:nvSpPr>
        <p:spPr>
          <a:xfrm>
            <a:off x="2245440" y="6320911"/>
            <a:ext cx="591509" cy="175433"/>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RAYENS</a:t>
            </a:r>
            <a:endParaRPr lang="en-US" sz="1000" dirty="0"/>
          </a:p>
        </p:txBody>
      </p:sp>
      <p:sp>
        <p:nvSpPr>
          <p:cNvPr id="41" name="Content Placeholder 11">
            <a:extLst>
              <a:ext uri="{FF2B5EF4-FFF2-40B4-BE49-F238E27FC236}">
                <a16:creationId xmlns:a16="http://schemas.microsoft.com/office/drawing/2014/main" id="{B6FA134A-CCD4-C483-B512-6F1F0B7B0F29}"/>
              </a:ext>
            </a:extLst>
          </p:cNvPr>
          <p:cNvSpPr txBox="1">
            <a:spLocks/>
          </p:cNvSpPr>
          <p:nvPr/>
        </p:nvSpPr>
        <p:spPr>
          <a:xfrm>
            <a:off x="2245440" y="5300299"/>
            <a:ext cx="500137" cy="31393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JEONG</a:t>
            </a:r>
          </a:p>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endParaRPr lang="en-US" sz="1000" dirty="0"/>
          </a:p>
        </p:txBody>
      </p:sp>
      <p:pic>
        <p:nvPicPr>
          <p:cNvPr id="53" name="Picture 20" descr="Portait photo of Mary Kay Rayens">
            <a:extLst>
              <a:ext uri="{FF2B5EF4-FFF2-40B4-BE49-F238E27FC236}">
                <a16:creationId xmlns:a16="http://schemas.microsoft.com/office/drawing/2014/main" id="{64C6119B-6AC7-7C4E-B310-E18688FC6BEA}"/>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t="6413" b="24143"/>
          <a:stretch/>
        </p:blipFill>
        <p:spPr bwMode="auto">
          <a:xfrm>
            <a:off x="2245440" y="5743755"/>
            <a:ext cx="540045" cy="5395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file picture for user jje239">
            <a:extLst>
              <a:ext uri="{FF2B5EF4-FFF2-40B4-BE49-F238E27FC236}">
                <a16:creationId xmlns:a16="http://schemas.microsoft.com/office/drawing/2014/main" id="{072562BB-66DB-FF02-7BD9-4EACA55C321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59" r="5359" b="18885"/>
          <a:stretch/>
        </p:blipFill>
        <p:spPr bwMode="auto">
          <a:xfrm>
            <a:off x="2245440" y="4723142"/>
            <a:ext cx="540045" cy="5395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erson with long brown hair wearing glasses&#10;&#10;AI-generated content may be incorrect.">
            <a:extLst>
              <a:ext uri="{FF2B5EF4-FFF2-40B4-BE49-F238E27FC236}">
                <a16:creationId xmlns:a16="http://schemas.microsoft.com/office/drawing/2014/main" id="{4511834B-634D-5B06-F9ED-DDE9FE6BB742}"/>
              </a:ext>
            </a:extLst>
          </p:cNvPr>
          <p:cNvPicPr>
            <a:picLocks noChangeAspect="1"/>
          </p:cNvPicPr>
          <p:nvPr/>
        </p:nvPicPr>
        <p:blipFill rotWithShape="1">
          <a:blip r:embed="rId13"/>
          <a:srcRect t="41" b="41"/>
          <a:stretch>
            <a:fillRect/>
          </a:stretch>
        </p:blipFill>
        <p:spPr>
          <a:xfrm>
            <a:off x="1257159" y="3679704"/>
            <a:ext cx="540045" cy="539597"/>
          </a:xfrm>
          <a:prstGeom prst="rect">
            <a:avLst/>
          </a:prstGeom>
        </p:spPr>
      </p:pic>
      <p:pic>
        <p:nvPicPr>
          <p:cNvPr id="40" name="Picture 39" descr="A group of women standing next to a table&#10;&#10;Description automatically generated">
            <a:extLst>
              <a:ext uri="{FF2B5EF4-FFF2-40B4-BE49-F238E27FC236}">
                <a16:creationId xmlns:a16="http://schemas.microsoft.com/office/drawing/2014/main" id="{73781DBF-97BB-41BF-D5AC-B0FA5CBBA6EB}"/>
              </a:ext>
            </a:extLst>
          </p:cNvPr>
          <p:cNvPicPr>
            <a:picLocks noChangeAspect="1"/>
          </p:cNvPicPr>
          <p:nvPr/>
        </p:nvPicPr>
        <p:blipFill>
          <a:blip r:embed="rId14">
            <a:extLst>
              <a:ext uri="{28A0092B-C50C-407E-A947-70E740481C1C}">
                <a14:useLocalDpi xmlns:a14="http://schemas.microsoft.com/office/drawing/2010/main"/>
              </a:ext>
            </a:extLst>
          </a:blip>
          <a:srcRect l="4273" t="2048" r="6552" b="1475"/>
          <a:stretch>
            <a:fillRect/>
          </a:stretch>
        </p:blipFill>
        <p:spPr>
          <a:xfrm>
            <a:off x="3127005" y="1610940"/>
            <a:ext cx="4135146" cy="2866286"/>
          </a:xfrm>
          <a:prstGeom prst="rect">
            <a:avLst/>
          </a:prstGeom>
        </p:spPr>
      </p:pic>
      <p:pic>
        <p:nvPicPr>
          <p:cNvPr id="9" name="Picture 2" descr="Profile picture for user dtma239">
            <a:extLst>
              <a:ext uri="{FF2B5EF4-FFF2-40B4-BE49-F238E27FC236}">
                <a16:creationId xmlns:a16="http://schemas.microsoft.com/office/drawing/2014/main" id="{F9310211-C196-2E7A-0912-AC809B9EBBF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242" t="6406" r="14101" b="17127"/>
          <a:stretch>
            <a:fillRect/>
          </a:stretch>
        </p:blipFill>
        <p:spPr bwMode="auto">
          <a:xfrm>
            <a:off x="1257159" y="5743755"/>
            <a:ext cx="542825"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78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0555A87D-5156-D496-9834-7BD332A520E3}"/>
              </a:ext>
            </a:extLst>
          </p:cNvPr>
          <p:cNvSpPr>
            <a:spLocks noGrp="1"/>
          </p:cNvSpPr>
          <p:nvPr>
            <p:ph type="body" sz="quarter" idx="18"/>
          </p:nvPr>
        </p:nvSpPr>
        <p:spPr>
          <a:xfrm>
            <a:off x="347978" y="5581567"/>
            <a:ext cx="1854441" cy="991041"/>
          </a:xfrm>
        </p:spPr>
        <p:txBody>
          <a:bodyPr>
            <a:spAutoFit/>
          </a:bodyPr>
          <a:lstStyle/>
          <a:p>
            <a:r>
              <a:rPr lang="en-US" dirty="0"/>
              <a:t>FUNDING</a:t>
            </a:r>
          </a:p>
          <a:p>
            <a:pPr lvl="1"/>
            <a:r>
              <a:rPr lang="en-US" dirty="0"/>
              <a:t>R01 CA254734; Bristol Myers Squibb Foundation</a:t>
            </a:r>
          </a:p>
          <a:p>
            <a:r>
              <a:rPr lang="en-US" dirty="0"/>
              <a:t>SR SUPPORT</a:t>
            </a:r>
          </a:p>
          <a:p>
            <a:pPr lvl="1"/>
            <a:r>
              <a:rPr lang="en-US" dirty="0"/>
              <a:t>Biostatistics; Informatics; Population</a:t>
            </a:r>
          </a:p>
        </p:txBody>
      </p:sp>
      <p:sp>
        <p:nvSpPr>
          <p:cNvPr id="2" name="Title 1">
            <a:extLst>
              <a:ext uri="{FF2B5EF4-FFF2-40B4-BE49-F238E27FC236}">
                <a16:creationId xmlns:a16="http://schemas.microsoft.com/office/drawing/2014/main" id="{E2E184C0-3914-CD4C-AFA3-1DA08FC051BF}"/>
              </a:ext>
            </a:extLst>
          </p:cNvPr>
          <p:cNvSpPr>
            <a:spLocks noGrp="1"/>
          </p:cNvSpPr>
          <p:nvPr>
            <p:ph type="title"/>
          </p:nvPr>
        </p:nvSpPr>
        <p:spPr>
          <a:xfrm>
            <a:off x="346132" y="212959"/>
            <a:ext cx="11735130" cy="843120"/>
          </a:xfrm>
        </p:spPr>
        <p:txBody>
          <a:bodyPr/>
          <a:lstStyle/>
          <a:p>
            <a:r>
              <a:rPr lang="en-US" dirty="0"/>
              <a:t>Impacting Late-Stage Lung Cancer </a:t>
            </a:r>
            <a:br>
              <a:rPr lang="en-US" dirty="0"/>
            </a:br>
            <a:r>
              <a:rPr lang="en-US" dirty="0"/>
              <a:t>Diagnoses in Kentucky</a:t>
            </a:r>
            <a:endParaRPr lang="en-US" b="0" dirty="0">
              <a:latin typeface="Arial" panose="020B0604020202020204" pitchFamily="34" charset="0"/>
            </a:endParaRPr>
          </a:p>
        </p:txBody>
      </p:sp>
      <p:grpSp>
        <p:nvGrpSpPr>
          <p:cNvPr id="9" name="Group 8">
            <a:extLst>
              <a:ext uri="{FF2B5EF4-FFF2-40B4-BE49-F238E27FC236}">
                <a16:creationId xmlns:a16="http://schemas.microsoft.com/office/drawing/2014/main" id="{1AF9B7E7-440B-964E-1D70-1FD9B5FE9CC0}"/>
              </a:ext>
            </a:extLst>
          </p:cNvPr>
          <p:cNvGrpSpPr/>
          <p:nvPr/>
        </p:nvGrpSpPr>
        <p:grpSpPr>
          <a:xfrm>
            <a:off x="2139270" y="1227241"/>
            <a:ext cx="4340097" cy="5380737"/>
            <a:chOff x="7390064" y="1227241"/>
            <a:chExt cx="4340097" cy="5380737"/>
          </a:xfrm>
        </p:grpSpPr>
        <p:sp>
          <p:nvSpPr>
            <p:cNvPr id="60" name="TextBox 59">
              <a:extLst>
                <a:ext uri="{FF2B5EF4-FFF2-40B4-BE49-F238E27FC236}">
                  <a16:creationId xmlns:a16="http://schemas.microsoft.com/office/drawing/2014/main" id="{C6D5ECE3-6971-9740-95BB-09908C9D0CA5}"/>
                </a:ext>
              </a:extLst>
            </p:cNvPr>
            <p:cNvSpPr txBox="1"/>
            <p:nvPr/>
          </p:nvSpPr>
          <p:spPr>
            <a:xfrm>
              <a:off x="7555095" y="4397308"/>
              <a:ext cx="4175066" cy="2210670"/>
            </a:xfrm>
            <a:prstGeom prst="rect">
              <a:avLst/>
            </a:prstGeom>
            <a:solidFill>
              <a:schemeClr val="accent2">
                <a:lumMod val="20000"/>
                <a:lumOff val="80000"/>
                <a:alpha val="58000"/>
              </a:schemeClr>
            </a:solidFill>
          </p:spPr>
          <p:txBody>
            <a:bodyPr wrap="square" rtlCol="0" anchor="ctr">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3A6"/>
                  </a:solidFill>
                  <a:effectLst/>
                  <a:uLnTx/>
                  <a:uFillTx/>
                  <a:latin typeface="Arial" panose="020B0604020202020204"/>
                  <a:ea typeface="+mn-ea"/>
                  <a:cs typeface="+mn-cs"/>
                </a:rPr>
                <a:t>“Kentucky, which has supported screening implementation efforts, is unique as its screening rates are over twice the national average and four times that of other high lung cancer burden states, like West Virginia and Arkansas.”</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53A6"/>
                  </a:solidFill>
                  <a:effectLst/>
                  <a:uLnTx/>
                  <a:uFillTx/>
                  <a:latin typeface="Arial" panose="020B0604020202020204"/>
                  <a:ea typeface="+mn-ea"/>
                  <a:cs typeface="+mn-cs"/>
                </a:rPr>
                <a:t>—ASCO post, 2021</a:t>
              </a:r>
            </a:p>
          </p:txBody>
        </p:sp>
        <p:grpSp>
          <p:nvGrpSpPr>
            <p:cNvPr id="17" name="Group 16">
              <a:extLst>
                <a:ext uri="{FF2B5EF4-FFF2-40B4-BE49-F238E27FC236}">
                  <a16:creationId xmlns:a16="http://schemas.microsoft.com/office/drawing/2014/main" id="{6D0476C2-D791-16D8-F8C1-CBC5D4680213}"/>
                </a:ext>
              </a:extLst>
            </p:cNvPr>
            <p:cNvGrpSpPr/>
            <p:nvPr/>
          </p:nvGrpSpPr>
          <p:grpSpPr>
            <a:xfrm>
              <a:off x="7390064" y="1227241"/>
              <a:ext cx="4244148" cy="2971426"/>
              <a:chOff x="2202420" y="1110571"/>
              <a:chExt cx="4244148" cy="2971426"/>
            </a:xfrm>
          </p:grpSpPr>
          <p:sp>
            <p:nvSpPr>
              <p:cNvPr id="54" name="TextBox 53">
                <a:extLst>
                  <a:ext uri="{FF2B5EF4-FFF2-40B4-BE49-F238E27FC236}">
                    <a16:creationId xmlns:a16="http://schemas.microsoft.com/office/drawing/2014/main" id="{020C5A89-6B11-FF4B-86AD-E73FF88170EF}"/>
                  </a:ext>
                </a:extLst>
              </p:cNvPr>
              <p:cNvSpPr txBox="1"/>
              <p:nvPr/>
            </p:nvSpPr>
            <p:spPr>
              <a:xfrm>
                <a:off x="2958390" y="1110571"/>
                <a:ext cx="20455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Lung Cancer Screening 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by state (2020)</a:t>
                </a:r>
              </a:p>
            </p:txBody>
          </p:sp>
          <p:sp>
            <p:nvSpPr>
              <p:cNvPr id="53" name="TextBox 52">
                <a:extLst>
                  <a:ext uri="{FF2B5EF4-FFF2-40B4-BE49-F238E27FC236}">
                    <a16:creationId xmlns:a16="http://schemas.microsoft.com/office/drawing/2014/main" id="{D7F9D9C9-0E26-174A-BFAC-979FCD9B9E9B}"/>
                  </a:ext>
                </a:extLst>
              </p:cNvPr>
              <p:cNvSpPr txBox="1"/>
              <p:nvPr/>
            </p:nvSpPr>
            <p:spPr>
              <a:xfrm>
                <a:off x="4922776" y="1126764"/>
                <a:ext cx="13435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F9482"/>
                    </a:solidFill>
                    <a:effectLst/>
                    <a:uLnTx/>
                    <a:uFillTx/>
                    <a:latin typeface="Arial" panose="020B0604020202020204"/>
                    <a:ea typeface="+mn-ea"/>
                    <a:cs typeface="+mn-cs"/>
                  </a:rPr>
                  <a:t>KY is #2!</a:t>
                </a:r>
              </a:p>
            </p:txBody>
          </p:sp>
          <p:sp>
            <p:nvSpPr>
              <p:cNvPr id="46" name="Down Arrow 45">
                <a:extLst>
                  <a:ext uri="{FF2B5EF4-FFF2-40B4-BE49-F238E27FC236}">
                    <a16:creationId xmlns:a16="http://schemas.microsoft.com/office/drawing/2014/main" id="{F64C84D0-4B61-4547-916C-51D62463324E}"/>
                  </a:ext>
                </a:extLst>
              </p:cNvPr>
              <p:cNvSpPr/>
              <p:nvPr/>
            </p:nvSpPr>
            <p:spPr>
              <a:xfrm rot="18458660">
                <a:off x="5965683" y="1417530"/>
                <a:ext cx="409065" cy="175563"/>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57" name="Group 156">
                <a:extLst>
                  <a:ext uri="{FF2B5EF4-FFF2-40B4-BE49-F238E27FC236}">
                    <a16:creationId xmlns:a16="http://schemas.microsoft.com/office/drawing/2014/main" id="{12F1FD54-5783-6062-224C-463548838F92}"/>
                  </a:ext>
                </a:extLst>
              </p:cNvPr>
              <p:cNvGrpSpPr/>
              <p:nvPr/>
            </p:nvGrpSpPr>
            <p:grpSpPr>
              <a:xfrm>
                <a:off x="2202420" y="1122598"/>
                <a:ext cx="4244148" cy="2959399"/>
                <a:chOff x="-4407432" y="934871"/>
                <a:chExt cx="4244148" cy="2959399"/>
              </a:xfrm>
            </p:grpSpPr>
            <p:sp>
              <p:nvSpPr>
                <p:cNvPr id="158" name="TextBox 157">
                  <a:extLst>
                    <a:ext uri="{FF2B5EF4-FFF2-40B4-BE49-F238E27FC236}">
                      <a16:creationId xmlns:a16="http://schemas.microsoft.com/office/drawing/2014/main" id="{52CD3D39-8080-7F28-3D5A-3E69AB401E58}"/>
                    </a:ext>
                  </a:extLst>
                </p:cNvPr>
                <p:cNvSpPr txBox="1"/>
                <p:nvPr/>
              </p:nvSpPr>
              <p:spPr>
                <a:xfrm rot="16200000">
                  <a:off x="-5480992" y="2074504"/>
                  <a:ext cx="2670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Proportion of eligible adults screened for lung cancer</a:t>
                  </a:r>
                </a:p>
              </p:txBody>
            </p:sp>
            <p:sp>
              <p:nvSpPr>
                <p:cNvPr id="159" name="TextBox 158">
                  <a:extLst>
                    <a:ext uri="{FF2B5EF4-FFF2-40B4-BE49-F238E27FC236}">
                      <a16:creationId xmlns:a16="http://schemas.microsoft.com/office/drawing/2014/main" id="{AE3B8C95-9FDC-4AD1-5E1C-FACCB3821480}"/>
                    </a:ext>
                  </a:extLst>
                </p:cNvPr>
                <p:cNvSpPr txBox="1"/>
                <p:nvPr/>
              </p:nvSpPr>
              <p:spPr>
                <a:xfrm>
                  <a:off x="-3970781" y="934871"/>
                  <a:ext cx="354584"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20</a:t>
                  </a:r>
                </a:p>
              </p:txBody>
            </p:sp>
            <p:sp>
              <p:nvSpPr>
                <p:cNvPr id="168" name="TextBox 167">
                  <a:extLst>
                    <a:ext uri="{FF2B5EF4-FFF2-40B4-BE49-F238E27FC236}">
                      <a16:creationId xmlns:a16="http://schemas.microsoft.com/office/drawing/2014/main" id="{3897C7EE-77B9-B8AB-6EC7-BCF4A5DA136E}"/>
                    </a:ext>
                  </a:extLst>
                </p:cNvPr>
                <p:cNvSpPr txBox="1"/>
                <p:nvPr/>
              </p:nvSpPr>
              <p:spPr>
                <a:xfrm>
                  <a:off x="-3970781" y="1563606"/>
                  <a:ext cx="354584"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15</a:t>
                  </a:r>
                </a:p>
              </p:txBody>
            </p:sp>
            <p:sp>
              <p:nvSpPr>
                <p:cNvPr id="169" name="TextBox 168">
                  <a:extLst>
                    <a:ext uri="{FF2B5EF4-FFF2-40B4-BE49-F238E27FC236}">
                      <a16:creationId xmlns:a16="http://schemas.microsoft.com/office/drawing/2014/main" id="{D5681246-A6DC-1980-B3BA-87AEB8057060}"/>
                    </a:ext>
                  </a:extLst>
                </p:cNvPr>
                <p:cNvSpPr txBox="1"/>
                <p:nvPr/>
              </p:nvSpPr>
              <p:spPr>
                <a:xfrm>
                  <a:off x="-3970781" y="2192341"/>
                  <a:ext cx="354584"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10</a:t>
                  </a:r>
                </a:p>
              </p:txBody>
            </p:sp>
            <p:sp>
              <p:nvSpPr>
                <p:cNvPr id="170" name="TextBox 169">
                  <a:extLst>
                    <a:ext uri="{FF2B5EF4-FFF2-40B4-BE49-F238E27FC236}">
                      <a16:creationId xmlns:a16="http://schemas.microsoft.com/office/drawing/2014/main" id="{88CFAEFD-13A1-E16B-A192-A86D2DC896D8}"/>
                    </a:ext>
                  </a:extLst>
                </p:cNvPr>
                <p:cNvSpPr txBox="1"/>
                <p:nvPr/>
              </p:nvSpPr>
              <p:spPr>
                <a:xfrm>
                  <a:off x="-3885823" y="3449813"/>
                  <a:ext cx="269626"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0</a:t>
                  </a:r>
                </a:p>
              </p:txBody>
            </p:sp>
            <p:sp>
              <p:nvSpPr>
                <p:cNvPr id="171" name="TextBox 170">
                  <a:extLst>
                    <a:ext uri="{FF2B5EF4-FFF2-40B4-BE49-F238E27FC236}">
                      <a16:creationId xmlns:a16="http://schemas.microsoft.com/office/drawing/2014/main" id="{3D5C2030-4735-92DD-D3FF-394EFEAEAA6F}"/>
                    </a:ext>
                  </a:extLst>
                </p:cNvPr>
                <p:cNvSpPr txBox="1"/>
                <p:nvPr/>
              </p:nvSpPr>
              <p:spPr>
                <a:xfrm>
                  <a:off x="-3885822" y="2821076"/>
                  <a:ext cx="269625"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5</a:t>
                  </a:r>
                </a:p>
              </p:txBody>
            </p:sp>
            <p:sp>
              <p:nvSpPr>
                <p:cNvPr id="175" name="TextBox 174">
                  <a:extLst>
                    <a:ext uri="{FF2B5EF4-FFF2-40B4-BE49-F238E27FC236}">
                      <a16:creationId xmlns:a16="http://schemas.microsoft.com/office/drawing/2014/main" id="{2C13A882-755C-3CFF-3BAB-FA6A41F6A488}"/>
                    </a:ext>
                  </a:extLst>
                </p:cNvPr>
                <p:cNvSpPr txBox="1"/>
                <p:nvPr/>
              </p:nvSpPr>
              <p:spPr>
                <a:xfrm>
                  <a:off x="-3774395" y="2477977"/>
                  <a:ext cx="140957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US Average</a:t>
                  </a:r>
                </a:p>
              </p:txBody>
            </p:sp>
            <p:cxnSp>
              <p:nvCxnSpPr>
                <p:cNvPr id="177" name="Straight Connector 176">
                  <a:extLst>
                    <a:ext uri="{FF2B5EF4-FFF2-40B4-BE49-F238E27FC236}">
                      <a16:creationId xmlns:a16="http://schemas.microsoft.com/office/drawing/2014/main" id="{7371F0F2-6BD9-8DC1-DAFD-92C6D6ECDF3D}"/>
                    </a:ext>
                  </a:extLst>
                </p:cNvPr>
                <p:cNvCxnSpPr>
                  <a:cxnSpLocks/>
                </p:cNvCxnSpPr>
                <p:nvPr/>
              </p:nvCxnSpPr>
              <p:spPr>
                <a:xfrm flipH="1">
                  <a:off x="-3668934" y="1076946"/>
                  <a:ext cx="46049"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9CFA5250-E194-DE73-4E85-DF7147560F56}"/>
                    </a:ext>
                  </a:extLst>
                </p:cNvPr>
                <p:cNvCxnSpPr>
                  <a:cxnSpLocks/>
                </p:cNvCxnSpPr>
                <p:nvPr/>
              </p:nvCxnSpPr>
              <p:spPr>
                <a:xfrm flipH="1">
                  <a:off x="-3668934" y="1709769"/>
                  <a:ext cx="46049"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05B3C25A-64FC-394E-3F4D-0935FF07E657}"/>
                    </a:ext>
                  </a:extLst>
                </p:cNvPr>
                <p:cNvCxnSpPr>
                  <a:cxnSpLocks/>
                </p:cNvCxnSpPr>
                <p:nvPr/>
              </p:nvCxnSpPr>
              <p:spPr>
                <a:xfrm flipH="1">
                  <a:off x="-3668934" y="2342592"/>
                  <a:ext cx="46049"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75764631-65FF-301B-B2D2-59FDC2D686BD}"/>
                    </a:ext>
                  </a:extLst>
                </p:cNvPr>
                <p:cNvCxnSpPr>
                  <a:cxnSpLocks/>
                </p:cNvCxnSpPr>
                <p:nvPr/>
              </p:nvCxnSpPr>
              <p:spPr>
                <a:xfrm flipH="1">
                  <a:off x="-3668934" y="2975415"/>
                  <a:ext cx="46049"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F55544B1-76C1-F8DB-F761-25DCC1220AE9}"/>
                    </a:ext>
                  </a:extLst>
                </p:cNvPr>
                <p:cNvCxnSpPr>
                  <a:cxnSpLocks/>
                </p:cNvCxnSpPr>
                <p:nvPr/>
              </p:nvCxnSpPr>
              <p:spPr>
                <a:xfrm>
                  <a:off x="-3622885" y="1073370"/>
                  <a:ext cx="0" cy="25348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87" name="Group 186">
                  <a:extLst>
                    <a:ext uri="{FF2B5EF4-FFF2-40B4-BE49-F238E27FC236}">
                      <a16:creationId xmlns:a16="http://schemas.microsoft.com/office/drawing/2014/main" id="{23380B63-1C53-BEAF-48D2-B3291F01F42E}"/>
                    </a:ext>
                  </a:extLst>
                </p:cNvPr>
                <p:cNvGrpSpPr/>
                <p:nvPr/>
              </p:nvGrpSpPr>
              <p:grpSpPr>
                <a:xfrm>
                  <a:off x="-3599139" y="1126725"/>
                  <a:ext cx="3387965" cy="2480624"/>
                  <a:chOff x="3106662" y="1310875"/>
                  <a:chExt cx="3387965" cy="2480624"/>
                </a:xfrm>
                <a:solidFill>
                  <a:schemeClr val="accent2"/>
                </a:solidFill>
              </p:grpSpPr>
              <p:sp>
                <p:nvSpPr>
                  <p:cNvPr id="191" name="Rectangle 190">
                    <a:extLst>
                      <a:ext uri="{FF2B5EF4-FFF2-40B4-BE49-F238E27FC236}">
                        <a16:creationId xmlns:a16="http://schemas.microsoft.com/office/drawing/2014/main" id="{B5169E31-6795-9453-CE35-190F5B627932}"/>
                      </a:ext>
                    </a:extLst>
                  </p:cNvPr>
                  <p:cNvSpPr/>
                  <p:nvPr/>
                </p:nvSpPr>
                <p:spPr>
                  <a:xfrm rot="10800000">
                    <a:off x="3248871" y="3535467"/>
                    <a:ext cx="46080" cy="256032"/>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rPr>
                      <a:t>=</a:t>
                    </a:r>
                  </a:p>
                </p:txBody>
              </p:sp>
              <p:sp>
                <p:nvSpPr>
                  <p:cNvPr id="192" name="Rectangle 191">
                    <a:extLst>
                      <a:ext uri="{FF2B5EF4-FFF2-40B4-BE49-F238E27FC236}">
                        <a16:creationId xmlns:a16="http://schemas.microsoft.com/office/drawing/2014/main" id="{BF228CBB-3825-E771-F64A-C70885BF2152}"/>
                      </a:ext>
                    </a:extLst>
                  </p:cNvPr>
                  <p:cNvSpPr/>
                  <p:nvPr/>
                </p:nvSpPr>
                <p:spPr>
                  <a:xfrm rot="10800000">
                    <a:off x="4528747" y="2883868"/>
                    <a:ext cx="46080" cy="907631"/>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193" name="Rectangle 192">
                    <a:extLst>
                      <a:ext uri="{FF2B5EF4-FFF2-40B4-BE49-F238E27FC236}">
                        <a16:creationId xmlns:a16="http://schemas.microsoft.com/office/drawing/2014/main" id="{4E2D9C1F-D7D5-0780-48C0-2171AFFD2FDA}"/>
                      </a:ext>
                    </a:extLst>
                  </p:cNvPr>
                  <p:cNvSpPr/>
                  <p:nvPr/>
                </p:nvSpPr>
                <p:spPr>
                  <a:xfrm rot="10800000">
                    <a:off x="3533288" y="3384158"/>
                    <a:ext cx="46080" cy="407341"/>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194" name="Rectangle 193">
                    <a:extLst>
                      <a:ext uri="{FF2B5EF4-FFF2-40B4-BE49-F238E27FC236}">
                        <a16:creationId xmlns:a16="http://schemas.microsoft.com/office/drawing/2014/main" id="{F524A8BA-5806-DD9C-E0DA-AFE5885207CB}"/>
                      </a:ext>
                    </a:extLst>
                  </p:cNvPr>
                  <p:cNvSpPr/>
                  <p:nvPr/>
                </p:nvSpPr>
                <p:spPr>
                  <a:xfrm rot="10800000">
                    <a:off x="5879728" y="2376491"/>
                    <a:ext cx="46080" cy="1415008"/>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195" name="Rectangle 194">
                    <a:extLst>
                      <a:ext uri="{FF2B5EF4-FFF2-40B4-BE49-F238E27FC236}">
                        <a16:creationId xmlns:a16="http://schemas.microsoft.com/office/drawing/2014/main" id="{93C525E5-832B-9A8E-007D-AE566E9BA569}"/>
                      </a:ext>
                    </a:extLst>
                  </p:cNvPr>
                  <p:cNvSpPr/>
                  <p:nvPr/>
                </p:nvSpPr>
                <p:spPr>
                  <a:xfrm rot="10800000">
                    <a:off x="3106662" y="3647675"/>
                    <a:ext cx="46080" cy="143824"/>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196" name="Rectangle 195">
                    <a:extLst>
                      <a:ext uri="{FF2B5EF4-FFF2-40B4-BE49-F238E27FC236}">
                        <a16:creationId xmlns:a16="http://schemas.microsoft.com/office/drawing/2014/main" id="{F6122F8D-04F1-DBA7-7B04-F90164C457BA}"/>
                      </a:ext>
                    </a:extLst>
                  </p:cNvPr>
                  <p:cNvSpPr/>
                  <p:nvPr/>
                </p:nvSpPr>
                <p:spPr>
                  <a:xfrm rot="10800000">
                    <a:off x="4457643" y="2900015"/>
                    <a:ext cx="46080" cy="891483"/>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197" name="Rectangle 196">
                    <a:extLst>
                      <a:ext uri="{FF2B5EF4-FFF2-40B4-BE49-F238E27FC236}">
                        <a16:creationId xmlns:a16="http://schemas.microsoft.com/office/drawing/2014/main" id="{F598ECE6-DD3F-C8B0-E7A3-51191AC696DB}"/>
                      </a:ext>
                    </a:extLst>
                  </p:cNvPr>
                  <p:cNvSpPr/>
                  <p:nvPr/>
                </p:nvSpPr>
                <p:spPr>
                  <a:xfrm rot="10800000">
                    <a:off x="3319975" y="3517251"/>
                    <a:ext cx="46080" cy="274248"/>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rPr>
                      <a:t>=</a:t>
                    </a:r>
                  </a:p>
                </p:txBody>
              </p:sp>
              <p:sp>
                <p:nvSpPr>
                  <p:cNvPr id="199" name="Rectangle 198">
                    <a:extLst>
                      <a:ext uri="{FF2B5EF4-FFF2-40B4-BE49-F238E27FC236}">
                        <a16:creationId xmlns:a16="http://schemas.microsoft.com/office/drawing/2014/main" id="{E284E782-DBFB-410B-83BC-6D63F08519AF}"/>
                      </a:ext>
                    </a:extLst>
                  </p:cNvPr>
                  <p:cNvSpPr/>
                  <p:nvPr/>
                </p:nvSpPr>
                <p:spPr>
                  <a:xfrm rot="10800000">
                    <a:off x="4173226" y="2990449"/>
                    <a:ext cx="46080" cy="801048"/>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00" name="Rectangle 199">
                    <a:extLst>
                      <a:ext uri="{FF2B5EF4-FFF2-40B4-BE49-F238E27FC236}">
                        <a16:creationId xmlns:a16="http://schemas.microsoft.com/office/drawing/2014/main" id="{DB254A54-5160-DA50-EC9E-8183076DAFA9}"/>
                      </a:ext>
                    </a:extLst>
                  </p:cNvPr>
                  <p:cNvSpPr/>
                  <p:nvPr/>
                </p:nvSpPr>
                <p:spPr>
                  <a:xfrm rot="10800000">
                    <a:off x="4742060" y="2850750"/>
                    <a:ext cx="46080" cy="940747"/>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01" name="Rectangle 200">
                    <a:extLst>
                      <a:ext uri="{FF2B5EF4-FFF2-40B4-BE49-F238E27FC236}">
                        <a16:creationId xmlns:a16="http://schemas.microsoft.com/office/drawing/2014/main" id="{14F73392-59C4-C821-9CB8-19ECD3621ADA}"/>
                      </a:ext>
                    </a:extLst>
                  </p:cNvPr>
                  <p:cNvSpPr/>
                  <p:nvPr/>
                </p:nvSpPr>
                <p:spPr>
                  <a:xfrm rot="10800000">
                    <a:off x="4955373" y="2787249"/>
                    <a:ext cx="46080" cy="1004247"/>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02" name="Rectangle 201">
                    <a:extLst>
                      <a:ext uri="{FF2B5EF4-FFF2-40B4-BE49-F238E27FC236}">
                        <a16:creationId xmlns:a16="http://schemas.microsoft.com/office/drawing/2014/main" id="{92EB00FA-2768-E26C-AA89-24DD7E3D4292}"/>
                      </a:ext>
                    </a:extLst>
                  </p:cNvPr>
                  <p:cNvSpPr/>
                  <p:nvPr/>
                </p:nvSpPr>
                <p:spPr>
                  <a:xfrm rot="10800000">
                    <a:off x="5666415" y="2591308"/>
                    <a:ext cx="46080" cy="1200188"/>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04" name="Rectangle 203">
                    <a:extLst>
                      <a:ext uri="{FF2B5EF4-FFF2-40B4-BE49-F238E27FC236}">
                        <a16:creationId xmlns:a16="http://schemas.microsoft.com/office/drawing/2014/main" id="{543C8852-F7EC-D1B9-A02F-D797925B86D2}"/>
                      </a:ext>
                    </a:extLst>
                  </p:cNvPr>
                  <p:cNvSpPr/>
                  <p:nvPr/>
                </p:nvSpPr>
                <p:spPr>
                  <a:xfrm rot="10800000">
                    <a:off x="4031017" y="3060301"/>
                    <a:ext cx="46080" cy="731196"/>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07" name="Rectangle 206">
                    <a:extLst>
                      <a:ext uri="{FF2B5EF4-FFF2-40B4-BE49-F238E27FC236}">
                        <a16:creationId xmlns:a16="http://schemas.microsoft.com/office/drawing/2014/main" id="{857A7EB5-5318-FE02-518F-A14BF005D9E9}"/>
                      </a:ext>
                    </a:extLst>
                  </p:cNvPr>
                  <p:cNvSpPr/>
                  <p:nvPr/>
                </p:nvSpPr>
                <p:spPr>
                  <a:xfrm rot="10800000">
                    <a:off x="3604392" y="3365099"/>
                    <a:ext cx="46080" cy="426397"/>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08" name="Rectangle 207">
                    <a:extLst>
                      <a:ext uri="{FF2B5EF4-FFF2-40B4-BE49-F238E27FC236}">
                        <a16:creationId xmlns:a16="http://schemas.microsoft.com/office/drawing/2014/main" id="{36152B5E-95DA-C61D-09B8-C4E27897F728}"/>
                      </a:ext>
                    </a:extLst>
                  </p:cNvPr>
                  <p:cNvSpPr/>
                  <p:nvPr/>
                </p:nvSpPr>
                <p:spPr>
                  <a:xfrm rot="10800000">
                    <a:off x="3675496" y="3349224"/>
                    <a:ext cx="46080" cy="442271"/>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09" name="Rectangle 208">
                    <a:extLst>
                      <a:ext uri="{FF2B5EF4-FFF2-40B4-BE49-F238E27FC236}">
                        <a16:creationId xmlns:a16="http://schemas.microsoft.com/office/drawing/2014/main" id="{C63420DD-7CE9-124E-D149-E6F1B2B3D647}"/>
                      </a:ext>
                    </a:extLst>
                  </p:cNvPr>
                  <p:cNvSpPr/>
                  <p:nvPr/>
                </p:nvSpPr>
                <p:spPr>
                  <a:xfrm rot="10800000">
                    <a:off x="5524207" y="2647549"/>
                    <a:ext cx="46080" cy="1143945"/>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0" name="Rectangle 209">
                    <a:extLst>
                      <a:ext uri="{FF2B5EF4-FFF2-40B4-BE49-F238E27FC236}">
                        <a16:creationId xmlns:a16="http://schemas.microsoft.com/office/drawing/2014/main" id="{3BA16887-0629-C2EF-0B79-064B23B2181B}"/>
                      </a:ext>
                    </a:extLst>
                  </p:cNvPr>
                  <p:cNvSpPr/>
                  <p:nvPr/>
                </p:nvSpPr>
                <p:spPr>
                  <a:xfrm rot="10800000">
                    <a:off x="4386539" y="2926950"/>
                    <a:ext cx="46080" cy="864547"/>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1" name="Rectangle 210">
                    <a:extLst>
                      <a:ext uri="{FF2B5EF4-FFF2-40B4-BE49-F238E27FC236}">
                        <a16:creationId xmlns:a16="http://schemas.microsoft.com/office/drawing/2014/main" id="{E1D22912-2830-9415-D316-C92F8D84B3B4}"/>
                      </a:ext>
                    </a:extLst>
                  </p:cNvPr>
                  <p:cNvSpPr/>
                  <p:nvPr/>
                </p:nvSpPr>
                <p:spPr>
                  <a:xfrm rot="10800000">
                    <a:off x="6448547" y="1310875"/>
                    <a:ext cx="46080" cy="2480622"/>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2" name="Rectangle 211">
                    <a:extLst>
                      <a:ext uri="{FF2B5EF4-FFF2-40B4-BE49-F238E27FC236}">
                        <a16:creationId xmlns:a16="http://schemas.microsoft.com/office/drawing/2014/main" id="{5257DEF3-3302-5370-F749-8947CF3A654F}"/>
                      </a:ext>
                    </a:extLst>
                  </p:cNvPr>
                  <p:cNvSpPr/>
                  <p:nvPr/>
                </p:nvSpPr>
                <p:spPr>
                  <a:xfrm rot="10800000">
                    <a:off x="5026477" y="2787248"/>
                    <a:ext cx="46080" cy="1004245"/>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3" name="Rectangle 212">
                    <a:extLst>
                      <a:ext uri="{FF2B5EF4-FFF2-40B4-BE49-F238E27FC236}">
                        <a16:creationId xmlns:a16="http://schemas.microsoft.com/office/drawing/2014/main" id="{9D1D3780-09A2-28D2-F57E-E68806F092A8}"/>
                      </a:ext>
                    </a:extLst>
                  </p:cNvPr>
                  <p:cNvSpPr/>
                  <p:nvPr/>
                </p:nvSpPr>
                <p:spPr>
                  <a:xfrm rot="10800000">
                    <a:off x="5097581" y="2749149"/>
                    <a:ext cx="46080" cy="1042343"/>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4" name="Rectangle 213">
                    <a:extLst>
                      <a:ext uri="{FF2B5EF4-FFF2-40B4-BE49-F238E27FC236}">
                        <a16:creationId xmlns:a16="http://schemas.microsoft.com/office/drawing/2014/main" id="{83696292-969F-9D72-766B-21C8E893A171}"/>
                      </a:ext>
                    </a:extLst>
                  </p:cNvPr>
                  <p:cNvSpPr/>
                  <p:nvPr/>
                </p:nvSpPr>
                <p:spPr>
                  <a:xfrm rot="10800000">
                    <a:off x="3888809" y="3258829"/>
                    <a:ext cx="46080" cy="532665"/>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5" name="Rectangle 214">
                    <a:extLst>
                      <a:ext uri="{FF2B5EF4-FFF2-40B4-BE49-F238E27FC236}">
                        <a16:creationId xmlns:a16="http://schemas.microsoft.com/office/drawing/2014/main" id="{45BF7EF5-0FEB-FF15-8139-5D09D819D084}"/>
                      </a:ext>
                    </a:extLst>
                  </p:cNvPr>
                  <p:cNvSpPr/>
                  <p:nvPr/>
                </p:nvSpPr>
                <p:spPr>
                  <a:xfrm rot="10800000">
                    <a:off x="5453103" y="2660250"/>
                    <a:ext cx="46080" cy="1131244"/>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6" name="Rectangle 215">
                    <a:extLst>
                      <a:ext uri="{FF2B5EF4-FFF2-40B4-BE49-F238E27FC236}">
                        <a16:creationId xmlns:a16="http://schemas.microsoft.com/office/drawing/2014/main" id="{6254D529-7101-E7BA-4B25-41C8F72FEC9C}"/>
                      </a:ext>
                    </a:extLst>
                  </p:cNvPr>
                  <p:cNvSpPr/>
                  <p:nvPr/>
                </p:nvSpPr>
                <p:spPr>
                  <a:xfrm rot="10800000">
                    <a:off x="4102122" y="3003150"/>
                    <a:ext cx="46080" cy="788344"/>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7" name="Rectangle 216">
                    <a:extLst>
                      <a:ext uri="{FF2B5EF4-FFF2-40B4-BE49-F238E27FC236}">
                        <a16:creationId xmlns:a16="http://schemas.microsoft.com/office/drawing/2014/main" id="{8B1BD5ED-C17A-81F3-85C6-F20110759BA4}"/>
                      </a:ext>
                    </a:extLst>
                  </p:cNvPr>
                  <p:cNvSpPr/>
                  <p:nvPr/>
                </p:nvSpPr>
                <p:spPr>
                  <a:xfrm rot="10800000">
                    <a:off x="6021937" y="2326875"/>
                    <a:ext cx="46080" cy="146461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8" name="Rectangle 217">
                    <a:extLst>
                      <a:ext uri="{FF2B5EF4-FFF2-40B4-BE49-F238E27FC236}">
                        <a16:creationId xmlns:a16="http://schemas.microsoft.com/office/drawing/2014/main" id="{81BD99C0-23E8-AB39-1637-0E29075AEC7D}"/>
                      </a:ext>
                    </a:extLst>
                  </p:cNvPr>
                  <p:cNvSpPr/>
                  <p:nvPr/>
                </p:nvSpPr>
                <p:spPr>
                  <a:xfrm rot="10800000">
                    <a:off x="5239790" y="2685650"/>
                    <a:ext cx="46080" cy="1105844"/>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19" name="Rectangle 218">
                    <a:extLst>
                      <a:ext uri="{FF2B5EF4-FFF2-40B4-BE49-F238E27FC236}">
                        <a16:creationId xmlns:a16="http://schemas.microsoft.com/office/drawing/2014/main" id="{BDCFCD93-0C1D-A342-0894-38D9BB6DB3C5}"/>
                      </a:ext>
                    </a:extLst>
                  </p:cNvPr>
                  <p:cNvSpPr/>
                  <p:nvPr/>
                </p:nvSpPr>
                <p:spPr>
                  <a:xfrm rot="10800000">
                    <a:off x="5808624" y="2555475"/>
                    <a:ext cx="46080" cy="123601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0" name="Rectangle 219">
                    <a:extLst>
                      <a:ext uri="{FF2B5EF4-FFF2-40B4-BE49-F238E27FC236}">
                        <a16:creationId xmlns:a16="http://schemas.microsoft.com/office/drawing/2014/main" id="{029E9586-52A0-37B5-9DD1-9EE8EFEFBDE0}"/>
                      </a:ext>
                    </a:extLst>
                  </p:cNvPr>
                  <p:cNvSpPr/>
                  <p:nvPr/>
                </p:nvSpPr>
                <p:spPr>
                  <a:xfrm rot="10800000">
                    <a:off x="3462183" y="3476224"/>
                    <a:ext cx="46080" cy="315268"/>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1" name="Rectangle 220">
                    <a:extLst>
                      <a:ext uri="{FF2B5EF4-FFF2-40B4-BE49-F238E27FC236}">
                        <a16:creationId xmlns:a16="http://schemas.microsoft.com/office/drawing/2014/main" id="{FEBEAA9E-D1D8-152F-BB33-A1DB0AB4D9AF}"/>
                      </a:ext>
                    </a:extLst>
                  </p:cNvPr>
                  <p:cNvSpPr/>
                  <p:nvPr/>
                </p:nvSpPr>
                <p:spPr>
                  <a:xfrm rot="10800000">
                    <a:off x="6235250" y="2104624"/>
                    <a:ext cx="46080" cy="168686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2" name="Rectangle 221">
                    <a:extLst>
                      <a:ext uri="{FF2B5EF4-FFF2-40B4-BE49-F238E27FC236}">
                        <a16:creationId xmlns:a16="http://schemas.microsoft.com/office/drawing/2014/main" id="{C1971CAB-9D0B-BA4C-BD37-08093848EC3E}"/>
                      </a:ext>
                    </a:extLst>
                  </p:cNvPr>
                  <p:cNvSpPr/>
                  <p:nvPr/>
                </p:nvSpPr>
                <p:spPr>
                  <a:xfrm rot="10800000">
                    <a:off x="4244330" y="2955524"/>
                    <a:ext cx="46080" cy="83596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3" name="Rectangle 222">
                    <a:extLst>
                      <a:ext uri="{FF2B5EF4-FFF2-40B4-BE49-F238E27FC236}">
                        <a16:creationId xmlns:a16="http://schemas.microsoft.com/office/drawing/2014/main" id="{D90708EA-D8C3-1F89-08AD-E614862A16A5}"/>
                      </a:ext>
                    </a:extLst>
                  </p:cNvPr>
                  <p:cNvSpPr/>
                  <p:nvPr/>
                </p:nvSpPr>
                <p:spPr>
                  <a:xfrm rot="10800000">
                    <a:off x="5950833" y="2376491"/>
                    <a:ext cx="46080" cy="1415002"/>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4" name="Rectangle 223">
                    <a:extLst>
                      <a:ext uri="{FF2B5EF4-FFF2-40B4-BE49-F238E27FC236}">
                        <a16:creationId xmlns:a16="http://schemas.microsoft.com/office/drawing/2014/main" id="{C5740267-D41B-9509-34A9-00A98CC7762C}"/>
                      </a:ext>
                    </a:extLst>
                  </p:cNvPr>
                  <p:cNvSpPr/>
                  <p:nvPr/>
                </p:nvSpPr>
                <p:spPr>
                  <a:xfrm rot="10800000">
                    <a:off x="4670956" y="2876149"/>
                    <a:ext cx="46080" cy="915343"/>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5" name="Rectangle 224">
                    <a:extLst>
                      <a:ext uri="{FF2B5EF4-FFF2-40B4-BE49-F238E27FC236}">
                        <a16:creationId xmlns:a16="http://schemas.microsoft.com/office/drawing/2014/main" id="{56B10B6C-6055-AFDD-A85A-1D17C67C1299}"/>
                      </a:ext>
                    </a:extLst>
                  </p:cNvPr>
                  <p:cNvSpPr/>
                  <p:nvPr/>
                </p:nvSpPr>
                <p:spPr>
                  <a:xfrm rot="10800000">
                    <a:off x="5310894" y="2685650"/>
                    <a:ext cx="46080" cy="1105842"/>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6" name="Rectangle 225">
                    <a:extLst>
                      <a:ext uri="{FF2B5EF4-FFF2-40B4-BE49-F238E27FC236}">
                        <a16:creationId xmlns:a16="http://schemas.microsoft.com/office/drawing/2014/main" id="{289D3D19-7346-9CA7-8A3A-5E1D3BA5D3F3}"/>
                      </a:ext>
                    </a:extLst>
                  </p:cNvPr>
                  <p:cNvSpPr/>
                  <p:nvPr/>
                </p:nvSpPr>
                <p:spPr>
                  <a:xfrm rot="10800000">
                    <a:off x="3746600" y="3313904"/>
                    <a:ext cx="46080" cy="477587"/>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7" name="Rectangle 226">
                    <a:extLst>
                      <a:ext uri="{FF2B5EF4-FFF2-40B4-BE49-F238E27FC236}">
                        <a16:creationId xmlns:a16="http://schemas.microsoft.com/office/drawing/2014/main" id="{DA3806B2-B483-68FB-C5DC-063D925EB1E2}"/>
                      </a:ext>
                    </a:extLst>
                  </p:cNvPr>
                  <p:cNvSpPr/>
                  <p:nvPr/>
                </p:nvSpPr>
                <p:spPr>
                  <a:xfrm rot="10800000">
                    <a:off x="3391079" y="3517249"/>
                    <a:ext cx="46080" cy="274241"/>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rPr>
                      <a:t>=</a:t>
                    </a:r>
                  </a:p>
                </p:txBody>
              </p:sp>
              <p:sp>
                <p:nvSpPr>
                  <p:cNvPr id="228" name="Rectangle 227">
                    <a:extLst>
                      <a:ext uri="{FF2B5EF4-FFF2-40B4-BE49-F238E27FC236}">
                        <a16:creationId xmlns:a16="http://schemas.microsoft.com/office/drawing/2014/main" id="{945DCBC5-1CB0-0DA0-14A0-0723073D8105}"/>
                      </a:ext>
                    </a:extLst>
                  </p:cNvPr>
                  <p:cNvSpPr/>
                  <p:nvPr/>
                </p:nvSpPr>
                <p:spPr>
                  <a:xfrm rot="10800000">
                    <a:off x="5168686" y="2739624"/>
                    <a:ext cx="46080" cy="1051865"/>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29" name="Rectangle 228">
                    <a:extLst>
                      <a:ext uri="{FF2B5EF4-FFF2-40B4-BE49-F238E27FC236}">
                        <a16:creationId xmlns:a16="http://schemas.microsoft.com/office/drawing/2014/main" id="{416CB559-85FA-4B75-0104-E7C24C8CCE9D}"/>
                      </a:ext>
                    </a:extLst>
                  </p:cNvPr>
                  <p:cNvSpPr/>
                  <p:nvPr/>
                </p:nvSpPr>
                <p:spPr>
                  <a:xfrm rot="10800000">
                    <a:off x="6093041" y="2253849"/>
                    <a:ext cx="46080" cy="153763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0" name="Rectangle 229">
                    <a:extLst>
                      <a:ext uri="{FF2B5EF4-FFF2-40B4-BE49-F238E27FC236}">
                        <a16:creationId xmlns:a16="http://schemas.microsoft.com/office/drawing/2014/main" id="{3FBD9A03-AF32-47F9-C609-81C36F14A40B}"/>
                      </a:ext>
                    </a:extLst>
                  </p:cNvPr>
                  <p:cNvSpPr/>
                  <p:nvPr/>
                </p:nvSpPr>
                <p:spPr>
                  <a:xfrm rot="10800000">
                    <a:off x="4813164" y="2850749"/>
                    <a:ext cx="46080" cy="94073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1" name="Rectangle 230">
                    <a:extLst>
                      <a:ext uri="{FF2B5EF4-FFF2-40B4-BE49-F238E27FC236}">
                        <a16:creationId xmlns:a16="http://schemas.microsoft.com/office/drawing/2014/main" id="{16B0F209-F356-094F-D3AB-055F4B5C233A}"/>
                      </a:ext>
                    </a:extLst>
                  </p:cNvPr>
                  <p:cNvSpPr/>
                  <p:nvPr/>
                </p:nvSpPr>
                <p:spPr>
                  <a:xfrm rot="10800000">
                    <a:off x="6164145" y="2117324"/>
                    <a:ext cx="46080" cy="1674163"/>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2" name="Rectangle 231">
                    <a:extLst>
                      <a:ext uri="{FF2B5EF4-FFF2-40B4-BE49-F238E27FC236}">
                        <a16:creationId xmlns:a16="http://schemas.microsoft.com/office/drawing/2014/main" id="{5CBE5AF3-1E04-D9A0-61E9-840BC12EFCB1}"/>
                      </a:ext>
                    </a:extLst>
                  </p:cNvPr>
                  <p:cNvSpPr/>
                  <p:nvPr/>
                </p:nvSpPr>
                <p:spPr>
                  <a:xfrm rot="10800000">
                    <a:off x="5595311" y="2647548"/>
                    <a:ext cx="46080" cy="114393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3" name="Rectangle 232">
                    <a:extLst>
                      <a:ext uri="{FF2B5EF4-FFF2-40B4-BE49-F238E27FC236}">
                        <a16:creationId xmlns:a16="http://schemas.microsoft.com/office/drawing/2014/main" id="{A2045B56-D0FC-A601-AD05-9F6B1F6B1125}"/>
                      </a:ext>
                    </a:extLst>
                  </p:cNvPr>
                  <p:cNvSpPr/>
                  <p:nvPr/>
                </p:nvSpPr>
                <p:spPr>
                  <a:xfrm rot="10800000">
                    <a:off x="5737520" y="2591307"/>
                    <a:ext cx="46080" cy="120017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4" name="Rectangle 233">
                    <a:extLst>
                      <a:ext uri="{FF2B5EF4-FFF2-40B4-BE49-F238E27FC236}">
                        <a16:creationId xmlns:a16="http://schemas.microsoft.com/office/drawing/2014/main" id="{FF5149A6-7058-3AE9-C84A-CE0B074D1DD1}"/>
                      </a:ext>
                    </a:extLst>
                  </p:cNvPr>
                  <p:cNvSpPr/>
                  <p:nvPr/>
                </p:nvSpPr>
                <p:spPr>
                  <a:xfrm rot="10800000">
                    <a:off x="5381998" y="2685647"/>
                    <a:ext cx="46080" cy="110583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5" name="Rectangle 234">
                    <a:extLst>
                      <a:ext uri="{FF2B5EF4-FFF2-40B4-BE49-F238E27FC236}">
                        <a16:creationId xmlns:a16="http://schemas.microsoft.com/office/drawing/2014/main" id="{4242DC0E-F8DA-6193-B3CF-8E34C096D51D}"/>
                      </a:ext>
                    </a:extLst>
                  </p:cNvPr>
                  <p:cNvSpPr/>
                  <p:nvPr/>
                </p:nvSpPr>
                <p:spPr>
                  <a:xfrm rot="10800000">
                    <a:off x="3177766" y="3551416"/>
                    <a:ext cx="46080" cy="240069"/>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rPr>
                      <a:t>=</a:t>
                    </a:r>
                  </a:p>
                </p:txBody>
              </p:sp>
              <p:sp>
                <p:nvSpPr>
                  <p:cNvPr id="236" name="Rectangle 235">
                    <a:extLst>
                      <a:ext uri="{FF2B5EF4-FFF2-40B4-BE49-F238E27FC236}">
                        <a16:creationId xmlns:a16="http://schemas.microsoft.com/office/drawing/2014/main" id="{34D081AC-ADDA-9D01-D046-904849963E00}"/>
                      </a:ext>
                    </a:extLst>
                  </p:cNvPr>
                  <p:cNvSpPr/>
                  <p:nvPr/>
                </p:nvSpPr>
                <p:spPr>
                  <a:xfrm rot="10800000">
                    <a:off x="4884269" y="2825349"/>
                    <a:ext cx="46080" cy="966136"/>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7" name="Rectangle 236">
                    <a:extLst>
                      <a:ext uri="{FF2B5EF4-FFF2-40B4-BE49-F238E27FC236}">
                        <a16:creationId xmlns:a16="http://schemas.microsoft.com/office/drawing/2014/main" id="{DCB86791-D539-AD6C-B651-72A07D64F2F1}"/>
                      </a:ext>
                    </a:extLst>
                  </p:cNvPr>
                  <p:cNvSpPr/>
                  <p:nvPr/>
                </p:nvSpPr>
                <p:spPr>
                  <a:xfrm rot="10800000">
                    <a:off x="4315435" y="2936475"/>
                    <a:ext cx="46080" cy="855010"/>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8" name="Rectangle 237">
                    <a:extLst>
                      <a:ext uri="{FF2B5EF4-FFF2-40B4-BE49-F238E27FC236}">
                        <a16:creationId xmlns:a16="http://schemas.microsoft.com/office/drawing/2014/main" id="{CF8C07BF-6401-0880-550C-C466E0537C91}"/>
                      </a:ext>
                    </a:extLst>
                  </p:cNvPr>
                  <p:cNvSpPr/>
                  <p:nvPr/>
                </p:nvSpPr>
                <p:spPr>
                  <a:xfrm rot="10800000">
                    <a:off x="4599852" y="2883868"/>
                    <a:ext cx="46080" cy="907617"/>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39" name="Rectangle 238">
                    <a:extLst>
                      <a:ext uri="{FF2B5EF4-FFF2-40B4-BE49-F238E27FC236}">
                        <a16:creationId xmlns:a16="http://schemas.microsoft.com/office/drawing/2014/main" id="{CF774E2E-5D3A-057A-FD9B-0ED5C4B9507B}"/>
                      </a:ext>
                    </a:extLst>
                  </p:cNvPr>
                  <p:cNvSpPr/>
                  <p:nvPr/>
                </p:nvSpPr>
                <p:spPr>
                  <a:xfrm rot="10800000">
                    <a:off x="3817705" y="3313903"/>
                    <a:ext cx="46080" cy="477582"/>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40" name="Rectangle 239">
                    <a:extLst>
                      <a:ext uri="{FF2B5EF4-FFF2-40B4-BE49-F238E27FC236}">
                        <a16:creationId xmlns:a16="http://schemas.microsoft.com/office/drawing/2014/main" id="{AEE6FCDA-1B3B-A7EB-6FD8-AAAD58D8732B}"/>
                      </a:ext>
                    </a:extLst>
                  </p:cNvPr>
                  <p:cNvSpPr/>
                  <p:nvPr/>
                </p:nvSpPr>
                <p:spPr>
                  <a:xfrm rot="10800000">
                    <a:off x="6377458" y="1568049"/>
                    <a:ext cx="46080" cy="2223447"/>
                  </a:xfrm>
                  <a:prstGeom prst="rect">
                    <a:avLst/>
                  </a:prstGeom>
                  <a:solidFill>
                    <a:schemeClr val="accent3"/>
                  </a:solidFill>
                  <a:ln w="9525">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endParaRPr>
                  </a:p>
                </p:txBody>
              </p:sp>
              <p:sp>
                <p:nvSpPr>
                  <p:cNvPr id="241" name="Rectangle 240">
                    <a:extLst>
                      <a:ext uri="{FF2B5EF4-FFF2-40B4-BE49-F238E27FC236}">
                        <a16:creationId xmlns:a16="http://schemas.microsoft.com/office/drawing/2014/main" id="{7DC32EC3-4E8E-47C2-3626-85D75238454F}"/>
                      </a:ext>
                    </a:extLst>
                  </p:cNvPr>
                  <p:cNvSpPr/>
                  <p:nvPr/>
                </p:nvSpPr>
                <p:spPr>
                  <a:xfrm rot="10800000">
                    <a:off x="6306354" y="2037949"/>
                    <a:ext cx="46080" cy="1753537"/>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sp>
                <p:nvSpPr>
                  <p:cNvPr id="242" name="Rectangle 241">
                    <a:extLst>
                      <a:ext uri="{FF2B5EF4-FFF2-40B4-BE49-F238E27FC236}">
                        <a16:creationId xmlns:a16="http://schemas.microsoft.com/office/drawing/2014/main" id="{D0F4079B-FA43-711D-87FE-E4A9AE7EAB60}"/>
                      </a:ext>
                    </a:extLst>
                  </p:cNvPr>
                  <p:cNvSpPr/>
                  <p:nvPr/>
                </p:nvSpPr>
                <p:spPr>
                  <a:xfrm rot="10800000">
                    <a:off x="3959913" y="3146025"/>
                    <a:ext cx="46080" cy="645460"/>
                  </a:xfrm>
                  <a:prstGeom prst="rect">
                    <a:avLst/>
                  </a:prstGeom>
                  <a:grp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1BDE4"/>
                      </a:solidFill>
                      <a:effectLst/>
                      <a:uLnTx/>
                      <a:uFillTx/>
                      <a:latin typeface="Arial" panose="020B0604020202020204"/>
                      <a:ea typeface="+mn-ea"/>
                      <a:cs typeface="+mn-cs"/>
                    </a:endParaRPr>
                  </a:p>
                </p:txBody>
              </p:sp>
            </p:grpSp>
            <p:cxnSp>
              <p:nvCxnSpPr>
                <p:cNvPr id="188" name="Straight Connector 187">
                  <a:extLst>
                    <a:ext uri="{FF2B5EF4-FFF2-40B4-BE49-F238E27FC236}">
                      <a16:creationId xmlns:a16="http://schemas.microsoft.com/office/drawing/2014/main" id="{E6E3AF17-58D9-D0E2-6D82-616E689D4E30}"/>
                    </a:ext>
                  </a:extLst>
                </p:cNvPr>
                <p:cNvCxnSpPr>
                  <a:cxnSpLocks/>
                </p:cNvCxnSpPr>
                <p:nvPr/>
              </p:nvCxnSpPr>
              <p:spPr>
                <a:xfrm>
                  <a:off x="-3620231" y="2780898"/>
                  <a:ext cx="3437890" cy="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111AF9E6-09AB-1D63-5DDE-49655B42A428}"/>
                    </a:ext>
                  </a:extLst>
                </p:cNvPr>
                <p:cNvCxnSpPr>
                  <a:cxnSpLocks/>
                </p:cNvCxnSpPr>
                <p:nvPr/>
              </p:nvCxnSpPr>
              <p:spPr>
                <a:xfrm flipH="1">
                  <a:off x="-3668933" y="3608236"/>
                  <a:ext cx="350564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90" name="TextBox 189">
                  <a:extLst>
                    <a:ext uri="{FF2B5EF4-FFF2-40B4-BE49-F238E27FC236}">
                      <a16:creationId xmlns:a16="http://schemas.microsoft.com/office/drawing/2014/main" id="{8830BB2E-7699-F253-50DB-F5753DD4AE84}"/>
                    </a:ext>
                  </a:extLst>
                </p:cNvPr>
                <p:cNvSpPr txBox="1"/>
                <p:nvPr/>
              </p:nvSpPr>
              <p:spPr>
                <a:xfrm>
                  <a:off x="-3636298" y="3586493"/>
                  <a:ext cx="34730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States</a:t>
                  </a:r>
                </a:p>
              </p:txBody>
            </p:sp>
          </p:grpSp>
        </p:grpSp>
      </p:grpSp>
      <p:grpSp>
        <p:nvGrpSpPr>
          <p:cNvPr id="10" name="Group 9">
            <a:extLst>
              <a:ext uri="{FF2B5EF4-FFF2-40B4-BE49-F238E27FC236}">
                <a16:creationId xmlns:a16="http://schemas.microsoft.com/office/drawing/2014/main" id="{2D0DFD47-FD7F-D806-C59C-6AFFB617B492}"/>
              </a:ext>
            </a:extLst>
          </p:cNvPr>
          <p:cNvGrpSpPr/>
          <p:nvPr/>
        </p:nvGrpSpPr>
        <p:grpSpPr>
          <a:xfrm>
            <a:off x="6628782" y="1072455"/>
            <a:ext cx="5149354" cy="5500153"/>
            <a:chOff x="2122922" y="1072455"/>
            <a:chExt cx="5149354" cy="5500153"/>
          </a:xfrm>
        </p:grpSpPr>
        <p:sp>
          <p:nvSpPr>
            <p:cNvPr id="3" name="TextBox 2">
              <a:extLst>
                <a:ext uri="{FF2B5EF4-FFF2-40B4-BE49-F238E27FC236}">
                  <a16:creationId xmlns:a16="http://schemas.microsoft.com/office/drawing/2014/main" id="{5B1079F9-20CA-31D9-6928-55DF4522BAF3}"/>
                </a:ext>
              </a:extLst>
            </p:cNvPr>
            <p:cNvSpPr txBox="1"/>
            <p:nvPr/>
          </p:nvSpPr>
          <p:spPr>
            <a:xfrm>
              <a:off x="2403104" y="4418500"/>
              <a:ext cx="4727636" cy="2154108"/>
            </a:xfrm>
            <a:prstGeom prst="rect">
              <a:avLst/>
            </a:prstGeom>
            <a:solidFill>
              <a:schemeClr val="accent2">
                <a:lumMod val="20000"/>
                <a:lumOff val="80000"/>
              </a:schemeClr>
            </a:solidFill>
            <a:ln>
              <a:noFill/>
            </a:ln>
          </p:spPr>
          <p:txBody>
            <a:bodyPr wrap="square" lIns="274320" tIns="91440" rtlCol="0" anchor="t" anchorCtr="0">
              <a:noAutofit/>
            </a:bodyPr>
            <a:lstStyle/>
            <a:p>
              <a:pPr>
                <a:defRPr/>
              </a:pPr>
              <a:r>
                <a:rPr kumimoji="0" lang="en-US" sz="2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Impact</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indent="-342900">
                <a:buClr>
                  <a:schemeClr val="tx2"/>
                </a:buClr>
                <a:buSzPct val="75000"/>
                <a:buFont typeface="Wingdings" pitchFamily="2" charset="2"/>
                <a:buChar char="§"/>
              </a:pPr>
              <a:r>
                <a:rPr lang="en-US" sz="2400" dirty="0">
                  <a:solidFill>
                    <a:srgbClr val="292B2C"/>
                  </a:solidFill>
                </a:rPr>
                <a:t>Lung cancers identified at earlier stages with notable progress in KY and Appalachian KY</a:t>
              </a:r>
              <a:endParaRPr lang="en-US" sz="2400" b="0" i="0" dirty="0">
                <a:solidFill>
                  <a:srgbClr val="292B2C"/>
                </a:solidFill>
                <a:effectLst/>
              </a:endParaRPr>
            </a:p>
          </p:txBody>
        </p:sp>
        <p:grpSp>
          <p:nvGrpSpPr>
            <p:cNvPr id="16" name="Group 15">
              <a:extLst>
                <a:ext uri="{FF2B5EF4-FFF2-40B4-BE49-F238E27FC236}">
                  <a16:creationId xmlns:a16="http://schemas.microsoft.com/office/drawing/2014/main" id="{EBFF90D1-F78D-8F9C-206B-BDE3D9E588B4}"/>
                </a:ext>
              </a:extLst>
            </p:cNvPr>
            <p:cNvGrpSpPr/>
            <p:nvPr/>
          </p:nvGrpSpPr>
          <p:grpSpPr>
            <a:xfrm>
              <a:off x="2122922" y="1072455"/>
              <a:ext cx="5149354" cy="3147988"/>
              <a:chOff x="2392106" y="419053"/>
              <a:chExt cx="7921930" cy="4564500"/>
            </a:xfrm>
          </p:grpSpPr>
          <p:sp>
            <p:nvSpPr>
              <p:cNvPr id="18" name="Rectangle 17">
                <a:extLst>
                  <a:ext uri="{FF2B5EF4-FFF2-40B4-BE49-F238E27FC236}">
                    <a16:creationId xmlns:a16="http://schemas.microsoft.com/office/drawing/2014/main" id="{07630734-4637-8607-5EC1-70A884174359}"/>
                  </a:ext>
                </a:extLst>
              </p:cNvPr>
              <p:cNvSpPr/>
              <p:nvPr/>
            </p:nvSpPr>
            <p:spPr>
              <a:xfrm>
                <a:off x="6120319" y="602755"/>
                <a:ext cx="3975974" cy="3923198"/>
              </a:xfrm>
              <a:prstGeom prst="rect">
                <a:avLst/>
              </a:prstGeom>
              <a:solidFill>
                <a:srgbClr val="91BDE4">
                  <a:lumMod val="20000"/>
                  <a:lumOff val="80000"/>
                </a:srgbClr>
              </a:soli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876AAE52-E971-3A1F-CFD4-F7CEB1216226}"/>
                  </a:ext>
                </a:extLst>
              </p:cNvPr>
              <p:cNvSpPr txBox="1"/>
              <p:nvPr/>
            </p:nvSpPr>
            <p:spPr>
              <a:xfrm>
                <a:off x="3891760" y="1831939"/>
                <a:ext cx="2267603" cy="49703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3A6"/>
                    </a:solidFill>
                    <a:effectLst/>
                    <a:uLnTx/>
                    <a:uFillTx/>
                    <a:latin typeface="Arial" panose="020B0604020202020204"/>
                  </a:rPr>
                  <a:t>KY</a:t>
                </a:r>
              </a:p>
            </p:txBody>
          </p:sp>
          <p:sp>
            <p:nvSpPr>
              <p:cNvPr id="20" name="TextBox 19">
                <a:extLst>
                  <a:ext uri="{FF2B5EF4-FFF2-40B4-BE49-F238E27FC236}">
                    <a16:creationId xmlns:a16="http://schemas.microsoft.com/office/drawing/2014/main" id="{9154E518-8B07-6637-1D60-18A056BCAF5F}"/>
                  </a:ext>
                </a:extLst>
              </p:cNvPr>
              <p:cNvSpPr txBox="1"/>
              <p:nvPr/>
            </p:nvSpPr>
            <p:spPr>
              <a:xfrm>
                <a:off x="3927056" y="419053"/>
                <a:ext cx="2193263" cy="85851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F9482"/>
                    </a:solidFill>
                    <a:effectLst/>
                    <a:uLnTx/>
                    <a:uFillTx/>
                    <a:latin typeface="Arial" panose="020B0604020202020204"/>
                  </a:rPr>
                  <a:t>Appalachian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F9482"/>
                    </a:solidFill>
                    <a:effectLst/>
                    <a:uLnTx/>
                    <a:uFillTx/>
                    <a:latin typeface="Arial" panose="020B0604020202020204"/>
                  </a:rPr>
                  <a:t>KY</a:t>
                </a:r>
              </a:p>
            </p:txBody>
          </p:sp>
          <p:sp>
            <p:nvSpPr>
              <p:cNvPr id="22" name="TextBox 21">
                <a:extLst>
                  <a:ext uri="{FF2B5EF4-FFF2-40B4-BE49-F238E27FC236}">
                    <a16:creationId xmlns:a16="http://schemas.microsoft.com/office/drawing/2014/main" id="{7AD5316C-85B1-8DE9-1221-91D6E5EB8BC3}"/>
                  </a:ext>
                </a:extLst>
              </p:cNvPr>
              <p:cNvSpPr txBox="1"/>
              <p:nvPr/>
            </p:nvSpPr>
            <p:spPr>
              <a:xfrm>
                <a:off x="3077037" y="4576889"/>
                <a:ext cx="770027" cy="406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2009</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905837F-59AF-D4CE-0F1B-FC2198D62014}"/>
                  </a:ext>
                </a:extLst>
              </p:cNvPr>
              <p:cNvSpPr txBox="1"/>
              <p:nvPr/>
            </p:nvSpPr>
            <p:spPr>
              <a:xfrm>
                <a:off x="4177686" y="4576889"/>
                <a:ext cx="753271" cy="406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2011</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AE32C21-8384-D647-0355-6ED2D4AFC598}"/>
                  </a:ext>
                </a:extLst>
              </p:cNvPr>
              <p:cNvSpPr txBox="1"/>
              <p:nvPr/>
            </p:nvSpPr>
            <p:spPr>
              <a:xfrm>
                <a:off x="5265452" y="4576889"/>
                <a:ext cx="770027" cy="406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2013</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B8A78D7-BC7F-885F-4F60-3B35F044634C}"/>
                  </a:ext>
                </a:extLst>
              </p:cNvPr>
              <p:cNvSpPr txBox="1"/>
              <p:nvPr/>
            </p:nvSpPr>
            <p:spPr>
              <a:xfrm>
                <a:off x="6377376" y="4576889"/>
                <a:ext cx="770027" cy="406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2015</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F5BA5FB-67E2-5EA0-F788-A83E5D32402E}"/>
                  </a:ext>
                </a:extLst>
              </p:cNvPr>
              <p:cNvSpPr txBox="1"/>
              <p:nvPr/>
            </p:nvSpPr>
            <p:spPr>
              <a:xfrm>
                <a:off x="7477144" y="4576889"/>
                <a:ext cx="770027" cy="406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2017</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3B111CC2-F23A-D399-B198-6D994D2A64B3}"/>
                  </a:ext>
                </a:extLst>
              </p:cNvPr>
              <p:cNvSpPr txBox="1"/>
              <p:nvPr/>
            </p:nvSpPr>
            <p:spPr>
              <a:xfrm>
                <a:off x="8556524" y="4576889"/>
                <a:ext cx="770027" cy="406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2019</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1A088911-391A-D9A9-AB5B-D3ECCA6AC347}"/>
                  </a:ext>
                </a:extLst>
              </p:cNvPr>
              <p:cNvGrpSpPr/>
              <p:nvPr/>
            </p:nvGrpSpPr>
            <p:grpSpPr>
              <a:xfrm>
                <a:off x="3414245" y="1185123"/>
                <a:ext cx="6637539" cy="2097536"/>
                <a:chOff x="8182666" y="1424331"/>
                <a:chExt cx="4521154" cy="1428738"/>
              </a:xfrm>
            </p:grpSpPr>
            <p:sp>
              <p:nvSpPr>
                <p:cNvPr id="84" name="Oval 83">
                  <a:extLst>
                    <a:ext uri="{FF2B5EF4-FFF2-40B4-BE49-F238E27FC236}">
                      <a16:creationId xmlns:a16="http://schemas.microsoft.com/office/drawing/2014/main" id="{557F585F-DBF4-F02D-5C40-7CF229E106F9}"/>
                    </a:ext>
                  </a:extLst>
                </p:cNvPr>
                <p:cNvSpPr/>
                <p:nvPr/>
              </p:nvSpPr>
              <p:spPr>
                <a:xfrm>
                  <a:off x="8182666" y="1513492"/>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9C2D7BB0-80CB-F7A6-D87D-090264E25F1B}"/>
                    </a:ext>
                  </a:extLst>
                </p:cNvPr>
                <p:cNvSpPr/>
                <p:nvPr/>
              </p:nvSpPr>
              <p:spPr>
                <a:xfrm>
                  <a:off x="8559772" y="1513492"/>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1DD8657A-BA31-4FED-B564-CB02561B6514}"/>
                    </a:ext>
                  </a:extLst>
                </p:cNvPr>
                <p:cNvSpPr/>
                <p:nvPr/>
              </p:nvSpPr>
              <p:spPr>
                <a:xfrm>
                  <a:off x="8930204" y="1513492"/>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7" name="Oval 86">
                  <a:extLst>
                    <a:ext uri="{FF2B5EF4-FFF2-40B4-BE49-F238E27FC236}">
                      <a16:creationId xmlns:a16="http://schemas.microsoft.com/office/drawing/2014/main" id="{F8147E10-263E-6702-FB80-28690F3E07E1}"/>
                    </a:ext>
                  </a:extLst>
                </p:cNvPr>
                <p:cNvSpPr/>
                <p:nvPr/>
              </p:nvSpPr>
              <p:spPr>
                <a:xfrm>
                  <a:off x="9300636" y="1513492"/>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374BC56F-9F62-75F3-25AC-31420BB18C76}"/>
                    </a:ext>
                  </a:extLst>
                </p:cNvPr>
                <p:cNvSpPr/>
                <p:nvPr/>
              </p:nvSpPr>
              <p:spPr>
                <a:xfrm>
                  <a:off x="9674405" y="1797185"/>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9" name="Oval 88">
                  <a:extLst>
                    <a:ext uri="{FF2B5EF4-FFF2-40B4-BE49-F238E27FC236}">
                      <a16:creationId xmlns:a16="http://schemas.microsoft.com/office/drawing/2014/main" id="{3DA4F022-574D-D8E3-913E-658291D8E6F9}"/>
                    </a:ext>
                  </a:extLst>
                </p:cNvPr>
                <p:cNvSpPr/>
                <p:nvPr/>
              </p:nvSpPr>
              <p:spPr>
                <a:xfrm>
                  <a:off x="10054849" y="1618864"/>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0" name="Oval 89">
                  <a:extLst>
                    <a:ext uri="{FF2B5EF4-FFF2-40B4-BE49-F238E27FC236}">
                      <a16:creationId xmlns:a16="http://schemas.microsoft.com/office/drawing/2014/main" id="{10E07C1B-9B7F-7FF3-F317-DA703F7F184E}"/>
                    </a:ext>
                  </a:extLst>
                </p:cNvPr>
                <p:cNvSpPr/>
                <p:nvPr/>
              </p:nvSpPr>
              <p:spPr>
                <a:xfrm>
                  <a:off x="10425282" y="1424331"/>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1" name="Oval 90">
                  <a:extLst>
                    <a:ext uri="{FF2B5EF4-FFF2-40B4-BE49-F238E27FC236}">
                      <a16:creationId xmlns:a16="http://schemas.microsoft.com/office/drawing/2014/main" id="{21C170D6-CBA5-0947-5106-8F5F6BBF72C5}"/>
                    </a:ext>
                  </a:extLst>
                </p:cNvPr>
                <p:cNvSpPr/>
                <p:nvPr/>
              </p:nvSpPr>
              <p:spPr>
                <a:xfrm>
                  <a:off x="10795714" y="2007929"/>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id="{1D69FFE9-60A4-7A7B-836F-B5A0D892BB55}"/>
                    </a:ext>
                  </a:extLst>
                </p:cNvPr>
                <p:cNvSpPr/>
                <p:nvPr/>
              </p:nvSpPr>
              <p:spPr>
                <a:xfrm>
                  <a:off x="11166147" y="1967401"/>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26015D64-C413-1663-A69B-DCB4D97340D7}"/>
                    </a:ext>
                  </a:extLst>
                </p:cNvPr>
                <p:cNvSpPr/>
                <p:nvPr/>
              </p:nvSpPr>
              <p:spPr>
                <a:xfrm>
                  <a:off x="11549645" y="2540170"/>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20AF7273-34C4-3FED-CFED-1C28C190DF7D}"/>
                    </a:ext>
                  </a:extLst>
                </p:cNvPr>
                <p:cNvSpPr/>
                <p:nvPr/>
              </p:nvSpPr>
              <p:spPr>
                <a:xfrm>
                  <a:off x="11907012" y="2617784"/>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21FB720F-0973-5446-9E87-1F7ED3EED174}"/>
                    </a:ext>
                  </a:extLst>
                </p:cNvPr>
                <p:cNvSpPr/>
                <p:nvPr/>
              </p:nvSpPr>
              <p:spPr>
                <a:xfrm>
                  <a:off x="12300198" y="2739152"/>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6" name="Oval 95">
                  <a:extLst>
                    <a:ext uri="{FF2B5EF4-FFF2-40B4-BE49-F238E27FC236}">
                      <a16:creationId xmlns:a16="http://schemas.microsoft.com/office/drawing/2014/main" id="{4E014EFD-1207-591A-30F3-CD8657BBF69E}"/>
                    </a:ext>
                  </a:extLst>
                </p:cNvPr>
                <p:cNvSpPr/>
                <p:nvPr/>
              </p:nvSpPr>
              <p:spPr>
                <a:xfrm>
                  <a:off x="12639812" y="2788226"/>
                  <a:ext cx="64008" cy="64843"/>
                </a:xfrm>
                <a:prstGeom prst="ellipse">
                  <a:avLst/>
                </a:prstGeom>
                <a:solidFill>
                  <a:srgbClr val="82D3BA"/>
                </a:solidFill>
                <a:ln w="12700" cap="flat" cmpd="sng" algn="ctr">
                  <a:solidFill>
                    <a:srgbClr val="2F94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5" name="Freeform 34">
                <a:extLst>
                  <a:ext uri="{FF2B5EF4-FFF2-40B4-BE49-F238E27FC236}">
                    <a16:creationId xmlns:a16="http://schemas.microsoft.com/office/drawing/2014/main" id="{4394762D-ECDB-5BF8-2E0E-FD3AF8301312}"/>
                  </a:ext>
                </a:extLst>
              </p:cNvPr>
              <p:cNvSpPr/>
              <p:nvPr/>
            </p:nvSpPr>
            <p:spPr>
              <a:xfrm>
                <a:off x="3387054" y="2151531"/>
                <a:ext cx="6645209" cy="2037015"/>
              </a:xfrm>
              <a:custGeom>
                <a:avLst/>
                <a:gdLst>
                  <a:gd name="connsiteX0" fmla="*/ 0 w 3787751"/>
                  <a:gd name="connsiteY0" fmla="*/ 0 h 1001168"/>
                  <a:gd name="connsiteX1" fmla="*/ 1918905 w 3787751"/>
                  <a:gd name="connsiteY1" fmla="*/ 260303 h 1001168"/>
                  <a:gd name="connsiteX2" fmla="*/ 3787751 w 3787751"/>
                  <a:gd name="connsiteY2" fmla="*/ 1001168 h 1001168"/>
                  <a:gd name="connsiteX0" fmla="*/ 0 w 4526378"/>
                  <a:gd name="connsiteY0" fmla="*/ 0 h 1142538"/>
                  <a:gd name="connsiteX1" fmla="*/ 1918905 w 4526378"/>
                  <a:gd name="connsiteY1" fmla="*/ 260303 h 1142538"/>
                  <a:gd name="connsiteX2" fmla="*/ 4526378 w 4526378"/>
                  <a:gd name="connsiteY2" fmla="*/ 1142538 h 1142538"/>
                  <a:gd name="connsiteX0" fmla="*/ 0 w 4526378"/>
                  <a:gd name="connsiteY0" fmla="*/ 0 h 1142538"/>
                  <a:gd name="connsiteX1" fmla="*/ 1918905 w 4526378"/>
                  <a:gd name="connsiteY1" fmla="*/ 260303 h 1142538"/>
                  <a:gd name="connsiteX2" fmla="*/ 4526378 w 4526378"/>
                  <a:gd name="connsiteY2" fmla="*/ 1142538 h 1142538"/>
                  <a:gd name="connsiteX0" fmla="*/ 0 w 4526378"/>
                  <a:gd name="connsiteY0" fmla="*/ 0 h 1142538"/>
                  <a:gd name="connsiteX1" fmla="*/ 1918905 w 4526378"/>
                  <a:gd name="connsiteY1" fmla="*/ 260303 h 1142538"/>
                  <a:gd name="connsiteX2" fmla="*/ 4526378 w 4526378"/>
                  <a:gd name="connsiteY2" fmla="*/ 1142538 h 1142538"/>
                </a:gdLst>
                <a:ahLst/>
                <a:cxnLst>
                  <a:cxn ang="0">
                    <a:pos x="connsiteX0" y="connsiteY0"/>
                  </a:cxn>
                  <a:cxn ang="0">
                    <a:pos x="connsiteX1" y="connsiteY1"/>
                  </a:cxn>
                  <a:cxn ang="0">
                    <a:pos x="connsiteX2" y="connsiteY2"/>
                  </a:cxn>
                </a:cxnLst>
                <a:rect l="l" t="t" r="r" b="b"/>
                <a:pathLst>
                  <a:path w="4526378" h="1142538">
                    <a:moveTo>
                      <a:pt x="0" y="0"/>
                    </a:moveTo>
                    <a:lnTo>
                      <a:pt x="1918905" y="260303"/>
                    </a:lnTo>
                    <a:lnTo>
                      <a:pt x="4526378" y="1142538"/>
                    </a:lnTo>
                  </a:path>
                </a:pathLst>
              </a:custGeom>
              <a:noFill/>
              <a:ln w="1905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166416D0-C3BA-4459-FF74-4E1AE565A23D}"/>
                  </a:ext>
                </a:extLst>
              </p:cNvPr>
              <p:cNvGrpSpPr/>
              <p:nvPr/>
            </p:nvGrpSpPr>
            <p:grpSpPr>
              <a:xfrm>
                <a:off x="3414245" y="2024048"/>
                <a:ext cx="6637539" cy="2125880"/>
                <a:chOff x="8182666" y="1995770"/>
                <a:chExt cx="4521154" cy="1448044"/>
              </a:xfrm>
            </p:grpSpPr>
            <p:sp>
              <p:nvSpPr>
                <p:cNvPr id="71" name="Oval 70">
                  <a:extLst>
                    <a:ext uri="{FF2B5EF4-FFF2-40B4-BE49-F238E27FC236}">
                      <a16:creationId xmlns:a16="http://schemas.microsoft.com/office/drawing/2014/main" id="{4EE39696-54BA-2C68-CA86-039F958234E6}"/>
                    </a:ext>
                  </a:extLst>
                </p:cNvPr>
                <p:cNvSpPr/>
                <p:nvPr/>
              </p:nvSpPr>
              <p:spPr>
                <a:xfrm>
                  <a:off x="8182666" y="2101142"/>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7E17B9AA-0C3B-1A9F-C162-5B3B2EB45FEF}"/>
                    </a:ext>
                  </a:extLst>
                </p:cNvPr>
                <p:cNvSpPr/>
                <p:nvPr/>
              </p:nvSpPr>
              <p:spPr>
                <a:xfrm>
                  <a:off x="8556435" y="1995770"/>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C62AFA63-9760-CD85-E86F-18747210F475}"/>
                    </a:ext>
                  </a:extLst>
                </p:cNvPr>
                <p:cNvSpPr/>
                <p:nvPr/>
              </p:nvSpPr>
              <p:spPr>
                <a:xfrm>
                  <a:off x="8930204" y="2279464"/>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4" name="Oval 73">
                  <a:extLst>
                    <a:ext uri="{FF2B5EF4-FFF2-40B4-BE49-F238E27FC236}">
                      <a16:creationId xmlns:a16="http://schemas.microsoft.com/office/drawing/2014/main" id="{003129B6-672C-C1CC-F1F5-DDBBA68ACC1D}"/>
                    </a:ext>
                  </a:extLst>
                </p:cNvPr>
                <p:cNvSpPr/>
                <p:nvPr/>
              </p:nvSpPr>
              <p:spPr>
                <a:xfrm>
                  <a:off x="9300636" y="2295675"/>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5" name="Oval 74">
                  <a:extLst>
                    <a:ext uri="{FF2B5EF4-FFF2-40B4-BE49-F238E27FC236}">
                      <a16:creationId xmlns:a16="http://schemas.microsoft.com/office/drawing/2014/main" id="{03DA7227-63E6-7EE6-E55D-DA12920D1BE9}"/>
                    </a:ext>
                  </a:extLst>
                </p:cNvPr>
                <p:cNvSpPr/>
                <p:nvPr/>
              </p:nvSpPr>
              <p:spPr>
                <a:xfrm>
                  <a:off x="9667731" y="2287568"/>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6" name="Oval 75">
                  <a:extLst>
                    <a:ext uri="{FF2B5EF4-FFF2-40B4-BE49-F238E27FC236}">
                      <a16:creationId xmlns:a16="http://schemas.microsoft.com/office/drawing/2014/main" id="{8F93A298-C403-7DAE-8D66-C2854D6F318E}"/>
                    </a:ext>
                  </a:extLst>
                </p:cNvPr>
                <p:cNvSpPr/>
                <p:nvPr/>
              </p:nvSpPr>
              <p:spPr>
                <a:xfrm>
                  <a:off x="10048175" y="2392940"/>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F4C76DAC-A3D8-1137-8744-F01BF687F369}"/>
                    </a:ext>
                  </a:extLst>
                </p:cNvPr>
                <p:cNvSpPr/>
                <p:nvPr/>
              </p:nvSpPr>
              <p:spPr>
                <a:xfrm>
                  <a:off x="10428619" y="2479132"/>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id="{32F0B562-9A8D-96A7-80D4-4C32156DFDFD}"/>
                    </a:ext>
                  </a:extLst>
                </p:cNvPr>
                <p:cNvSpPr/>
                <p:nvPr/>
              </p:nvSpPr>
              <p:spPr>
                <a:xfrm>
                  <a:off x="10792377" y="2739149"/>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9" name="Oval 78">
                  <a:extLst>
                    <a:ext uri="{FF2B5EF4-FFF2-40B4-BE49-F238E27FC236}">
                      <a16:creationId xmlns:a16="http://schemas.microsoft.com/office/drawing/2014/main" id="{3DAC8FFE-B546-2CA1-E389-FE23E5BB6413}"/>
                    </a:ext>
                  </a:extLst>
                </p:cNvPr>
                <p:cNvSpPr/>
                <p:nvPr/>
              </p:nvSpPr>
              <p:spPr>
                <a:xfrm>
                  <a:off x="11179495" y="2788223"/>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0" name="Oval 79">
                  <a:extLst>
                    <a:ext uri="{FF2B5EF4-FFF2-40B4-BE49-F238E27FC236}">
                      <a16:creationId xmlns:a16="http://schemas.microsoft.com/office/drawing/2014/main" id="{A85B9BE4-88CB-FFF8-2963-6A7617B44619}"/>
                    </a:ext>
                  </a:extLst>
                </p:cNvPr>
                <p:cNvSpPr/>
                <p:nvPr/>
              </p:nvSpPr>
              <p:spPr>
                <a:xfrm>
                  <a:off x="11536578" y="3105548"/>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81734E89-A2ED-B97B-C6B4-858EF3D7C344}"/>
                    </a:ext>
                  </a:extLst>
                </p:cNvPr>
                <p:cNvSpPr/>
                <p:nvPr/>
              </p:nvSpPr>
              <p:spPr>
                <a:xfrm>
                  <a:off x="11913685" y="3091102"/>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2" name="Oval 81">
                  <a:extLst>
                    <a:ext uri="{FF2B5EF4-FFF2-40B4-BE49-F238E27FC236}">
                      <a16:creationId xmlns:a16="http://schemas.microsoft.com/office/drawing/2014/main" id="{C723CB4B-8D53-E06E-B770-922A21E28F80}"/>
                    </a:ext>
                  </a:extLst>
                </p:cNvPr>
                <p:cNvSpPr/>
                <p:nvPr/>
              </p:nvSpPr>
              <p:spPr>
                <a:xfrm>
                  <a:off x="12296525" y="3352759"/>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3" name="Oval 82">
                  <a:extLst>
                    <a:ext uri="{FF2B5EF4-FFF2-40B4-BE49-F238E27FC236}">
                      <a16:creationId xmlns:a16="http://schemas.microsoft.com/office/drawing/2014/main" id="{A9997316-A11E-64A8-DD8B-3B18D4A9B21E}"/>
                    </a:ext>
                  </a:extLst>
                </p:cNvPr>
                <p:cNvSpPr/>
                <p:nvPr/>
              </p:nvSpPr>
              <p:spPr>
                <a:xfrm>
                  <a:off x="12639812" y="3378971"/>
                  <a:ext cx="64008" cy="64843"/>
                </a:xfrm>
                <a:prstGeom prst="ellipse">
                  <a:avLst/>
                </a:prstGeom>
                <a:solidFill>
                  <a:srgbClr val="288BC8"/>
                </a:solidFill>
                <a:ln w="12700" cap="flat" cmpd="sng" algn="ctr">
                  <a:solidFill>
                    <a:srgbClr val="0053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cxnSp>
            <p:nvCxnSpPr>
              <p:cNvPr id="37" name="Straight Connector 36">
                <a:extLst>
                  <a:ext uri="{FF2B5EF4-FFF2-40B4-BE49-F238E27FC236}">
                    <a16:creationId xmlns:a16="http://schemas.microsoft.com/office/drawing/2014/main" id="{D66B4678-0C7F-70AE-05D2-9718C048067B}"/>
                  </a:ext>
                </a:extLst>
              </p:cNvPr>
              <p:cNvCxnSpPr>
                <a:cxnSpLocks/>
              </p:cNvCxnSpPr>
              <p:nvPr/>
            </p:nvCxnSpPr>
            <p:spPr>
              <a:xfrm>
                <a:off x="3251297" y="3599404"/>
                <a:ext cx="67120" cy="0"/>
              </a:xfrm>
              <a:prstGeom prst="line">
                <a:avLst/>
              </a:prstGeom>
              <a:noFill/>
              <a:ln w="12700" cap="flat" cmpd="sng" algn="ctr">
                <a:solidFill>
                  <a:srgbClr val="000000"/>
                </a:solidFill>
                <a:prstDash val="solid"/>
                <a:miter lim="800000"/>
              </a:ln>
              <a:effectLst/>
            </p:spPr>
          </p:cxnSp>
          <p:cxnSp>
            <p:nvCxnSpPr>
              <p:cNvPr id="38" name="Straight Connector 37">
                <a:extLst>
                  <a:ext uri="{FF2B5EF4-FFF2-40B4-BE49-F238E27FC236}">
                    <a16:creationId xmlns:a16="http://schemas.microsoft.com/office/drawing/2014/main" id="{8BD3C59F-C80F-3625-C651-3FC532D76D4E}"/>
                  </a:ext>
                </a:extLst>
              </p:cNvPr>
              <p:cNvCxnSpPr>
                <a:cxnSpLocks/>
              </p:cNvCxnSpPr>
              <p:nvPr/>
            </p:nvCxnSpPr>
            <p:spPr>
              <a:xfrm>
                <a:off x="3251297" y="1729436"/>
                <a:ext cx="67120" cy="0"/>
              </a:xfrm>
              <a:prstGeom prst="line">
                <a:avLst/>
              </a:prstGeom>
              <a:noFill/>
              <a:ln w="12700" cap="flat" cmpd="sng" algn="ctr">
                <a:solidFill>
                  <a:srgbClr val="000000"/>
                </a:solidFill>
                <a:prstDash val="solid"/>
                <a:miter lim="800000"/>
              </a:ln>
              <a:effectLst/>
            </p:spPr>
          </p:cxnSp>
          <p:cxnSp>
            <p:nvCxnSpPr>
              <p:cNvPr id="40" name="Straight Connector 39">
                <a:extLst>
                  <a:ext uri="{FF2B5EF4-FFF2-40B4-BE49-F238E27FC236}">
                    <a16:creationId xmlns:a16="http://schemas.microsoft.com/office/drawing/2014/main" id="{EACA4278-7A82-19B7-E1CC-145680C6CFE9}"/>
                  </a:ext>
                </a:extLst>
              </p:cNvPr>
              <p:cNvCxnSpPr>
                <a:cxnSpLocks/>
              </p:cNvCxnSpPr>
              <p:nvPr/>
            </p:nvCxnSpPr>
            <p:spPr>
              <a:xfrm>
                <a:off x="3251297" y="2664420"/>
                <a:ext cx="67120" cy="0"/>
              </a:xfrm>
              <a:prstGeom prst="line">
                <a:avLst/>
              </a:prstGeom>
              <a:noFill/>
              <a:ln w="12700" cap="flat" cmpd="sng" algn="ctr">
                <a:solidFill>
                  <a:srgbClr val="000000"/>
                </a:solidFill>
                <a:prstDash val="solid"/>
                <a:miter lim="800000"/>
              </a:ln>
              <a:effectLst/>
            </p:spPr>
          </p:cxnSp>
          <p:cxnSp>
            <p:nvCxnSpPr>
              <p:cNvPr id="41" name="Straight Connector 40">
                <a:extLst>
                  <a:ext uri="{FF2B5EF4-FFF2-40B4-BE49-F238E27FC236}">
                    <a16:creationId xmlns:a16="http://schemas.microsoft.com/office/drawing/2014/main" id="{F56AF960-F836-92F9-64A0-968FEB641FC2}"/>
                  </a:ext>
                </a:extLst>
              </p:cNvPr>
              <p:cNvCxnSpPr>
                <a:cxnSpLocks/>
              </p:cNvCxnSpPr>
              <p:nvPr/>
            </p:nvCxnSpPr>
            <p:spPr>
              <a:xfrm>
                <a:off x="3251297" y="794452"/>
                <a:ext cx="67120" cy="0"/>
              </a:xfrm>
              <a:prstGeom prst="line">
                <a:avLst/>
              </a:prstGeom>
              <a:noFill/>
              <a:ln w="12700" cap="flat" cmpd="sng" algn="ctr">
                <a:solidFill>
                  <a:srgbClr val="000000"/>
                </a:solidFill>
                <a:prstDash val="solid"/>
                <a:miter lim="800000"/>
              </a:ln>
              <a:effectLst/>
            </p:spPr>
          </p:cxnSp>
          <p:cxnSp>
            <p:nvCxnSpPr>
              <p:cNvPr id="42" name="Straight Connector 41">
                <a:extLst>
                  <a:ext uri="{FF2B5EF4-FFF2-40B4-BE49-F238E27FC236}">
                    <a16:creationId xmlns:a16="http://schemas.microsoft.com/office/drawing/2014/main" id="{0BA6E7F2-EE15-3825-C37D-E38CA39E4F39}"/>
                  </a:ext>
                </a:extLst>
              </p:cNvPr>
              <p:cNvCxnSpPr>
                <a:cxnSpLocks/>
              </p:cNvCxnSpPr>
              <p:nvPr/>
            </p:nvCxnSpPr>
            <p:spPr>
              <a:xfrm>
                <a:off x="3251297" y="4530984"/>
                <a:ext cx="6775353" cy="0"/>
              </a:xfrm>
              <a:prstGeom prst="line">
                <a:avLst/>
              </a:prstGeom>
              <a:noFill/>
              <a:ln w="19050" cap="flat" cmpd="sng" algn="ctr">
                <a:solidFill>
                  <a:srgbClr val="000000"/>
                </a:solidFill>
                <a:prstDash val="solid"/>
                <a:miter lim="800000"/>
              </a:ln>
              <a:effectLst/>
            </p:spPr>
          </p:cxnSp>
          <p:cxnSp>
            <p:nvCxnSpPr>
              <p:cNvPr id="43" name="Straight Connector 42">
                <a:extLst>
                  <a:ext uri="{FF2B5EF4-FFF2-40B4-BE49-F238E27FC236}">
                    <a16:creationId xmlns:a16="http://schemas.microsoft.com/office/drawing/2014/main" id="{589EF227-DFEC-699A-139F-FD4917EC920F}"/>
                  </a:ext>
                </a:extLst>
              </p:cNvPr>
              <p:cNvCxnSpPr/>
              <p:nvPr/>
            </p:nvCxnSpPr>
            <p:spPr>
              <a:xfrm>
                <a:off x="3320944" y="794454"/>
                <a:ext cx="0" cy="3736524"/>
              </a:xfrm>
              <a:prstGeom prst="line">
                <a:avLst/>
              </a:prstGeom>
              <a:noFill/>
              <a:ln w="19050" cap="flat" cmpd="sng" algn="ctr">
                <a:solidFill>
                  <a:srgbClr val="000000"/>
                </a:solidFill>
                <a:prstDash val="solid"/>
                <a:miter lim="800000"/>
              </a:ln>
              <a:effectLst/>
            </p:spPr>
          </p:cxnSp>
          <p:sp>
            <p:nvSpPr>
              <p:cNvPr id="44" name="TextBox 43">
                <a:extLst>
                  <a:ext uri="{FF2B5EF4-FFF2-40B4-BE49-F238E27FC236}">
                    <a16:creationId xmlns:a16="http://schemas.microsoft.com/office/drawing/2014/main" id="{5C4F08C9-F8B2-F9D9-40C2-E02AD264F52E}"/>
                  </a:ext>
                </a:extLst>
              </p:cNvPr>
              <p:cNvSpPr txBox="1"/>
              <p:nvPr/>
            </p:nvSpPr>
            <p:spPr>
              <a:xfrm>
                <a:off x="2823147" y="3392693"/>
                <a:ext cx="520567" cy="406663"/>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60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CCC48AC-5C40-E471-6411-097B32389E61}"/>
                  </a:ext>
                </a:extLst>
              </p:cNvPr>
              <p:cNvSpPr txBox="1"/>
              <p:nvPr/>
            </p:nvSpPr>
            <p:spPr>
              <a:xfrm>
                <a:off x="2823147" y="2462582"/>
                <a:ext cx="520567" cy="406663"/>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70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1B6C4E1F-1992-66B1-C531-E14F4315830A}"/>
                  </a:ext>
                </a:extLst>
              </p:cNvPr>
              <p:cNvSpPr txBox="1"/>
              <p:nvPr/>
            </p:nvSpPr>
            <p:spPr>
              <a:xfrm>
                <a:off x="2823147" y="1532472"/>
                <a:ext cx="520567" cy="406663"/>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80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138946E2-ED4A-0166-A4E0-DB42427564F7}"/>
                  </a:ext>
                </a:extLst>
              </p:cNvPr>
              <p:cNvSpPr txBox="1"/>
              <p:nvPr/>
            </p:nvSpPr>
            <p:spPr>
              <a:xfrm>
                <a:off x="2823147" y="602361"/>
                <a:ext cx="520567" cy="406663"/>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90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5C80DF57-8626-98CC-2211-A67758C3BC3A}"/>
                  </a:ext>
                </a:extLst>
              </p:cNvPr>
              <p:cNvSpPr txBox="1"/>
              <p:nvPr/>
            </p:nvSpPr>
            <p:spPr>
              <a:xfrm>
                <a:off x="2823147" y="4322806"/>
                <a:ext cx="520567" cy="406663"/>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50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04954D84-B5C0-DB4B-99B1-1FC72ABBB37F}"/>
                  </a:ext>
                </a:extLst>
              </p:cNvPr>
              <p:cNvSpPr txBox="1"/>
              <p:nvPr/>
            </p:nvSpPr>
            <p:spPr>
              <a:xfrm rot="16200000">
                <a:off x="749771" y="2436784"/>
                <a:ext cx="3736520" cy="4518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rPr>
                  <a:t>Late-Stage Incidence</a:t>
                </a:r>
              </a:p>
            </p:txBody>
          </p:sp>
          <p:grpSp>
            <p:nvGrpSpPr>
              <p:cNvPr id="52" name="Group 51">
                <a:extLst>
                  <a:ext uri="{FF2B5EF4-FFF2-40B4-BE49-F238E27FC236}">
                    <a16:creationId xmlns:a16="http://schemas.microsoft.com/office/drawing/2014/main" id="{EE5D67FC-D213-5E91-823C-0CA5A6D663BE}"/>
                  </a:ext>
                </a:extLst>
              </p:cNvPr>
              <p:cNvGrpSpPr/>
              <p:nvPr/>
            </p:nvGrpSpPr>
            <p:grpSpPr>
              <a:xfrm>
                <a:off x="6035480" y="805694"/>
                <a:ext cx="3493679" cy="3589769"/>
                <a:chOff x="10052972" y="1158692"/>
                <a:chExt cx="2379716" cy="2445168"/>
              </a:xfrm>
            </p:grpSpPr>
            <p:sp>
              <p:nvSpPr>
                <p:cNvPr id="69" name="TextBox 68">
                  <a:extLst>
                    <a:ext uri="{FF2B5EF4-FFF2-40B4-BE49-F238E27FC236}">
                      <a16:creationId xmlns:a16="http://schemas.microsoft.com/office/drawing/2014/main" id="{DA3163CA-4ECA-A4C0-D733-E166147F25FF}"/>
                    </a:ext>
                  </a:extLst>
                </p:cNvPr>
                <p:cNvSpPr txBox="1"/>
                <p:nvPr/>
              </p:nvSpPr>
              <p:spPr>
                <a:xfrm>
                  <a:off x="10052972" y="2995910"/>
                  <a:ext cx="1928523" cy="607950"/>
                </a:xfrm>
                <a:prstGeom prst="rect">
                  <a:avLst/>
                </a:prstGeom>
                <a:noFill/>
              </p:spPr>
              <p:txBody>
                <a:bodyPr wrap="square" rtlCol="0">
                  <a:spAutoFit/>
                </a:bodyPr>
                <a:lstStyle/>
                <a:p>
                  <a:pPr algn="ctr">
                    <a:defRPr/>
                  </a:pPr>
                  <a:r>
                    <a:rPr lang="en-US" sz="2000" b="1" dirty="0">
                      <a:solidFill>
                        <a:srgbClr val="0053A6"/>
                      </a:solidFill>
                      <a:latin typeface="Arial Black" panose="020B0604020202020204" pitchFamily="34" charset="0"/>
                      <a:cs typeface="Arial Black" panose="020B0604020202020204" pitchFamily="34" charset="0"/>
                    </a:rPr>
                    <a:t>1.7x </a:t>
                  </a:r>
                  <a:r>
                    <a:rPr lang="en-US" sz="1400" b="1" dirty="0">
                      <a:solidFill>
                        <a:srgbClr val="0053A6"/>
                      </a:solidFill>
                      <a:latin typeface="Arial Black" panose="020B0604020202020204" pitchFamily="34" charset="0"/>
                      <a:cs typeface="Arial Black" panose="020B0604020202020204" pitchFamily="34" charset="0"/>
                    </a:rPr>
                    <a:t>faster decline than US</a:t>
                  </a:r>
                </a:p>
              </p:txBody>
            </p:sp>
            <p:sp>
              <p:nvSpPr>
                <p:cNvPr id="70" name="TextBox 69">
                  <a:extLst>
                    <a:ext uri="{FF2B5EF4-FFF2-40B4-BE49-F238E27FC236}">
                      <a16:creationId xmlns:a16="http://schemas.microsoft.com/office/drawing/2014/main" id="{1CC52210-DF8C-01F0-2C1C-0F94DB05FEF6}"/>
                    </a:ext>
                  </a:extLst>
                </p:cNvPr>
                <p:cNvSpPr txBox="1"/>
                <p:nvPr/>
              </p:nvSpPr>
              <p:spPr>
                <a:xfrm>
                  <a:off x="10920890" y="1158692"/>
                  <a:ext cx="1511798" cy="820733"/>
                </a:xfrm>
                <a:prstGeom prst="rect">
                  <a:avLst/>
                </a:prstGeom>
                <a:noFill/>
              </p:spPr>
              <p:txBody>
                <a:bodyPr wrap="square" rtlCol="0">
                  <a:spAutoFit/>
                </a:bodyPr>
                <a:lstStyle/>
                <a:p>
                  <a:pPr algn="ctr">
                    <a:defRPr/>
                  </a:pPr>
                  <a:r>
                    <a:rPr lang="en-US" sz="2000" b="1" dirty="0">
                      <a:solidFill>
                        <a:srgbClr val="2F9482"/>
                      </a:solidFill>
                      <a:latin typeface="Arial Black" panose="020B0604020202020204" pitchFamily="34" charset="0"/>
                      <a:cs typeface="Arial Black" panose="020B0604020202020204" pitchFamily="34" charset="0"/>
                    </a:rPr>
                    <a:t>2.3x</a:t>
                  </a:r>
                  <a:r>
                    <a:rPr lang="en-US" sz="1400" b="1" dirty="0">
                      <a:solidFill>
                        <a:srgbClr val="2F9482"/>
                      </a:solidFill>
                      <a:latin typeface="Arial Black" panose="020B0604020202020204" pitchFamily="34" charset="0"/>
                      <a:cs typeface="Arial Black" panose="020B0604020202020204" pitchFamily="34" charset="0"/>
                    </a:rPr>
                    <a:t> faster decline than US</a:t>
                  </a:r>
                </a:p>
              </p:txBody>
            </p:sp>
          </p:grpSp>
          <p:sp>
            <p:nvSpPr>
              <p:cNvPr id="56" name="TextBox 55">
                <a:extLst>
                  <a:ext uri="{FF2B5EF4-FFF2-40B4-BE49-F238E27FC236}">
                    <a16:creationId xmlns:a16="http://schemas.microsoft.com/office/drawing/2014/main" id="{0E6D212A-90B7-31A7-3568-2BCDC0F29FA1}"/>
                  </a:ext>
                </a:extLst>
              </p:cNvPr>
              <p:cNvSpPr txBox="1"/>
              <p:nvPr/>
            </p:nvSpPr>
            <p:spPr>
              <a:xfrm>
                <a:off x="9789532" y="4576889"/>
                <a:ext cx="52450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2021</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9CFFBA00-970F-0B03-FF69-C2A25BCEE169}"/>
                  </a:ext>
                </a:extLst>
              </p:cNvPr>
              <p:cNvGrpSpPr/>
              <p:nvPr/>
            </p:nvGrpSpPr>
            <p:grpSpPr>
              <a:xfrm>
                <a:off x="3458127" y="4530980"/>
                <a:ext cx="6571657" cy="86730"/>
                <a:chOff x="3458127" y="4530980"/>
                <a:chExt cx="6571657" cy="86730"/>
              </a:xfrm>
            </p:grpSpPr>
            <p:cxnSp>
              <p:nvCxnSpPr>
                <p:cNvPr id="59" name="Straight Connector 58">
                  <a:extLst>
                    <a:ext uri="{FF2B5EF4-FFF2-40B4-BE49-F238E27FC236}">
                      <a16:creationId xmlns:a16="http://schemas.microsoft.com/office/drawing/2014/main" id="{F554616B-5EF6-3B1F-BC52-36348C2213C9}"/>
                    </a:ext>
                  </a:extLst>
                </p:cNvPr>
                <p:cNvCxnSpPr/>
                <p:nvPr/>
              </p:nvCxnSpPr>
              <p:spPr>
                <a:xfrm flipV="1">
                  <a:off x="3458127" y="4530980"/>
                  <a:ext cx="0" cy="86730"/>
                </a:xfrm>
                <a:prstGeom prst="line">
                  <a:avLst/>
                </a:prstGeom>
                <a:noFill/>
                <a:ln w="12700" cap="flat" cmpd="sng" algn="ctr">
                  <a:solidFill>
                    <a:srgbClr val="000000"/>
                  </a:solidFill>
                  <a:prstDash val="solid"/>
                  <a:miter lim="800000"/>
                </a:ln>
                <a:effectLst/>
              </p:spPr>
            </p:cxnSp>
            <p:cxnSp>
              <p:nvCxnSpPr>
                <p:cNvPr id="61" name="Straight Connector 60">
                  <a:extLst>
                    <a:ext uri="{FF2B5EF4-FFF2-40B4-BE49-F238E27FC236}">
                      <a16:creationId xmlns:a16="http://schemas.microsoft.com/office/drawing/2014/main" id="{E85EC1DC-EE1F-D858-ADB3-A5B1D23C8B00}"/>
                    </a:ext>
                  </a:extLst>
                </p:cNvPr>
                <p:cNvCxnSpPr/>
                <p:nvPr/>
              </p:nvCxnSpPr>
              <p:spPr>
                <a:xfrm flipV="1">
                  <a:off x="4553634" y="4530980"/>
                  <a:ext cx="0" cy="86730"/>
                </a:xfrm>
                <a:prstGeom prst="line">
                  <a:avLst/>
                </a:prstGeom>
                <a:noFill/>
                <a:ln w="12700" cap="flat" cmpd="sng" algn="ctr">
                  <a:solidFill>
                    <a:srgbClr val="000000"/>
                  </a:solidFill>
                  <a:prstDash val="solid"/>
                  <a:miter lim="800000"/>
                </a:ln>
                <a:effectLst/>
              </p:spPr>
            </p:cxnSp>
            <p:cxnSp>
              <p:nvCxnSpPr>
                <p:cNvPr id="63" name="Straight Connector 62">
                  <a:extLst>
                    <a:ext uri="{FF2B5EF4-FFF2-40B4-BE49-F238E27FC236}">
                      <a16:creationId xmlns:a16="http://schemas.microsoft.com/office/drawing/2014/main" id="{DD6E739D-EC1A-4458-40EF-F5F8715DB375}"/>
                    </a:ext>
                  </a:extLst>
                </p:cNvPr>
                <p:cNvCxnSpPr/>
                <p:nvPr/>
              </p:nvCxnSpPr>
              <p:spPr>
                <a:xfrm flipV="1">
                  <a:off x="5649142" y="4530980"/>
                  <a:ext cx="0" cy="86730"/>
                </a:xfrm>
                <a:prstGeom prst="line">
                  <a:avLst/>
                </a:prstGeom>
                <a:noFill/>
                <a:ln w="12700" cap="flat" cmpd="sng" algn="ctr">
                  <a:solidFill>
                    <a:srgbClr val="000000"/>
                  </a:solidFill>
                  <a:prstDash val="solid"/>
                  <a:miter lim="800000"/>
                </a:ln>
                <a:effectLst/>
              </p:spPr>
            </p:cxnSp>
            <p:cxnSp>
              <p:nvCxnSpPr>
                <p:cNvPr id="64" name="Straight Connector 63">
                  <a:extLst>
                    <a:ext uri="{FF2B5EF4-FFF2-40B4-BE49-F238E27FC236}">
                      <a16:creationId xmlns:a16="http://schemas.microsoft.com/office/drawing/2014/main" id="{8C2230FC-6EDC-B1D1-C969-18DF78A3DB3F}"/>
                    </a:ext>
                  </a:extLst>
                </p:cNvPr>
                <p:cNvCxnSpPr/>
                <p:nvPr/>
              </p:nvCxnSpPr>
              <p:spPr>
                <a:xfrm flipV="1">
                  <a:off x="6744649" y="4530980"/>
                  <a:ext cx="0" cy="86730"/>
                </a:xfrm>
                <a:prstGeom prst="line">
                  <a:avLst/>
                </a:prstGeom>
                <a:noFill/>
                <a:ln w="12700" cap="flat" cmpd="sng" algn="ctr">
                  <a:solidFill>
                    <a:srgbClr val="000000"/>
                  </a:solidFill>
                  <a:prstDash val="solid"/>
                  <a:miter lim="800000"/>
                </a:ln>
                <a:effectLst/>
              </p:spPr>
            </p:cxnSp>
            <p:cxnSp>
              <p:nvCxnSpPr>
                <p:cNvPr id="65" name="Straight Connector 64">
                  <a:extLst>
                    <a:ext uri="{FF2B5EF4-FFF2-40B4-BE49-F238E27FC236}">
                      <a16:creationId xmlns:a16="http://schemas.microsoft.com/office/drawing/2014/main" id="{2F0EE5FC-03CD-4C64-1838-B5C03D48F4EC}"/>
                    </a:ext>
                  </a:extLst>
                </p:cNvPr>
                <p:cNvCxnSpPr/>
                <p:nvPr/>
              </p:nvCxnSpPr>
              <p:spPr>
                <a:xfrm flipV="1">
                  <a:off x="7840157" y="4530980"/>
                  <a:ext cx="0" cy="86730"/>
                </a:xfrm>
                <a:prstGeom prst="line">
                  <a:avLst/>
                </a:prstGeom>
                <a:noFill/>
                <a:ln w="12700" cap="flat" cmpd="sng" algn="ctr">
                  <a:solidFill>
                    <a:srgbClr val="000000"/>
                  </a:solidFill>
                  <a:prstDash val="solid"/>
                  <a:miter lim="800000"/>
                </a:ln>
                <a:effectLst/>
              </p:spPr>
            </p:cxnSp>
            <p:cxnSp>
              <p:nvCxnSpPr>
                <p:cNvPr id="66" name="Straight Connector 65">
                  <a:extLst>
                    <a:ext uri="{FF2B5EF4-FFF2-40B4-BE49-F238E27FC236}">
                      <a16:creationId xmlns:a16="http://schemas.microsoft.com/office/drawing/2014/main" id="{6A40C453-2619-97E3-1239-893AD2C57AE4}"/>
                    </a:ext>
                  </a:extLst>
                </p:cNvPr>
                <p:cNvCxnSpPr/>
                <p:nvPr/>
              </p:nvCxnSpPr>
              <p:spPr>
                <a:xfrm flipV="1">
                  <a:off x="8935663" y="4530980"/>
                  <a:ext cx="0" cy="86730"/>
                </a:xfrm>
                <a:prstGeom prst="line">
                  <a:avLst/>
                </a:prstGeom>
                <a:noFill/>
                <a:ln w="12700" cap="flat" cmpd="sng" algn="ctr">
                  <a:solidFill>
                    <a:srgbClr val="000000"/>
                  </a:solidFill>
                  <a:prstDash val="solid"/>
                  <a:miter lim="800000"/>
                </a:ln>
                <a:effectLst/>
              </p:spPr>
            </p:cxnSp>
            <p:cxnSp>
              <p:nvCxnSpPr>
                <p:cNvPr id="67" name="Straight Connector 66">
                  <a:extLst>
                    <a:ext uri="{FF2B5EF4-FFF2-40B4-BE49-F238E27FC236}">
                      <a16:creationId xmlns:a16="http://schemas.microsoft.com/office/drawing/2014/main" id="{6D32C559-3D48-297C-0699-B146E3F880FE}"/>
                    </a:ext>
                  </a:extLst>
                </p:cNvPr>
                <p:cNvCxnSpPr/>
                <p:nvPr/>
              </p:nvCxnSpPr>
              <p:spPr>
                <a:xfrm flipV="1">
                  <a:off x="8934276" y="4530980"/>
                  <a:ext cx="0" cy="86730"/>
                </a:xfrm>
                <a:prstGeom prst="line">
                  <a:avLst/>
                </a:prstGeom>
                <a:noFill/>
                <a:ln w="12700" cap="flat" cmpd="sng" algn="ctr">
                  <a:solidFill>
                    <a:srgbClr val="000000"/>
                  </a:solidFill>
                  <a:prstDash val="solid"/>
                  <a:miter lim="800000"/>
                </a:ln>
                <a:effectLst/>
              </p:spPr>
            </p:cxnSp>
            <p:cxnSp>
              <p:nvCxnSpPr>
                <p:cNvPr id="68" name="Straight Connector 67">
                  <a:extLst>
                    <a:ext uri="{FF2B5EF4-FFF2-40B4-BE49-F238E27FC236}">
                      <a16:creationId xmlns:a16="http://schemas.microsoft.com/office/drawing/2014/main" id="{014B4C33-5287-6BB7-CE8E-FD02773F9718}"/>
                    </a:ext>
                  </a:extLst>
                </p:cNvPr>
                <p:cNvCxnSpPr/>
                <p:nvPr/>
              </p:nvCxnSpPr>
              <p:spPr>
                <a:xfrm flipV="1">
                  <a:off x="10029784" y="4530980"/>
                  <a:ext cx="0" cy="86730"/>
                </a:xfrm>
                <a:prstGeom prst="line">
                  <a:avLst/>
                </a:prstGeom>
                <a:noFill/>
                <a:ln w="12700" cap="flat" cmpd="sng" algn="ctr">
                  <a:solidFill>
                    <a:srgbClr val="000000"/>
                  </a:solidFill>
                  <a:prstDash val="solid"/>
                  <a:miter lim="800000"/>
                </a:ln>
                <a:effectLst/>
              </p:spPr>
            </p:cxnSp>
          </p:grpSp>
          <p:sp>
            <p:nvSpPr>
              <p:cNvPr id="58" name="Freeform 57">
                <a:extLst>
                  <a:ext uri="{FF2B5EF4-FFF2-40B4-BE49-F238E27FC236}">
                    <a16:creationId xmlns:a16="http://schemas.microsoft.com/office/drawing/2014/main" id="{3F670CD6-01DE-36A6-2F65-5AA90A7ABCD0}"/>
                  </a:ext>
                </a:extLst>
              </p:cNvPr>
              <p:cNvSpPr/>
              <p:nvPr/>
            </p:nvSpPr>
            <p:spPr>
              <a:xfrm>
                <a:off x="3447875" y="1317072"/>
                <a:ext cx="6618914" cy="2147581"/>
              </a:xfrm>
              <a:custGeom>
                <a:avLst/>
                <a:gdLst>
                  <a:gd name="connsiteX0" fmla="*/ 0 w 6618914"/>
                  <a:gd name="connsiteY0" fmla="*/ 0 h 2147581"/>
                  <a:gd name="connsiteX1" fmla="*/ 3296874 w 6618914"/>
                  <a:gd name="connsiteY1" fmla="*/ 293614 h 2147581"/>
                  <a:gd name="connsiteX2" fmla="*/ 6618914 w 6618914"/>
                  <a:gd name="connsiteY2" fmla="*/ 2147581 h 2147581"/>
                </a:gdLst>
                <a:ahLst/>
                <a:cxnLst>
                  <a:cxn ang="0">
                    <a:pos x="connsiteX0" y="connsiteY0"/>
                  </a:cxn>
                  <a:cxn ang="0">
                    <a:pos x="connsiteX1" y="connsiteY1"/>
                  </a:cxn>
                  <a:cxn ang="0">
                    <a:pos x="connsiteX2" y="connsiteY2"/>
                  </a:cxn>
                </a:cxnLst>
                <a:rect l="l" t="t" r="r" b="b"/>
                <a:pathLst>
                  <a:path w="6618914" h="2147581">
                    <a:moveTo>
                      <a:pt x="0" y="0"/>
                    </a:moveTo>
                    <a:lnTo>
                      <a:pt x="3296874" y="293614"/>
                    </a:lnTo>
                    <a:lnTo>
                      <a:pt x="6618914" y="2147581"/>
                    </a:lnTo>
                  </a:path>
                </a:pathLst>
              </a:custGeom>
              <a:noFill/>
              <a:ln>
                <a:solidFill>
                  <a:srgbClr val="2F94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1BD76F20-E88D-AE05-8CCC-80D1B0353267}"/>
              </a:ext>
            </a:extLst>
          </p:cNvPr>
          <p:cNvGrpSpPr/>
          <p:nvPr/>
        </p:nvGrpSpPr>
        <p:grpSpPr>
          <a:xfrm>
            <a:off x="346132" y="1195891"/>
            <a:ext cx="950581" cy="4285368"/>
            <a:chOff x="475894" y="1257786"/>
            <a:chExt cx="1275857" cy="5751766"/>
          </a:xfrm>
        </p:grpSpPr>
        <p:pic>
          <p:nvPicPr>
            <p:cNvPr id="4" name="Picture 3">
              <a:extLst>
                <a:ext uri="{FF2B5EF4-FFF2-40B4-BE49-F238E27FC236}">
                  <a16:creationId xmlns:a16="http://schemas.microsoft.com/office/drawing/2014/main" id="{27D98997-D4C0-EE4A-A89D-B59B21A13E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5894" y="2712010"/>
              <a:ext cx="990330" cy="985272"/>
            </a:xfrm>
            <a:prstGeom prst="rect">
              <a:avLst/>
            </a:prstGeom>
          </p:spPr>
        </p:pic>
        <p:sp>
          <p:nvSpPr>
            <p:cNvPr id="7" name="TextBox 6">
              <a:extLst>
                <a:ext uri="{FF2B5EF4-FFF2-40B4-BE49-F238E27FC236}">
                  <a16:creationId xmlns:a16="http://schemas.microsoft.com/office/drawing/2014/main" id="{0CBD1305-1A91-D24D-BF0E-0D5E95C0ADB2}"/>
                </a:ext>
              </a:extLst>
            </p:cNvPr>
            <p:cNvSpPr txBox="1"/>
            <p:nvPr/>
          </p:nvSpPr>
          <p:spPr>
            <a:xfrm>
              <a:off x="475894" y="3755843"/>
              <a:ext cx="806825" cy="363522"/>
            </a:xfrm>
            <a:prstGeom prst="rect">
              <a:avLst/>
            </a:prstGeom>
          </p:spPr>
          <p:txBody>
            <a:bodyPr vert="horz" wrap="none" lIns="0" tIns="0" rIns="0" bIns="0" rtlCol="0">
              <a:spAutoFit/>
            </a:bodyPr>
            <a:lstStyle>
              <a:defPPr>
                <a:defRPr lang="en-US"/>
              </a:defPPr>
              <a:lvl1pPr defTabSz="548640">
                <a:spcBef>
                  <a:spcPts val="1000"/>
                </a:spcBef>
                <a:buClr>
                  <a:srgbClr val="0032A0"/>
                </a:buClr>
                <a:buSzPct val="90000"/>
                <a:tabLst>
                  <a:tab pos="107950" algn="l"/>
                  <a:tab pos="280988" algn="l"/>
                </a:tabLst>
                <a:defRPr sz="1200" b="1">
                  <a:solidFill>
                    <a:schemeClr val="tx2"/>
                  </a:solidFill>
                  <a:latin typeface="Arial Black" panose="020B0604020202020204" pitchFamily="34" charset="0"/>
                  <a:cs typeface="Arial Black" panose="020B0604020202020204" pitchFamily="34" charset="0"/>
                </a:defRPr>
              </a:lvl1pPr>
            </a:lstStyle>
            <a:p>
              <a:pPr marL="0" marR="0" lvl="0" indent="0" algn="l" defTabSz="548640" rtl="0" eaLnBrk="1" fontAlgn="auto" latinLnBrk="0" hangingPunct="1">
                <a:lnSpc>
                  <a:spcPct val="80000"/>
                </a:lnSpc>
                <a:spcBef>
                  <a:spcPts val="0"/>
                </a:spcBef>
                <a:spcAft>
                  <a:spcPts val="0"/>
                </a:spcAft>
                <a:buClr>
                  <a:srgbClr val="0032A0"/>
                </a:buClr>
                <a:buSzPct val="90000"/>
                <a:buFontTx/>
                <a:buNone/>
                <a:tabLst>
                  <a:tab pos="107950" algn="l"/>
                  <a:tab pos="280988" algn="l"/>
                </a:tabLst>
                <a:defRPr/>
              </a:pPr>
              <a:r>
                <a:rPr kumimoji="0" lang="en-US" sz="11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BURRIS</a:t>
              </a:r>
            </a:p>
            <a:p>
              <a:pPr marL="0" marR="0" lvl="0" indent="0" algn="l" defTabSz="548640" rtl="0" eaLnBrk="1" fontAlgn="auto" latinLnBrk="0" hangingPunct="1">
                <a:lnSpc>
                  <a:spcPct val="80000"/>
                </a:lnSpc>
                <a:spcBef>
                  <a:spcPts val="0"/>
                </a:spcBef>
                <a:spcAft>
                  <a:spcPts val="0"/>
                </a:spcAft>
                <a:buClr>
                  <a:srgbClr val="0032A0"/>
                </a:buClr>
                <a:buSzPct val="90000"/>
                <a:buFontTx/>
                <a:buNone/>
                <a:tabLst>
                  <a:tab pos="107950" algn="l"/>
                  <a:tab pos="280988" algn="l"/>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D614EAD-4C04-DA42-B552-51C8B4B6EF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5894" y="1257786"/>
              <a:ext cx="998858" cy="985272"/>
            </a:xfrm>
            <a:prstGeom prst="rect">
              <a:avLst/>
            </a:prstGeom>
          </p:spPr>
        </p:pic>
        <p:sp>
          <p:nvSpPr>
            <p:cNvPr id="15" name="Content Placeholder 11">
              <a:extLst>
                <a:ext uri="{FF2B5EF4-FFF2-40B4-BE49-F238E27FC236}">
                  <a16:creationId xmlns:a16="http://schemas.microsoft.com/office/drawing/2014/main" id="{DE88A619-BF82-22AC-D926-8377CB195CF2}"/>
                </a:ext>
              </a:extLst>
            </p:cNvPr>
            <p:cNvSpPr txBox="1">
              <a:spLocks/>
            </p:cNvSpPr>
            <p:nvPr/>
          </p:nvSpPr>
          <p:spPr>
            <a:xfrm>
              <a:off x="475894" y="2289026"/>
              <a:ext cx="1002612" cy="363522"/>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1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MULLETT</a:t>
              </a:r>
              <a:br>
                <a:rPr kumimoji="0" lang="en-US" sz="1100" b="1" i="0" u="none" strike="noStrike" kern="1200" cap="none" spc="0" normalizeH="0" baseline="0" noProof="0">
                  <a:ln>
                    <a:noFill/>
                  </a:ln>
                  <a:solidFill>
                    <a:srgbClr val="0053A6"/>
                  </a:solidFill>
                  <a:effectLst/>
                  <a:uLnTx/>
                  <a:uFillTx/>
                  <a:latin typeface="Arial Black" panose="020B0604020202020204" pitchFamily="34" charset="0"/>
                  <a:ea typeface="+mn-ea"/>
                  <a:cs typeface="Arial Black" panose="020B0604020202020204" pitchFamily="34" charset="0"/>
                </a:rPr>
              </a:b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 name="Content Placeholder 11">
              <a:extLst>
                <a:ext uri="{FF2B5EF4-FFF2-40B4-BE49-F238E27FC236}">
                  <a16:creationId xmlns:a16="http://schemas.microsoft.com/office/drawing/2014/main" id="{D07D683C-6C7C-16BA-AA6C-8539CAB7A681}"/>
                </a:ext>
              </a:extLst>
            </p:cNvPr>
            <p:cNvSpPr txBox="1">
              <a:spLocks/>
            </p:cNvSpPr>
            <p:nvPr/>
          </p:nvSpPr>
          <p:spPr>
            <a:xfrm>
              <a:off x="475894" y="5209127"/>
              <a:ext cx="839096" cy="363522"/>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1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KNIGHT</a:t>
              </a:r>
              <a:br>
                <a:rPr kumimoji="0" lang="en-US" sz="11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b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66" name="Picture 165" descr="A picture containing person, outdoor, blue&#10;&#10;Description automatically generated">
              <a:extLst>
                <a:ext uri="{FF2B5EF4-FFF2-40B4-BE49-F238E27FC236}">
                  <a16:creationId xmlns:a16="http://schemas.microsoft.com/office/drawing/2014/main" id="{8709D4CE-4DA9-4295-DC01-892B41DE96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5894" y="4173071"/>
              <a:ext cx="953060" cy="985272"/>
            </a:xfrm>
            <a:prstGeom prst="rect">
              <a:avLst/>
            </a:prstGeom>
          </p:spPr>
        </p:pic>
        <p:sp>
          <p:nvSpPr>
            <p:cNvPr id="8" name="Content Placeholder 11">
              <a:extLst>
                <a:ext uri="{FF2B5EF4-FFF2-40B4-BE49-F238E27FC236}">
                  <a16:creationId xmlns:a16="http://schemas.microsoft.com/office/drawing/2014/main" id="{0104D899-EE00-5C01-66F0-CA360C46E902}"/>
                </a:ext>
              </a:extLst>
            </p:cNvPr>
            <p:cNvSpPr txBox="1">
              <a:spLocks/>
            </p:cNvSpPr>
            <p:nvPr/>
          </p:nvSpPr>
          <p:spPr>
            <a:xfrm>
              <a:off x="475894" y="6646030"/>
              <a:ext cx="1275857" cy="363522"/>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1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STAPLETON</a:t>
              </a:r>
              <a:br>
                <a:rPr kumimoji="0" lang="en-US" sz="11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b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6" name="Picture 5" descr="A person in a suit and tie&#10;&#10;AI-generated content may be incorrect.">
            <a:extLst>
              <a:ext uri="{FF2B5EF4-FFF2-40B4-BE49-F238E27FC236}">
                <a16:creationId xmlns:a16="http://schemas.microsoft.com/office/drawing/2014/main" id="{F2EA2156-26C7-B437-83E6-79728A92000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38218" t="15294" r="19990" b="53832"/>
          <a:stretch>
            <a:fillRect/>
          </a:stretch>
        </p:blipFill>
        <p:spPr>
          <a:xfrm>
            <a:off x="353986" y="4405926"/>
            <a:ext cx="700379" cy="776053"/>
          </a:xfrm>
          <a:prstGeom prst="rect">
            <a:avLst/>
          </a:prstGeom>
        </p:spPr>
      </p:pic>
    </p:spTree>
    <p:extLst>
      <p:ext uri="{BB962C8B-B14F-4D97-AF65-F5344CB8AC3E}">
        <p14:creationId xmlns:p14="http://schemas.microsoft.com/office/powerpoint/2010/main" val="2964229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C8B3-44DD-9CAF-B4B4-BCAE8C675A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657544-BD6C-37AF-5683-CCF5B6B79B20}"/>
              </a:ext>
            </a:extLst>
          </p:cNvPr>
          <p:cNvSpPr txBox="1"/>
          <p:nvPr/>
        </p:nvSpPr>
        <p:spPr>
          <a:xfrm>
            <a:off x="2829934" y="5612413"/>
            <a:ext cx="8710902" cy="1200329"/>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Impact</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53A6"/>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Practice changing: largest U.S.-based study to evaluate HPV16 E6 antibodies for early detection of oropharyngeal cancer</a:t>
            </a:r>
          </a:p>
          <a:p>
            <a:pPr marL="285750" marR="0" lvl="0" indent="-285750" algn="l" defTabSz="914400" rtl="0" eaLnBrk="1" fontAlgn="auto" latinLnBrk="0" hangingPunct="1">
              <a:lnSpc>
                <a:spcPct val="100000"/>
              </a:lnSpc>
              <a:spcBef>
                <a:spcPts val="0"/>
              </a:spcBef>
              <a:spcAft>
                <a:spcPts val="0"/>
              </a:spcAft>
              <a:buClr>
                <a:srgbClr val="0053A6"/>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Potential to develop first screening method for oropharyngeal cancer</a:t>
            </a:r>
          </a:p>
        </p:txBody>
      </p:sp>
      <p:sp>
        <p:nvSpPr>
          <p:cNvPr id="12" name="Title 11">
            <a:extLst>
              <a:ext uri="{FF2B5EF4-FFF2-40B4-BE49-F238E27FC236}">
                <a16:creationId xmlns:a16="http://schemas.microsoft.com/office/drawing/2014/main" id="{4E98619D-1698-A2EA-4E41-135551A47059}"/>
              </a:ext>
            </a:extLst>
          </p:cNvPr>
          <p:cNvSpPr>
            <a:spLocks noGrp="1"/>
          </p:cNvSpPr>
          <p:nvPr>
            <p:ph type="title"/>
          </p:nvPr>
        </p:nvSpPr>
        <p:spPr>
          <a:xfrm>
            <a:off x="137745" y="136525"/>
            <a:ext cx="10515600" cy="1325563"/>
          </a:xfrm>
        </p:spPr>
        <p:txBody>
          <a:bodyPr/>
          <a:lstStyle/>
          <a:p>
            <a:r>
              <a:rPr lang="en-US" sz="3600" dirty="0"/>
              <a:t>Novel Biomarker-based Screening </a:t>
            </a:r>
            <a:br>
              <a:rPr lang="en-US" sz="3600" dirty="0"/>
            </a:br>
            <a:r>
              <a:rPr lang="en-US" sz="3600" dirty="0"/>
              <a:t>for Oropharyngeal Cancer</a:t>
            </a:r>
          </a:p>
        </p:txBody>
      </p:sp>
      <p:sp>
        <p:nvSpPr>
          <p:cNvPr id="7" name="Text Placeholder 6">
            <a:extLst>
              <a:ext uri="{FF2B5EF4-FFF2-40B4-BE49-F238E27FC236}">
                <a16:creationId xmlns:a16="http://schemas.microsoft.com/office/drawing/2014/main" id="{1D07D9F4-215E-A7E1-2695-D87535B3AF19}"/>
              </a:ext>
            </a:extLst>
          </p:cNvPr>
          <p:cNvSpPr>
            <a:spLocks noGrp="1"/>
          </p:cNvSpPr>
          <p:nvPr>
            <p:ph idx="1"/>
          </p:nvPr>
        </p:nvSpPr>
        <p:spPr>
          <a:xfrm>
            <a:off x="347978" y="5581567"/>
            <a:ext cx="1854441" cy="1139908"/>
          </a:xfrm>
        </p:spPr>
        <p:txBody>
          <a:bodyPr vert="horz" wrap="square" lIns="0" tIns="0" rIns="0" bIns="0" rtlCol="0" anchor="b">
            <a:normAutofit/>
          </a:bodyPr>
          <a:lstStyle/>
          <a:p>
            <a:pPr marL="4762" indent="0">
              <a:spcBef>
                <a:spcPts val="600"/>
              </a:spcBef>
              <a:buNone/>
            </a:pPr>
            <a:r>
              <a:rPr lang="en-US" sz="1100" b="1" dirty="0"/>
              <a:t>FUNDING</a:t>
            </a:r>
          </a:p>
          <a:p>
            <a:pPr marL="114300" lvl="1" indent="0">
              <a:spcBef>
                <a:spcPts val="0"/>
              </a:spcBef>
              <a:buNone/>
            </a:pPr>
            <a:r>
              <a:rPr lang="en-US" sz="1100" i="1" dirty="0"/>
              <a:t>R01 DE029650; R21 CA267152; American Cancer Society SPA-RFA-TEAM-24-1076353-; Department of Defense HT94252411027</a:t>
            </a:r>
          </a:p>
        </p:txBody>
      </p:sp>
      <p:sp>
        <p:nvSpPr>
          <p:cNvPr id="54" name="Content Placeholder 11">
            <a:extLst>
              <a:ext uri="{FF2B5EF4-FFF2-40B4-BE49-F238E27FC236}">
                <a16:creationId xmlns:a16="http://schemas.microsoft.com/office/drawing/2014/main" id="{C6BD6CDD-C572-4D8C-FC14-BC387FEC4019}"/>
              </a:ext>
            </a:extLst>
          </p:cNvPr>
          <p:cNvSpPr txBox="1">
            <a:spLocks/>
          </p:cNvSpPr>
          <p:nvPr/>
        </p:nvSpPr>
        <p:spPr>
          <a:xfrm>
            <a:off x="165708" y="2639036"/>
            <a:ext cx="434414" cy="320857"/>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t>KUHS</a:t>
            </a:r>
            <a:b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br>
            <a:endParaRPr kumimoji="0" lang="en-US" sz="1000" b="1" i="0" u="none" strike="noStrike" kern="1200" cap="none" spc="0" normalizeH="0" baseline="0" noProof="0" dirty="0">
              <a:ln>
                <a:noFill/>
              </a:ln>
              <a:solidFill>
                <a:schemeClr val="tx2"/>
              </a:solidFill>
              <a:effectLst/>
              <a:uLnTx/>
              <a:uFillTx/>
              <a:ea typeface="+mn-ea"/>
            </a:endParaRPr>
          </a:p>
        </p:txBody>
      </p:sp>
      <p:pic>
        <p:nvPicPr>
          <p:cNvPr id="83" name="Picture 82" descr="A person with curly hair smiling&#10;&#10;Description automatically generated with medium confidence">
            <a:extLst>
              <a:ext uri="{FF2B5EF4-FFF2-40B4-BE49-F238E27FC236}">
                <a16:creationId xmlns:a16="http://schemas.microsoft.com/office/drawing/2014/main" id="{EBEBBDD5-6D23-9741-8574-4766D616DC1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5708" y="1518808"/>
            <a:ext cx="1110223" cy="1102512"/>
          </a:xfrm>
          <a:prstGeom prst="rect">
            <a:avLst/>
          </a:prstGeom>
        </p:spPr>
      </p:pic>
      <p:pic>
        <p:nvPicPr>
          <p:cNvPr id="86" name="Picture 85" descr="A person in a suit and tie&#10;&#10;Description automatically generated">
            <a:extLst>
              <a:ext uri="{FF2B5EF4-FFF2-40B4-BE49-F238E27FC236}">
                <a16:creationId xmlns:a16="http://schemas.microsoft.com/office/drawing/2014/main" id="{078BAEBA-2D23-F787-3631-48DEBBAC133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46" r="746"/>
          <a:stretch>
            <a:fillRect/>
          </a:stretch>
        </p:blipFill>
        <p:spPr>
          <a:xfrm>
            <a:off x="1029610" y="3099749"/>
            <a:ext cx="670097" cy="670096"/>
          </a:xfrm>
          <a:prstGeom prst="rect">
            <a:avLst/>
          </a:prstGeom>
        </p:spPr>
      </p:pic>
      <p:sp>
        <p:nvSpPr>
          <p:cNvPr id="87" name="Content Placeholder 11">
            <a:extLst>
              <a:ext uri="{FF2B5EF4-FFF2-40B4-BE49-F238E27FC236}">
                <a16:creationId xmlns:a16="http://schemas.microsoft.com/office/drawing/2014/main" id="{34DE40D2-5FAD-6673-14A6-9DE2C8AE03CF}"/>
              </a:ext>
            </a:extLst>
          </p:cNvPr>
          <p:cNvSpPr txBox="1">
            <a:spLocks/>
          </p:cNvSpPr>
          <p:nvPr/>
        </p:nvSpPr>
        <p:spPr>
          <a:xfrm>
            <a:off x="1050419" y="3797357"/>
            <a:ext cx="728699" cy="294582"/>
          </a:xfrm>
          <a:prstGeom prst="rect">
            <a:avLst/>
          </a:prstGeom>
        </p:spPr>
        <p:txBody>
          <a:bodyPr vert="horz" lIns="0" tIns="0" rIns="0" bIns="0" rtlCol="0">
            <a:no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100000"/>
              </a:lnSpc>
              <a:spcBef>
                <a:spcPts val="1000"/>
              </a:spcBef>
              <a:spcAft>
                <a:spcPts val="0"/>
              </a:spcAft>
              <a:buClr>
                <a:srgbClr val="0032A0"/>
              </a:buClr>
              <a:buSzPct val="90000"/>
              <a:buFont typeface="Wingdings" pitchFamily="2" charset="2"/>
              <a:buNone/>
              <a:tabLst>
                <a:tab pos="107950" algn="l"/>
                <a:tab pos="280988" algn="l"/>
              </a:tabLst>
              <a:defRPr/>
            </a:pPr>
            <a: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t>DURBIN</a:t>
            </a:r>
            <a:endParaRPr kumimoji="0" lang="en-US" sz="1050" b="1" i="0" u="none" strike="noStrike" kern="1200" cap="none" spc="0" normalizeH="0" baseline="0" noProof="0" dirty="0">
              <a:ln>
                <a:noFill/>
              </a:ln>
              <a:solidFill>
                <a:schemeClr val="tx2"/>
              </a:solidFill>
              <a:effectLst/>
              <a:uLnTx/>
              <a:uFillTx/>
              <a:ea typeface="+mn-ea"/>
            </a:endParaRPr>
          </a:p>
        </p:txBody>
      </p:sp>
      <p:sp>
        <p:nvSpPr>
          <p:cNvPr id="88" name="Content Placeholder 11">
            <a:extLst>
              <a:ext uri="{FF2B5EF4-FFF2-40B4-BE49-F238E27FC236}">
                <a16:creationId xmlns:a16="http://schemas.microsoft.com/office/drawing/2014/main" id="{2841FB2F-003C-5617-D07D-07620B5E45D2}"/>
              </a:ext>
            </a:extLst>
          </p:cNvPr>
          <p:cNvSpPr txBox="1">
            <a:spLocks/>
          </p:cNvSpPr>
          <p:nvPr/>
        </p:nvSpPr>
        <p:spPr>
          <a:xfrm>
            <a:off x="165708" y="3797357"/>
            <a:ext cx="849219" cy="182358"/>
          </a:xfrm>
          <a:prstGeom prst="rect">
            <a:avLst/>
          </a:prstGeom>
        </p:spPr>
        <p:txBody>
          <a:bodyPr vert="horz"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t>L. CHEN</a:t>
            </a:r>
            <a:endParaRPr kumimoji="0" lang="en-US" sz="1050" b="1" i="0" u="none" strike="noStrike" kern="1200" cap="none" spc="0" normalizeH="0" baseline="0" noProof="0" dirty="0">
              <a:ln>
                <a:noFill/>
              </a:ln>
              <a:solidFill>
                <a:schemeClr val="tx2"/>
              </a:solidFill>
              <a:effectLst/>
              <a:uLnTx/>
              <a:uFillTx/>
              <a:ea typeface="+mn-ea"/>
            </a:endParaRPr>
          </a:p>
        </p:txBody>
      </p:sp>
      <p:pic>
        <p:nvPicPr>
          <p:cNvPr id="89" name="Picture 88" descr="A person wearing a suit and tie&#10;&#10;Description automatically generated with medium confidence">
            <a:extLst>
              <a:ext uri="{FF2B5EF4-FFF2-40B4-BE49-F238E27FC236}">
                <a16:creationId xmlns:a16="http://schemas.microsoft.com/office/drawing/2014/main" id="{3BB0366F-5781-C7C0-93C8-B7828C95CC3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897549" y="3099749"/>
            <a:ext cx="670097" cy="670096"/>
          </a:xfrm>
          <a:prstGeom prst="rect">
            <a:avLst/>
          </a:prstGeom>
        </p:spPr>
      </p:pic>
      <p:sp>
        <p:nvSpPr>
          <p:cNvPr id="90" name="Content Placeholder 11">
            <a:extLst>
              <a:ext uri="{FF2B5EF4-FFF2-40B4-BE49-F238E27FC236}">
                <a16:creationId xmlns:a16="http://schemas.microsoft.com/office/drawing/2014/main" id="{E82E479E-6427-3154-2296-891F20AE4EAA}"/>
              </a:ext>
            </a:extLst>
          </p:cNvPr>
          <p:cNvSpPr txBox="1">
            <a:spLocks/>
          </p:cNvSpPr>
          <p:nvPr/>
        </p:nvSpPr>
        <p:spPr>
          <a:xfrm>
            <a:off x="1897549" y="3797357"/>
            <a:ext cx="657231" cy="32778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t>C. WANG</a:t>
            </a:r>
            <a:b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br>
            <a:endParaRPr kumimoji="0" lang="en-US" sz="1050" b="1" i="0" u="none" strike="noStrike" kern="1200" cap="none" spc="0" normalizeH="0" baseline="0" noProof="0" dirty="0">
              <a:ln>
                <a:noFill/>
              </a:ln>
              <a:solidFill>
                <a:schemeClr val="tx2"/>
              </a:solidFill>
              <a:effectLst/>
              <a:uLnTx/>
              <a:uFillTx/>
              <a:ea typeface="+mn-ea"/>
            </a:endParaRPr>
          </a:p>
        </p:txBody>
      </p:sp>
      <p:pic>
        <p:nvPicPr>
          <p:cNvPr id="91" name="Picture 90" descr="A person wearing glasses&#10;&#10;Description automatically generated with medium confidence">
            <a:extLst>
              <a:ext uri="{FF2B5EF4-FFF2-40B4-BE49-F238E27FC236}">
                <a16:creationId xmlns:a16="http://schemas.microsoft.com/office/drawing/2014/main" id="{C119F74D-8CC6-5704-1AE2-AE990C62BD8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010" b="1010"/>
          <a:stretch>
            <a:fillRect/>
          </a:stretch>
        </p:blipFill>
        <p:spPr>
          <a:xfrm>
            <a:off x="165708" y="3099749"/>
            <a:ext cx="670097" cy="670096"/>
          </a:xfrm>
          <a:prstGeom prst="rect">
            <a:avLst/>
          </a:prstGeom>
        </p:spPr>
      </p:pic>
      <p:pic>
        <p:nvPicPr>
          <p:cNvPr id="94" name="Picture 93">
            <a:extLst>
              <a:ext uri="{FF2B5EF4-FFF2-40B4-BE49-F238E27FC236}">
                <a16:creationId xmlns:a16="http://schemas.microsoft.com/office/drawing/2014/main" id="{6EEB9950-143D-AE81-6A39-0588279236C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500" r="500"/>
          <a:stretch>
            <a:fillRect/>
          </a:stretch>
        </p:blipFill>
        <p:spPr>
          <a:xfrm>
            <a:off x="563576" y="4253463"/>
            <a:ext cx="670097" cy="670096"/>
          </a:xfrm>
          <a:prstGeom prst="rect">
            <a:avLst/>
          </a:prstGeom>
        </p:spPr>
      </p:pic>
      <p:sp>
        <p:nvSpPr>
          <p:cNvPr id="95" name="Content Placeholder 11">
            <a:extLst>
              <a:ext uri="{FF2B5EF4-FFF2-40B4-BE49-F238E27FC236}">
                <a16:creationId xmlns:a16="http://schemas.microsoft.com/office/drawing/2014/main" id="{6C8F6019-1892-EF9B-70DC-B0ECD1F061BF}"/>
              </a:ext>
            </a:extLst>
          </p:cNvPr>
          <p:cNvSpPr txBox="1">
            <a:spLocks/>
          </p:cNvSpPr>
          <p:nvPr/>
        </p:nvSpPr>
        <p:spPr>
          <a:xfrm>
            <a:off x="559158" y="4974179"/>
            <a:ext cx="626775" cy="182358"/>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t>ARNOLD</a:t>
            </a:r>
            <a:endParaRPr kumimoji="0" lang="en-US" sz="1050" b="1" i="0" u="none" strike="noStrike" kern="1200" cap="none" spc="0" normalizeH="0" baseline="0" noProof="0" dirty="0">
              <a:ln>
                <a:noFill/>
              </a:ln>
              <a:solidFill>
                <a:schemeClr val="tx2"/>
              </a:solidFill>
              <a:effectLst/>
              <a:uLnTx/>
              <a:uFillTx/>
              <a:ea typeface="+mn-ea"/>
            </a:endParaRPr>
          </a:p>
        </p:txBody>
      </p:sp>
      <p:grpSp>
        <p:nvGrpSpPr>
          <p:cNvPr id="9" name="Group 8">
            <a:extLst>
              <a:ext uri="{FF2B5EF4-FFF2-40B4-BE49-F238E27FC236}">
                <a16:creationId xmlns:a16="http://schemas.microsoft.com/office/drawing/2014/main" id="{438C3FAC-C6A0-7CE1-A807-8971F4404A8F}"/>
              </a:ext>
            </a:extLst>
          </p:cNvPr>
          <p:cNvGrpSpPr/>
          <p:nvPr/>
        </p:nvGrpSpPr>
        <p:grpSpPr>
          <a:xfrm>
            <a:off x="10501345" y="113518"/>
            <a:ext cx="1607383" cy="1188204"/>
            <a:chOff x="10501345" y="113518"/>
            <a:chExt cx="1607383" cy="1188204"/>
          </a:xfrm>
        </p:grpSpPr>
        <p:pic>
          <p:nvPicPr>
            <p:cNvPr id="8" name="Picture 7">
              <a:extLst>
                <a:ext uri="{FF2B5EF4-FFF2-40B4-BE49-F238E27FC236}">
                  <a16:creationId xmlns:a16="http://schemas.microsoft.com/office/drawing/2014/main" id="{17BBF082-9BF8-FA50-734F-7395D1C4425F}"/>
                </a:ext>
              </a:extLst>
            </p:cNvPr>
            <p:cNvPicPr>
              <a:picLocks noChangeAspect="1"/>
            </p:cNvPicPr>
            <p:nvPr/>
          </p:nvPicPr>
          <p:blipFill>
            <a:blip r:embed="rId8">
              <a:extLst>
                <a:ext uri="{28A0092B-C50C-407E-A947-70E740481C1C}">
                  <a14:useLocalDpi xmlns:a14="http://schemas.microsoft.com/office/drawing/2010/main"/>
                </a:ext>
              </a:extLst>
            </a:blip>
            <a:srcRect l="10790" t="17855" r="8930" b="16710"/>
            <a:stretch/>
          </p:blipFill>
          <p:spPr>
            <a:xfrm>
              <a:off x="10501345" y="659876"/>
              <a:ext cx="1303383" cy="641846"/>
            </a:xfrm>
            <a:prstGeom prst="rect">
              <a:avLst/>
            </a:prstGeom>
            <a:ln w="19050">
              <a:solidFill>
                <a:schemeClr val="bg1"/>
              </a:solidFill>
            </a:ln>
          </p:spPr>
        </p:pic>
        <p:pic>
          <p:nvPicPr>
            <p:cNvPr id="6" name="Picture 5">
              <a:extLst>
                <a:ext uri="{FF2B5EF4-FFF2-40B4-BE49-F238E27FC236}">
                  <a16:creationId xmlns:a16="http://schemas.microsoft.com/office/drawing/2014/main" id="{57A03A23-E7B5-0CDE-2F19-8857318334B6}"/>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0805345" y="113518"/>
              <a:ext cx="1303383" cy="641845"/>
            </a:xfrm>
            <a:prstGeom prst="rect">
              <a:avLst/>
            </a:prstGeom>
            <a:ln w="19050">
              <a:solidFill>
                <a:schemeClr val="bg1"/>
              </a:solidFill>
            </a:ln>
          </p:spPr>
        </p:pic>
      </p:grpSp>
      <p:grpSp>
        <p:nvGrpSpPr>
          <p:cNvPr id="19" name="Group 18">
            <a:extLst>
              <a:ext uri="{FF2B5EF4-FFF2-40B4-BE49-F238E27FC236}">
                <a16:creationId xmlns:a16="http://schemas.microsoft.com/office/drawing/2014/main" id="{7ADFFC40-2E69-74AA-0901-0CF8519B6DF4}"/>
              </a:ext>
            </a:extLst>
          </p:cNvPr>
          <p:cNvGrpSpPr/>
          <p:nvPr/>
        </p:nvGrpSpPr>
        <p:grpSpPr>
          <a:xfrm>
            <a:off x="2758102" y="1376258"/>
            <a:ext cx="8963610" cy="4260239"/>
            <a:chOff x="2758102" y="1033813"/>
            <a:chExt cx="9677158" cy="4599375"/>
          </a:xfrm>
        </p:grpSpPr>
        <p:sp>
          <p:nvSpPr>
            <p:cNvPr id="99" name="Rectangle 98">
              <a:extLst>
                <a:ext uri="{FF2B5EF4-FFF2-40B4-BE49-F238E27FC236}">
                  <a16:creationId xmlns:a16="http://schemas.microsoft.com/office/drawing/2014/main" id="{8E6C5BD7-AAAA-9519-B379-68E8CCDE99EB}"/>
                </a:ext>
              </a:extLst>
            </p:cNvPr>
            <p:cNvSpPr/>
            <p:nvPr/>
          </p:nvSpPr>
          <p:spPr>
            <a:xfrm>
              <a:off x="2834233" y="1033813"/>
              <a:ext cx="9405753" cy="2449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0" name="TextBox 99">
              <a:extLst>
                <a:ext uri="{FF2B5EF4-FFF2-40B4-BE49-F238E27FC236}">
                  <a16:creationId xmlns:a16="http://schemas.microsoft.com/office/drawing/2014/main" id="{BC0818D3-BF0B-FA25-7F8F-6710BBDDD51E}"/>
                </a:ext>
              </a:extLst>
            </p:cNvPr>
            <p:cNvSpPr txBox="1"/>
            <p:nvPr/>
          </p:nvSpPr>
          <p:spPr>
            <a:xfrm>
              <a:off x="2789671" y="1055210"/>
              <a:ext cx="96455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panose="020B0604020202020204" pitchFamily="34" charset="0"/>
                  <a:ea typeface="+mn-ea"/>
                  <a:cs typeface="Arial Black" panose="020B0604020202020204" pitchFamily="34" charset="0"/>
                </a:rPr>
                <a:t>Risk Factors: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Observational study of markers of oropharyngeal cancer risk</a:t>
              </a:r>
            </a:p>
          </p:txBody>
        </p:sp>
        <p:sp>
          <p:nvSpPr>
            <p:cNvPr id="108" name="TextBox 107">
              <a:extLst>
                <a:ext uri="{FF2B5EF4-FFF2-40B4-BE49-F238E27FC236}">
                  <a16:creationId xmlns:a16="http://schemas.microsoft.com/office/drawing/2014/main" id="{0E0CB998-F1E7-6290-262F-99F558E1D732}"/>
                </a:ext>
              </a:extLst>
            </p:cNvPr>
            <p:cNvSpPr txBox="1"/>
            <p:nvPr/>
          </p:nvSpPr>
          <p:spPr>
            <a:xfrm>
              <a:off x="2758102" y="3515805"/>
              <a:ext cx="9050846" cy="368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panose="020B0604020202020204" pitchFamily="34" charset="0"/>
                  <a:ea typeface="+mn-ea"/>
                  <a:cs typeface="Arial Black" panose="020B0604020202020204" pitchFamily="34" charset="0"/>
                </a:rPr>
                <a:t>Cancer Screening: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Testing new methods for early detection</a:t>
              </a:r>
            </a:p>
          </p:txBody>
        </p:sp>
        <p:grpSp>
          <p:nvGrpSpPr>
            <p:cNvPr id="30" name="Group 29">
              <a:extLst>
                <a:ext uri="{FF2B5EF4-FFF2-40B4-BE49-F238E27FC236}">
                  <a16:creationId xmlns:a16="http://schemas.microsoft.com/office/drawing/2014/main" id="{F7573ECA-0F26-57E0-6BC7-BEF3BF391234}"/>
                </a:ext>
              </a:extLst>
            </p:cNvPr>
            <p:cNvGrpSpPr/>
            <p:nvPr/>
          </p:nvGrpSpPr>
          <p:grpSpPr>
            <a:xfrm>
              <a:off x="6938915" y="1630178"/>
              <a:ext cx="1486558" cy="1853686"/>
              <a:chOff x="2960751" y="1455742"/>
              <a:chExt cx="1486558" cy="1853686"/>
            </a:xfrm>
          </p:grpSpPr>
          <p:grpSp>
            <p:nvGrpSpPr>
              <p:cNvPr id="26" name="Group 25">
                <a:extLst>
                  <a:ext uri="{FF2B5EF4-FFF2-40B4-BE49-F238E27FC236}">
                    <a16:creationId xmlns:a16="http://schemas.microsoft.com/office/drawing/2014/main" id="{E6012B64-560D-6722-A360-80EA33DFA879}"/>
                  </a:ext>
                </a:extLst>
              </p:cNvPr>
              <p:cNvGrpSpPr/>
              <p:nvPr/>
            </p:nvGrpSpPr>
            <p:grpSpPr>
              <a:xfrm>
                <a:off x="2960751" y="1455742"/>
                <a:ext cx="1486558" cy="1544780"/>
                <a:chOff x="2834231" y="1499756"/>
                <a:chExt cx="1486558" cy="1544780"/>
              </a:xfrm>
            </p:grpSpPr>
            <p:grpSp>
              <p:nvGrpSpPr>
                <p:cNvPr id="24" name="Group 23">
                  <a:extLst>
                    <a:ext uri="{FF2B5EF4-FFF2-40B4-BE49-F238E27FC236}">
                      <a16:creationId xmlns:a16="http://schemas.microsoft.com/office/drawing/2014/main" id="{5F27DDC2-2C2E-E4AF-73A2-F4CBBC7E1CF3}"/>
                    </a:ext>
                  </a:extLst>
                </p:cNvPr>
                <p:cNvGrpSpPr/>
                <p:nvPr/>
              </p:nvGrpSpPr>
              <p:grpSpPr>
                <a:xfrm>
                  <a:off x="3110860" y="1509733"/>
                  <a:ext cx="1209929" cy="1534803"/>
                  <a:chOff x="3110860" y="1509733"/>
                  <a:chExt cx="1209929" cy="1534803"/>
                </a:xfrm>
              </p:grpSpPr>
              <p:sp>
                <p:nvSpPr>
                  <p:cNvPr id="23" name="Rectangle 22">
                    <a:extLst>
                      <a:ext uri="{FF2B5EF4-FFF2-40B4-BE49-F238E27FC236}">
                        <a16:creationId xmlns:a16="http://schemas.microsoft.com/office/drawing/2014/main" id="{79D8F6E3-F757-9CBB-FDF3-273CCB88BFE9}"/>
                      </a:ext>
                    </a:extLst>
                  </p:cNvPr>
                  <p:cNvSpPr/>
                  <p:nvPr/>
                </p:nvSpPr>
                <p:spPr>
                  <a:xfrm>
                    <a:off x="3262745" y="2556164"/>
                    <a:ext cx="264910" cy="4883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4" name="Rectangle 133">
                    <a:extLst>
                      <a:ext uri="{FF2B5EF4-FFF2-40B4-BE49-F238E27FC236}">
                        <a16:creationId xmlns:a16="http://schemas.microsoft.com/office/drawing/2014/main" id="{3BF41C26-1858-8FEE-EF8F-7DBD6EC2E7FA}"/>
                      </a:ext>
                    </a:extLst>
                  </p:cNvPr>
                  <p:cNvSpPr/>
                  <p:nvPr/>
                </p:nvSpPr>
                <p:spPr>
                  <a:xfrm>
                    <a:off x="3759870" y="1787236"/>
                    <a:ext cx="264910" cy="1257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68E1B4B-1E2D-17DB-6172-4355EA753D91}"/>
                      </a:ext>
                    </a:extLst>
                  </p:cNvPr>
                  <p:cNvCxnSpPr/>
                  <p:nvPr/>
                </p:nvCxnSpPr>
                <p:spPr>
                  <a:xfrm>
                    <a:off x="3110860" y="1509733"/>
                    <a:ext cx="0" cy="15348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43DBC81-6C13-4F4C-33ED-A48013371D03}"/>
                      </a:ext>
                    </a:extLst>
                  </p:cNvPr>
                  <p:cNvCxnSpPr>
                    <a:cxnSpLocks/>
                  </p:cNvCxnSpPr>
                  <p:nvPr/>
                </p:nvCxnSpPr>
                <p:spPr>
                  <a:xfrm flipH="1">
                    <a:off x="3110861" y="3044536"/>
                    <a:ext cx="1209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BA3D3B5F-3488-D732-275D-6F069C4CF784}"/>
                    </a:ext>
                  </a:extLst>
                </p:cNvPr>
                <p:cNvSpPr txBox="1"/>
                <p:nvPr/>
              </p:nvSpPr>
              <p:spPr>
                <a:xfrm rot="16200000">
                  <a:off x="2587208" y="2059803"/>
                  <a:ext cx="8018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Percent</a:t>
                  </a:r>
                </a:p>
              </p:txBody>
            </p:sp>
            <p:sp>
              <p:nvSpPr>
                <p:cNvPr id="135" name="TextBox 134">
                  <a:extLst>
                    <a:ext uri="{FF2B5EF4-FFF2-40B4-BE49-F238E27FC236}">
                      <a16:creationId xmlns:a16="http://schemas.microsoft.com/office/drawing/2014/main" id="{D337D062-9D72-843A-70F1-0B104FF21BC7}"/>
                    </a:ext>
                  </a:extLst>
                </p:cNvPr>
                <p:cNvSpPr txBox="1"/>
                <p:nvPr/>
              </p:nvSpPr>
              <p:spPr>
                <a:xfrm>
                  <a:off x="3173024" y="2248386"/>
                  <a:ext cx="4443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1%</a:t>
                  </a:r>
                </a:p>
              </p:txBody>
            </p:sp>
            <p:sp>
              <p:nvSpPr>
                <p:cNvPr id="136" name="TextBox 135">
                  <a:extLst>
                    <a:ext uri="{FF2B5EF4-FFF2-40B4-BE49-F238E27FC236}">
                      <a16:creationId xmlns:a16="http://schemas.microsoft.com/office/drawing/2014/main" id="{DE220E7D-6C75-AA1C-089C-0C3648370415}"/>
                    </a:ext>
                  </a:extLst>
                </p:cNvPr>
                <p:cNvSpPr txBox="1"/>
                <p:nvPr/>
              </p:nvSpPr>
              <p:spPr>
                <a:xfrm>
                  <a:off x="3670149" y="1499756"/>
                  <a:ext cx="4844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3A6">
                          <a:lumMod val="60000"/>
                          <a:lumOff val="40000"/>
                        </a:srgbClr>
                      </a:solidFill>
                      <a:effectLst/>
                      <a:uLnTx/>
                      <a:uFillTx/>
                      <a:latin typeface="Arial Black" panose="020B0604020202020204" pitchFamily="34" charset="0"/>
                      <a:ea typeface="+mn-ea"/>
                      <a:cs typeface="Arial Black" panose="020B0604020202020204" pitchFamily="34" charset="0"/>
                    </a:rPr>
                    <a:t>3%</a:t>
                  </a:r>
                </a:p>
              </p:txBody>
            </p:sp>
          </p:grpSp>
          <p:sp>
            <p:nvSpPr>
              <p:cNvPr id="29" name="TextBox 28">
                <a:extLst>
                  <a:ext uri="{FF2B5EF4-FFF2-40B4-BE49-F238E27FC236}">
                    <a16:creationId xmlns:a16="http://schemas.microsoft.com/office/drawing/2014/main" id="{CA9E951D-63BC-B75C-7FD2-E6AE4C259D90}"/>
                  </a:ext>
                </a:extLst>
              </p:cNvPr>
              <p:cNvSpPr txBox="1"/>
              <p:nvPr/>
            </p:nvSpPr>
            <p:spPr>
              <a:xfrm>
                <a:off x="3333225" y="3001651"/>
                <a:ext cx="4347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US</a:t>
                </a:r>
              </a:p>
            </p:txBody>
          </p:sp>
          <p:sp>
            <p:nvSpPr>
              <p:cNvPr id="146" name="TextBox 145">
                <a:extLst>
                  <a:ext uri="{FF2B5EF4-FFF2-40B4-BE49-F238E27FC236}">
                    <a16:creationId xmlns:a16="http://schemas.microsoft.com/office/drawing/2014/main" id="{5733536D-120D-A337-E42C-BA5B484EF02B}"/>
                  </a:ext>
                </a:extLst>
              </p:cNvPr>
              <p:cNvSpPr txBox="1"/>
              <p:nvPr/>
            </p:nvSpPr>
            <p:spPr>
              <a:xfrm>
                <a:off x="3814982" y="3001650"/>
                <a:ext cx="4251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KY</a:t>
                </a:r>
              </a:p>
            </p:txBody>
          </p:sp>
        </p:grpSp>
        <p:grpSp>
          <p:nvGrpSpPr>
            <p:cNvPr id="149" name="Group 148">
              <a:extLst>
                <a:ext uri="{FF2B5EF4-FFF2-40B4-BE49-F238E27FC236}">
                  <a16:creationId xmlns:a16="http://schemas.microsoft.com/office/drawing/2014/main" id="{7114C4BB-DD21-A394-74FD-53C1F5783C75}"/>
                </a:ext>
              </a:extLst>
            </p:cNvPr>
            <p:cNvGrpSpPr/>
            <p:nvPr/>
          </p:nvGrpSpPr>
          <p:grpSpPr>
            <a:xfrm>
              <a:off x="3169933" y="1587098"/>
              <a:ext cx="3562980" cy="1857944"/>
              <a:chOff x="1213928" y="2940154"/>
              <a:chExt cx="5290352" cy="2460972"/>
            </a:xfrm>
          </p:grpSpPr>
          <p:pic>
            <p:nvPicPr>
              <p:cNvPr id="150" name="Picture 149">
                <a:extLst>
                  <a:ext uri="{FF2B5EF4-FFF2-40B4-BE49-F238E27FC236}">
                    <a16:creationId xmlns:a16="http://schemas.microsoft.com/office/drawing/2014/main" id="{90A6BBD8-8CE4-F833-FDBB-8DE13DEC6DC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1213928" y="2940154"/>
                <a:ext cx="5290352" cy="2460972"/>
              </a:xfrm>
              <a:prstGeom prst="rect">
                <a:avLst/>
              </a:prstGeom>
            </p:spPr>
          </p:pic>
          <p:sp>
            <p:nvSpPr>
              <p:cNvPr id="151" name="TextBox 150">
                <a:extLst>
                  <a:ext uri="{FF2B5EF4-FFF2-40B4-BE49-F238E27FC236}">
                    <a16:creationId xmlns:a16="http://schemas.microsoft.com/office/drawing/2014/main" id="{12E77015-7953-328B-4BC5-394E0990DC00}"/>
                  </a:ext>
                </a:extLst>
              </p:cNvPr>
              <p:cNvSpPr txBox="1"/>
              <p:nvPr/>
            </p:nvSpPr>
            <p:spPr>
              <a:xfrm>
                <a:off x="4357188" y="3727460"/>
                <a:ext cx="9220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glow rad="25400">
                        <a:srgbClr val="FFFFFF"/>
                      </a:glow>
                    </a:effectLst>
                    <a:uLnTx/>
                    <a:uFillTx/>
                    <a:latin typeface="Arial" panose="020B0604020202020204" pitchFamily="34" charset="0"/>
                    <a:ea typeface="+mn-ea"/>
                    <a:cs typeface="Arial" panose="020B0604020202020204" pitchFamily="34" charset="0"/>
                  </a:rPr>
                  <a:t>Lexington</a:t>
                </a:r>
              </a:p>
            </p:txBody>
          </p:sp>
          <p:sp>
            <p:nvSpPr>
              <p:cNvPr id="152" name="TextBox 151">
                <a:extLst>
                  <a:ext uri="{FF2B5EF4-FFF2-40B4-BE49-F238E27FC236}">
                    <a16:creationId xmlns:a16="http://schemas.microsoft.com/office/drawing/2014/main" id="{2E8ED666-22B2-3286-462E-6694671896EE}"/>
                  </a:ext>
                </a:extLst>
              </p:cNvPr>
              <p:cNvSpPr txBox="1"/>
              <p:nvPr/>
            </p:nvSpPr>
            <p:spPr>
              <a:xfrm>
                <a:off x="5441464" y="4148201"/>
                <a:ext cx="8435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glow rad="25400">
                        <a:srgbClr val="FFFFFF"/>
                      </a:glow>
                    </a:effectLst>
                    <a:uLnTx/>
                    <a:uFillTx/>
                    <a:latin typeface="Arial" panose="020B0604020202020204" pitchFamily="34" charset="0"/>
                    <a:ea typeface="+mn-ea"/>
                    <a:cs typeface="Arial" panose="020B0604020202020204" pitchFamily="34" charset="0"/>
                  </a:rPr>
                  <a:t>Hindman</a:t>
                </a:r>
              </a:p>
            </p:txBody>
          </p:sp>
          <p:sp>
            <p:nvSpPr>
              <p:cNvPr id="153" name="TextBox 152">
                <a:extLst>
                  <a:ext uri="{FF2B5EF4-FFF2-40B4-BE49-F238E27FC236}">
                    <a16:creationId xmlns:a16="http://schemas.microsoft.com/office/drawing/2014/main" id="{DB8F89A2-FDFE-2E9F-9841-A7EBBC8944BF}"/>
                  </a:ext>
                </a:extLst>
              </p:cNvPr>
              <p:cNvSpPr txBox="1"/>
              <p:nvPr/>
            </p:nvSpPr>
            <p:spPr>
              <a:xfrm>
                <a:off x="4955823" y="4561345"/>
                <a:ext cx="6960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glow rad="25400">
                        <a:srgbClr val="FFFFFF"/>
                      </a:glow>
                    </a:effectLst>
                    <a:uLnTx/>
                    <a:uFillTx/>
                    <a:latin typeface="Arial" panose="020B0604020202020204" pitchFamily="34" charset="0"/>
                    <a:ea typeface="+mn-ea"/>
                    <a:cs typeface="Arial" panose="020B0604020202020204" pitchFamily="34" charset="0"/>
                  </a:rPr>
                  <a:t>Hazard</a:t>
                </a:r>
              </a:p>
            </p:txBody>
          </p:sp>
        </p:grpSp>
        <p:sp>
          <p:nvSpPr>
            <p:cNvPr id="40" name="TextBox 39">
              <a:extLst>
                <a:ext uri="{FF2B5EF4-FFF2-40B4-BE49-F238E27FC236}">
                  <a16:creationId xmlns:a16="http://schemas.microsoft.com/office/drawing/2014/main" id="{EBD4A3C4-703A-45ED-DB25-EA53DE5F6B81}"/>
                </a:ext>
              </a:extLst>
            </p:cNvPr>
            <p:cNvSpPr txBox="1"/>
            <p:nvPr/>
          </p:nvSpPr>
          <p:spPr>
            <a:xfrm>
              <a:off x="2896396" y="1502324"/>
              <a:ext cx="2265002" cy="6977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2,700+ Enrolled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1,500 KY veterans</a:t>
              </a:r>
            </a:p>
          </p:txBody>
        </p:sp>
        <p:sp>
          <p:nvSpPr>
            <p:cNvPr id="154" name="TextBox 153">
              <a:extLst>
                <a:ext uri="{FF2B5EF4-FFF2-40B4-BE49-F238E27FC236}">
                  <a16:creationId xmlns:a16="http://schemas.microsoft.com/office/drawing/2014/main" id="{3DC503CA-8230-867C-CE12-B3A203C42519}"/>
                </a:ext>
              </a:extLst>
            </p:cNvPr>
            <p:cNvSpPr txBox="1"/>
            <p:nvPr/>
          </p:nvSpPr>
          <p:spPr>
            <a:xfrm>
              <a:off x="7246693" y="1388516"/>
              <a:ext cx="11416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Oral HPV16</a:t>
              </a:r>
            </a:p>
          </p:txBody>
        </p:sp>
        <p:grpSp>
          <p:nvGrpSpPr>
            <p:cNvPr id="166" name="Group 165">
              <a:extLst>
                <a:ext uri="{FF2B5EF4-FFF2-40B4-BE49-F238E27FC236}">
                  <a16:creationId xmlns:a16="http://schemas.microsoft.com/office/drawing/2014/main" id="{8A0535A0-10A1-03D6-8389-99F2A7FB60BB}"/>
                </a:ext>
              </a:extLst>
            </p:cNvPr>
            <p:cNvGrpSpPr/>
            <p:nvPr/>
          </p:nvGrpSpPr>
          <p:grpSpPr>
            <a:xfrm>
              <a:off x="8716433" y="1370596"/>
              <a:ext cx="1591757" cy="2098873"/>
              <a:chOff x="8570525" y="1270521"/>
              <a:chExt cx="1591757" cy="2098873"/>
            </a:xfrm>
          </p:grpSpPr>
          <p:grpSp>
            <p:nvGrpSpPr>
              <p:cNvPr id="41" name="Group 40">
                <a:extLst>
                  <a:ext uri="{FF2B5EF4-FFF2-40B4-BE49-F238E27FC236}">
                    <a16:creationId xmlns:a16="http://schemas.microsoft.com/office/drawing/2014/main" id="{46C476EB-029A-7468-3A0A-9F1705A62A7D}"/>
                  </a:ext>
                </a:extLst>
              </p:cNvPr>
              <p:cNvGrpSpPr/>
              <p:nvPr/>
            </p:nvGrpSpPr>
            <p:grpSpPr>
              <a:xfrm>
                <a:off x="8570525" y="1542841"/>
                <a:ext cx="1486558" cy="1826553"/>
                <a:chOff x="8917231" y="1500986"/>
                <a:chExt cx="1486558" cy="1826553"/>
              </a:xfrm>
            </p:grpSpPr>
            <p:grpSp>
              <p:nvGrpSpPr>
                <p:cNvPr id="137" name="Group 136">
                  <a:extLst>
                    <a:ext uri="{FF2B5EF4-FFF2-40B4-BE49-F238E27FC236}">
                      <a16:creationId xmlns:a16="http://schemas.microsoft.com/office/drawing/2014/main" id="{1D3BA2D1-7D06-40C6-9601-FAB64CAF1A7F}"/>
                    </a:ext>
                  </a:extLst>
                </p:cNvPr>
                <p:cNvGrpSpPr/>
                <p:nvPr/>
              </p:nvGrpSpPr>
              <p:grpSpPr>
                <a:xfrm>
                  <a:off x="8917231" y="1500986"/>
                  <a:ext cx="1486558" cy="1534803"/>
                  <a:chOff x="2834231" y="1509733"/>
                  <a:chExt cx="1486558" cy="1534803"/>
                </a:xfrm>
              </p:grpSpPr>
              <p:grpSp>
                <p:nvGrpSpPr>
                  <p:cNvPr id="138" name="Group 137">
                    <a:extLst>
                      <a:ext uri="{FF2B5EF4-FFF2-40B4-BE49-F238E27FC236}">
                        <a16:creationId xmlns:a16="http://schemas.microsoft.com/office/drawing/2014/main" id="{AB25225B-048F-BFC7-D2CA-E0F078A6F1E4}"/>
                      </a:ext>
                    </a:extLst>
                  </p:cNvPr>
                  <p:cNvGrpSpPr/>
                  <p:nvPr/>
                </p:nvGrpSpPr>
                <p:grpSpPr>
                  <a:xfrm>
                    <a:off x="3110860" y="1509733"/>
                    <a:ext cx="1209929" cy="1534803"/>
                    <a:chOff x="3110860" y="1509733"/>
                    <a:chExt cx="1209929" cy="1534803"/>
                  </a:xfrm>
                </p:grpSpPr>
                <p:cxnSp>
                  <p:nvCxnSpPr>
                    <p:cNvPr id="142" name="Straight Connector 141">
                      <a:extLst>
                        <a:ext uri="{FF2B5EF4-FFF2-40B4-BE49-F238E27FC236}">
                          <a16:creationId xmlns:a16="http://schemas.microsoft.com/office/drawing/2014/main" id="{935E771C-DBB6-0AC2-DC8E-53FFB7EA1E12}"/>
                        </a:ext>
                      </a:extLst>
                    </p:cNvPr>
                    <p:cNvCxnSpPr/>
                    <p:nvPr/>
                  </p:nvCxnSpPr>
                  <p:spPr>
                    <a:xfrm>
                      <a:off x="3110860" y="1509733"/>
                      <a:ext cx="0" cy="15348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FD5C6E0-82AC-22D8-7DBA-D9346A17C5F1}"/>
                        </a:ext>
                      </a:extLst>
                    </p:cNvPr>
                    <p:cNvCxnSpPr>
                      <a:cxnSpLocks/>
                    </p:cNvCxnSpPr>
                    <p:nvPr/>
                  </p:nvCxnSpPr>
                  <p:spPr>
                    <a:xfrm flipH="1">
                      <a:off x="3110861" y="3044536"/>
                      <a:ext cx="1209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A099A314-3C47-1828-C805-2CACD371E59C}"/>
                        </a:ext>
                      </a:extLst>
                    </p:cNvPr>
                    <p:cNvSpPr/>
                    <p:nvPr/>
                  </p:nvSpPr>
                  <p:spPr>
                    <a:xfrm>
                      <a:off x="3262745" y="2556164"/>
                      <a:ext cx="264910" cy="4883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5" name="Rectangle 144">
                      <a:extLst>
                        <a:ext uri="{FF2B5EF4-FFF2-40B4-BE49-F238E27FC236}">
                          <a16:creationId xmlns:a16="http://schemas.microsoft.com/office/drawing/2014/main" id="{341879DE-3BD4-7793-88A1-386DC12B99BD}"/>
                        </a:ext>
                      </a:extLst>
                    </p:cNvPr>
                    <p:cNvSpPr/>
                    <p:nvPr/>
                  </p:nvSpPr>
                  <p:spPr>
                    <a:xfrm>
                      <a:off x="3759870" y="1878374"/>
                      <a:ext cx="264910" cy="1166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39" name="TextBox 138">
                    <a:extLst>
                      <a:ext uri="{FF2B5EF4-FFF2-40B4-BE49-F238E27FC236}">
                        <a16:creationId xmlns:a16="http://schemas.microsoft.com/office/drawing/2014/main" id="{D7BFB8D1-D51D-AA75-F8C3-204F262D8FF7}"/>
                      </a:ext>
                    </a:extLst>
                  </p:cNvPr>
                  <p:cNvSpPr txBox="1"/>
                  <p:nvPr/>
                </p:nvSpPr>
                <p:spPr>
                  <a:xfrm rot="16200000">
                    <a:off x="2587208" y="2059803"/>
                    <a:ext cx="8018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Percent</a:t>
                    </a:r>
                  </a:p>
                </p:txBody>
              </p:sp>
              <p:sp>
                <p:nvSpPr>
                  <p:cNvPr id="140" name="TextBox 139">
                    <a:extLst>
                      <a:ext uri="{FF2B5EF4-FFF2-40B4-BE49-F238E27FC236}">
                        <a16:creationId xmlns:a16="http://schemas.microsoft.com/office/drawing/2014/main" id="{26FBA0CF-5079-7172-DA65-83ADC5932EB9}"/>
                      </a:ext>
                    </a:extLst>
                  </p:cNvPr>
                  <p:cNvSpPr txBox="1"/>
                  <p:nvPr/>
                </p:nvSpPr>
                <p:spPr>
                  <a:xfrm>
                    <a:off x="3173024" y="2248386"/>
                    <a:ext cx="59343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0.5%</a:t>
                    </a:r>
                  </a:p>
                </p:txBody>
              </p:sp>
              <p:sp>
                <p:nvSpPr>
                  <p:cNvPr id="141" name="TextBox 140">
                    <a:extLst>
                      <a:ext uri="{FF2B5EF4-FFF2-40B4-BE49-F238E27FC236}">
                        <a16:creationId xmlns:a16="http://schemas.microsoft.com/office/drawing/2014/main" id="{8E7AFDC5-21DA-78E6-A34A-565A2B942775}"/>
                      </a:ext>
                    </a:extLst>
                  </p:cNvPr>
                  <p:cNvSpPr txBox="1"/>
                  <p:nvPr/>
                </p:nvSpPr>
                <p:spPr>
                  <a:xfrm>
                    <a:off x="3635336" y="1586625"/>
                    <a:ext cx="6639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3A6">
                            <a:lumMod val="60000"/>
                            <a:lumOff val="40000"/>
                          </a:srgbClr>
                        </a:solidFill>
                        <a:effectLst/>
                        <a:uLnTx/>
                        <a:uFillTx/>
                        <a:latin typeface="Arial Black" panose="020B0604020202020204" pitchFamily="34" charset="0"/>
                        <a:ea typeface="+mn-ea"/>
                        <a:cs typeface="Arial Black" panose="020B0604020202020204" pitchFamily="34" charset="0"/>
                      </a:rPr>
                      <a:t>1.3%</a:t>
                    </a:r>
                  </a:p>
                </p:txBody>
              </p:sp>
            </p:grpSp>
            <p:sp>
              <p:nvSpPr>
                <p:cNvPr id="147" name="TextBox 146">
                  <a:extLst>
                    <a:ext uri="{FF2B5EF4-FFF2-40B4-BE49-F238E27FC236}">
                      <a16:creationId xmlns:a16="http://schemas.microsoft.com/office/drawing/2014/main" id="{2CA24282-1E84-2050-99C0-DE0C7824B799}"/>
                    </a:ext>
                  </a:extLst>
                </p:cNvPr>
                <p:cNvSpPr txBox="1"/>
                <p:nvPr/>
              </p:nvSpPr>
              <p:spPr>
                <a:xfrm>
                  <a:off x="9308835" y="3019762"/>
                  <a:ext cx="4347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US</a:t>
                  </a:r>
                </a:p>
              </p:txBody>
            </p:sp>
            <p:sp>
              <p:nvSpPr>
                <p:cNvPr id="148" name="TextBox 147">
                  <a:extLst>
                    <a:ext uri="{FF2B5EF4-FFF2-40B4-BE49-F238E27FC236}">
                      <a16:creationId xmlns:a16="http://schemas.microsoft.com/office/drawing/2014/main" id="{3D93DB23-EB6B-32F9-5456-B9A36A88D4C4}"/>
                    </a:ext>
                  </a:extLst>
                </p:cNvPr>
                <p:cNvSpPr txBox="1"/>
                <p:nvPr/>
              </p:nvSpPr>
              <p:spPr>
                <a:xfrm>
                  <a:off x="9790592" y="3019761"/>
                  <a:ext cx="4251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KY</a:t>
                  </a:r>
                </a:p>
              </p:txBody>
            </p:sp>
          </p:grpSp>
          <p:sp>
            <p:nvSpPr>
              <p:cNvPr id="155" name="TextBox 154">
                <a:extLst>
                  <a:ext uri="{FF2B5EF4-FFF2-40B4-BE49-F238E27FC236}">
                    <a16:creationId xmlns:a16="http://schemas.microsoft.com/office/drawing/2014/main" id="{498F8BFD-6854-54F3-3EB3-13A82EF2329A}"/>
                  </a:ext>
                </a:extLst>
              </p:cNvPr>
              <p:cNvSpPr txBox="1"/>
              <p:nvPr/>
            </p:nvSpPr>
            <p:spPr>
              <a:xfrm>
                <a:off x="8790047" y="1270521"/>
                <a:ext cx="13722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HPV16 E6 Abs</a:t>
                </a:r>
              </a:p>
            </p:txBody>
          </p:sp>
        </p:grpSp>
        <p:pic>
          <p:nvPicPr>
            <p:cNvPr id="164" name="Graphic 163" descr="Smoking">
              <a:extLst>
                <a:ext uri="{FF2B5EF4-FFF2-40B4-BE49-F238E27FC236}">
                  <a16:creationId xmlns:a16="http://schemas.microsoft.com/office/drawing/2014/main" id="{7561BD0D-A262-6333-B50F-FE5C1DF464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35498" y="1439912"/>
              <a:ext cx="1257837" cy="1257837"/>
            </a:xfrm>
            <a:prstGeom prst="rect">
              <a:avLst/>
            </a:prstGeom>
          </p:spPr>
        </p:pic>
        <p:sp>
          <p:nvSpPr>
            <p:cNvPr id="165" name="TextBox 164">
              <a:extLst>
                <a:ext uri="{FF2B5EF4-FFF2-40B4-BE49-F238E27FC236}">
                  <a16:creationId xmlns:a16="http://schemas.microsoft.com/office/drawing/2014/main" id="{4A515401-F798-7C47-7D2B-2EEDED4BCDA6}"/>
                </a:ext>
              </a:extLst>
            </p:cNvPr>
            <p:cNvSpPr txBox="1"/>
            <p:nvPr/>
          </p:nvSpPr>
          <p:spPr>
            <a:xfrm>
              <a:off x="10141986" y="2664382"/>
              <a:ext cx="19415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55% Ever Smokers</a:t>
              </a:r>
            </a:p>
          </p:txBody>
        </p:sp>
        <p:grpSp>
          <p:nvGrpSpPr>
            <p:cNvPr id="3" name="Group 2">
              <a:extLst>
                <a:ext uri="{FF2B5EF4-FFF2-40B4-BE49-F238E27FC236}">
                  <a16:creationId xmlns:a16="http://schemas.microsoft.com/office/drawing/2014/main" id="{2823845C-A9CC-B4BF-6B2C-EA7F823968E7}"/>
                </a:ext>
              </a:extLst>
            </p:cNvPr>
            <p:cNvGrpSpPr/>
            <p:nvPr/>
          </p:nvGrpSpPr>
          <p:grpSpPr>
            <a:xfrm>
              <a:off x="3036599" y="3902124"/>
              <a:ext cx="3644071" cy="1653139"/>
              <a:chOff x="4353826" y="3972229"/>
              <a:chExt cx="4541071" cy="2060063"/>
            </a:xfrm>
          </p:grpSpPr>
          <p:pic>
            <p:nvPicPr>
              <p:cNvPr id="168" name="Picture 167">
                <a:extLst>
                  <a:ext uri="{FF2B5EF4-FFF2-40B4-BE49-F238E27FC236}">
                    <a16:creationId xmlns:a16="http://schemas.microsoft.com/office/drawing/2014/main" id="{DB677211-E0F0-8E5C-038A-34B7EF11C82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420950" y="3972229"/>
                <a:ext cx="2223514" cy="1483877"/>
              </a:xfrm>
              <a:prstGeom prst="rect">
                <a:avLst/>
              </a:prstGeom>
              <a:effectLst/>
            </p:spPr>
          </p:pic>
          <p:sp>
            <p:nvSpPr>
              <p:cNvPr id="170" name="TextBox 169">
                <a:extLst>
                  <a:ext uri="{FF2B5EF4-FFF2-40B4-BE49-F238E27FC236}">
                    <a16:creationId xmlns:a16="http://schemas.microsoft.com/office/drawing/2014/main" id="{01502F4D-8AF6-9EEE-6376-55160E6DA6F4}"/>
                  </a:ext>
                </a:extLst>
              </p:cNvPr>
              <p:cNvSpPr txBox="1"/>
              <p:nvPr/>
            </p:nvSpPr>
            <p:spPr>
              <a:xfrm>
                <a:off x="4353826" y="5380282"/>
                <a:ext cx="2357760" cy="6520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Head and Neck Cancer Screening</a:t>
                </a:r>
              </a:p>
            </p:txBody>
          </p:sp>
          <p:sp>
            <p:nvSpPr>
              <p:cNvPr id="172" name="Arrow: Right 171">
                <a:extLst>
                  <a:ext uri="{FF2B5EF4-FFF2-40B4-BE49-F238E27FC236}">
                    <a16:creationId xmlns:a16="http://schemas.microsoft.com/office/drawing/2014/main" id="{CF0BC68D-E358-7BBB-0647-A9E6FB8E5095}"/>
                  </a:ext>
                </a:extLst>
              </p:cNvPr>
              <p:cNvSpPr/>
              <p:nvPr/>
            </p:nvSpPr>
            <p:spPr>
              <a:xfrm>
                <a:off x="7222559" y="4579992"/>
                <a:ext cx="1305810" cy="390987"/>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3" name="TextBox 172">
                <a:extLst>
                  <a:ext uri="{FF2B5EF4-FFF2-40B4-BE49-F238E27FC236}">
                    <a16:creationId xmlns:a16="http://schemas.microsoft.com/office/drawing/2014/main" id="{70DA1097-816B-C4E3-7856-778AA848FC34}"/>
                  </a:ext>
                </a:extLst>
              </p:cNvPr>
              <p:cNvSpPr txBox="1"/>
              <p:nvPr/>
            </p:nvSpPr>
            <p:spPr>
              <a:xfrm>
                <a:off x="6968823" y="4259329"/>
                <a:ext cx="1926074" cy="4218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17 HPV16 E6+</a:t>
                </a:r>
              </a:p>
            </p:txBody>
          </p:sp>
          <p:sp>
            <p:nvSpPr>
              <p:cNvPr id="174" name="TextBox 173">
                <a:extLst>
                  <a:ext uri="{FF2B5EF4-FFF2-40B4-BE49-F238E27FC236}">
                    <a16:creationId xmlns:a16="http://schemas.microsoft.com/office/drawing/2014/main" id="{9A3C4ED5-2683-235E-E582-88F8C2C3B070}"/>
                  </a:ext>
                </a:extLst>
              </p:cNvPr>
              <p:cNvSpPr txBox="1"/>
              <p:nvPr/>
            </p:nvSpPr>
            <p:spPr>
              <a:xfrm>
                <a:off x="7133565" y="4884535"/>
                <a:ext cx="1061509" cy="338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Screened</a:t>
                </a:r>
              </a:p>
            </p:txBody>
          </p:sp>
        </p:grpSp>
        <p:pic>
          <p:nvPicPr>
            <p:cNvPr id="10" name="Picture 9">
              <a:extLst>
                <a:ext uri="{FF2B5EF4-FFF2-40B4-BE49-F238E27FC236}">
                  <a16:creationId xmlns:a16="http://schemas.microsoft.com/office/drawing/2014/main" id="{5A3DBACA-EDA8-99C7-2F17-F883A4F7DECA}"/>
                </a:ext>
              </a:extLst>
            </p:cNvPr>
            <p:cNvPicPr>
              <a:picLocks noChangeAspect="1"/>
            </p:cNvPicPr>
            <p:nvPr/>
          </p:nvPicPr>
          <p:blipFill>
            <a:blip r:embed="rId14"/>
            <a:stretch>
              <a:fillRect/>
            </a:stretch>
          </p:blipFill>
          <p:spPr>
            <a:xfrm>
              <a:off x="2895413" y="2011557"/>
              <a:ext cx="830316" cy="830316"/>
            </a:xfrm>
            <a:prstGeom prst="rect">
              <a:avLst/>
            </a:prstGeom>
          </p:spPr>
        </p:pic>
        <p:pic>
          <p:nvPicPr>
            <p:cNvPr id="13" name="Picture 4" descr="Oropharyngeal Cancer | Otolaryngology ...">
              <a:extLst>
                <a:ext uri="{FF2B5EF4-FFF2-40B4-BE49-F238E27FC236}">
                  <a16:creationId xmlns:a16="http://schemas.microsoft.com/office/drawing/2014/main" id="{96A62F84-2638-B6A1-EF82-A26D5AD1F1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6395" y="3840415"/>
              <a:ext cx="1558056" cy="13136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9D3BC9-E51B-8FBE-1F58-F191BE90C28E}"/>
                </a:ext>
              </a:extLst>
            </p:cNvPr>
            <p:cNvSpPr txBox="1"/>
            <p:nvPr/>
          </p:nvSpPr>
          <p:spPr>
            <a:xfrm>
              <a:off x="6732913" y="5109968"/>
              <a:ext cx="20583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T1N1 (Stage 1)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HPV+OPSCC</a:t>
              </a:r>
            </a:p>
          </p:txBody>
        </p:sp>
        <p:pic>
          <p:nvPicPr>
            <p:cNvPr id="15" name="Picture 4" descr="Oropharyngeal Cancer | Otolaryngology ...">
              <a:extLst>
                <a:ext uri="{FF2B5EF4-FFF2-40B4-BE49-F238E27FC236}">
                  <a16:creationId xmlns:a16="http://schemas.microsoft.com/office/drawing/2014/main" id="{502CBAFD-44C4-1C68-F90A-62F71175D0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82221" y="3842304"/>
              <a:ext cx="1558056" cy="13136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270BCD8-09D5-99F4-1C87-73131F784DCA}"/>
                </a:ext>
              </a:extLst>
            </p:cNvPr>
            <p:cNvSpPr txBox="1"/>
            <p:nvPr/>
          </p:nvSpPr>
          <p:spPr>
            <a:xfrm>
              <a:off x="8403707" y="5109968"/>
              <a:ext cx="20583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T2N1 (Stage 1)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HPV+OPSCC</a:t>
              </a:r>
            </a:p>
          </p:txBody>
        </p:sp>
        <p:pic>
          <p:nvPicPr>
            <p:cNvPr id="17" name="Picture 4" descr="Oropharyngeal Cancer | Otolaryngology ...">
              <a:extLst>
                <a:ext uri="{FF2B5EF4-FFF2-40B4-BE49-F238E27FC236}">
                  <a16:creationId xmlns:a16="http://schemas.microsoft.com/office/drawing/2014/main" id="{02AF87B8-82EC-3201-5D7B-299E28B369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16125" y="3873289"/>
              <a:ext cx="1525026" cy="12857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6BC1FCA-EEAE-CE0A-3EDD-E0E6744518FB}"/>
                </a:ext>
              </a:extLst>
            </p:cNvPr>
            <p:cNvSpPr txBox="1"/>
            <p:nvPr/>
          </p:nvSpPr>
          <p:spPr>
            <a:xfrm>
              <a:off x="10039497" y="5087058"/>
              <a:ext cx="20583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Mass Detected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(biopsy planned)</a:t>
              </a:r>
            </a:p>
          </p:txBody>
        </p:sp>
      </p:grpSp>
      <p:sp>
        <p:nvSpPr>
          <p:cNvPr id="11" name="Content Placeholder 11">
            <a:extLst>
              <a:ext uri="{FF2B5EF4-FFF2-40B4-BE49-F238E27FC236}">
                <a16:creationId xmlns:a16="http://schemas.microsoft.com/office/drawing/2014/main" id="{73EC3F63-E6FF-F7FA-7AC0-5D029F7B5151}"/>
              </a:ext>
            </a:extLst>
          </p:cNvPr>
          <p:cNvSpPr txBox="1">
            <a:spLocks/>
          </p:cNvSpPr>
          <p:nvPr/>
        </p:nvSpPr>
        <p:spPr>
          <a:xfrm>
            <a:off x="1477008" y="4974179"/>
            <a:ext cx="734175" cy="327782"/>
          </a:xfrm>
          <a:prstGeom prst="rect">
            <a:avLst/>
          </a:prstGeom>
        </p:spPr>
        <p:txBody>
          <a:bodyPr vert="horz" wrap="none" lIns="0" tIns="36576"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90000"/>
              </a:lnSpc>
              <a:spcBef>
                <a:spcPts val="0"/>
              </a:spcBef>
              <a:spcAft>
                <a:spcPts val="0"/>
              </a:spcAft>
              <a:buClr>
                <a:srgbClr val="0032A0"/>
              </a:buClr>
              <a:buSzPct val="90000"/>
              <a:buFont typeface="Wingdings" pitchFamily="2" charset="2"/>
              <a:buNone/>
              <a:tabLst>
                <a:tab pos="107950" algn="l"/>
                <a:tab pos="280988" algn="l"/>
              </a:tabLst>
              <a:defRPr/>
            </a:pPr>
            <a: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t>WINDON</a:t>
            </a:r>
            <a:br>
              <a:rPr kumimoji="0" lang="en-US" sz="105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br>
            <a:r>
              <a:rPr kumimoji="0" lang="en-US" sz="105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New recruit</a:t>
            </a:r>
          </a:p>
        </p:txBody>
      </p:sp>
      <p:pic>
        <p:nvPicPr>
          <p:cNvPr id="1026" name="Picture 2">
            <a:extLst>
              <a:ext uri="{FF2B5EF4-FFF2-40B4-BE49-F238E27FC236}">
                <a16:creationId xmlns:a16="http://schemas.microsoft.com/office/drawing/2014/main" id="{F52D301B-6193-807C-B4C1-193B0AE5667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0000" b="10000"/>
          <a:stretch>
            <a:fillRect/>
          </a:stretch>
        </p:blipFill>
        <p:spPr bwMode="auto">
          <a:xfrm>
            <a:off x="1436705" y="4253463"/>
            <a:ext cx="670097" cy="67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9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58C995-56CF-4B69-88A8-C89BAD1F1998}"/>
              </a:ext>
            </a:extLst>
          </p:cNvPr>
          <p:cNvSpPr/>
          <p:nvPr/>
        </p:nvSpPr>
        <p:spPr>
          <a:xfrm>
            <a:off x="455778" y="3296092"/>
            <a:ext cx="11280444" cy="331089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24BE79B-DC11-1F4D-00C0-A277615BD5BB}"/>
              </a:ext>
            </a:extLst>
          </p:cNvPr>
          <p:cNvSpPr>
            <a:spLocks noGrp="1"/>
          </p:cNvSpPr>
          <p:nvPr>
            <p:ph type="title"/>
          </p:nvPr>
        </p:nvSpPr>
        <p:spPr/>
        <p:txBody>
          <a:bodyPr>
            <a:normAutofit/>
          </a:bodyPr>
          <a:lstStyle/>
          <a:p>
            <a:r>
              <a:rPr lang="en-US" dirty="0"/>
              <a:t>Survivorship for Patients with Advanced Stage Lung Cancer </a:t>
            </a:r>
          </a:p>
        </p:txBody>
      </p:sp>
      <p:pic>
        <p:nvPicPr>
          <p:cNvPr id="3" name="Content Placeholder 9">
            <a:extLst>
              <a:ext uri="{FF2B5EF4-FFF2-40B4-BE49-F238E27FC236}">
                <a16:creationId xmlns:a16="http://schemas.microsoft.com/office/drawing/2014/main" id="{453A295E-AE42-4420-8C02-FEBFB25984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5778" y="1559996"/>
            <a:ext cx="1212741" cy="1213278"/>
          </a:xfrm>
          <a:prstGeom prst="rect">
            <a:avLst/>
          </a:prstGeom>
          <a:ln w="19050">
            <a:noFill/>
          </a:ln>
        </p:spPr>
      </p:pic>
      <p:sp>
        <p:nvSpPr>
          <p:cNvPr id="4" name="Content Placeholder 11">
            <a:extLst>
              <a:ext uri="{FF2B5EF4-FFF2-40B4-BE49-F238E27FC236}">
                <a16:creationId xmlns:a16="http://schemas.microsoft.com/office/drawing/2014/main" id="{F0C71270-89E7-4C1C-86DA-94662B2A08BA}"/>
              </a:ext>
            </a:extLst>
          </p:cNvPr>
          <p:cNvSpPr txBox="1">
            <a:spLocks/>
          </p:cNvSpPr>
          <p:nvPr/>
        </p:nvSpPr>
        <p:spPr>
          <a:xfrm>
            <a:off x="455778" y="2845537"/>
            <a:ext cx="857222" cy="179023"/>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400" b="1" i="0" u="none" strike="noStrike" kern="1200" cap="none" spc="0" normalizeH="0" baseline="0" noProof="0" dirty="0">
                <a:ln>
                  <a:noFill/>
                </a:ln>
                <a:solidFill>
                  <a:schemeClr val="tx2"/>
                </a:solidFill>
                <a:effectLst/>
                <a:uLnTx/>
                <a:uFillTx/>
                <a:latin typeface="Aptos Black" panose="020B0004020202020204" pitchFamily="34" charset="0"/>
                <a:ea typeface="+mn-ea"/>
                <a:cs typeface="Arial Black" panose="020B0604020202020204" pitchFamily="34" charset="0"/>
              </a:rPr>
              <a:t>MCLOUTH</a:t>
            </a:r>
            <a:endParaRPr kumimoji="0" lang="en-US" sz="1400" b="1" i="0" u="none" strike="noStrike" kern="1200" cap="none" spc="0" normalizeH="0" baseline="0" noProof="0" dirty="0">
              <a:ln>
                <a:noFill/>
              </a:ln>
              <a:solidFill>
                <a:schemeClr val="tx2"/>
              </a:solidFill>
              <a:effectLst/>
              <a:uLnTx/>
              <a:uFillTx/>
              <a:latin typeface="Aptos Black" panose="020B00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5D0DE36-4F3B-474F-8BA2-E5848C47535B}"/>
              </a:ext>
            </a:extLst>
          </p:cNvPr>
          <p:cNvPicPr>
            <a:picLocks noChangeAspect="1"/>
          </p:cNvPicPr>
          <p:nvPr/>
        </p:nvPicPr>
        <p:blipFill>
          <a:blip r:embed="rId4"/>
          <a:stretch>
            <a:fillRect/>
          </a:stretch>
        </p:blipFill>
        <p:spPr>
          <a:xfrm>
            <a:off x="455778" y="3301896"/>
            <a:ext cx="1212741" cy="1080921"/>
          </a:xfrm>
          <a:prstGeom prst="rect">
            <a:avLst/>
          </a:prstGeom>
          <a:ln>
            <a:solidFill>
              <a:schemeClr val="bg1"/>
            </a:solidFill>
          </a:ln>
        </p:spPr>
      </p:pic>
      <p:graphicFrame>
        <p:nvGraphicFramePr>
          <p:cNvPr id="9" name="Chart 8">
            <a:extLst>
              <a:ext uri="{FF2B5EF4-FFF2-40B4-BE49-F238E27FC236}">
                <a16:creationId xmlns:a16="http://schemas.microsoft.com/office/drawing/2014/main" id="{52492253-5E64-4071-A05F-78F153036879}"/>
              </a:ext>
            </a:extLst>
          </p:cNvPr>
          <p:cNvGraphicFramePr/>
          <p:nvPr>
            <p:extLst>
              <p:ext uri="{D42A27DB-BD31-4B8C-83A1-F6EECF244321}">
                <p14:modId xmlns:p14="http://schemas.microsoft.com/office/powerpoint/2010/main" val="3671391386"/>
              </p:ext>
            </p:extLst>
          </p:nvPr>
        </p:nvGraphicFramePr>
        <p:xfrm>
          <a:off x="1784068" y="1715255"/>
          <a:ext cx="1329763" cy="1213278"/>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58704E20-F0CA-47D9-90EB-5649D1974C52}"/>
              </a:ext>
            </a:extLst>
          </p:cNvPr>
          <p:cNvSpPr txBox="1"/>
          <p:nvPr/>
        </p:nvSpPr>
        <p:spPr>
          <a:xfrm>
            <a:off x="2096533" y="2078444"/>
            <a:ext cx="76976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ptos" panose="02110004020202020204"/>
                <a:ea typeface="+mn-ea"/>
                <a:cs typeface="+mn-cs"/>
              </a:rPr>
              <a:t>55%</a:t>
            </a:r>
          </a:p>
        </p:txBody>
      </p:sp>
      <p:sp>
        <p:nvSpPr>
          <p:cNvPr id="12" name="TextBox 11">
            <a:extLst>
              <a:ext uri="{FF2B5EF4-FFF2-40B4-BE49-F238E27FC236}">
                <a16:creationId xmlns:a16="http://schemas.microsoft.com/office/drawing/2014/main" id="{0ED2430F-C4DD-43D0-99A3-81634D1EF8D1}"/>
              </a:ext>
            </a:extLst>
          </p:cNvPr>
          <p:cNvSpPr txBox="1"/>
          <p:nvPr/>
        </p:nvSpPr>
        <p:spPr>
          <a:xfrm>
            <a:off x="2978739" y="1848951"/>
            <a:ext cx="34575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Unmet supportive care needs related to psychological well-being, physical and daily living </a:t>
            </a:r>
          </a:p>
        </p:txBody>
      </p:sp>
      <p:pic>
        <p:nvPicPr>
          <p:cNvPr id="13" name="Picture 12">
            <a:extLst>
              <a:ext uri="{FF2B5EF4-FFF2-40B4-BE49-F238E27FC236}">
                <a16:creationId xmlns:a16="http://schemas.microsoft.com/office/drawing/2014/main" id="{000EDFB0-A949-478F-83C3-051549BF163A}"/>
              </a:ext>
            </a:extLst>
          </p:cNvPr>
          <p:cNvPicPr>
            <a:picLocks noChangeAspect="1"/>
          </p:cNvPicPr>
          <p:nvPr/>
        </p:nvPicPr>
        <p:blipFill>
          <a:blip r:embed="rId6"/>
          <a:stretch>
            <a:fillRect/>
          </a:stretch>
        </p:blipFill>
        <p:spPr>
          <a:xfrm>
            <a:off x="2978739" y="2752239"/>
            <a:ext cx="2534004" cy="523948"/>
          </a:xfrm>
          <a:prstGeom prst="rect">
            <a:avLst/>
          </a:prstGeom>
        </p:spPr>
      </p:pic>
      <p:sp>
        <p:nvSpPr>
          <p:cNvPr id="16" name="TextBox 15">
            <a:extLst>
              <a:ext uri="{FF2B5EF4-FFF2-40B4-BE49-F238E27FC236}">
                <a16:creationId xmlns:a16="http://schemas.microsoft.com/office/drawing/2014/main" id="{BF63A2E1-0EA1-4AD7-BB32-2D4C642A5318}"/>
              </a:ext>
            </a:extLst>
          </p:cNvPr>
          <p:cNvSpPr txBox="1"/>
          <p:nvPr/>
        </p:nvSpPr>
        <p:spPr>
          <a:xfrm>
            <a:off x="2000445" y="1298350"/>
            <a:ext cx="70930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ptos" panose="02110004020202020204"/>
                <a:ea typeface="+mn-ea"/>
                <a:cs typeface="+mn-cs"/>
              </a:rPr>
              <a:t>Survival has improved; unmet care needs persist  </a:t>
            </a:r>
          </a:p>
        </p:txBody>
      </p:sp>
      <p:sp>
        <p:nvSpPr>
          <p:cNvPr id="19" name="Arrow: Right 18">
            <a:extLst>
              <a:ext uri="{FF2B5EF4-FFF2-40B4-BE49-F238E27FC236}">
                <a16:creationId xmlns:a16="http://schemas.microsoft.com/office/drawing/2014/main" id="{2F98B53C-C554-44CF-9360-3A3BC44193AD}"/>
              </a:ext>
            </a:extLst>
          </p:cNvPr>
          <p:cNvSpPr/>
          <p:nvPr/>
        </p:nvSpPr>
        <p:spPr>
          <a:xfrm>
            <a:off x="6493592" y="1924867"/>
            <a:ext cx="871495" cy="468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E7ABCDF3-A782-4C1B-9E61-6423A505A454}"/>
              </a:ext>
            </a:extLst>
          </p:cNvPr>
          <p:cNvSpPr txBox="1"/>
          <p:nvPr/>
        </p:nvSpPr>
        <p:spPr>
          <a:xfrm>
            <a:off x="7781679" y="1848951"/>
            <a:ext cx="4140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panose="02110004020202020204"/>
                <a:ea typeface="+mn-ea"/>
                <a:cs typeface="+mn-cs"/>
              </a:rPr>
              <a:t>“Hope”-based interventions as a promising approach to support mental health and quality of life during treatment  </a:t>
            </a:r>
          </a:p>
        </p:txBody>
      </p:sp>
      <p:pic>
        <p:nvPicPr>
          <p:cNvPr id="22" name="Picture 21">
            <a:extLst>
              <a:ext uri="{FF2B5EF4-FFF2-40B4-BE49-F238E27FC236}">
                <a16:creationId xmlns:a16="http://schemas.microsoft.com/office/drawing/2014/main" id="{A1F04356-D7CC-4431-8F5D-ACA48B318B9A}"/>
              </a:ext>
            </a:extLst>
          </p:cNvPr>
          <p:cNvPicPr>
            <a:picLocks noChangeAspect="1"/>
          </p:cNvPicPr>
          <p:nvPr/>
        </p:nvPicPr>
        <p:blipFill>
          <a:blip r:embed="rId7"/>
          <a:stretch>
            <a:fillRect/>
          </a:stretch>
        </p:blipFill>
        <p:spPr>
          <a:xfrm>
            <a:off x="7885851" y="2992755"/>
            <a:ext cx="2398823" cy="241118"/>
          </a:xfrm>
          <a:prstGeom prst="rect">
            <a:avLst/>
          </a:prstGeom>
        </p:spPr>
      </p:pic>
      <p:sp>
        <p:nvSpPr>
          <p:cNvPr id="25" name="TextBox 24">
            <a:extLst>
              <a:ext uri="{FF2B5EF4-FFF2-40B4-BE49-F238E27FC236}">
                <a16:creationId xmlns:a16="http://schemas.microsoft.com/office/drawing/2014/main" id="{680CC607-8BC3-4370-85EC-D4F16AAC4A07}"/>
              </a:ext>
            </a:extLst>
          </p:cNvPr>
          <p:cNvSpPr txBox="1"/>
          <p:nvPr/>
        </p:nvSpPr>
        <p:spPr>
          <a:xfrm>
            <a:off x="1668519" y="3268438"/>
            <a:ext cx="4872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panose="02110004020202020204"/>
                <a:ea typeface="+mn-ea"/>
                <a:cs typeface="+mn-cs"/>
              </a:rPr>
              <a:t>“Pathways,” A Hope-Based Intervention for Patients with Advanced Stage Lung Cancer</a:t>
            </a:r>
          </a:p>
        </p:txBody>
      </p:sp>
      <p:pic>
        <p:nvPicPr>
          <p:cNvPr id="29" name="Picture 28">
            <a:extLst>
              <a:ext uri="{FF2B5EF4-FFF2-40B4-BE49-F238E27FC236}">
                <a16:creationId xmlns:a16="http://schemas.microsoft.com/office/drawing/2014/main" id="{7E61DEA8-626C-4F57-A262-D82CE33869D9}"/>
              </a:ext>
            </a:extLst>
          </p:cNvPr>
          <p:cNvPicPr>
            <a:picLocks noChangeAspect="1"/>
          </p:cNvPicPr>
          <p:nvPr/>
        </p:nvPicPr>
        <p:blipFill>
          <a:blip r:embed="rId8"/>
          <a:stretch>
            <a:fillRect/>
          </a:stretch>
        </p:blipFill>
        <p:spPr>
          <a:xfrm>
            <a:off x="7462212" y="4571006"/>
            <a:ext cx="4222579" cy="530923"/>
          </a:xfrm>
          <a:prstGeom prst="rect">
            <a:avLst/>
          </a:prstGeom>
          <a:ln>
            <a:solidFill>
              <a:schemeClr val="tx1"/>
            </a:solidFill>
          </a:ln>
        </p:spPr>
      </p:pic>
      <p:grpSp>
        <p:nvGrpSpPr>
          <p:cNvPr id="6" name="Group 5">
            <a:extLst>
              <a:ext uri="{FF2B5EF4-FFF2-40B4-BE49-F238E27FC236}">
                <a16:creationId xmlns:a16="http://schemas.microsoft.com/office/drawing/2014/main" id="{6384935A-A6A9-4C36-AF9E-B52CCA944424}"/>
              </a:ext>
            </a:extLst>
          </p:cNvPr>
          <p:cNvGrpSpPr/>
          <p:nvPr/>
        </p:nvGrpSpPr>
        <p:grpSpPr>
          <a:xfrm>
            <a:off x="7462212" y="3480685"/>
            <a:ext cx="4229454" cy="1001385"/>
            <a:chOff x="6910941" y="3583612"/>
            <a:chExt cx="4754800" cy="1211148"/>
          </a:xfrm>
        </p:grpSpPr>
        <p:pic>
          <p:nvPicPr>
            <p:cNvPr id="30" name="Picture 29">
              <a:extLst>
                <a:ext uri="{FF2B5EF4-FFF2-40B4-BE49-F238E27FC236}">
                  <a16:creationId xmlns:a16="http://schemas.microsoft.com/office/drawing/2014/main" id="{EE00A4D2-E278-43BB-9731-CA0809E0B34B}"/>
                </a:ext>
              </a:extLst>
            </p:cNvPr>
            <p:cNvPicPr>
              <a:picLocks noChangeAspect="1"/>
            </p:cNvPicPr>
            <p:nvPr/>
          </p:nvPicPr>
          <p:blipFill rotWithShape="1">
            <a:blip r:embed="rId9"/>
            <a:srcRect t="51937"/>
            <a:stretch/>
          </p:blipFill>
          <p:spPr>
            <a:xfrm>
              <a:off x="6910941" y="4095349"/>
              <a:ext cx="4754800" cy="699411"/>
            </a:xfrm>
            <a:prstGeom prst="rect">
              <a:avLst/>
            </a:prstGeom>
            <a:ln>
              <a:solidFill>
                <a:schemeClr val="tx1"/>
              </a:solidFill>
            </a:ln>
          </p:spPr>
        </p:pic>
        <p:pic>
          <p:nvPicPr>
            <p:cNvPr id="27" name="Picture 26">
              <a:extLst>
                <a:ext uri="{FF2B5EF4-FFF2-40B4-BE49-F238E27FC236}">
                  <a16:creationId xmlns:a16="http://schemas.microsoft.com/office/drawing/2014/main" id="{D80F2BF8-FCD2-4A25-8626-C761A293E010}"/>
                </a:ext>
              </a:extLst>
            </p:cNvPr>
            <p:cNvPicPr>
              <a:picLocks noChangeAspect="1"/>
            </p:cNvPicPr>
            <p:nvPr/>
          </p:nvPicPr>
          <p:blipFill rotWithShape="1">
            <a:blip r:embed="rId9"/>
            <a:srcRect b="66204"/>
            <a:stretch/>
          </p:blipFill>
          <p:spPr>
            <a:xfrm>
              <a:off x="6910941" y="3583612"/>
              <a:ext cx="4754800" cy="491796"/>
            </a:xfrm>
            <a:prstGeom prst="rect">
              <a:avLst/>
            </a:prstGeom>
            <a:ln>
              <a:solidFill>
                <a:schemeClr val="tx1"/>
              </a:solidFill>
            </a:ln>
          </p:spPr>
        </p:pic>
      </p:grpSp>
      <p:sp>
        <p:nvSpPr>
          <p:cNvPr id="31" name="Text Box 2">
            <a:extLst>
              <a:ext uri="{FF2B5EF4-FFF2-40B4-BE49-F238E27FC236}">
                <a16:creationId xmlns:a16="http://schemas.microsoft.com/office/drawing/2014/main" id="{8D16AFA8-1F36-497A-A666-35020CBD4D27}"/>
              </a:ext>
            </a:extLst>
          </p:cNvPr>
          <p:cNvSpPr txBox="1">
            <a:spLocks noChangeArrowheads="1"/>
          </p:cNvSpPr>
          <p:nvPr/>
        </p:nvSpPr>
        <p:spPr bwMode="auto">
          <a:xfrm>
            <a:off x="2213074" y="4588369"/>
            <a:ext cx="4549531" cy="867930"/>
          </a:xfrm>
          <a:prstGeom prst="rect">
            <a:avLst/>
          </a:prstGeom>
          <a:noFill/>
          <a:ln w="9525">
            <a:noFill/>
            <a:miter lim="800000"/>
            <a:headEnd/>
            <a:tailEnd/>
          </a:ln>
        </p:spPr>
        <p:txBody>
          <a:bodyPr rot="0" vert="horz" wrap="square" lIns="18288" tIns="18288" rIns="18288" bIns="18288"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Theory-based psychological intervention embedded in cancer care, designed with patient and provider input </a:t>
            </a:r>
          </a:p>
        </p:txBody>
      </p:sp>
      <p:pic>
        <p:nvPicPr>
          <p:cNvPr id="32" name="Picture 31" descr="Cancer patient on wheelchair with sad, happy face | Cancer ...">
            <a:extLst>
              <a:ext uri="{FF2B5EF4-FFF2-40B4-BE49-F238E27FC236}">
                <a16:creationId xmlns:a16="http://schemas.microsoft.com/office/drawing/2014/main" id="{EFE34825-3237-4C44-BA0E-28EF7CA2CC92}"/>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9222" t="12554" r="3535" b="13767"/>
          <a:stretch/>
        </p:blipFill>
        <p:spPr>
          <a:xfrm>
            <a:off x="1026657" y="4522580"/>
            <a:ext cx="328406" cy="874415"/>
          </a:xfrm>
          <a:prstGeom prst="rect">
            <a:avLst/>
          </a:prstGeom>
        </p:spPr>
      </p:pic>
      <p:pic>
        <p:nvPicPr>
          <p:cNvPr id="33" name="Picture 32" descr="Image result for nurse">
            <a:extLst>
              <a:ext uri="{FF2B5EF4-FFF2-40B4-BE49-F238E27FC236}">
                <a16:creationId xmlns:a16="http://schemas.microsoft.com/office/drawing/2014/main" id="{480B4442-5A78-41D1-990C-7BE10FA89C86}"/>
              </a:ext>
            </a:extLst>
          </p:cNvPr>
          <p:cNvPicPr>
            <a:picLocks noChangeAspect="1"/>
          </p:cNvPicPr>
          <p:nvPr/>
        </p:nvPicPr>
        <p:blipFill rotWithShape="1">
          <a:blip r:embed="rId11"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692" t="17143" r="56923" b="22143"/>
          <a:stretch/>
        </p:blipFill>
        <p:spPr bwMode="auto">
          <a:xfrm>
            <a:off x="1406671" y="4645966"/>
            <a:ext cx="754795" cy="750743"/>
          </a:xfrm>
          <a:prstGeom prst="rect">
            <a:avLst/>
          </a:prstGeom>
          <a:noFill/>
          <a:ln>
            <a:noFill/>
          </a:ln>
          <a:extLst>
            <a:ext uri="{53640926-AAD7-44D8-BBD7-CCE9431645EC}">
              <a14:shadowObscured xmlns:a14="http://schemas.microsoft.com/office/drawing/2010/main"/>
            </a:ext>
          </a:extLst>
        </p:spPr>
      </p:pic>
      <p:sp>
        <p:nvSpPr>
          <p:cNvPr id="39" name="TextBox 38">
            <a:extLst>
              <a:ext uri="{FF2B5EF4-FFF2-40B4-BE49-F238E27FC236}">
                <a16:creationId xmlns:a16="http://schemas.microsoft.com/office/drawing/2014/main" id="{1BC5B95A-07CA-483C-8C62-7E98B825D332}"/>
              </a:ext>
            </a:extLst>
          </p:cNvPr>
          <p:cNvSpPr txBox="1"/>
          <p:nvPr/>
        </p:nvSpPr>
        <p:spPr>
          <a:xfrm>
            <a:off x="9808845" y="5775918"/>
            <a:ext cx="23831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mn-cs"/>
              </a:rPr>
              <a:t>2025 Citation Award </a:t>
            </a:r>
          </a:p>
        </p:txBody>
      </p:sp>
      <p:pic>
        <p:nvPicPr>
          <p:cNvPr id="7" name="Picture 6">
            <a:extLst>
              <a:ext uri="{FF2B5EF4-FFF2-40B4-BE49-F238E27FC236}">
                <a16:creationId xmlns:a16="http://schemas.microsoft.com/office/drawing/2014/main" id="{E4869BDD-D20B-4378-AE47-ECDBA68598D1}"/>
              </a:ext>
            </a:extLst>
          </p:cNvPr>
          <p:cNvPicPr>
            <a:picLocks noChangeAspect="1"/>
          </p:cNvPicPr>
          <p:nvPr/>
        </p:nvPicPr>
        <p:blipFill>
          <a:blip r:embed="rId12"/>
          <a:stretch>
            <a:fillRect/>
          </a:stretch>
        </p:blipFill>
        <p:spPr>
          <a:xfrm>
            <a:off x="10267644" y="5228755"/>
            <a:ext cx="1381318" cy="552527"/>
          </a:xfrm>
          <a:prstGeom prst="rect">
            <a:avLst/>
          </a:prstGeom>
        </p:spPr>
      </p:pic>
      <p:sp>
        <p:nvSpPr>
          <p:cNvPr id="34" name="TextBox 33">
            <a:extLst>
              <a:ext uri="{FF2B5EF4-FFF2-40B4-BE49-F238E27FC236}">
                <a16:creationId xmlns:a16="http://schemas.microsoft.com/office/drawing/2014/main" id="{DA58F4DD-25D7-410C-9FF8-46E95C299C0C}"/>
              </a:ext>
            </a:extLst>
          </p:cNvPr>
          <p:cNvSpPr txBox="1"/>
          <p:nvPr/>
        </p:nvSpPr>
        <p:spPr>
          <a:xfrm>
            <a:off x="1002592" y="5505018"/>
            <a:ext cx="91182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mn-cs"/>
              </a:rPr>
              <a:t>Definitive Efficacy Trial: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mn-cs"/>
              </a:rPr>
              <a:t>1. Efficacy – depression symptoms (primary), quality of life, positive affect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mn-cs"/>
              </a:rPr>
              <a:t>2.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mn-cs"/>
              </a:rPr>
              <a:t>3. Intervention completion and benefit (</a:t>
            </a: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Times New Roman" panose="02020603050405020304" pitchFamily="18" charset="0"/>
              </a:rPr>
              <a:t>≥</a:t>
            </a: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 65 </a:t>
            </a:r>
            <a:r>
              <a:rPr kumimoji="0" lang="en-US" sz="1600" b="1" i="0" u="none" strike="noStrike" kern="1200" cap="none" spc="0" normalizeH="0" baseline="0" noProof="0" dirty="0" err="1">
                <a:ln>
                  <a:noFill/>
                </a:ln>
                <a:solidFill>
                  <a:srgbClr val="000000"/>
                </a:solidFill>
                <a:effectLst/>
                <a:uLnTx/>
                <a:uFillTx/>
                <a:latin typeface="Aptos" panose="02110004020202020204"/>
                <a:ea typeface="+mn-ea"/>
                <a:cs typeface="Arial" panose="020B0604020202020204" pitchFamily="34" charset="0"/>
              </a:rPr>
              <a:t>yrs</a:t>
            </a: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 vs. &lt;65; rural vs. urban; male vs. female)</a:t>
            </a:r>
            <a:r>
              <a:rPr kumimoji="0" lang="en-US" sz="16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 </a:t>
            </a:r>
            <a:r>
              <a:rPr kumimoji="0" lang="en-US" sz="1600" b="1" i="0" u="none" strike="noStrike" kern="1200" cap="none" spc="0" normalizeH="0" baseline="0" noProof="0" dirty="0">
                <a:ln>
                  <a:noFill/>
                </a:ln>
                <a:solidFill>
                  <a:srgbClr val="000000"/>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42646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CEF1-745C-E54C-A1ED-3AFBD3EF1DE9}"/>
              </a:ext>
            </a:extLst>
          </p:cNvPr>
          <p:cNvSpPr>
            <a:spLocks noGrp="1"/>
          </p:cNvSpPr>
          <p:nvPr>
            <p:ph type="title"/>
          </p:nvPr>
        </p:nvSpPr>
        <p:spPr>
          <a:xfrm>
            <a:off x="707365" y="213202"/>
            <a:ext cx="10325533" cy="1325563"/>
          </a:xfrm>
        </p:spPr>
        <p:txBody>
          <a:bodyPr/>
          <a:lstStyle/>
          <a:p>
            <a:r>
              <a:rPr lang="en-US" b="0" dirty="0">
                <a:latin typeface="Arial" panose="020B0604020202020204" pitchFamily="34" charset="0"/>
              </a:rPr>
              <a:t>Taking </a:t>
            </a:r>
            <a:r>
              <a:rPr lang="en-US" dirty="0"/>
              <a:t>ACTION </a:t>
            </a:r>
            <a:r>
              <a:rPr lang="en-US" sz="2400" b="0" u="sng" baseline="30000" dirty="0">
                <a:latin typeface="Arial Narrow" panose="020B0604020202020204" pitchFamily="34" charset="0"/>
                <a:cs typeface="Arial Narrow" panose="020B0604020202020204" pitchFamily="34" charset="0"/>
              </a:rPr>
              <a:t>A</a:t>
            </a:r>
            <a:r>
              <a:rPr lang="en-US" sz="2400" b="0" baseline="30000" dirty="0">
                <a:latin typeface="Arial Narrow" panose="020B0604020202020204" pitchFamily="34" charset="0"/>
                <a:cs typeface="Arial Narrow" panose="020B0604020202020204" pitchFamily="34" charset="0"/>
              </a:rPr>
              <a:t>ppalachian </a:t>
            </a:r>
            <a:r>
              <a:rPr lang="en-US" sz="2400" b="0" u="sng" baseline="30000" dirty="0">
                <a:latin typeface="Arial Narrow" panose="020B0604020202020204" pitchFamily="34" charset="0"/>
                <a:cs typeface="Arial Narrow" panose="020B0604020202020204" pitchFamily="34" charset="0"/>
              </a:rPr>
              <a:t>C</a:t>
            </a:r>
            <a:r>
              <a:rPr lang="en-US" sz="2400" b="0" baseline="30000" dirty="0">
                <a:latin typeface="Arial Narrow" panose="020B0604020202020204" pitchFamily="34" charset="0"/>
                <a:cs typeface="Arial Narrow" panose="020B0604020202020204" pitchFamily="34" charset="0"/>
              </a:rPr>
              <a:t>areer </a:t>
            </a:r>
            <a:r>
              <a:rPr lang="en-US" sz="2400" b="0" u="sng" baseline="30000" dirty="0">
                <a:latin typeface="Arial Narrow" panose="020B0604020202020204" pitchFamily="34" charset="0"/>
                <a:cs typeface="Arial Narrow" panose="020B0604020202020204" pitchFamily="34" charset="0"/>
              </a:rPr>
              <a:t>T</a:t>
            </a:r>
            <a:r>
              <a:rPr lang="en-US" sz="2400" b="0" baseline="30000" dirty="0">
                <a:latin typeface="Arial Narrow" panose="020B0604020202020204" pitchFamily="34" charset="0"/>
                <a:cs typeface="Arial Narrow" panose="020B0604020202020204" pitchFamily="34" charset="0"/>
              </a:rPr>
              <a:t>raining </a:t>
            </a:r>
            <a:r>
              <a:rPr lang="en-US" sz="2400" b="0" u="sng" baseline="30000" dirty="0">
                <a:latin typeface="Arial Narrow" panose="020B0604020202020204" pitchFamily="34" charset="0"/>
                <a:cs typeface="Arial Narrow" panose="020B0604020202020204" pitchFamily="34" charset="0"/>
              </a:rPr>
              <a:t>I</a:t>
            </a:r>
            <a:r>
              <a:rPr lang="en-US" sz="2400" b="0" baseline="30000" dirty="0">
                <a:latin typeface="Arial Narrow" panose="020B0604020202020204" pitchFamily="34" charset="0"/>
                <a:cs typeface="Arial Narrow" panose="020B0604020202020204" pitchFamily="34" charset="0"/>
              </a:rPr>
              <a:t>n </a:t>
            </a:r>
            <a:r>
              <a:rPr lang="en-US" sz="2400" b="0" u="sng" baseline="30000" dirty="0">
                <a:latin typeface="Arial Narrow" panose="020B0604020202020204" pitchFamily="34" charset="0"/>
                <a:cs typeface="Arial Narrow" panose="020B0604020202020204" pitchFamily="34" charset="0"/>
              </a:rPr>
              <a:t>On</a:t>
            </a:r>
            <a:r>
              <a:rPr lang="en-US" sz="2400" b="0" baseline="30000" dirty="0">
                <a:latin typeface="Arial Narrow" panose="020B0604020202020204" pitchFamily="34" charset="0"/>
                <a:cs typeface="Arial Narrow" panose="020B0604020202020204" pitchFamily="34" charset="0"/>
              </a:rPr>
              <a:t>cology</a:t>
            </a:r>
            <a:br>
              <a:rPr lang="en-US" b="0" dirty="0">
                <a:latin typeface="Arial Narrow" panose="020B0604020202020204" pitchFamily="34" charset="0"/>
                <a:cs typeface="Arial Narrow" panose="020B0604020202020204" pitchFamily="34" charset="0"/>
              </a:rPr>
            </a:br>
            <a:r>
              <a:rPr lang="en-US" b="0" dirty="0">
                <a:latin typeface="Arial" panose="020B0604020202020204" pitchFamily="34" charset="0"/>
              </a:rPr>
              <a:t>to Train Appalachian Students</a:t>
            </a:r>
          </a:p>
        </p:txBody>
      </p:sp>
      <p:sp>
        <p:nvSpPr>
          <p:cNvPr id="50" name="Rectangle 49">
            <a:extLst>
              <a:ext uri="{FF2B5EF4-FFF2-40B4-BE49-F238E27FC236}">
                <a16:creationId xmlns:a16="http://schemas.microsoft.com/office/drawing/2014/main" id="{3F322A3C-E916-124B-A49F-8DC4C0D437F0}"/>
              </a:ext>
            </a:extLst>
          </p:cNvPr>
          <p:cNvSpPr/>
          <p:nvPr/>
        </p:nvSpPr>
        <p:spPr>
          <a:xfrm>
            <a:off x="747886" y="1611301"/>
            <a:ext cx="7347131" cy="5032147"/>
          </a:xfrm>
          <a:prstGeom prst="rect">
            <a:avLst/>
          </a:prstGeom>
          <a:solidFill>
            <a:schemeClr val="accent2">
              <a:lumMod val="20000"/>
              <a:lumOff val="80000"/>
            </a:schemeClr>
          </a:solidFill>
          <a:ln w="12700">
            <a:noFill/>
          </a:ln>
        </p:spPr>
        <p:txBody>
          <a:bodyPr wrap="square" lIns="91440" tIns="91440" rIns="91440" bIns="91440">
            <a:spAutoFit/>
          </a:bodyPr>
          <a:lstStyle/>
          <a:p>
            <a:pPr marL="0" marR="0" lvl="0" indent="0" algn="l" defTabSz="1219170" rtl="0" eaLnBrk="1" fontAlgn="auto" latinLnBrk="0" hangingPunct="1">
              <a:lnSpc>
                <a:spcPct val="100000"/>
              </a:lnSpc>
              <a:spcBef>
                <a:spcPts val="0"/>
              </a:spcBef>
              <a:spcAft>
                <a:spcPts val="200"/>
              </a:spcAft>
              <a:buClr>
                <a:srgbClr val="0033A0"/>
              </a:buClr>
              <a:buSzPct val="75000"/>
              <a:buFontTx/>
              <a:buNone/>
              <a:tabLst/>
              <a:defRPr/>
            </a:pPr>
            <a:r>
              <a:rPr kumimoji="0" lang="en-US" sz="2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Impact</a:t>
            </a:r>
            <a:endParaRPr kumimoji="0" lang="en-US" sz="20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endParaRPr>
          </a:p>
          <a:p>
            <a:pPr marL="234950" marR="0" lvl="0" indent="-234950" algn="l" defTabSz="91440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157</a:t>
            </a:r>
            <a:r>
              <a:rPr kumimoji="0" lang="en-US" sz="2400" b="1" i="0" u="none" strike="noStrike" kern="1200" cap="none" spc="0" normalizeH="0" baseline="0" noProof="0" dirty="0">
                <a:ln>
                  <a:noFill/>
                </a:ln>
                <a:solidFill>
                  <a:srgbClr val="0053A6"/>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Appalachian students trained (80 high schoolers; 77 undergraduates)</a:t>
            </a:r>
          </a:p>
          <a:p>
            <a:pPr marL="234950" marR="0" lvl="1" indent="-234950" algn="l" defTabSz="121917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51/55</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eligible high school students have matriculated to college</a:t>
            </a:r>
          </a:p>
          <a:p>
            <a:pPr marL="234950" marR="0" lvl="1" indent="-234950" algn="l" defTabSz="121917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44</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matriculated into medical school</a:t>
            </a:r>
          </a:p>
          <a:p>
            <a:pPr marL="692150" marR="0" lvl="2" indent="-234950" algn="l" defTabSz="121917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15</a:t>
            </a:r>
            <a:r>
              <a:rPr kumimoji="0" lang="en-US" sz="18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graduates (all in residency) with </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6</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planning to practice in KY</a:t>
            </a:r>
          </a:p>
          <a:p>
            <a:pPr marL="234950" marR="0" lvl="0" indent="-234950" algn="l" defTabSz="91440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4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matriculated into pharmacy school</a:t>
            </a:r>
          </a:p>
          <a:p>
            <a:pPr marL="234950" marR="0" lvl="0" indent="-234950" algn="l" defTabSz="91440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4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matriculated into physician assistant (PA) Master’s program</a:t>
            </a:r>
          </a:p>
          <a:p>
            <a:pPr marL="234950" marR="0" lvl="0" indent="-234950" algn="l" defTabSz="91440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achieved a cancer biology PhD</a:t>
            </a:r>
          </a:p>
          <a:p>
            <a:pPr marL="234950" marR="0" lvl="0" indent="-234950" algn="l" defTabSz="91440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27</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peer-reviewed manuscripts</a:t>
            </a:r>
          </a:p>
          <a:p>
            <a:pPr marL="234950" marR="0" lvl="0" indent="-234950" algn="l" defTabSz="914400" rtl="0" eaLnBrk="1" fontAlgn="auto" latinLnBrk="0" hangingPunct="1">
              <a:lnSpc>
                <a:spcPct val="100000"/>
              </a:lnSpc>
              <a:spcBef>
                <a:spcPts val="0"/>
              </a:spcBef>
              <a:spcAft>
                <a:spcPts val="200"/>
              </a:spcAft>
              <a:buClr>
                <a:srgbClr val="0033A0"/>
              </a:buClr>
              <a:buSzPct val="75000"/>
              <a:buFont typeface="Wingdings" pitchFamily="2" charset="2"/>
              <a:buChar char="§"/>
              <a:tabLst/>
              <a:defRPr/>
            </a:pPr>
            <a:r>
              <a:rPr kumimoji="0" lang="en-US" sz="2400" b="1" i="1" u="none" strike="noStrike" kern="1200" cap="none" spc="0" normalizeH="0" baseline="0" noProof="0" dirty="0">
                <a:ln>
                  <a:noFill/>
                </a:ln>
                <a:solidFill>
                  <a:srgbClr val="0053A6"/>
                </a:solidFill>
                <a:effectLst/>
                <a:uLnTx/>
                <a:uFillTx/>
                <a:latin typeface="Georgia" panose="02040502050405020303" pitchFamily="18" charset="0"/>
                <a:ea typeface="+mn-ea"/>
                <a:cs typeface="Arial" panose="020B0604020202020204" pitchFamily="34" charset="0"/>
              </a:rPr>
              <a:t>4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published books of student essays</a:t>
            </a:r>
          </a:p>
        </p:txBody>
      </p:sp>
      <p:pic>
        <p:nvPicPr>
          <p:cNvPr id="7" name="Picture 6" descr="A group of people posing for a photo on a bridge&#10;&#10;Description automatically generated with medium confidence">
            <a:extLst>
              <a:ext uri="{FF2B5EF4-FFF2-40B4-BE49-F238E27FC236}">
                <a16:creationId xmlns:a16="http://schemas.microsoft.com/office/drawing/2014/main" id="{A3CE97BB-4AB2-2043-9763-13B1B4B555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56248" y="2226461"/>
            <a:ext cx="3233937" cy="2139130"/>
          </a:xfrm>
          <a:prstGeom prst="rect">
            <a:avLst/>
          </a:prstGeom>
          <a:ln w="19050">
            <a:solidFill>
              <a:schemeClr val="bg1"/>
            </a:solidFill>
          </a:ln>
        </p:spPr>
      </p:pic>
      <p:pic>
        <p:nvPicPr>
          <p:cNvPr id="9" name="Picture 8">
            <a:extLst>
              <a:ext uri="{FF2B5EF4-FFF2-40B4-BE49-F238E27FC236}">
                <a16:creationId xmlns:a16="http://schemas.microsoft.com/office/drawing/2014/main" id="{28CDFD99-CF6F-465E-4454-E80CF4B4A12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917931">
            <a:off x="11190985" y="543764"/>
            <a:ext cx="729151" cy="1117615"/>
          </a:xfrm>
          <a:prstGeom prst="rect">
            <a:avLst/>
          </a:prstGeom>
          <a:ln w="12700">
            <a:noFill/>
          </a:ln>
          <a:effectLst>
            <a:outerShdw blurRad="50800" dist="38100" dir="5400000" sx="98658" sy="98658" algn="t" rotWithShape="0">
              <a:prstClr val="black">
                <a:alpha val="16000"/>
              </a:prstClr>
            </a:outerShdw>
          </a:effectLst>
        </p:spPr>
      </p:pic>
      <p:pic>
        <p:nvPicPr>
          <p:cNvPr id="6" name="Picture 5" descr="Text&#10;&#10;Description automatically generated">
            <a:extLst>
              <a:ext uri="{FF2B5EF4-FFF2-40B4-BE49-F238E27FC236}">
                <a16:creationId xmlns:a16="http://schemas.microsoft.com/office/drawing/2014/main" id="{6BD47C62-999B-844C-802E-085FC5AE1CF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759402">
            <a:off x="9918197" y="588893"/>
            <a:ext cx="722411" cy="1082441"/>
          </a:xfrm>
          <a:prstGeom prst="rect">
            <a:avLst/>
          </a:prstGeom>
          <a:ln w="12700">
            <a:noFill/>
          </a:ln>
          <a:effectLst>
            <a:outerShdw blurRad="50800" dist="38100" dir="5400000" sx="98658" sy="98658" algn="t" rotWithShape="0">
              <a:prstClr val="black">
                <a:alpha val="16000"/>
              </a:prstClr>
            </a:outerShdw>
          </a:effectLst>
        </p:spPr>
      </p:pic>
      <p:pic>
        <p:nvPicPr>
          <p:cNvPr id="11" name="Picture 10">
            <a:extLst>
              <a:ext uri="{FF2B5EF4-FFF2-40B4-BE49-F238E27FC236}">
                <a16:creationId xmlns:a16="http://schemas.microsoft.com/office/drawing/2014/main" id="{05C2EB7F-DC18-569B-CD41-8B1239B278D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421545">
            <a:off x="10845972" y="471618"/>
            <a:ext cx="737834" cy="1082441"/>
          </a:xfrm>
          <a:prstGeom prst="rect">
            <a:avLst/>
          </a:prstGeom>
          <a:ln w="12700">
            <a:noFill/>
          </a:ln>
          <a:effectLst>
            <a:outerShdw blurRad="50800" dist="38100" dir="5400000" sx="98658" sy="98658" algn="t" rotWithShape="0">
              <a:prstClr val="black">
                <a:alpha val="16000"/>
              </a:prstClr>
            </a:outerShdw>
          </a:effectLst>
        </p:spPr>
      </p:pic>
      <p:grpSp>
        <p:nvGrpSpPr>
          <p:cNvPr id="15" name="Group 14">
            <a:extLst>
              <a:ext uri="{FF2B5EF4-FFF2-40B4-BE49-F238E27FC236}">
                <a16:creationId xmlns:a16="http://schemas.microsoft.com/office/drawing/2014/main" id="{D3C47302-0B1D-C5B2-D9A1-7291AC94D2C5}"/>
              </a:ext>
            </a:extLst>
          </p:cNvPr>
          <p:cNvGrpSpPr/>
          <p:nvPr/>
        </p:nvGrpSpPr>
        <p:grpSpPr>
          <a:xfrm>
            <a:off x="8623667" y="477149"/>
            <a:ext cx="1221809" cy="1562274"/>
            <a:chOff x="10428829" y="5367817"/>
            <a:chExt cx="1221809" cy="1562274"/>
          </a:xfrm>
        </p:grpSpPr>
        <p:sp>
          <p:nvSpPr>
            <p:cNvPr id="27" name="TextBox 26">
              <a:extLst>
                <a:ext uri="{FF2B5EF4-FFF2-40B4-BE49-F238E27FC236}">
                  <a16:creationId xmlns:a16="http://schemas.microsoft.com/office/drawing/2014/main" id="{8685B35C-A38C-C349-9993-3B69283B23E1}"/>
                </a:ext>
              </a:extLst>
            </p:cNvPr>
            <p:cNvSpPr txBox="1"/>
            <p:nvPr/>
          </p:nvSpPr>
          <p:spPr>
            <a:xfrm>
              <a:off x="10428829" y="6514593"/>
              <a:ext cx="1221809"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VANDERFORD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CP</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29F99A85-FF65-1C45-A217-88FC836918F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516810" y="5367817"/>
              <a:ext cx="1032177" cy="1130573"/>
            </a:xfrm>
            <a:prstGeom prst="rect">
              <a:avLst/>
            </a:prstGeom>
          </p:spPr>
        </p:pic>
      </p:grpSp>
      <p:sp>
        <p:nvSpPr>
          <p:cNvPr id="28" name="TextBox 27">
            <a:extLst>
              <a:ext uri="{FF2B5EF4-FFF2-40B4-BE49-F238E27FC236}">
                <a16:creationId xmlns:a16="http://schemas.microsoft.com/office/drawing/2014/main" id="{3EF777C2-51EE-4245-BED5-431DB0F2EB09}"/>
              </a:ext>
            </a:extLst>
          </p:cNvPr>
          <p:cNvSpPr txBox="1"/>
          <p:nvPr/>
        </p:nvSpPr>
        <p:spPr>
          <a:xfrm>
            <a:off x="8623668" y="6100056"/>
            <a:ext cx="3397752" cy="367800"/>
          </a:xfrm>
          <a:prstGeom prst="rect">
            <a:avLst/>
          </a:prstGeom>
          <a:noFill/>
          <a:ln w="1905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3A6"/>
                </a:solidFill>
                <a:effectLst/>
                <a:uLnTx/>
                <a:uFillTx/>
                <a:latin typeface="Arial" panose="020B0604020202020204" pitchFamily="34" charset="0"/>
                <a:ea typeface="+mn-ea"/>
                <a:cs typeface="Arial" panose="020B0604020202020204" pitchFamily="34" charset="0"/>
              </a:rPr>
              <a:t>41 </a:t>
            </a:r>
            <a:r>
              <a:rPr kumimoji="0" lang="en-US" sz="1800" b="1" i="0" u="none" strike="noStrike" kern="1200" cap="none" spc="0" normalizeH="0" baseline="0" noProof="0" dirty="0">
                <a:ln>
                  <a:noFill/>
                </a:ln>
                <a:solidFill>
                  <a:srgbClr val="0053A6"/>
                </a:solidFill>
                <a:effectLst/>
                <a:uLnTx/>
                <a:uFillTx/>
                <a:latin typeface="Arial" panose="020B0604020202020204" pitchFamily="34" charset="0"/>
                <a:ea typeface="+mn-ea"/>
                <a:cs typeface="Arial" panose="020B0604020202020204" pitchFamily="34" charset="0"/>
              </a:rPr>
              <a:t>of </a:t>
            </a:r>
            <a:r>
              <a:rPr kumimoji="0" lang="en-US" sz="2400" b="1" i="0" u="none" strike="noStrike" kern="1200" cap="none" spc="0" normalizeH="0" baseline="0" noProof="0" dirty="0">
                <a:ln>
                  <a:noFill/>
                </a:ln>
                <a:solidFill>
                  <a:srgbClr val="0053A6"/>
                </a:solidFill>
                <a:effectLst/>
                <a:uLnTx/>
                <a:uFillTx/>
                <a:latin typeface="Arial" panose="020B0604020202020204" pitchFamily="34" charset="0"/>
                <a:ea typeface="+mn-ea"/>
                <a:cs typeface="Arial" panose="020B0604020202020204" pitchFamily="34" charset="0"/>
              </a:rPr>
              <a:t>54</a:t>
            </a:r>
            <a:r>
              <a:rPr kumimoji="0" lang="en-US" sz="1800" b="1" i="0" u="none" strike="noStrike" kern="1200" cap="none" spc="0" normalizeH="0" baseline="0" noProof="0" dirty="0">
                <a:ln>
                  <a:noFill/>
                </a:ln>
                <a:solidFill>
                  <a:srgbClr val="0053A6"/>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053A6"/>
                </a:solidFill>
                <a:effectLst/>
                <a:uLnTx/>
                <a:uFillTx/>
                <a:latin typeface="Arial" panose="020B0604020202020204" pitchFamily="34" charset="0"/>
                <a:ea typeface="+mn-ea"/>
                <a:cs typeface="Arial" panose="020B0604020202020204" pitchFamily="34" charset="0"/>
              </a:rPr>
              <a:t>Appalachian counties</a:t>
            </a:r>
          </a:p>
        </p:txBody>
      </p:sp>
      <p:pic>
        <p:nvPicPr>
          <p:cNvPr id="10" name="Picture 9">
            <a:extLst>
              <a:ext uri="{FF2B5EF4-FFF2-40B4-BE49-F238E27FC236}">
                <a16:creationId xmlns:a16="http://schemas.microsoft.com/office/drawing/2014/main" id="{DD45EE7B-F681-79BC-6F1A-945A76B24B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23668" y="4514790"/>
            <a:ext cx="3523237" cy="1585684"/>
          </a:xfrm>
          <a:prstGeom prst="rect">
            <a:avLst/>
          </a:prstGeom>
        </p:spPr>
      </p:pic>
      <p:pic>
        <p:nvPicPr>
          <p:cNvPr id="3" name="Picture 2">
            <a:extLst>
              <a:ext uri="{FF2B5EF4-FFF2-40B4-BE49-F238E27FC236}">
                <a16:creationId xmlns:a16="http://schemas.microsoft.com/office/drawing/2014/main" id="{36EC1823-0CCC-441D-B7ED-B59BD5B8D21D}"/>
              </a:ext>
            </a:extLst>
          </p:cNvPr>
          <p:cNvPicPr>
            <a:picLocks noChangeAspect="1"/>
          </p:cNvPicPr>
          <p:nvPr/>
        </p:nvPicPr>
        <p:blipFill rotWithShape="1">
          <a:blip r:embed="rId9"/>
          <a:srcRect t="1243" b="1243"/>
          <a:stretch>
            <a:fillRect/>
          </a:stretch>
        </p:blipFill>
        <p:spPr>
          <a:xfrm rot="21360203">
            <a:off x="10269352" y="455340"/>
            <a:ext cx="737834" cy="1082441"/>
          </a:xfrm>
          <a:prstGeom prst="rect">
            <a:avLst/>
          </a:prstGeom>
          <a:ln w="12700">
            <a:noFill/>
          </a:ln>
          <a:effectLst>
            <a:outerShdw blurRad="50800" dist="38100" dir="5400000" sx="98658" sy="98658" algn="t" rotWithShape="0">
              <a:prstClr val="black">
                <a:alpha val="16000"/>
              </a:prstClr>
            </a:outerShdw>
          </a:effectLst>
        </p:spPr>
      </p:pic>
    </p:spTree>
    <p:extLst>
      <p:ext uri="{BB962C8B-B14F-4D97-AF65-F5344CB8AC3E}">
        <p14:creationId xmlns:p14="http://schemas.microsoft.com/office/powerpoint/2010/main" val="3260078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473C0-26CB-77C8-1625-8C1CEBE31167}"/>
            </a:ext>
          </a:extLst>
        </p:cNvPr>
        <p:cNvGrpSpPr/>
        <p:nvPr/>
      </p:nvGrpSpPr>
      <p:grpSpPr>
        <a:xfrm>
          <a:off x="0" y="0"/>
          <a:ext cx="0" cy="0"/>
          <a:chOff x="0" y="0"/>
          <a:chExt cx="0" cy="0"/>
        </a:xfrm>
      </p:grpSpPr>
      <p:pic>
        <p:nvPicPr>
          <p:cNvPr id="90" name="Picture 89" descr="A blue and black background&#10;&#10;AI-generated content may be incorrect.">
            <a:extLst>
              <a:ext uri="{FF2B5EF4-FFF2-40B4-BE49-F238E27FC236}">
                <a16:creationId xmlns:a16="http://schemas.microsoft.com/office/drawing/2014/main" id="{AB3BAA0B-00D2-BF58-1622-71B06E73EABD}"/>
              </a:ext>
            </a:extLst>
          </p:cNvPr>
          <p:cNvPicPr>
            <a:picLocks noChangeAspect="1"/>
          </p:cNvPicPr>
          <p:nvPr/>
        </p:nvPicPr>
        <p:blipFill>
          <a:blip r:embed="rId3">
            <a:lum bright="70000" contrast="-70000"/>
            <a:alphaModFix amt="50000"/>
          </a:blip>
          <a:stretch>
            <a:fillRect/>
          </a:stretch>
        </p:blipFill>
        <p:spPr>
          <a:xfrm>
            <a:off x="2778839" y="2254532"/>
            <a:ext cx="9374305" cy="4226450"/>
          </a:xfrm>
          <a:prstGeom prst="rect">
            <a:avLst/>
          </a:prstGeom>
        </p:spPr>
      </p:pic>
      <p:sp>
        <p:nvSpPr>
          <p:cNvPr id="5" name="Title 4">
            <a:extLst>
              <a:ext uri="{FF2B5EF4-FFF2-40B4-BE49-F238E27FC236}">
                <a16:creationId xmlns:a16="http://schemas.microsoft.com/office/drawing/2014/main" id="{FA36AA00-C89D-4BF0-5216-078D42CFDDEC}"/>
              </a:ext>
            </a:extLst>
          </p:cNvPr>
          <p:cNvSpPr>
            <a:spLocks noGrp="1"/>
          </p:cNvSpPr>
          <p:nvPr>
            <p:ph type="title"/>
          </p:nvPr>
        </p:nvSpPr>
        <p:spPr>
          <a:xfrm>
            <a:off x="838200" y="357746"/>
            <a:ext cx="10515600" cy="1325563"/>
          </a:xfrm>
        </p:spPr>
        <p:txBody>
          <a:bodyPr/>
          <a:lstStyle/>
          <a:p>
            <a:pPr algn="l"/>
            <a:r>
              <a:rPr lang="en-US" sz="3600" b="0" dirty="0">
                <a:latin typeface="Arial" panose="020B0604020202020204" pitchFamily="34" charset="0"/>
              </a:rPr>
              <a:t>Impact of MCC’s Growth on Kentucky: </a:t>
            </a:r>
            <a:br>
              <a:rPr lang="en-US" dirty="0"/>
            </a:br>
            <a:r>
              <a:rPr lang="en-US" dirty="0"/>
              <a:t>Investing in Kentucky’s Economy</a:t>
            </a:r>
          </a:p>
        </p:txBody>
      </p:sp>
      <p:sp>
        <p:nvSpPr>
          <p:cNvPr id="15" name="TextBox 14">
            <a:extLst>
              <a:ext uri="{FF2B5EF4-FFF2-40B4-BE49-F238E27FC236}">
                <a16:creationId xmlns:a16="http://schemas.microsoft.com/office/drawing/2014/main" id="{D0A36684-7698-4306-39AA-E33DCFE0A221}"/>
              </a:ext>
            </a:extLst>
          </p:cNvPr>
          <p:cNvSpPr txBox="1"/>
          <p:nvPr/>
        </p:nvSpPr>
        <p:spPr>
          <a:xfrm>
            <a:off x="838200" y="4430329"/>
            <a:ext cx="10165223" cy="107721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For every </a:t>
            </a:r>
            <a:r>
              <a:rPr lang="en-US" sz="3200" b="1" dirty="0">
                <a:solidFill>
                  <a:srgbClr val="0034A7"/>
                </a:solidFill>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job the Markey Cancer Center supports, </a:t>
            </a:r>
            <a:br>
              <a:rPr lang="en-US" sz="2400" dirty="0">
                <a:latin typeface="Arial" panose="020B0604020202020204" pitchFamily="34" charset="0"/>
                <a:cs typeface="Arial" panose="020B0604020202020204" pitchFamily="34" charset="0"/>
              </a:rPr>
            </a:br>
            <a:r>
              <a:rPr lang="en-US" sz="3200" b="1" dirty="0">
                <a:solidFill>
                  <a:srgbClr val="0034A7"/>
                </a:solidFill>
                <a:latin typeface="Arial" panose="020B0604020202020204" pitchFamily="34" charset="0"/>
                <a:cs typeface="Arial" panose="020B0604020202020204" pitchFamily="34" charset="0"/>
              </a:rPr>
              <a:t>0.89</a:t>
            </a:r>
            <a:r>
              <a:rPr lang="en-US" sz="2400" dirty="0">
                <a:solidFill>
                  <a:srgbClr val="0034A7"/>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a </a:t>
            </a:r>
            <a:r>
              <a:rPr lang="en-US" sz="2400" b="1" dirty="0">
                <a:latin typeface="Arial" panose="020B0604020202020204" pitchFamily="34" charset="0"/>
                <a:cs typeface="Arial" panose="020B0604020202020204" pitchFamily="34" charset="0"/>
              </a:rPr>
              <a:t>new</a:t>
            </a:r>
            <a:r>
              <a:rPr lang="en-US" sz="2400" dirty="0">
                <a:latin typeface="Arial" panose="020B0604020202020204" pitchFamily="34" charset="0"/>
                <a:cs typeface="Arial" panose="020B0604020202020204" pitchFamily="34" charset="0"/>
              </a:rPr>
              <a:t> job is created in Kentucky—nearly a</a:t>
            </a:r>
            <a:r>
              <a:rPr lang="en-US" sz="3200" b="1" dirty="0">
                <a:solidFill>
                  <a:srgbClr val="0034A7"/>
                </a:solidFill>
                <a:latin typeface="Arial" panose="020B0604020202020204" pitchFamily="34" charset="0"/>
                <a:cs typeface="Arial" panose="020B0604020202020204" pitchFamily="34" charset="0"/>
              </a:rPr>
              <a:t>1:1</a:t>
            </a:r>
            <a:r>
              <a:rPr lang="en-US" sz="2400" dirty="0">
                <a:solidFill>
                  <a:schemeClr val="tx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ratio.</a:t>
            </a:r>
          </a:p>
        </p:txBody>
      </p:sp>
      <p:sp>
        <p:nvSpPr>
          <p:cNvPr id="16" name="TextBox 15">
            <a:extLst>
              <a:ext uri="{FF2B5EF4-FFF2-40B4-BE49-F238E27FC236}">
                <a16:creationId xmlns:a16="http://schemas.microsoft.com/office/drawing/2014/main" id="{5C85AAE8-5D95-C066-8101-4891842B00E4}"/>
              </a:ext>
            </a:extLst>
          </p:cNvPr>
          <p:cNvSpPr txBox="1"/>
          <p:nvPr/>
        </p:nvSpPr>
        <p:spPr>
          <a:xfrm>
            <a:off x="838201" y="1939719"/>
            <a:ext cx="7658221" cy="1728678"/>
          </a:xfrm>
          <a:prstGeom prst="rect">
            <a:avLst/>
          </a:prstGeom>
          <a:noFill/>
        </p:spPr>
        <p:txBody>
          <a:bodyPr wrap="square" rtlCol="0">
            <a:spAutoFit/>
          </a:bodyPr>
          <a:lstStyle/>
          <a:p>
            <a:pPr>
              <a:lnSpc>
                <a:spcPts val="3540"/>
              </a:lnSpc>
            </a:pPr>
            <a:r>
              <a:rPr lang="en-US" sz="2400" b="1" dirty="0">
                <a:latin typeface="Arial" panose="020B0604020202020204" pitchFamily="34" charset="0"/>
                <a:cs typeface="Arial" panose="020B0604020202020204" pitchFamily="34" charset="0"/>
              </a:rPr>
              <a:t>From 2011 to 2023, Markey increased the number of jobs it directly employed or funded by </a:t>
            </a:r>
            <a:r>
              <a:rPr lang="en-US" sz="3200" b="1" dirty="0">
                <a:solidFill>
                  <a:srgbClr val="0034A7"/>
                </a:solidFill>
                <a:latin typeface="Arial" panose="020B0604020202020204" pitchFamily="34" charset="0"/>
                <a:cs typeface="Arial" panose="020B0604020202020204" pitchFamily="34" charset="0"/>
              </a:rPr>
              <a:t>172%</a:t>
            </a:r>
            <a:r>
              <a:rPr lang="en-US" sz="2400" b="1" dirty="0">
                <a:solidFill>
                  <a:srgbClr val="0034A7"/>
                </a:solidFill>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Statewide growth was only</a:t>
            </a:r>
            <a:r>
              <a:rPr lang="en-US" sz="2400" b="1" dirty="0">
                <a:latin typeface="Arial" panose="020B0604020202020204" pitchFamily="34" charset="0"/>
                <a:cs typeface="Arial" panose="020B0604020202020204" pitchFamily="34" charset="0"/>
              </a:rPr>
              <a:t> 13%.</a:t>
            </a:r>
          </a:p>
        </p:txBody>
      </p:sp>
      <p:grpSp>
        <p:nvGrpSpPr>
          <p:cNvPr id="54" name="Group 53">
            <a:extLst>
              <a:ext uri="{FF2B5EF4-FFF2-40B4-BE49-F238E27FC236}">
                <a16:creationId xmlns:a16="http://schemas.microsoft.com/office/drawing/2014/main" id="{CD9250F9-AB5B-8473-BA2D-171F22E4665B}"/>
              </a:ext>
            </a:extLst>
          </p:cNvPr>
          <p:cNvGrpSpPr/>
          <p:nvPr/>
        </p:nvGrpSpPr>
        <p:grpSpPr>
          <a:xfrm>
            <a:off x="6152566" y="2135970"/>
            <a:ext cx="6123299" cy="2632862"/>
            <a:chOff x="5272013" y="2302620"/>
            <a:chExt cx="7860371" cy="2411467"/>
          </a:xfrm>
        </p:grpSpPr>
        <p:grpSp>
          <p:nvGrpSpPr>
            <p:cNvPr id="49" name="Group 48">
              <a:extLst>
                <a:ext uri="{FF2B5EF4-FFF2-40B4-BE49-F238E27FC236}">
                  <a16:creationId xmlns:a16="http://schemas.microsoft.com/office/drawing/2014/main" id="{576D2CBF-D3DF-F98C-6E14-1BBA41688837}"/>
                </a:ext>
              </a:extLst>
            </p:cNvPr>
            <p:cNvGrpSpPr/>
            <p:nvPr/>
          </p:nvGrpSpPr>
          <p:grpSpPr>
            <a:xfrm>
              <a:off x="8430178" y="2302620"/>
              <a:ext cx="63797" cy="1354997"/>
              <a:chOff x="8390466" y="2302620"/>
              <a:chExt cx="127106" cy="1354997"/>
            </a:xfrm>
          </p:grpSpPr>
          <p:cxnSp>
            <p:nvCxnSpPr>
              <p:cNvPr id="8" name="Straight Connector 7">
                <a:extLst>
                  <a:ext uri="{FF2B5EF4-FFF2-40B4-BE49-F238E27FC236}">
                    <a16:creationId xmlns:a16="http://schemas.microsoft.com/office/drawing/2014/main" id="{6A17B799-403F-FB68-EB78-98491C1F7E73}"/>
                  </a:ext>
                </a:extLst>
              </p:cNvPr>
              <p:cNvCxnSpPr/>
              <p:nvPr/>
            </p:nvCxnSpPr>
            <p:spPr>
              <a:xfrm flipH="1">
                <a:off x="8390466" y="2302620"/>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81203CF-0289-C4D0-4538-C51EC2A42102}"/>
                  </a:ext>
                </a:extLst>
              </p:cNvPr>
              <p:cNvCxnSpPr/>
              <p:nvPr/>
            </p:nvCxnSpPr>
            <p:spPr>
              <a:xfrm flipH="1">
                <a:off x="8390466" y="2436444"/>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2C494BC-59E1-A55A-259B-4102F4B00954}"/>
                  </a:ext>
                </a:extLst>
              </p:cNvPr>
              <p:cNvCxnSpPr/>
              <p:nvPr/>
            </p:nvCxnSpPr>
            <p:spPr>
              <a:xfrm flipH="1">
                <a:off x="8390466" y="2570267"/>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6456298-7EC3-1B0A-5470-ABDD28E5FBC2}"/>
                  </a:ext>
                </a:extLst>
              </p:cNvPr>
              <p:cNvCxnSpPr/>
              <p:nvPr/>
            </p:nvCxnSpPr>
            <p:spPr>
              <a:xfrm flipH="1">
                <a:off x="8390466" y="2704091"/>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A4E2CD6-2FE0-3592-2E8F-22B5BF0CF877}"/>
                  </a:ext>
                </a:extLst>
              </p:cNvPr>
              <p:cNvCxnSpPr/>
              <p:nvPr/>
            </p:nvCxnSpPr>
            <p:spPr>
              <a:xfrm flipH="1">
                <a:off x="8390466" y="2837914"/>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D224E46-BB07-5DF3-F5DE-4D0A67B3CE1F}"/>
                  </a:ext>
                </a:extLst>
              </p:cNvPr>
              <p:cNvCxnSpPr/>
              <p:nvPr/>
            </p:nvCxnSpPr>
            <p:spPr>
              <a:xfrm flipH="1">
                <a:off x="8390466" y="2971738"/>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CEAE78C-C721-18FF-81B7-72D7BE081FFE}"/>
                  </a:ext>
                </a:extLst>
              </p:cNvPr>
              <p:cNvCxnSpPr/>
              <p:nvPr/>
            </p:nvCxnSpPr>
            <p:spPr>
              <a:xfrm flipH="1">
                <a:off x="8390466" y="3105561"/>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99909EA-5A65-0663-BAC8-CD836B254634}"/>
                  </a:ext>
                </a:extLst>
              </p:cNvPr>
              <p:cNvCxnSpPr/>
              <p:nvPr/>
            </p:nvCxnSpPr>
            <p:spPr>
              <a:xfrm flipH="1">
                <a:off x="8390466" y="3239385"/>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DDF2EEA-23E1-BC97-E80F-9166FC0BD3FB}"/>
                  </a:ext>
                </a:extLst>
              </p:cNvPr>
              <p:cNvCxnSpPr/>
              <p:nvPr/>
            </p:nvCxnSpPr>
            <p:spPr>
              <a:xfrm flipH="1">
                <a:off x="8390466" y="3373208"/>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E2DD204-0B09-EAF2-4730-883EE5930BFC}"/>
                  </a:ext>
                </a:extLst>
              </p:cNvPr>
              <p:cNvCxnSpPr/>
              <p:nvPr/>
            </p:nvCxnSpPr>
            <p:spPr>
              <a:xfrm flipH="1">
                <a:off x="8390466" y="3507031"/>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DFC135C-9484-7CF0-C0A0-9B07CC505030}"/>
                  </a:ext>
                </a:extLst>
              </p:cNvPr>
              <p:cNvCxnSpPr/>
              <p:nvPr/>
            </p:nvCxnSpPr>
            <p:spPr>
              <a:xfrm flipH="1">
                <a:off x="8390466" y="3640859"/>
                <a:ext cx="127106"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B65D2C0-4B29-443A-7FD8-01732C7CBA1B}"/>
                  </a:ext>
                </a:extLst>
              </p:cNvPr>
              <p:cNvCxnSpPr>
                <a:cxnSpLocks/>
              </p:cNvCxnSpPr>
              <p:nvPr/>
            </p:nvCxnSpPr>
            <p:spPr>
              <a:xfrm>
                <a:off x="8508636" y="2302620"/>
                <a:ext cx="0" cy="1354997"/>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8" name="Straight Connector 27">
              <a:extLst>
                <a:ext uri="{FF2B5EF4-FFF2-40B4-BE49-F238E27FC236}">
                  <a16:creationId xmlns:a16="http://schemas.microsoft.com/office/drawing/2014/main" id="{D85945D6-2529-3998-B4C5-1E7887F337BF}"/>
                </a:ext>
              </a:extLst>
            </p:cNvPr>
            <p:cNvCxnSpPr/>
            <p:nvPr/>
          </p:nvCxnSpPr>
          <p:spPr>
            <a:xfrm flipH="1" flipV="1">
              <a:off x="8495757" y="3634510"/>
              <a:ext cx="2498704" cy="0"/>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Arc 46">
              <a:extLst>
                <a:ext uri="{FF2B5EF4-FFF2-40B4-BE49-F238E27FC236}">
                  <a16:creationId xmlns:a16="http://schemas.microsoft.com/office/drawing/2014/main" id="{7AA001AE-E73C-BD96-EE94-3F6FA5CA35F2}"/>
                </a:ext>
              </a:extLst>
            </p:cNvPr>
            <p:cNvSpPr/>
            <p:nvPr/>
          </p:nvSpPr>
          <p:spPr>
            <a:xfrm rot="20963333">
              <a:off x="5738793" y="3507444"/>
              <a:ext cx="6509304" cy="1071837"/>
            </a:xfrm>
            <a:prstGeom prst="arc">
              <a:avLst>
                <a:gd name="adj1" fmla="val 15104677"/>
                <a:gd name="adj2" fmla="val 20764834"/>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68D33E74-0DA5-55A0-C375-9ADB0A8750BC}"/>
                </a:ext>
              </a:extLst>
            </p:cNvPr>
            <p:cNvSpPr/>
            <p:nvPr/>
          </p:nvSpPr>
          <p:spPr>
            <a:xfrm rot="19153844">
              <a:off x="5272013" y="3340615"/>
              <a:ext cx="7860371" cy="1373472"/>
            </a:xfrm>
            <a:prstGeom prst="arc">
              <a:avLst>
                <a:gd name="adj1" fmla="val 16200000"/>
                <a:gd name="adj2" fmla="val 20977236"/>
              </a:avLst>
            </a:prstGeom>
            <a:ln w="25400">
              <a:solidFill>
                <a:srgbClr val="0034A7"/>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BDBA87F5-B081-95F3-D55C-E35E9B0F0918}"/>
              </a:ext>
            </a:extLst>
          </p:cNvPr>
          <p:cNvGrpSpPr/>
          <p:nvPr/>
        </p:nvGrpSpPr>
        <p:grpSpPr>
          <a:xfrm>
            <a:off x="9546406" y="4288835"/>
            <a:ext cx="1446849" cy="1187283"/>
            <a:chOff x="9704618" y="4516207"/>
            <a:chExt cx="1044517" cy="857130"/>
          </a:xfrm>
        </p:grpSpPr>
        <p:grpSp>
          <p:nvGrpSpPr>
            <p:cNvPr id="79" name="Graphic 60" descr="Man with solid fill">
              <a:extLst>
                <a:ext uri="{FF2B5EF4-FFF2-40B4-BE49-F238E27FC236}">
                  <a16:creationId xmlns:a16="http://schemas.microsoft.com/office/drawing/2014/main" id="{2BE6A463-D219-DEE5-91C1-1AFFF9681873}"/>
                </a:ext>
              </a:extLst>
            </p:cNvPr>
            <p:cNvGrpSpPr/>
            <p:nvPr/>
          </p:nvGrpSpPr>
          <p:grpSpPr>
            <a:xfrm>
              <a:off x="9704618" y="4516207"/>
              <a:ext cx="419040" cy="857129"/>
              <a:chOff x="9843005" y="4543639"/>
              <a:chExt cx="419040" cy="857129"/>
            </a:xfrm>
            <a:solidFill>
              <a:schemeClr val="accent3"/>
            </a:solidFill>
          </p:grpSpPr>
          <p:sp>
            <p:nvSpPr>
              <p:cNvPr id="80" name="Freeform 79">
                <a:extLst>
                  <a:ext uri="{FF2B5EF4-FFF2-40B4-BE49-F238E27FC236}">
                    <a16:creationId xmlns:a16="http://schemas.microsoft.com/office/drawing/2014/main" id="{D8FC69CD-371E-4A32-3B8E-2A5454F47EC4}"/>
                  </a:ext>
                </a:extLst>
              </p:cNvPr>
              <p:cNvSpPr/>
              <p:nvPr/>
            </p:nvSpPr>
            <p:spPr>
              <a:xfrm>
                <a:off x="9976336" y="4543639"/>
                <a:ext cx="152378" cy="152378"/>
              </a:xfrm>
              <a:custGeom>
                <a:avLst/>
                <a:gdLst>
                  <a:gd name="connsiteX0" fmla="*/ 152379 w 152378"/>
                  <a:gd name="connsiteY0" fmla="*/ 76189 h 152378"/>
                  <a:gd name="connsiteX1" fmla="*/ 76189 w 152378"/>
                  <a:gd name="connsiteY1" fmla="*/ 152379 h 152378"/>
                  <a:gd name="connsiteX2" fmla="*/ 0 w 152378"/>
                  <a:gd name="connsiteY2" fmla="*/ 76189 h 152378"/>
                  <a:gd name="connsiteX3" fmla="*/ 76189 w 152378"/>
                  <a:gd name="connsiteY3" fmla="*/ 0 h 152378"/>
                  <a:gd name="connsiteX4" fmla="*/ 152379 w 152378"/>
                  <a:gd name="connsiteY4" fmla="*/ 76189 h 152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8" h="152378">
                    <a:moveTo>
                      <a:pt x="152379" y="76189"/>
                    </a:moveTo>
                    <a:cubicBezTo>
                      <a:pt x="152379" y="118267"/>
                      <a:pt x="118267" y="152379"/>
                      <a:pt x="76189" y="152379"/>
                    </a:cubicBezTo>
                    <a:cubicBezTo>
                      <a:pt x="34111" y="152379"/>
                      <a:pt x="0" y="118267"/>
                      <a:pt x="0" y="76189"/>
                    </a:cubicBezTo>
                    <a:cubicBezTo>
                      <a:pt x="0" y="34111"/>
                      <a:pt x="34111" y="0"/>
                      <a:pt x="76189" y="0"/>
                    </a:cubicBezTo>
                    <a:cubicBezTo>
                      <a:pt x="118267" y="0"/>
                      <a:pt x="152379" y="34111"/>
                      <a:pt x="152379" y="76189"/>
                    </a:cubicBezTo>
                    <a:close/>
                  </a:path>
                </a:pathLst>
              </a:custGeom>
              <a:solidFill>
                <a:srgbClr val="0034A7"/>
              </a:solidFill>
              <a:ln w="94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07C2A5C-3EBC-A026-3373-17EC207DB8D7}"/>
                  </a:ext>
                </a:extLst>
              </p:cNvPr>
              <p:cNvSpPr/>
              <p:nvPr/>
            </p:nvSpPr>
            <p:spPr>
              <a:xfrm>
                <a:off x="9843005" y="4715065"/>
                <a:ext cx="419040" cy="685703"/>
              </a:xfrm>
              <a:custGeom>
                <a:avLst/>
                <a:gdLst>
                  <a:gd name="connsiteX0" fmla="*/ 417136 w 419040"/>
                  <a:gd name="connsiteY0" fmla="*/ 297138 h 685703"/>
                  <a:gd name="connsiteX1" fmla="*/ 363804 w 419040"/>
                  <a:gd name="connsiteY1" fmla="*/ 70475 h 685703"/>
                  <a:gd name="connsiteX2" fmla="*/ 352375 w 419040"/>
                  <a:gd name="connsiteY2" fmla="*/ 49523 h 685703"/>
                  <a:gd name="connsiteX3" fmla="*/ 272377 w 419040"/>
                  <a:gd name="connsiteY3" fmla="*/ 7619 h 685703"/>
                  <a:gd name="connsiteX4" fmla="*/ 209520 w 419040"/>
                  <a:gd name="connsiteY4" fmla="*/ 0 h 685703"/>
                  <a:gd name="connsiteX5" fmla="*/ 146664 w 419040"/>
                  <a:gd name="connsiteY5" fmla="*/ 9524 h 685703"/>
                  <a:gd name="connsiteX6" fmla="*/ 66666 w 419040"/>
                  <a:gd name="connsiteY6" fmla="*/ 51428 h 685703"/>
                  <a:gd name="connsiteX7" fmla="*/ 55237 w 419040"/>
                  <a:gd name="connsiteY7" fmla="*/ 72380 h 685703"/>
                  <a:gd name="connsiteX8" fmla="*/ 1905 w 419040"/>
                  <a:gd name="connsiteY8" fmla="*/ 299043 h 685703"/>
                  <a:gd name="connsiteX9" fmla="*/ 0 w 419040"/>
                  <a:gd name="connsiteY9" fmla="*/ 308566 h 685703"/>
                  <a:gd name="connsiteX10" fmla="*/ 38095 w 419040"/>
                  <a:gd name="connsiteY10" fmla="*/ 346661 h 685703"/>
                  <a:gd name="connsiteX11" fmla="*/ 74285 w 419040"/>
                  <a:gd name="connsiteY11" fmla="*/ 318090 h 685703"/>
                  <a:gd name="connsiteX12" fmla="*/ 114284 w 419040"/>
                  <a:gd name="connsiteY12" fmla="*/ 152379 h 685703"/>
                  <a:gd name="connsiteX13" fmla="*/ 114284 w 419040"/>
                  <a:gd name="connsiteY13" fmla="*/ 685703 h 685703"/>
                  <a:gd name="connsiteX14" fmla="*/ 190473 w 419040"/>
                  <a:gd name="connsiteY14" fmla="*/ 685703 h 685703"/>
                  <a:gd name="connsiteX15" fmla="*/ 190473 w 419040"/>
                  <a:gd name="connsiteY15" fmla="*/ 342852 h 685703"/>
                  <a:gd name="connsiteX16" fmla="*/ 228568 w 419040"/>
                  <a:gd name="connsiteY16" fmla="*/ 342852 h 685703"/>
                  <a:gd name="connsiteX17" fmla="*/ 228568 w 419040"/>
                  <a:gd name="connsiteY17" fmla="*/ 685703 h 685703"/>
                  <a:gd name="connsiteX18" fmla="*/ 304757 w 419040"/>
                  <a:gd name="connsiteY18" fmla="*/ 685703 h 685703"/>
                  <a:gd name="connsiteX19" fmla="*/ 304757 w 419040"/>
                  <a:gd name="connsiteY19" fmla="*/ 150474 h 685703"/>
                  <a:gd name="connsiteX20" fmla="*/ 344756 w 419040"/>
                  <a:gd name="connsiteY20" fmla="*/ 316185 h 685703"/>
                  <a:gd name="connsiteX21" fmla="*/ 380946 w 419040"/>
                  <a:gd name="connsiteY21" fmla="*/ 344756 h 685703"/>
                  <a:gd name="connsiteX22" fmla="*/ 419041 w 419040"/>
                  <a:gd name="connsiteY22" fmla="*/ 306662 h 685703"/>
                  <a:gd name="connsiteX23" fmla="*/ 417136 w 419040"/>
                  <a:gd name="connsiteY23" fmla="*/ 297138 h 68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040" h="685703">
                    <a:moveTo>
                      <a:pt x="417136" y="297138"/>
                    </a:moveTo>
                    <a:lnTo>
                      <a:pt x="363804" y="70475"/>
                    </a:lnTo>
                    <a:cubicBezTo>
                      <a:pt x="361899" y="62856"/>
                      <a:pt x="358089" y="55237"/>
                      <a:pt x="352375" y="49523"/>
                    </a:cubicBezTo>
                    <a:cubicBezTo>
                      <a:pt x="329519" y="30476"/>
                      <a:pt x="302852" y="17143"/>
                      <a:pt x="272377" y="7619"/>
                    </a:cubicBezTo>
                    <a:cubicBezTo>
                      <a:pt x="251425" y="3809"/>
                      <a:pt x="230472" y="0"/>
                      <a:pt x="209520" y="0"/>
                    </a:cubicBezTo>
                    <a:cubicBezTo>
                      <a:pt x="188568" y="0"/>
                      <a:pt x="167616" y="3809"/>
                      <a:pt x="146664" y="9524"/>
                    </a:cubicBezTo>
                    <a:cubicBezTo>
                      <a:pt x="116189" y="17143"/>
                      <a:pt x="89522" y="32380"/>
                      <a:pt x="66666" y="51428"/>
                    </a:cubicBezTo>
                    <a:cubicBezTo>
                      <a:pt x="60951" y="57142"/>
                      <a:pt x="57142" y="64761"/>
                      <a:pt x="55237" y="72380"/>
                    </a:cubicBezTo>
                    <a:lnTo>
                      <a:pt x="1905" y="299043"/>
                    </a:lnTo>
                    <a:cubicBezTo>
                      <a:pt x="1905" y="300948"/>
                      <a:pt x="0" y="304757"/>
                      <a:pt x="0" y="308566"/>
                    </a:cubicBezTo>
                    <a:cubicBezTo>
                      <a:pt x="0" y="329519"/>
                      <a:pt x="17143" y="346661"/>
                      <a:pt x="38095" y="346661"/>
                    </a:cubicBezTo>
                    <a:cubicBezTo>
                      <a:pt x="55237" y="346661"/>
                      <a:pt x="70475" y="333328"/>
                      <a:pt x="74285" y="318090"/>
                    </a:cubicBezTo>
                    <a:lnTo>
                      <a:pt x="114284" y="152379"/>
                    </a:lnTo>
                    <a:lnTo>
                      <a:pt x="114284" y="685703"/>
                    </a:lnTo>
                    <a:lnTo>
                      <a:pt x="190473" y="685703"/>
                    </a:lnTo>
                    <a:lnTo>
                      <a:pt x="190473" y="342852"/>
                    </a:lnTo>
                    <a:lnTo>
                      <a:pt x="228568" y="342852"/>
                    </a:lnTo>
                    <a:lnTo>
                      <a:pt x="228568" y="685703"/>
                    </a:lnTo>
                    <a:lnTo>
                      <a:pt x="304757" y="685703"/>
                    </a:lnTo>
                    <a:lnTo>
                      <a:pt x="304757" y="150474"/>
                    </a:lnTo>
                    <a:lnTo>
                      <a:pt x="344756" y="316185"/>
                    </a:lnTo>
                    <a:cubicBezTo>
                      <a:pt x="348566" y="331423"/>
                      <a:pt x="363804" y="344756"/>
                      <a:pt x="380946" y="344756"/>
                    </a:cubicBezTo>
                    <a:cubicBezTo>
                      <a:pt x="401898" y="344756"/>
                      <a:pt x="419041" y="327614"/>
                      <a:pt x="419041" y="306662"/>
                    </a:cubicBezTo>
                    <a:cubicBezTo>
                      <a:pt x="419041" y="302852"/>
                      <a:pt x="417136" y="299043"/>
                      <a:pt x="417136" y="297138"/>
                    </a:cubicBezTo>
                    <a:close/>
                  </a:path>
                </a:pathLst>
              </a:custGeom>
              <a:solidFill>
                <a:srgbClr val="0034A7"/>
              </a:solidFill>
              <a:ln w="9426" cap="flat">
                <a:noFill/>
                <a:prstDash val="solid"/>
                <a:miter/>
              </a:ln>
            </p:spPr>
            <p:txBody>
              <a:bodyPr rtlCol="0" anchor="ctr"/>
              <a:lstStyle/>
              <a:p>
                <a:endParaRPr lang="en-US"/>
              </a:p>
            </p:txBody>
          </p:sp>
        </p:grpSp>
        <p:sp>
          <p:nvSpPr>
            <p:cNvPr id="70" name="Freeform 69">
              <a:extLst>
                <a:ext uri="{FF2B5EF4-FFF2-40B4-BE49-F238E27FC236}">
                  <a16:creationId xmlns:a16="http://schemas.microsoft.com/office/drawing/2014/main" id="{4B63D73E-FB48-50D4-782F-028E6326626E}"/>
                </a:ext>
              </a:extLst>
            </p:cNvPr>
            <p:cNvSpPr/>
            <p:nvPr/>
          </p:nvSpPr>
          <p:spPr>
            <a:xfrm>
              <a:off x="10330094" y="4687634"/>
              <a:ext cx="419041" cy="685703"/>
            </a:xfrm>
            <a:custGeom>
              <a:avLst/>
              <a:gdLst>
                <a:gd name="connsiteX0" fmla="*/ 644502 w 647445"/>
                <a:gd name="connsiteY0" fmla="*/ 459098 h 1059456"/>
                <a:gd name="connsiteX1" fmla="*/ 562100 w 647445"/>
                <a:gd name="connsiteY1" fmla="*/ 108889 h 1059456"/>
                <a:gd name="connsiteX2" fmla="*/ 544443 w 647445"/>
                <a:gd name="connsiteY2" fmla="*/ 76516 h 1059456"/>
                <a:gd name="connsiteX3" fmla="*/ 420839 w 647445"/>
                <a:gd name="connsiteY3" fmla="*/ 11772 h 1059456"/>
                <a:gd name="connsiteX4" fmla="*/ 323723 w 647445"/>
                <a:gd name="connsiteY4" fmla="*/ 0 h 1059456"/>
                <a:gd name="connsiteX5" fmla="*/ 226606 w 647445"/>
                <a:gd name="connsiteY5" fmla="*/ 14715 h 1059456"/>
                <a:gd name="connsiteX6" fmla="*/ 103003 w 647445"/>
                <a:gd name="connsiteY6" fmla="*/ 79459 h 1059456"/>
                <a:gd name="connsiteX7" fmla="*/ 85345 w 647445"/>
                <a:gd name="connsiteY7" fmla="*/ 111831 h 1059456"/>
                <a:gd name="connsiteX8" fmla="*/ 2943 w 647445"/>
                <a:gd name="connsiteY8" fmla="*/ 462041 h 1059456"/>
                <a:gd name="connsiteX9" fmla="*/ 0 w 647445"/>
                <a:gd name="connsiteY9" fmla="*/ 476755 h 1059456"/>
                <a:gd name="connsiteX10" fmla="*/ 58859 w 647445"/>
                <a:gd name="connsiteY10" fmla="*/ 535614 h 1059456"/>
                <a:gd name="connsiteX11" fmla="*/ 114774 w 647445"/>
                <a:gd name="connsiteY11" fmla="*/ 491470 h 1059456"/>
                <a:gd name="connsiteX12" fmla="*/ 176576 w 647445"/>
                <a:gd name="connsiteY12" fmla="*/ 235435 h 1059456"/>
                <a:gd name="connsiteX13" fmla="*/ 176576 w 647445"/>
                <a:gd name="connsiteY13" fmla="*/ 1059456 h 1059456"/>
                <a:gd name="connsiteX14" fmla="*/ 294293 w 647445"/>
                <a:gd name="connsiteY14" fmla="*/ 1059456 h 1059456"/>
                <a:gd name="connsiteX15" fmla="*/ 294293 w 647445"/>
                <a:gd name="connsiteY15" fmla="*/ 529728 h 1059456"/>
                <a:gd name="connsiteX16" fmla="*/ 353152 w 647445"/>
                <a:gd name="connsiteY16" fmla="*/ 529728 h 1059456"/>
                <a:gd name="connsiteX17" fmla="*/ 353152 w 647445"/>
                <a:gd name="connsiteY17" fmla="*/ 1059456 h 1059456"/>
                <a:gd name="connsiteX18" fmla="*/ 470869 w 647445"/>
                <a:gd name="connsiteY18" fmla="*/ 1059456 h 1059456"/>
                <a:gd name="connsiteX19" fmla="*/ 470869 w 647445"/>
                <a:gd name="connsiteY19" fmla="*/ 232492 h 1059456"/>
                <a:gd name="connsiteX20" fmla="*/ 532671 w 647445"/>
                <a:gd name="connsiteY20" fmla="*/ 488527 h 1059456"/>
                <a:gd name="connsiteX21" fmla="*/ 588587 w 647445"/>
                <a:gd name="connsiteY21" fmla="*/ 532671 h 1059456"/>
                <a:gd name="connsiteX22" fmla="*/ 647445 w 647445"/>
                <a:gd name="connsiteY22" fmla="*/ 473812 h 1059456"/>
                <a:gd name="connsiteX23" fmla="*/ 644502 w 647445"/>
                <a:gd name="connsiteY23" fmla="*/ 459098 h 105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445" h="1059456">
                  <a:moveTo>
                    <a:pt x="644502" y="459098"/>
                  </a:moveTo>
                  <a:lnTo>
                    <a:pt x="562100" y="108889"/>
                  </a:lnTo>
                  <a:cubicBezTo>
                    <a:pt x="559157" y="97117"/>
                    <a:pt x="553271" y="85345"/>
                    <a:pt x="544443" y="76516"/>
                  </a:cubicBezTo>
                  <a:cubicBezTo>
                    <a:pt x="509127" y="47087"/>
                    <a:pt x="467926" y="26486"/>
                    <a:pt x="420839" y="11772"/>
                  </a:cubicBezTo>
                  <a:cubicBezTo>
                    <a:pt x="388467" y="5886"/>
                    <a:pt x="356095" y="0"/>
                    <a:pt x="323723" y="0"/>
                  </a:cubicBezTo>
                  <a:cubicBezTo>
                    <a:pt x="291350" y="0"/>
                    <a:pt x="258978" y="5886"/>
                    <a:pt x="226606" y="14715"/>
                  </a:cubicBezTo>
                  <a:cubicBezTo>
                    <a:pt x="179519" y="26486"/>
                    <a:pt x="138318" y="50030"/>
                    <a:pt x="103003" y="79459"/>
                  </a:cubicBezTo>
                  <a:cubicBezTo>
                    <a:pt x="94174" y="88288"/>
                    <a:pt x="88288" y="100060"/>
                    <a:pt x="85345" y="111831"/>
                  </a:cubicBezTo>
                  <a:lnTo>
                    <a:pt x="2943" y="462041"/>
                  </a:lnTo>
                  <a:cubicBezTo>
                    <a:pt x="2943" y="464983"/>
                    <a:pt x="0" y="470869"/>
                    <a:pt x="0" y="476755"/>
                  </a:cubicBezTo>
                  <a:cubicBezTo>
                    <a:pt x="0" y="509127"/>
                    <a:pt x="26486" y="535614"/>
                    <a:pt x="58859" y="535614"/>
                  </a:cubicBezTo>
                  <a:cubicBezTo>
                    <a:pt x="85345" y="535614"/>
                    <a:pt x="108889" y="515013"/>
                    <a:pt x="114774" y="491470"/>
                  </a:cubicBezTo>
                  <a:lnTo>
                    <a:pt x="176576" y="235435"/>
                  </a:lnTo>
                  <a:lnTo>
                    <a:pt x="176576" y="1059456"/>
                  </a:lnTo>
                  <a:lnTo>
                    <a:pt x="294293" y="1059456"/>
                  </a:lnTo>
                  <a:lnTo>
                    <a:pt x="294293" y="529728"/>
                  </a:lnTo>
                  <a:lnTo>
                    <a:pt x="353152" y="529728"/>
                  </a:lnTo>
                  <a:lnTo>
                    <a:pt x="353152" y="1059456"/>
                  </a:lnTo>
                  <a:lnTo>
                    <a:pt x="470869" y="1059456"/>
                  </a:lnTo>
                  <a:lnTo>
                    <a:pt x="470869" y="232492"/>
                  </a:lnTo>
                  <a:lnTo>
                    <a:pt x="532671" y="488527"/>
                  </a:lnTo>
                  <a:cubicBezTo>
                    <a:pt x="538557" y="512070"/>
                    <a:pt x="562100" y="532671"/>
                    <a:pt x="588587" y="532671"/>
                  </a:cubicBezTo>
                  <a:cubicBezTo>
                    <a:pt x="620959" y="532671"/>
                    <a:pt x="647445" y="506185"/>
                    <a:pt x="647445" y="473812"/>
                  </a:cubicBezTo>
                  <a:cubicBezTo>
                    <a:pt x="647445" y="467926"/>
                    <a:pt x="644502" y="462041"/>
                    <a:pt x="644502" y="459098"/>
                  </a:cubicBezTo>
                  <a:close/>
                </a:path>
              </a:pathLst>
            </a:custGeom>
            <a:solidFill>
              <a:schemeClr val="tx1">
                <a:lumMod val="95000"/>
                <a:lumOff val="5000"/>
              </a:schemeClr>
            </a:solidFill>
            <a:ln w="14684" cap="flat">
              <a:noFill/>
              <a:prstDash val="solid"/>
              <a:miter/>
            </a:ln>
          </p:spPr>
          <p:txBody>
            <a:bodyPr rtlCol="0" anchor="ctr"/>
            <a:lstStyle/>
            <a:p>
              <a:endParaRPr lang="en-US"/>
            </a:p>
          </p:txBody>
        </p:sp>
        <p:grpSp>
          <p:nvGrpSpPr>
            <p:cNvPr id="66" name="Group 65">
              <a:extLst>
                <a:ext uri="{FF2B5EF4-FFF2-40B4-BE49-F238E27FC236}">
                  <a16:creationId xmlns:a16="http://schemas.microsoft.com/office/drawing/2014/main" id="{05C3674F-FC64-2873-9CD3-2CEC3591CE15}"/>
                </a:ext>
              </a:extLst>
            </p:cNvPr>
            <p:cNvGrpSpPr/>
            <p:nvPr/>
          </p:nvGrpSpPr>
          <p:grpSpPr>
            <a:xfrm>
              <a:off x="10195905" y="4885242"/>
              <a:ext cx="59531" cy="231072"/>
              <a:chOff x="8720717" y="5661183"/>
              <a:chExt cx="91979" cy="357022"/>
            </a:xfrm>
          </p:grpSpPr>
          <p:sp>
            <p:nvSpPr>
              <p:cNvPr id="64" name="Oval 63">
                <a:extLst>
                  <a:ext uri="{FF2B5EF4-FFF2-40B4-BE49-F238E27FC236}">
                    <a16:creationId xmlns:a16="http://schemas.microsoft.com/office/drawing/2014/main" id="{A849C967-82F6-1795-B7AB-FE4E9542DD61}"/>
                  </a:ext>
                </a:extLst>
              </p:cNvPr>
              <p:cNvSpPr/>
              <p:nvPr/>
            </p:nvSpPr>
            <p:spPr>
              <a:xfrm>
                <a:off x="8720717" y="5661183"/>
                <a:ext cx="91979" cy="91979"/>
              </a:xfrm>
              <a:prstGeom prst="ellipse">
                <a:avLst/>
              </a:prstGeom>
              <a:solidFill>
                <a:srgbClr val="0034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746C8B5-A365-BAFD-46A8-D9BFA8002BF6}"/>
                  </a:ext>
                </a:extLst>
              </p:cNvPr>
              <p:cNvSpPr/>
              <p:nvPr/>
            </p:nvSpPr>
            <p:spPr>
              <a:xfrm>
                <a:off x="8720717" y="5926226"/>
                <a:ext cx="91979" cy="91979"/>
              </a:xfrm>
              <a:prstGeom prst="ellipse">
                <a:avLst/>
              </a:prstGeom>
              <a:solidFill>
                <a:srgbClr val="0034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Freeform 76">
              <a:extLst>
                <a:ext uri="{FF2B5EF4-FFF2-40B4-BE49-F238E27FC236}">
                  <a16:creationId xmlns:a16="http://schemas.microsoft.com/office/drawing/2014/main" id="{2B120112-CC90-07EE-C696-41C94739EC21}"/>
                </a:ext>
              </a:extLst>
            </p:cNvPr>
            <p:cNvSpPr/>
            <p:nvPr/>
          </p:nvSpPr>
          <p:spPr>
            <a:xfrm>
              <a:off x="10463425" y="4516208"/>
              <a:ext cx="152379" cy="83659"/>
            </a:xfrm>
            <a:custGeom>
              <a:avLst/>
              <a:gdLst>
                <a:gd name="connsiteX0" fmla="*/ 117717 w 235435"/>
                <a:gd name="connsiteY0" fmla="*/ 0 h 129259"/>
                <a:gd name="connsiteX1" fmla="*/ 235435 w 235435"/>
                <a:gd name="connsiteY1" fmla="*/ 117717 h 129259"/>
                <a:gd name="connsiteX2" fmla="*/ 233105 w 235435"/>
                <a:gd name="connsiteY2" fmla="*/ 129259 h 129259"/>
                <a:gd name="connsiteX3" fmla="*/ 2330 w 235435"/>
                <a:gd name="connsiteY3" fmla="*/ 129259 h 129259"/>
                <a:gd name="connsiteX4" fmla="*/ 0 w 235435"/>
                <a:gd name="connsiteY4" fmla="*/ 117717 h 129259"/>
                <a:gd name="connsiteX5" fmla="*/ 117717 w 235435"/>
                <a:gd name="connsiteY5" fmla="*/ 0 h 1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35" h="129259">
                  <a:moveTo>
                    <a:pt x="117717" y="0"/>
                  </a:moveTo>
                  <a:cubicBezTo>
                    <a:pt x="182731" y="0"/>
                    <a:pt x="235435" y="52704"/>
                    <a:pt x="235435" y="117717"/>
                  </a:cubicBezTo>
                  <a:lnTo>
                    <a:pt x="233105" y="129259"/>
                  </a:lnTo>
                  <a:lnTo>
                    <a:pt x="2330" y="129259"/>
                  </a:lnTo>
                  <a:lnTo>
                    <a:pt x="0" y="117717"/>
                  </a:lnTo>
                  <a:cubicBezTo>
                    <a:pt x="0" y="52704"/>
                    <a:pt x="52704" y="0"/>
                    <a:pt x="117717" y="0"/>
                  </a:cubicBez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74">
              <a:extLst>
                <a:ext uri="{FF2B5EF4-FFF2-40B4-BE49-F238E27FC236}">
                  <a16:creationId xmlns:a16="http://schemas.microsoft.com/office/drawing/2014/main" id="{90DAA8CE-391C-0A14-00A5-63127ECCF644}"/>
                </a:ext>
              </a:extLst>
            </p:cNvPr>
            <p:cNvSpPr/>
            <p:nvPr/>
          </p:nvSpPr>
          <p:spPr>
            <a:xfrm>
              <a:off x="10464933" y="4599867"/>
              <a:ext cx="149363" cy="68719"/>
            </a:xfrm>
            <a:custGeom>
              <a:avLst/>
              <a:gdLst>
                <a:gd name="connsiteX0" fmla="*/ 0 w 230775"/>
                <a:gd name="connsiteY0" fmla="*/ 0 h 106176"/>
                <a:gd name="connsiteX1" fmla="*/ 230775 w 230775"/>
                <a:gd name="connsiteY1" fmla="*/ 0 h 106176"/>
                <a:gd name="connsiteX2" fmla="*/ 223854 w 230775"/>
                <a:gd name="connsiteY2" fmla="*/ 34279 h 106176"/>
                <a:gd name="connsiteX3" fmla="*/ 115387 w 230775"/>
                <a:gd name="connsiteY3" fmla="*/ 106176 h 106176"/>
                <a:gd name="connsiteX4" fmla="*/ 6921 w 230775"/>
                <a:gd name="connsiteY4" fmla="*/ 34279 h 106176"/>
                <a:gd name="connsiteX5" fmla="*/ 0 w 230775"/>
                <a:gd name="connsiteY5" fmla="*/ 0 h 10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75" h="106176">
                  <a:moveTo>
                    <a:pt x="0" y="0"/>
                  </a:moveTo>
                  <a:lnTo>
                    <a:pt x="230775" y="0"/>
                  </a:lnTo>
                  <a:lnTo>
                    <a:pt x="223854" y="34279"/>
                  </a:lnTo>
                  <a:cubicBezTo>
                    <a:pt x="205984" y="76530"/>
                    <a:pt x="164147" y="106176"/>
                    <a:pt x="115387" y="106176"/>
                  </a:cubicBezTo>
                  <a:cubicBezTo>
                    <a:pt x="66627" y="106176"/>
                    <a:pt x="24791" y="76530"/>
                    <a:pt x="6921" y="34279"/>
                  </a:cubicBezTo>
                  <a:lnTo>
                    <a:pt x="0" y="0"/>
                  </a:lnTo>
                  <a:close/>
                </a:path>
              </a:pathLst>
            </a:cu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6012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6440-B5E4-3A44-5832-8D3D98BD1C85}"/>
              </a:ext>
            </a:extLst>
          </p:cNvPr>
          <p:cNvSpPr>
            <a:spLocks noGrp="1"/>
          </p:cNvSpPr>
          <p:nvPr>
            <p:ph type="title"/>
          </p:nvPr>
        </p:nvSpPr>
        <p:spPr>
          <a:xfrm>
            <a:off x="649287" y="3441178"/>
            <a:ext cx="10893426" cy="2743200"/>
          </a:xfrm>
        </p:spPr>
        <p:txBody>
          <a:bodyPr>
            <a:noAutofit/>
          </a:bodyPr>
          <a:lstStyle/>
          <a:p>
            <a:r>
              <a:rPr lang="en-US" sz="4000" dirty="0">
                <a:solidFill>
                  <a:schemeClr val="tx2"/>
                </a:solidFill>
              </a:rPr>
              <a:t>To reduce the cancer burden with a focus on Kentucky and its most vulnerable populations through research, prevention, treatment, education and community engagement.</a:t>
            </a:r>
          </a:p>
        </p:txBody>
      </p:sp>
      <p:sp>
        <p:nvSpPr>
          <p:cNvPr id="3" name="Content Placeholder 2">
            <a:extLst>
              <a:ext uri="{FF2B5EF4-FFF2-40B4-BE49-F238E27FC236}">
                <a16:creationId xmlns:a16="http://schemas.microsoft.com/office/drawing/2014/main" id="{5C60CB94-AA25-E932-771C-9FDBA73ED054}"/>
              </a:ext>
            </a:extLst>
          </p:cNvPr>
          <p:cNvSpPr>
            <a:spLocks noGrp="1"/>
          </p:cNvSpPr>
          <p:nvPr>
            <p:ph type="body" sz="quarter" idx="10"/>
          </p:nvPr>
        </p:nvSpPr>
        <p:spPr>
          <a:xfrm>
            <a:off x="1668236" y="2809593"/>
            <a:ext cx="8855528" cy="584813"/>
          </a:xfrm>
        </p:spPr>
        <p:txBody>
          <a:bodyPr>
            <a:normAutofit/>
          </a:bodyPr>
          <a:lstStyle/>
          <a:p>
            <a:pPr marL="0" indent="0">
              <a:buNone/>
            </a:pPr>
            <a:r>
              <a:rPr lang="en-US" dirty="0"/>
              <a:t>Our Mission:</a:t>
            </a:r>
            <a:endParaRPr lang="en-US" b="0" dirty="0">
              <a:effectLst/>
              <a:cs typeface="Arial" panose="020B0604020202020204" pitchFamily="34" charset="0"/>
            </a:endParaRPr>
          </a:p>
        </p:txBody>
      </p:sp>
      <p:grpSp>
        <p:nvGrpSpPr>
          <p:cNvPr id="4" name="Group 3">
            <a:extLst>
              <a:ext uri="{FF2B5EF4-FFF2-40B4-BE49-F238E27FC236}">
                <a16:creationId xmlns:a16="http://schemas.microsoft.com/office/drawing/2014/main" id="{A76C8B6E-D3DE-8587-28B8-BE818113EB16}"/>
              </a:ext>
            </a:extLst>
          </p:cNvPr>
          <p:cNvGrpSpPr/>
          <p:nvPr/>
        </p:nvGrpSpPr>
        <p:grpSpPr>
          <a:xfrm>
            <a:off x="649287" y="391887"/>
            <a:ext cx="10893426" cy="1916334"/>
            <a:chOff x="649287" y="391887"/>
            <a:chExt cx="10893426" cy="1916334"/>
          </a:xfrm>
        </p:grpSpPr>
        <p:pic>
          <p:nvPicPr>
            <p:cNvPr id="6" name="Picture 5">
              <a:extLst>
                <a:ext uri="{FF2B5EF4-FFF2-40B4-BE49-F238E27FC236}">
                  <a16:creationId xmlns:a16="http://schemas.microsoft.com/office/drawing/2014/main" id="{92F347A0-295D-3593-B907-F66269619814}"/>
                </a:ext>
              </a:extLst>
            </p:cNvPr>
            <p:cNvPicPr>
              <a:picLocks noChangeAspect="1"/>
            </p:cNvPicPr>
            <p:nvPr/>
          </p:nvPicPr>
          <p:blipFill rotWithShape="1">
            <a:blip r:embed="rId2"/>
            <a:srcRect l="16518" r="16518"/>
            <a:stretch/>
          </p:blipFill>
          <p:spPr>
            <a:xfrm>
              <a:off x="649287" y="391887"/>
              <a:ext cx="1922358" cy="1916334"/>
            </a:xfrm>
            <a:prstGeom prst="rect">
              <a:avLst/>
            </a:prstGeom>
          </p:spPr>
        </p:pic>
        <p:pic>
          <p:nvPicPr>
            <p:cNvPr id="7" name="Picture 6">
              <a:extLst>
                <a:ext uri="{FF2B5EF4-FFF2-40B4-BE49-F238E27FC236}">
                  <a16:creationId xmlns:a16="http://schemas.microsoft.com/office/drawing/2014/main" id="{037F2F31-DBE0-9381-104C-0B1CDBE4E2CB}"/>
                </a:ext>
              </a:extLst>
            </p:cNvPr>
            <p:cNvPicPr>
              <a:picLocks noChangeAspect="1"/>
            </p:cNvPicPr>
            <p:nvPr/>
          </p:nvPicPr>
          <p:blipFill>
            <a:blip r:embed="rId3"/>
            <a:srcRect l="27438" r="5598"/>
            <a:stretch>
              <a:fillRect/>
            </a:stretch>
          </p:blipFill>
          <p:spPr>
            <a:xfrm>
              <a:off x="2891736" y="391887"/>
              <a:ext cx="1922358" cy="1916334"/>
            </a:xfrm>
            <a:prstGeom prst="rect">
              <a:avLst/>
            </a:prstGeom>
          </p:spPr>
        </p:pic>
        <p:pic>
          <p:nvPicPr>
            <p:cNvPr id="8" name="Picture 7">
              <a:extLst>
                <a:ext uri="{FF2B5EF4-FFF2-40B4-BE49-F238E27FC236}">
                  <a16:creationId xmlns:a16="http://schemas.microsoft.com/office/drawing/2014/main" id="{56D02A16-72DD-FBAE-6778-778D711CE36F}"/>
                </a:ext>
              </a:extLst>
            </p:cNvPr>
            <p:cNvPicPr>
              <a:picLocks noChangeAspect="1"/>
            </p:cNvPicPr>
            <p:nvPr/>
          </p:nvPicPr>
          <p:blipFill rotWithShape="1">
            <a:blip r:embed="rId4"/>
            <a:srcRect l="16518" r="16518"/>
            <a:stretch/>
          </p:blipFill>
          <p:spPr>
            <a:xfrm>
              <a:off x="5134185" y="391887"/>
              <a:ext cx="1922358" cy="1916334"/>
            </a:xfrm>
            <a:prstGeom prst="rect">
              <a:avLst/>
            </a:prstGeom>
          </p:spPr>
        </p:pic>
        <p:pic>
          <p:nvPicPr>
            <p:cNvPr id="9" name="Picture 8">
              <a:extLst>
                <a:ext uri="{FF2B5EF4-FFF2-40B4-BE49-F238E27FC236}">
                  <a16:creationId xmlns:a16="http://schemas.microsoft.com/office/drawing/2014/main" id="{F4BD333D-274B-6B20-A7AF-81FEF003258A}"/>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376634" y="391887"/>
              <a:ext cx="1922358" cy="1916334"/>
            </a:xfrm>
            <a:prstGeom prst="rect">
              <a:avLst/>
            </a:prstGeom>
          </p:spPr>
        </p:pic>
        <p:pic>
          <p:nvPicPr>
            <p:cNvPr id="10" name="Picture 9">
              <a:extLst>
                <a:ext uri="{FF2B5EF4-FFF2-40B4-BE49-F238E27FC236}">
                  <a16:creationId xmlns:a16="http://schemas.microsoft.com/office/drawing/2014/main" id="{2DE1BDDF-2428-CDFF-D62A-B08E5F7B0B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619082" y="391887"/>
              <a:ext cx="1923631" cy="1916334"/>
            </a:xfrm>
            <a:prstGeom prst="rect">
              <a:avLst/>
            </a:prstGeom>
          </p:spPr>
        </p:pic>
      </p:grpSp>
    </p:spTree>
    <p:extLst>
      <p:ext uri="{BB962C8B-B14F-4D97-AF65-F5344CB8AC3E}">
        <p14:creationId xmlns:p14="http://schemas.microsoft.com/office/powerpoint/2010/main" val="4264736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09800" y="2595234"/>
            <a:ext cx="77724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endParaRPr lang="en-US" sz="4400" dirty="0">
              <a:solidFill>
                <a:srgbClr val="0032A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E0C96EE-FBD7-C148-97E5-577A4D2F2C86}"/>
              </a:ext>
            </a:extLst>
          </p:cNvPr>
          <p:cNvGrpSpPr/>
          <p:nvPr/>
        </p:nvGrpSpPr>
        <p:grpSpPr>
          <a:xfrm>
            <a:off x="1818267" y="2122257"/>
            <a:ext cx="8555466" cy="2851305"/>
            <a:chOff x="282143" y="1372315"/>
            <a:chExt cx="7859355" cy="2851305"/>
          </a:xfrm>
        </p:grpSpPr>
        <p:grpSp>
          <p:nvGrpSpPr>
            <p:cNvPr id="7" name="Group 6">
              <a:extLst>
                <a:ext uri="{FF2B5EF4-FFF2-40B4-BE49-F238E27FC236}">
                  <a16:creationId xmlns:a16="http://schemas.microsoft.com/office/drawing/2014/main" id="{3D2AF7E8-AF9C-1B4F-B724-3B5C8270873E}"/>
                </a:ext>
              </a:extLst>
            </p:cNvPr>
            <p:cNvGrpSpPr/>
            <p:nvPr/>
          </p:nvGrpSpPr>
          <p:grpSpPr>
            <a:xfrm>
              <a:off x="282144" y="1372315"/>
              <a:ext cx="7859354" cy="923454"/>
              <a:chOff x="4078486" y="2973614"/>
              <a:chExt cx="2504304" cy="612711"/>
            </a:xfrm>
          </p:grpSpPr>
          <p:sp>
            <p:nvSpPr>
              <p:cNvPr id="12" name="TextBox 11">
                <a:extLst>
                  <a:ext uri="{FF2B5EF4-FFF2-40B4-BE49-F238E27FC236}">
                    <a16:creationId xmlns:a16="http://schemas.microsoft.com/office/drawing/2014/main" id="{83474F07-6DE2-7E43-90AA-07CCDD2ACEAF}"/>
                  </a:ext>
                </a:extLst>
              </p:cNvPr>
              <p:cNvSpPr txBox="1"/>
              <p:nvPr/>
            </p:nvSpPr>
            <p:spPr>
              <a:xfrm>
                <a:off x="4078486" y="2973614"/>
                <a:ext cx="2504304" cy="553790"/>
              </a:xfrm>
              <a:prstGeom prst="rect">
                <a:avLst/>
              </a:prstGeom>
              <a:noFill/>
            </p:spPr>
            <p:txBody>
              <a:bodyPr wrap="square" rtlCol="0">
                <a:spAutoFit/>
              </a:bodyPr>
              <a:lstStyle/>
              <a:p>
                <a:pPr algn="ctr">
                  <a:lnSpc>
                    <a:spcPts val="5400"/>
                  </a:lnSpc>
                  <a:spcBef>
                    <a:spcPts val="1200"/>
                  </a:spcBef>
                </a:pPr>
                <a:r>
                  <a:rPr lang="en-US" sz="6600" b="1" dirty="0">
                    <a:solidFill>
                      <a:srgbClr val="0C5DAF"/>
                    </a:solidFill>
                    <a:latin typeface="Arial Black" panose="020B0604020202020204" pitchFamily="34" charset="0"/>
                    <a:cs typeface="Arial Black" panose="020B0604020202020204" pitchFamily="34" charset="0"/>
                  </a:rPr>
                  <a:t>WE NEED YOUR</a:t>
                </a:r>
              </a:p>
            </p:txBody>
          </p:sp>
          <p:cxnSp>
            <p:nvCxnSpPr>
              <p:cNvPr id="10" name="Straight Connector 9">
                <a:extLst>
                  <a:ext uri="{FF2B5EF4-FFF2-40B4-BE49-F238E27FC236}">
                    <a16:creationId xmlns:a16="http://schemas.microsoft.com/office/drawing/2014/main" id="{B99FCC99-F2D1-2A47-ABE0-F8906F4F4BCB}"/>
                  </a:ext>
                </a:extLst>
              </p:cNvPr>
              <p:cNvCxnSpPr>
                <a:cxnSpLocks/>
              </p:cNvCxnSpPr>
              <p:nvPr/>
            </p:nvCxnSpPr>
            <p:spPr>
              <a:xfrm>
                <a:off x="4242058" y="3586325"/>
                <a:ext cx="2177161" cy="0"/>
              </a:xfrm>
              <a:prstGeom prst="line">
                <a:avLst/>
              </a:prstGeom>
              <a:ln w="76200">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182F188E-E252-A54A-9E0D-A1679D3E11B8}"/>
                </a:ext>
              </a:extLst>
            </p:cNvPr>
            <p:cNvSpPr txBox="1"/>
            <p:nvPr/>
          </p:nvSpPr>
          <p:spPr>
            <a:xfrm>
              <a:off x="282143" y="2659409"/>
              <a:ext cx="7859354" cy="1564211"/>
            </a:xfrm>
            <a:prstGeom prst="rect">
              <a:avLst/>
            </a:prstGeom>
            <a:noFill/>
          </p:spPr>
          <p:txBody>
            <a:bodyPr wrap="square" rtlCol="0">
              <a:spAutoFit/>
            </a:bodyPr>
            <a:lstStyle/>
            <a:p>
              <a:pPr algn="ctr">
                <a:lnSpc>
                  <a:spcPts val="5700"/>
                </a:lnSpc>
                <a:spcBef>
                  <a:spcPts val="1200"/>
                </a:spcBef>
              </a:pPr>
              <a:r>
                <a:rPr lang="en-US" sz="6600" b="1" dirty="0">
                  <a:solidFill>
                    <a:srgbClr val="0C5DAF"/>
                  </a:solidFill>
                  <a:latin typeface="Arial" panose="020B0604020202020204" pitchFamily="34" charset="0"/>
                </a:rPr>
                <a:t>CONTINUED SUPPORT!</a:t>
              </a:r>
            </a:p>
          </p:txBody>
        </p:sp>
      </p:grpSp>
    </p:spTree>
    <p:extLst>
      <p:ext uri="{BB962C8B-B14F-4D97-AF65-F5344CB8AC3E}">
        <p14:creationId xmlns:p14="http://schemas.microsoft.com/office/powerpoint/2010/main" val="4033813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earing blue shirts&#10;&#10;Description automatically generated">
            <a:extLst>
              <a:ext uri="{FF2B5EF4-FFF2-40B4-BE49-F238E27FC236}">
                <a16:creationId xmlns:a16="http://schemas.microsoft.com/office/drawing/2014/main" id="{DB2FCE09-E2FB-69C5-1865-2F2F9120C32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73687"/>
            <a:ext cx="12192000" cy="7036905"/>
          </a:xfrm>
          <a:prstGeom prst="rect">
            <a:avLst/>
          </a:prstGeom>
        </p:spPr>
      </p:pic>
      <p:sp>
        <p:nvSpPr>
          <p:cNvPr id="3" name="Rectangle 2">
            <a:extLst>
              <a:ext uri="{FF2B5EF4-FFF2-40B4-BE49-F238E27FC236}">
                <a16:creationId xmlns:a16="http://schemas.microsoft.com/office/drawing/2014/main" id="{5C43DD60-C7E7-4FF2-A543-7C338FC6D647}"/>
              </a:ext>
            </a:extLst>
          </p:cNvPr>
          <p:cNvSpPr/>
          <p:nvPr/>
        </p:nvSpPr>
        <p:spPr>
          <a:xfrm>
            <a:off x="7940660" y="5277320"/>
            <a:ext cx="4251340" cy="9144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326218E-4E42-2102-3C77-B37C85B1F8D2}"/>
              </a:ext>
            </a:extLst>
          </p:cNvPr>
          <p:cNvSpPr>
            <a:spLocks noGrp="1"/>
          </p:cNvSpPr>
          <p:nvPr>
            <p:ph type="title"/>
          </p:nvPr>
        </p:nvSpPr>
        <p:spPr>
          <a:xfrm>
            <a:off x="8158017" y="5071738"/>
            <a:ext cx="3816626" cy="1325563"/>
          </a:xfrm>
        </p:spPr>
        <p:txBody>
          <a:bodyPr/>
          <a:lstStyle/>
          <a:p>
            <a:r>
              <a:rPr lang="en-US" dirty="0">
                <a:solidFill>
                  <a:schemeClr val="bg1"/>
                </a:solidFill>
              </a:rPr>
              <a:t>Thank you!</a:t>
            </a:r>
          </a:p>
        </p:txBody>
      </p:sp>
    </p:spTree>
    <p:extLst>
      <p:ext uri="{BB962C8B-B14F-4D97-AF65-F5344CB8AC3E}">
        <p14:creationId xmlns:p14="http://schemas.microsoft.com/office/powerpoint/2010/main" val="563155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6738" y="271053"/>
            <a:ext cx="11644761" cy="14700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pPr algn="l"/>
            <a:r>
              <a:rPr lang="en-US" sz="5400" b="1" dirty="0">
                <a:solidFill>
                  <a:srgbClr val="0C5DAF"/>
                </a:solidFill>
                <a:latin typeface="Arial Black" panose="020B0604020202020204" pitchFamily="34" charset="0"/>
                <a:cs typeface="Arial Black" panose="020B0604020202020204" pitchFamily="34" charset="0"/>
              </a:rPr>
              <a:t>Impact of State Funding:</a:t>
            </a:r>
          </a:p>
          <a:p>
            <a:pPr algn="l"/>
            <a:r>
              <a:rPr lang="en-US" sz="2800" dirty="0">
                <a:solidFill>
                  <a:srgbClr val="0C5DAF"/>
                </a:solidFill>
                <a:latin typeface="Arial" panose="020B0604020202020204" pitchFamily="34" charset="0"/>
                <a:cs typeface="Arial" panose="020B0604020202020204" pitchFamily="34" charset="0"/>
              </a:rPr>
              <a:t>Achieving NCI Comprehensive Designation and National Recognition</a:t>
            </a:r>
          </a:p>
        </p:txBody>
      </p:sp>
      <p:pic>
        <p:nvPicPr>
          <p:cNvPr id="7" name="Picture 6" descr="A blue and black sign with white text&#10;&#10;Description automatically generated">
            <a:extLst>
              <a:ext uri="{FF2B5EF4-FFF2-40B4-BE49-F238E27FC236}">
                <a16:creationId xmlns:a16="http://schemas.microsoft.com/office/drawing/2014/main" id="{EE463B71-FF1A-0CBF-FCCD-DE1C97F26A3D}"/>
              </a:ext>
            </a:extLst>
          </p:cNvPr>
          <p:cNvPicPr>
            <a:picLocks noChangeAspect="1"/>
          </p:cNvPicPr>
          <p:nvPr/>
        </p:nvPicPr>
        <p:blipFill>
          <a:blip r:embed="rId2"/>
          <a:stretch>
            <a:fillRect/>
          </a:stretch>
        </p:blipFill>
        <p:spPr>
          <a:xfrm>
            <a:off x="4402816" y="5232400"/>
            <a:ext cx="3386368" cy="1354547"/>
          </a:xfrm>
          <a:prstGeom prst="rect">
            <a:avLst/>
          </a:prstGeom>
        </p:spPr>
      </p:pic>
      <p:pic>
        <p:nvPicPr>
          <p:cNvPr id="31" name="Picture 30" descr="A group of people standing on a field&#10;&#10;Description automatically generated">
            <a:extLst>
              <a:ext uri="{FF2B5EF4-FFF2-40B4-BE49-F238E27FC236}">
                <a16:creationId xmlns:a16="http://schemas.microsoft.com/office/drawing/2014/main" id="{60F15E6A-F132-5301-200A-82984C81699F}"/>
              </a:ext>
            </a:extLst>
          </p:cNvPr>
          <p:cNvPicPr>
            <a:picLocks noChangeAspect="1"/>
          </p:cNvPicPr>
          <p:nvPr/>
        </p:nvPicPr>
        <p:blipFill>
          <a:blip r:embed="rId3"/>
          <a:srcRect l="11240" t="33845" r="2774" b="1464"/>
          <a:stretch>
            <a:fillRect/>
          </a:stretch>
        </p:blipFill>
        <p:spPr>
          <a:xfrm>
            <a:off x="6096000" y="1947010"/>
            <a:ext cx="5905499" cy="2963979"/>
          </a:xfrm>
          <a:prstGeom prst="rect">
            <a:avLst/>
          </a:prstGeom>
        </p:spPr>
      </p:pic>
      <p:pic>
        <p:nvPicPr>
          <p:cNvPr id="35" name="Picture 34" descr="A group of people clapping in a room&#10;&#10;Description automatically generated">
            <a:extLst>
              <a:ext uri="{FF2B5EF4-FFF2-40B4-BE49-F238E27FC236}">
                <a16:creationId xmlns:a16="http://schemas.microsoft.com/office/drawing/2014/main" id="{15D8ED7A-6902-D1DE-CE07-E10453CEB52A}"/>
              </a:ext>
            </a:extLst>
          </p:cNvPr>
          <p:cNvPicPr>
            <a:picLocks noChangeAspect="1"/>
          </p:cNvPicPr>
          <p:nvPr/>
        </p:nvPicPr>
        <p:blipFill>
          <a:blip r:embed="rId4"/>
          <a:srcRect l="5975" t="20033" r="3256" b="7709"/>
          <a:stretch>
            <a:fillRect/>
          </a:stretch>
        </p:blipFill>
        <p:spPr>
          <a:xfrm>
            <a:off x="356738" y="1955147"/>
            <a:ext cx="5550139" cy="2944014"/>
          </a:xfrm>
          <a:prstGeom prst="rect">
            <a:avLst/>
          </a:prstGeom>
        </p:spPr>
      </p:pic>
    </p:spTree>
    <p:extLst>
      <p:ext uri="{BB962C8B-B14F-4D97-AF65-F5344CB8AC3E}">
        <p14:creationId xmlns:p14="http://schemas.microsoft.com/office/powerpoint/2010/main" val="2235459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AE03-399E-92B9-9890-6CC8331671FC}"/>
              </a:ext>
            </a:extLst>
          </p:cNvPr>
          <p:cNvSpPr>
            <a:spLocks noGrp="1"/>
          </p:cNvSpPr>
          <p:nvPr>
            <p:ph type="title"/>
          </p:nvPr>
        </p:nvSpPr>
        <p:spPr>
          <a:xfrm>
            <a:off x="838200" y="179635"/>
            <a:ext cx="10515600" cy="1325563"/>
          </a:xfrm>
        </p:spPr>
        <p:txBody>
          <a:bodyPr/>
          <a:lstStyle/>
          <a:p>
            <a:r>
              <a:rPr lang="en-US" dirty="0"/>
              <a:t>Renewing our Commitment </a:t>
            </a:r>
            <a:br>
              <a:rPr lang="en-US" dirty="0"/>
            </a:br>
            <a:r>
              <a:rPr lang="en-US" dirty="0"/>
              <a:t>to Kentucky</a:t>
            </a:r>
            <a:endParaRPr lang="en-US" b="0" dirty="0">
              <a:latin typeface="Arial" panose="020B0604020202020204" pitchFamily="34" charset="0"/>
            </a:endParaRPr>
          </a:p>
        </p:txBody>
      </p:sp>
      <p:sp>
        <p:nvSpPr>
          <p:cNvPr id="30" name="TextBox 29">
            <a:extLst>
              <a:ext uri="{FF2B5EF4-FFF2-40B4-BE49-F238E27FC236}">
                <a16:creationId xmlns:a16="http://schemas.microsoft.com/office/drawing/2014/main" id="{84AE4A86-D41F-A2C4-A411-27408DCFE463}"/>
              </a:ext>
            </a:extLst>
          </p:cNvPr>
          <p:cNvSpPr txBox="1">
            <a:spLocks/>
          </p:cNvSpPr>
          <p:nvPr/>
        </p:nvSpPr>
        <p:spPr>
          <a:xfrm>
            <a:off x="351093" y="1717896"/>
            <a:ext cx="3060227" cy="1790776"/>
          </a:xfrm>
          <a:prstGeom prst="rect">
            <a:avLst/>
          </a:prstGeom>
          <a:solidFill>
            <a:schemeClr val="tx2"/>
          </a:solidFill>
        </p:spPr>
        <p:txBody>
          <a:bodyPr wrap="square" rtlCol="0" anchor="ctr">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2013</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NCI Designation</a:t>
            </a:r>
            <a:endPar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F52341AB-EDF3-BBC9-A2B0-F87929F1E474}"/>
              </a:ext>
            </a:extLst>
          </p:cNvPr>
          <p:cNvSpPr txBox="1">
            <a:spLocks/>
          </p:cNvSpPr>
          <p:nvPr/>
        </p:nvSpPr>
        <p:spPr>
          <a:xfrm>
            <a:off x="3510526" y="1717896"/>
            <a:ext cx="2345960" cy="1790776"/>
          </a:xfrm>
          <a:prstGeom prst="rect">
            <a:avLst/>
          </a:prstGeom>
          <a:solidFill>
            <a:schemeClr val="tx2"/>
          </a:solidFill>
        </p:spPr>
        <p:txBody>
          <a:bodyPr wrap="square" rtlCol="0" anchor="ctr">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2018</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Renewal</a:t>
            </a:r>
            <a:endPar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EE94DD8E-F528-2E13-33B8-728DD157D59B}"/>
              </a:ext>
            </a:extLst>
          </p:cNvPr>
          <p:cNvSpPr txBox="1">
            <a:spLocks/>
          </p:cNvSpPr>
          <p:nvPr/>
        </p:nvSpPr>
        <p:spPr>
          <a:xfrm>
            <a:off x="5955692" y="1723568"/>
            <a:ext cx="3585047" cy="1785104"/>
          </a:xfrm>
          <a:prstGeom prst="rect">
            <a:avLst/>
          </a:prstGeom>
          <a:solidFill>
            <a:schemeClr val="tx2"/>
          </a:solidFill>
        </p:spPr>
        <p:txBody>
          <a:bodyPr wrap="square" rtlCol="0" anchor="ctr">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2023</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NCI Comprehensive Designation</a:t>
            </a:r>
          </a:p>
        </p:txBody>
      </p:sp>
      <p:sp>
        <p:nvSpPr>
          <p:cNvPr id="38" name="TextBox 37">
            <a:extLst>
              <a:ext uri="{FF2B5EF4-FFF2-40B4-BE49-F238E27FC236}">
                <a16:creationId xmlns:a16="http://schemas.microsoft.com/office/drawing/2014/main" id="{1AA8F51E-AEB6-8D32-8346-15C9947E1418}"/>
              </a:ext>
            </a:extLst>
          </p:cNvPr>
          <p:cNvSpPr txBox="1"/>
          <p:nvPr/>
        </p:nvSpPr>
        <p:spPr>
          <a:xfrm>
            <a:off x="9639945" y="1723568"/>
            <a:ext cx="2216775" cy="1785104"/>
          </a:xfrm>
          <a:prstGeom prst="rect">
            <a:avLst/>
          </a:prstGeom>
          <a:solidFill>
            <a:schemeClr val="tx2"/>
          </a:solidFill>
        </p:spPr>
        <p:txBody>
          <a:bodyPr wrap="square" rtlCol="0" anchor="ctr">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Sept. 25, 2027</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CCSG</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Renewal</a:t>
            </a:r>
          </a:p>
        </p:txBody>
      </p:sp>
      <p:grpSp>
        <p:nvGrpSpPr>
          <p:cNvPr id="18" name="Group 17">
            <a:extLst>
              <a:ext uri="{FF2B5EF4-FFF2-40B4-BE49-F238E27FC236}">
                <a16:creationId xmlns:a16="http://schemas.microsoft.com/office/drawing/2014/main" id="{D4C11430-2D0D-3ADA-4C88-8AE90578D662}"/>
              </a:ext>
            </a:extLst>
          </p:cNvPr>
          <p:cNvGrpSpPr/>
          <p:nvPr/>
        </p:nvGrpSpPr>
        <p:grpSpPr>
          <a:xfrm>
            <a:off x="351092" y="3727042"/>
            <a:ext cx="11505627" cy="2561772"/>
            <a:chOff x="351093" y="3472546"/>
            <a:chExt cx="11324448" cy="2521432"/>
          </a:xfrm>
        </p:grpSpPr>
        <p:pic>
          <p:nvPicPr>
            <p:cNvPr id="8" name="Picture 7" descr="A group of people holding up blue banners&#10;&#10;Description automatically generated">
              <a:extLst>
                <a:ext uri="{FF2B5EF4-FFF2-40B4-BE49-F238E27FC236}">
                  <a16:creationId xmlns:a16="http://schemas.microsoft.com/office/drawing/2014/main" id="{1AFA6CB0-5709-8EB1-1609-D8113F019A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49449" y="3472546"/>
              <a:ext cx="2594156" cy="2521432"/>
            </a:xfrm>
            <a:prstGeom prst="rect">
              <a:avLst/>
            </a:prstGeom>
          </p:spPr>
        </p:pic>
        <p:pic>
          <p:nvPicPr>
            <p:cNvPr id="10" name="Picture 9" descr="A group of people holding blue banners&#10;&#10;Description automatically generated">
              <a:extLst>
                <a:ext uri="{FF2B5EF4-FFF2-40B4-BE49-F238E27FC236}">
                  <a16:creationId xmlns:a16="http://schemas.microsoft.com/office/drawing/2014/main" id="{723D493E-038A-1F30-3610-3EB6575DC9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51093" y="3472546"/>
              <a:ext cx="3567764" cy="2521432"/>
            </a:xfrm>
            <a:prstGeom prst="rect">
              <a:avLst/>
            </a:prstGeom>
          </p:spPr>
        </p:pic>
        <p:pic>
          <p:nvPicPr>
            <p:cNvPr id="4" name="Picture 3" descr="A person standing in front of a table full of blue shiny objects&#10;&#10;Description automatically generated">
              <a:extLst>
                <a:ext uri="{FF2B5EF4-FFF2-40B4-BE49-F238E27FC236}">
                  <a16:creationId xmlns:a16="http://schemas.microsoft.com/office/drawing/2014/main" id="{5FF2A29F-00C5-EE4E-D6D4-A374501FF21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51980" y="3472546"/>
              <a:ext cx="1723561" cy="2513083"/>
            </a:xfrm>
            <a:prstGeom prst="rect">
              <a:avLst/>
            </a:prstGeom>
          </p:spPr>
        </p:pic>
      </p:grpSp>
      <p:pic>
        <p:nvPicPr>
          <p:cNvPr id="15" name="Picture 14">
            <a:extLst>
              <a:ext uri="{FF2B5EF4-FFF2-40B4-BE49-F238E27FC236}">
                <a16:creationId xmlns:a16="http://schemas.microsoft.com/office/drawing/2014/main" id="{A5D8DF9A-B894-84A7-09CB-8B5725C9FC4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086045" y="3727042"/>
            <a:ext cx="3163660" cy="2567193"/>
          </a:xfrm>
          <a:prstGeom prst="rect">
            <a:avLst/>
          </a:prstGeom>
        </p:spPr>
      </p:pic>
      <p:pic>
        <p:nvPicPr>
          <p:cNvPr id="25" name="Picture 24">
            <a:extLst>
              <a:ext uri="{FF2B5EF4-FFF2-40B4-BE49-F238E27FC236}">
                <a16:creationId xmlns:a16="http://schemas.microsoft.com/office/drawing/2014/main" id="{875315C7-B577-AA9D-CD13-78086B1F8D7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086046" y="3727042"/>
            <a:ext cx="3183984" cy="2553289"/>
          </a:xfrm>
          <a:prstGeom prst="rect">
            <a:avLst/>
          </a:prstGeom>
        </p:spPr>
      </p:pic>
      <p:pic>
        <p:nvPicPr>
          <p:cNvPr id="27" name="Picture 26">
            <a:extLst>
              <a:ext uri="{FF2B5EF4-FFF2-40B4-BE49-F238E27FC236}">
                <a16:creationId xmlns:a16="http://schemas.microsoft.com/office/drawing/2014/main" id="{BAA5B7C6-5D10-4BA7-B0CD-0CB5E0C2699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086045" y="3721370"/>
            <a:ext cx="3183986" cy="2572865"/>
          </a:xfrm>
          <a:prstGeom prst="rect">
            <a:avLst/>
          </a:prstGeom>
        </p:spPr>
      </p:pic>
    </p:spTree>
    <p:extLst>
      <p:ext uri="{BB962C8B-B14F-4D97-AF65-F5344CB8AC3E}">
        <p14:creationId xmlns:p14="http://schemas.microsoft.com/office/powerpoint/2010/main" val="2256972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C051C-0FBC-0946-96C5-D491767175C5}"/>
              </a:ext>
            </a:extLst>
          </p:cNvPr>
          <p:cNvSpPr>
            <a:spLocks noGrp="1"/>
          </p:cNvSpPr>
          <p:nvPr>
            <p:ph type="body" sz="quarter" idx="14"/>
          </p:nvPr>
        </p:nvSpPr>
        <p:spPr>
          <a:xfrm>
            <a:off x="249237" y="320284"/>
            <a:ext cx="11688763" cy="1005840"/>
          </a:xfrm>
        </p:spPr>
        <p:txBody>
          <a:bodyPr>
            <a:normAutofit/>
          </a:bodyPr>
          <a:lstStyle/>
          <a:p>
            <a:r>
              <a:rPr lang="en-US" sz="3200" dirty="0">
                <a:solidFill>
                  <a:srgbClr val="0C5DAF"/>
                </a:solidFill>
                <a:latin typeface="Arial Black" panose="020B0604020202020204" pitchFamily="34" charset="0"/>
                <a:cs typeface="Arial Black" panose="020B0604020202020204" pitchFamily="34" charset="0"/>
              </a:rPr>
              <a:t>What does it mean to be an </a:t>
            </a:r>
            <a:br>
              <a:rPr lang="en-US" sz="3200" dirty="0">
                <a:solidFill>
                  <a:srgbClr val="0C5DAF"/>
                </a:solidFill>
                <a:latin typeface="Arial Black" panose="020B0604020202020204" pitchFamily="34" charset="0"/>
                <a:cs typeface="Arial Black" panose="020B0604020202020204" pitchFamily="34" charset="0"/>
              </a:rPr>
            </a:br>
            <a:r>
              <a:rPr lang="en-US" sz="3200" dirty="0">
                <a:solidFill>
                  <a:srgbClr val="0C5DAF"/>
                </a:solidFill>
                <a:latin typeface="Arial Black" panose="020B0604020202020204" pitchFamily="34" charset="0"/>
                <a:cs typeface="Arial Black" panose="020B0604020202020204" pitchFamily="34" charset="0"/>
              </a:rPr>
              <a:t>NCI Comprehensive Cancer Center?</a:t>
            </a:r>
          </a:p>
        </p:txBody>
      </p:sp>
      <p:sp>
        <p:nvSpPr>
          <p:cNvPr id="5" name="Text Placeholder 4">
            <a:extLst>
              <a:ext uri="{FF2B5EF4-FFF2-40B4-BE49-F238E27FC236}">
                <a16:creationId xmlns:a16="http://schemas.microsoft.com/office/drawing/2014/main" id="{6B24C3AC-025C-E64B-A2EA-96FEF18916B3}"/>
              </a:ext>
            </a:extLst>
          </p:cNvPr>
          <p:cNvSpPr>
            <a:spLocks noGrp="1"/>
          </p:cNvSpPr>
          <p:nvPr>
            <p:ph type="body" sz="quarter" idx="16"/>
          </p:nvPr>
        </p:nvSpPr>
        <p:spPr>
          <a:xfrm>
            <a:off x="249237" y="2039340"/>
            <a:ext cx="7045902" cy="4850296"/>
          </a:xfrm>
        </p:spPr>
        <p:txBody>
          <a:bodyPr>
            <a:normAutofit/>
          </a:bodyPr>
          <a:lstStyle/>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More funding, which equates to more research, more cancer screening and prevention and more clinical trials</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Increased draw of patients from the region and nationally</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Increased ability to attract nationally and internationally recognized cancer researchers and oncologists </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More opportunities to offer cutting-edge, early phase trials with the latest cancer treatments</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Expanded opportunities for special initiative grants</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Increased private donations</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Increased community engagement (volunteers, patient advisory groups, education and intervention programs)</a:t>
            </a:r>
          </a:p>
        </p:txBody>
      </p:sp>
      <p:pic>
        <p:nvPicPr>
          <p:cNvPr id="8" name="Picture 7">
            <a:extLst>
              <a:ext uri="{FF2B5EF4-FFF2-40B4-BE49-F238E27FC236}">
                <a16:creationId xmlns:a16="http://schemas.microsoft.com/office/drawing/2014/main" id="{AC01DA57-51CE-9E40-B001-4ACB37E944EE}"/>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8866282" y="2039340"/>
            <a:ext cx="2885872" cy="2269788"/>
          </a:xfrm>
          <a:prstGeom prst="rect">
            <a:avLst/>
          </a:prstGeom>
          <a:ln w="76200">
            <a:solidFill>
              <a:schemeClr val="bg1"/>
            </a:solidFill>
          </a:ln>
        </p:spPr>
      </p:pic>
      <p:pic>
        <p:nvPicPr>
          <p:cNvPr id="9" name="Picture Placeholder 14">
            <a:extLst>
              <a:ext uri="{FF2B5EF4-FFF2-40B4-BE49-F238E27FC236}">
                <a16:creationId xmlns:a16="http://schemas.microsoft.com/office/drawing/2014/main" id="{AB782460-9F99-0E4A-8EC9-D9F3888347C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23346" y="3710690"/>
            <a:ext cx="2885872" cy="2861377"/>
          </a:xfrm>
          <a:prstGeom prst="rect">
            <a:avLst/>
          </a:prstGeom>
          <a:ln w="76200">
            <a:solidFill>
              <a:schemeClr val="bg1"/>
            </a:solidFill>
          </a:ln>
        </p:spPr>
      </p:pic>
      <p:sp>
        <p:nvSpPr>
          <p:cNvPr id="10" name="Text Placeholder 3">
            <a:extLst>
              <a:ext uri="{FF2B5EF4-FFF2-40B4-BE49-F238E27FC236}">
                <a16:creationId xmlns:a16="http://schemas.microsoft.com/office/drawing/2014/main" id="{4CF4640F-3DA0-1944-A249-D09C6BF07C91}"/>
              </a:ext>
            </a:extLst>
          </p:cNvPr>
          <p:cNvSpPr txBox="1">
            <a:spLocks/>
          </p:cNvSpPr>
          <p:nvPr/>
        </p:nvSpPr>
        <p:spPr>
          <a:xfrm>
            <a:off x="249237" y="1325825"/>
            <a:ext cx="11688763" cy="5156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chemeClr val="tx1">
                    <a:lumMod val="65000"/>
                    <a:lumOff val="35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0C5DAF"/>
                </a:solidFill>
                <a:effectLst/>
                <a:uLnTx/>
                <a:uFillTx/>
                <a:latin typeface="Arial" panose="020B0604020202020204" pitchFamily="34" charset="0"/>
                <a:ea typeface="+mn-ea"/>
                <a:cs typeface="+mn-cs"/>
              </a:rPr>
              <a:t>Taking it to the Next Level</a:t>
            </a:r>
          </a:p>
        </p:txBody>
      </p:sp>
    </p:spTree>
    <p:extLst>
      <p:ext uri="{BB962C8B-B14F-4D97-AF65-F5344CB8AC3E}">
        <p14:creationId xmlns:p14="http://schemas.microsoft.com/office/powerpoint/2010/main" val="1409354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6172FC-B071-344B-AA0F-7F90E814CE7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54821" y="1642836"/>
            <a:ext cx="3160616" cy="2525817"/>
          </a:xfrm>
          <a:prstGeom prst="parallelogram">
            <a:avLst>
              <a:gd name="adj" fmla="val 21057"/>
            </a:avLst>
          </a:prstGeom>
          <a:ln w="28575">
            <a:solidFill>
              <a:schemeClr val="bg1"/>
            </a:solidFill>
          </a:ln>
        </p:spPr>
      </p:pic>
      <p:pic>
        <p:nvPicPr>
          <p:cNvPr id="18" name="Picture Placeholder 19">
            <a:extLst>
              <a:ext uri="{FF2B5EF4-FFF2-40B4-BE49-F238E27FC236}">
                <a16:creationId xmlns:a16="http://schemas.microsoft.com/office/drawing/2014/main" id="{32EAA9A3-E2B7-E347-8AC8-BE1FA26292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80481" y="4205226"/>
            <a:ext cx="2546006" cy="2525817"/>
          </a:xfrm>
          <a:prstGeom prst="parallelogram">
            <a:avLst>
              <a:gd name="adj" fmla="val 21057"/>
            </a:avLst>
          </a:prstGeom>
          <a:ln w="28575">
            <a:solidFill>
              <a:schemeClr val="bg1"/>
            </a:solidFill>
          </a:ln>
        </p:spPr>
      </p:pic>
      <p:pic>
        <p:nvPicPr>
          <p:cNvPr id="19" name="Picture Placeholder 14">
            <a:extLst>
              <a:ext uri="{FF2B5EF4-FFF2-40B4-BE49-F238E27FC236}">
                <a16:creationId xmlns:a16="http://schemas.microsoft.com/office/drawing/2014/main" id="{A0AC737D-E7B0-D845-84CD-856AC3F33C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6836" y="4205226"/>
            <a:ext cx="2546006" cy="2525817"/>
          </a:xfrm>
          <a:prstGeom prst="flowChartInputOutput">
            <a:avLst/>
          </a:prstGeom>
          <a:ln w="28575">
            <a:solidFill>
              <a:schemeClr val="bg1"/>
            </a:solidFill>
          </a:ln>
        </p:spPr>
      </p:pic>
      <p:pic>
        <p:nvPicPr>
          <p:cNvPr id="20" name="Picture 19">
            <a:extLst>
              <a:ext uri="{FF2B5EF4-FFF2-40B4-BE49-F238E27FC236}">
                <a16:creationId xmlns:a16="http://schemas.microsoft.com/office/drawing/2014/main" id="{519678D7-DA2A-1E4D-B83E-C1290E085003}"/>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27563" y="1642836"/>
            <a:ext cx="2883876" cy="2525817"/>
          </a:xfrm>
          <a:prstGeom prst="parallelogram">
            <a:avLst>
              <a:gd name="adj" fmla="val 21057"/>
            </a:avLst>
          </a:prstGeom>
          <a:ln w="28575">
            <a:solidFill>
              <a:schemeClr val="bg1"/>
            </a:solidFill>
          </a:ln>
        </p:spPr>
      </p:pic>
      <p:pic>
        <p:nvPicPr>
          <p:cNvPr id="21" name="Picture 20">
            <a:extLst>
              <a:ext uri="{FF2B5EF4-FFF2-40B4-BE49-F238E27FC236}">
                <a16:creationId xmlns:a16="http://schemas.microsoft.com/office/drawing/2014/main" id="{4D15E607-75B1-134F-818E-AB1A4019C48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75452" y="1642835"/>
            <a:ext cx="3283492" cy="2530423"/>
          </a:xfrm>
          <a:prstGeom prst="parallelogram">
            <a:avLst>
              <a:gd name="adj" fmla="val 21057"/>
            </a:avLst>
          </a:prstGeom>
          <a:ln w="28575">
            <a:solidFill>
              <a:schemeClr val="bg1"/>
            </a:solidFill>
          </a:ln>
        </p:spPr>
      </p:pic>
      <p:pic>
        <p:nvPicPr>
          <p:cNvPr id="22" name="Picture 21" descr="A group of people standing in a kitchen&#10;&#10;Description automatically generated">
            <a:extLst>
              <a:ext uri="{FF2B5EF4-FFF2-40B4-BE49-F238E27FC236}">
                <a16:creationId xmlns:a16="http://schemas.microsoft.com/office/drawing/2014/main" id="{86CA8134-7218-7443-B0DF-7A2231AFDEE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32401" y="4205225"/>
            <a:ext cx="2835564" cy="2521017"/>
          </a:xfrm>
          <a:prstGeom prst="parallelogram">
            <a:avLst>
              <a:gd name="adj" fmla="val 21057"/>
            </a:avLst>
          </a:prstGeom>
          <a:ln w="28575">
            <a:solidFill>
              <a:schemeClr val="bg1"/>
            </a:solidFill>
          </a:ln>
        </p:spPr>
      </p:pic>
      <p:pic>
        <p:nvPicPr>
          <p:cNvPr id="23" name="Picture 22" descr="A person that is standing in the grass&#10;&#10;Description automatically generated">
            <a:extLst>
              <a:ext uri="{FF2B5EF4-FFF2-40B4-BE49-F238E27FC236}">
                <a16:creationId xmlns:a16="http://schemas.microsoft.com/office/drawing/2014/main" id="{366FA59C-8DD2-874A-8023-484A57E1B20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659344" y="1642834"/>
            <a:ext cx="4532656" cy="2517678"/>
          </a:xfrm>
          <a:prstGeom prst="parallelogram">
            <a:avLst>
              <a:gd name="adj" fmla="val 21057"/>
            </a:avLst>
          </a:prstGeom>
          <a:ln w="28575">
            <a:solidFill>
              <a:schemeClr val="bg1"/>
            </a:solidFill>
          </a:ln>
        </p:spPr>
      </p:pic>
      <p:pic>
        <p:nvPicPr>
          <p:cNvPr id="24" name="Picture Placeholder 20">
            <a:extLst>
              <a:ext uri="{FF2B5EF4-FFF2-40B4-BE49-F238E27FC236}">
                <a16:creationId xmlns:a16="http://schemas.microsoft.com/office/drawing/2014/main" id="{FC7364FD-99A6-3341-8E19-A657D7FC5793}"/>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6584443" y="4200424"/>
            <a:ext cx="3495811" cy="2521017"/>
          </a:xfrm>
          <a:prstGeom prst="parallelogram">
            <a:avLst>
              <a:gd name="adj" fmla="val 21057"/>
            </a:avLst>
          </a:prstGeom>
          <a:ln w="28575">
            <a:solidFill>
              <a:schemeClr val="bg1"/>
            </a:solidFill>
          </a:ln>
        </p:spPr>
      </p:pic>
      <p:pic>
        <p:nvPicPr>
          <p:cNvPr id="25" name="Picture 24">
            <a:extLst>
              <a:ext uri="{FF2B5EF4-FFF2-40B4-BE49-F238E27FC236}">
                <a16:creationId xmlns:a16="http://schemas.microsoft.com/office/drawing/2014/main" id="{E6D891A7-2413-B341-8964-DA7117681B3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598729" y="4224863"/>
            <a:ext cx="2593271" cy="2523744"/>
          </a:xfrm>
          <a:prstGeom prst="flowChartInputOutput">
            <a:avLst/>
          </a:prstGeom>
          <a:ln w="28575">
            <a:solidFill>
              <a:schemeClr val="bg1"/>
            </a:solidFill>
          </a:ln>
        </p:spPr>
      </p:pic>
      <p:sp>
        <p:nvSpPr>
          <p:cNvPr id="2" name="Text Placeholder 20">
            <a:extLst>
              <a:ext uri="{FF2B5EF4-FFF2-40B4-BE49-F238E27FC236}">
                <a16:creationId xmlns:a16="http://schemas.microsoft.com/office/drawing/2014/main" id="{B55A11A7-E49A-04CD-BF52-29075FCCA9ED}"/>
              </a:ext>
            </a:extLst>
          </p:cNvPr>
          <p:cNvSpPr txBox="1">
            <a:spLocks/>
          </p:cNvSpPr>
          <p:nvPr/>
        </p:nvSpPr>
        <p:spPr>
          <a:xfrm>
            <a:off x="254000" y="431425"/>
            <a:ext cx="11688763" cy="51569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ysClr val="windowText" lastClr="00000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0C5DAF"/>
                </a:solidFill>
                <a:latin typeface="Arial Black" panose="020B0604020202020204" pitchFamily="34" charset="0"/>
                <a:cs typeface="Arial Black" panose="020B0604020202020204" pitchFamily="34" charset="0"/>
              </a:rPr>
              <a:t>What Achieving NCI Designation Has Meant to Kentucky</a:t>
            </a:r>
          </a:p>
        </p:txBody>
      </p:sp>
    </p:spTree>
    <p:extLst>
      <p:ext uri="{BB962C8B-B14F-4D97-AF65-F5344CB8AC3E}">
        <p14:creationId xmlns:p14="http://schemas.microsoft.com/office/powerpoint/2010/main" val="409582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2072-6CD0-8B54-E23C-6B5CC955AFD5}"/>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682DB475-2027-D84A-A186-A6EC41DC5205}"/>
              </a:ext>
            </a:extLst>
          </p:cNvPr>
          <p:cNvSpPr>
            <a:spLocks noGrp="1" noChangeArrowheads="1"/>
          </p:cNvSpPr>
          <p:nvPr>
            <p:ph type="title"/>
          </p:nvPr>
        </p:nvSpPr>
        <p:spPr bwMode="auto">
          <a:xfrm>
            <a:off x="838200" y="323675"/>
            <a:ext cx="11020389" cy="131112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r>
              <a:rPr lang="en-US" altLang="en-US" dirty="0"/>
              <a:t>Markey Cancer Network: </a:t>
            </a:r>
            <a:br>
              <a:rPr lang="en-US" altLang="en-US" dirty="0"/>
            </a:br>
            <a:r>
              <a:rPr lang="en-US" altLang="en-US" dirty="0"/>
              <a:t>The Network for Kentucky’s Future</a:t>
            </a:r>
          </a:p>
        </p:txBody>
      </p:sp>
      <p:grpSp>
        <p:nvGrpSpPr>
          <p:cNvPr id="7" name="Group 6">
            <a:extLst>
              <a:ext uri="{FF2B5EF4-FFF2-40B4-BE49-F238E27FC236}">
                <a16:creationId xmlns:a16="http://schemas.microsoft.com/office/drawing/2014/main" id="{4CD309A4-C0D3-1421-A845-F32879FC7320}"/>
              </a:ext>
            </a:extLst>
          </p:cNvPr>
          <p:cNvGrpSpPr/>
          <p:nvPr/>
        </p:nvGrpSpPr>
        <p:grpSpPr>
          <a:xfrm>
            <a:off x="1439700" y="1763560"/>
            <a:ext cx="9830024" cy="4597914"/>
            <a:chOff x="1023724" y="1575900"/>
            <a:chExt cx="10665697" cy="4988793"/>
          </a:xfrm>
        </p:grpSpPr>
        <p:pic>
          <p:nvPicPr>
            <p:cNvPr id="16" name="Picture 15" descr="A map of kentucky with cities&#10;&#10;AI-generated content may be incorrect.">
              <a:extLst>
                <a:ext uri="{FF2B5EF4-FFF2-40B4-BE49-F238E27FC236}">
                  <a16:creationId xmlns:a16="http://schemas.microsoft.com/office/drawing/2014/main" id="{6122F954-BA49-9CD3-A09E-D92279EDCF36}"/>
                </a:ext>
              </a:extLst>
            </p:cNvPr>
            <p:cNvPicPr>
              <a:picLocks noChangeAspect="1"/>
            </p:cNvPicPr>
            <p:nvPr/>
          </p:nvPicPr>
          <p:blipFill>
            <a:blip r:embed="rId3"/>
            <a:stretch>
              <a:fillRect/>
            </a:stretch>
          </p:blipFill>
          <p:spPr>
            <a:xfrm>
              <a:off x="1023724" y="1575900"/>
              <a:ext cx="10665697" cy="4988793"/>
            </a:xfrm>
            <a:prstGeom prst="rect">
              <a:avLst/>
            </a:prstGeom>
          </p:spPr>
        </p:pic>
        <p:grpSp>
          <p:nvGrpSpPr>
            <p:cNvPr id="6" name="Group 5">
              <a:extLst>
                <a:ext uri="{FF2B5EF4-FFF2-40B4-BE49-F238E27FC236}">
                  <a16:creationId xmlns:a16="http://schemas.microsoft.com/office/drawing/2014/main" id="{D2009C4D-BEA9-22CC-C040-AC3FA0A16FFA}"/>
                </a:ext>
              </a:extLst>
            </p:cNvPr>
            <p:cNvGrpSpPr/>
            <p:nvPr/>
          </p:nvGrpSpPr>
          <p:grpSpPr>
            <a:xfrm>
              <a:off x="1474480" y="1896072"/>
              <a:ext cx="4133396" cy="1102007"/>
              <a:chOff x="1783969" y="1716139"/>
              <a:chExt cx="4133396" cy="1102007"/>
            </a:xfrm>
          </p:grpSpPr>
          <p:sp>
            <p:nvSpPr>
              <p:cNvPr id="2" name="Oval 1">
                <a:extLst>
                  <a:ext uri="{FF2B5EF4-FFF2-40B4-BE49-F238E27FC236}">
                    <a16:creationId xmlns:a16="http://schemas.microsoft.com/office/drawing/2014/main" id="{DC7529CA-283E-64D1-0526-B58D750B6D1C}"/>
                  </a:ext>
                </a:extLst>
              </p:cNvPr>
              <p:cNvSpPr/>
              <p:nvPr/>
            </p:nvSpPr>
            <p:spPr>
              <a:xfrm>
                <a:off x="1783969" y="1811758"/>
                <a:ext cx="208343" cy="208343"/>
              </a:xfrm>
              <a:prstGeom prst="ellipse">
                <a:avLst/>
              </a:prstGeom>
              <a:solidFill>
                <a:srgbClr val="4FC7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24A94739-69C0-1C37-B031-446F72158F52}"/>
                  </a:ext>
                </a:extLst>
              </p:cNvPr>
              <p:cNvSpPr/>
              <p:nvPr/>
            </p:nvSpPr>
            <p:spPr>
              <a:xfrm>
                <a:off x="1783969" y="2538264"/>
                <a:ext cx="208343" cy="208343"/>
              </a:xfrm>
              <a:prstGeom prst="ellipse">
                <a:avLst/>
              </a:prstGeom>
              <a:solidFill>
                <a:srgbClr val="FBBB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76EEF4A0-962B-638E-27A6-1701B431DB41}"/>
                  </a:ext>
                </a:extLst>
              </p:cNvPr>
              <p:cNvSpPr txBox="1"/>
              <p:nvPr/>
            </p:nvSpPr>
            <p:spPr>
              <a:xfrm>
                <a:off x="1992312" y="1716139"/>
                <a:ext cx="3925053" cy="11020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Affiliate Network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Research Network Sites</a:t>
                </a:r>
              </a:p>
            </p:txBody>
          </p:sp>
        </p:grpSp>
      </p:grpSp>
      <p:pic>
        <p:nvPicPr>
          <p:cNvPr id="36" name="Picture 35">
            <a:extLst>
              <a:ext uri="{FF2B5EF4-FFF2-40B4-BE49-F238E27FC236}">
                <a16:creationId xmlns:a16="http://schemas.microsoft.com/office/drawing/2014/main" id="{0CA3A493-87CB-4985-310C-889416920BE3}"/>
              </a:ext>
            </a:extLst>
          </p:cNvPr>
          <p:cNvPicPr>
            <a:picLocks noChangeAspect="1"/>
          </p:cNvPicPr>
          <p:nvPr/>
        </p:nvPicPr>
        <p:blipFill>
          <a:blip r:embed="rId4"/>
          <a:srcRect l="3" r="3"/>
          <a:stretch/>
        </p:blipFill>
        <p:spPr>
          <a:xfrm>
            <a:off x="1437859" y="1763560"/>
            <a:ext cx="9829364" cy="4597914"/>
          </a:xfrm>
          <a:prstGeom prst="rect">
            <a:avLst/>
          </a:prstGeom>
        </p:spPr>
      </p:pic>
      <p:grpSp>
        <p:nvGrpSpPr>
          <p:cNvPr id="19" name="Group 18">
            <a:extLst>
              <a:ext uri="{FF2B5EF4-FFF2-40B4-BE49-F238E27FC236}">
                <a16:creationId xmlns:a16="http://schemas.microsoft.com/office/drawing/2014/main" id="{392624C4-E5B3-3B17-BE01-C165F187ECC5}"/>
              </a:ext>
            </a:extLst>
          </p:cNvPr>
          <p:cNvGrpSpPr/>
          <p:nvPr/>
        </p:nvGrpSpPr>
        <p:grpSpPr>
          <a:xfrm>
            <a:off x="1718725" y="2109396"/>
            <a:ext cx="3809538" cy="1017140"/>
            <a:chOff x="1688745" y="2109396"/>
            <a:chExt cx="3809538" cy="1017140"/>
          </a:xfrm>
        </p:grpSpPr>
        <p:sp>
          <p:nvSpPr>
            <p:cNvPr id="15" name="Rectangle 14">
              <a:extLst>
                <a:ext uri="{FF2B5EF4-FFF2-40B4-BE49-F238E27FC236}">
                  <a16:creationId xmlns:a16="http://schemas.microsoft.com/office/drawing/2014/main" id="{3AC4C2FD-3A01-BBC3-3B4C-BD1C22B7730C}"/>
                </a:ext>
              </a:extLst>
            </p:cNvPr>
            <p:cNvSpPr/>
            <p:nvPr/>
          </p:nvSpPr>
          <p:spPr>
            <a:xfrm>
              <a:off x="1688745" y="2109396"/>
              <a:ext cx="3261391" cy="1017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70F9B83-60D0-DAD1-C918-5E7E5ED81C6D}"/>
                </a:ext>
              </a:extLst>
            </p:cNvPr>
            <p:cNvGrpSpPr/>
            <p:nvPr/>
          </p:nvGrpSpPr>
          <p:grpSpPr>
            <a:xfrm>
              <a:off x="1688745" y="2138737"/>
              <a:ext cx="3809538" cy="400110"/>
              <a:chOff x="3127422" y="6656560"/>
              <a:chExt cx="3809538" cy="400110"/>
            </a:xfrm>
          </p:grpSpPr>
          <p:sp>
            <p:nvSpPr>
              <p:cNvPr id="11" name="Oval 10">
                <a:extLst>
                  <a:ext uri="{FF2B5EF4-FFF2-40B4-BE49-F238E27FC236}">
                    <a16:creationId xmlns:a16="http://schemas.microsoft.com/office/drawing/2014/main" id="{61AE175B-02DE-76D9-50C1-874A47A0E8B8}"/>
                  </a:ext>
                </a:extLst>
              </p:cNvPr>
              <p:cNvSpPr/>
              <p:nvPr/>
            </p:nvSpPr>
            <p:spPr>
              <a:xfrm>
                <a:off x="3127422" y="6765235"/>
                <a:ext cx="192019" cy="192019"/>
              </a:xfrm>
              <a:prstGeom prst="ellipse">
                <a:avLst/>
              </a:prstGeom>
              <a:solidFill>
                <a:srgbClr val="83B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5578FD39-6557-7CCE-FB2F-A8B580790B88}"/>
                  </a:ext>
                </a:extLst>
              </p:cNvPr>
              <p:cNvSpPr txBox="1"/>
              <p:nvPr/>
            </p:nvSpPr>
            <p:spPr>
              <a:xfrm>
                <a:off x="3319441" y="6656560"/>
                <a:ext cx="36175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Markey Cancer Network</a:t>
                </a:r>
              </a:p>
            </p:txBody>
          </p:sp>
        </p:grpSp>
      </p:grpSp>
    </p:spTree>
    <p:extLst>
      <p:ext uri="{BB962C8B-B14F-4D97-AF65-F5344CB8AC3E}">
        <p14:creationId xmlns:p14="http://schemas.microsoft.com/office/powerpoint/2010/main" val="2299645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rge building with a large blue sign&#10;&#10;Description automatically generated">
            <a:extLst>
              <a:ext uri="{FF2B5EF4-FFF2-40B4-BE49-F238E27FC236}">
                <a16:creationId xmlns:a16="http://schemas.microsoft.com/office/drawing/2014/main" id="{C1CE1602-6CC4-E932-3345-5ACC775483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7760"/>
          <a:stretch>
            <a:fillRect/>
          </a:stretch>
        </p:blipFill>
        <p:spPr>
          <a:xfrm>
            <a:off x="927924" y="2190035"/>
            <a:ext cx="3725143" cy="1664104"/>
          </a:xfrm>
          <a:prstGeom prst="rect">
            <a:avLst/>
          </a:prstGeom>
          <a:ln w="19050">
            <a:solidFill>
              <a:schemeClr val="bg1"/>
            </a:solidFill>
          </a:ln>
        </p:spPr>
      </p:pic>
      <p:pic>
        <p:nvPicPr>
          <p:cNvPr id="15" name="Picture 14" descr="A building with a large blue sign&#10;&#10;Description automatically generated with medium confidence">
            <a:extLst>
              <a:ext uri="{FF2B5EF4-FFF2-40B4-BE49-F238E27FC236}">
                <a16:creationId xmlns:a16="http://schemas.microsoft.com/office/drawing/2014/main" id="{682571CC-373C-D2AF-4B39-F2F82D7C69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502297" y="2262173"/>
            <a:ext cx="3211000" cy="1591529"/>
          </a:xfrm>
          <a:prstGeom prst="rect">
            <a:avLst/>
          </a:prstGeom>
          <a:ln w="19050">
            <a:solidFill>
              <a:schemeClr val="bg1"/>
            </a:solidFill>
          </a:ln>
        </p:spPr>
      </p:pic>
      <p:sp>
        <p:nvSpPr>
          <p:cNvPr id="41" name="Title 3">
            <a:extLst>
              <a:ext uri="{FF2B5EF4-FFF2-40B4-BE49-F238E27FC236}">
                <a16:creationId xmlns:a16="http://schemas.microsoft.com/office/drawing/2014/main" id="{B313C856-DF0E-22C5-35F6-EAB72FF75AD7}"/>
              </a:ext>
            </a:extLst>
          </p:cNvPr>
          <p:cNvSpPr txBox="1">
            <a:spLocks/>
          </p:cNvSpPr>
          <p:nvPr/>
        </p:nvSpPr>
        <p:spPr>
          <a:xfrm>
            <a:off x="911860" y="172791"/>
            <a:ext cx="10515600"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C5DAF"/>
                </a:solidFill>
                <a:effectLst/>
                <a:uLnTx/>
                <a:uFillTx/>
                <a:latin typeface="Arial Black" panose="020B0604020202020204" pitchFamily="34" charset="0"/>
                <a:ea typeface="+mj-ea"/>
                <a:cs typeface="Arial" panose="020B0604020202020204" pitchFamily="34" charset="0"/>
              </a:rPr>
              <a:t>Continuing the Vision</a:t>
            </a:r>
            <a:br>
              <a:rPr kumimoji="0" lang="en-US" sz="4400" b="0" i="0" u="none" strike="noStrike" kern="1200" cap="none" spc="0" normalizeH="0" baseline="0" noProof="0" dirty="0">
                <a:ln>
                  <a:noFill/>
                </a:ln>
                <a:solidFill>
                  <a:srgbClr val="0C5DAF"/>
                </a:solidFill>
                <a:effectLst/>
                <a:uLnTx/>
                <a:uFillTx/>
                <a:latin typeface="Arial" panose="020B0604020202020204" pitchFamily="34" charset="0"/>
                <a:ea typeface="+mj-ea"/>
                <a:cs typeface="Arial" panose="020B0604020202020204" pitchFamily="34" charset="0"/>
              </a:rPr>
            </a:br>
            <a:r>
              <a:rPr kumimoji="0" lang="en-US" sz="3200" b="0" i="0" u="none" strike="noStrike" kern="1200" cap="none" spc="0" normalizeH="0" baseline="0" noProof="0" dirty="0">
                <a:ln>
                  <a:noFill/>
                </a:ln>
                <a:solidFill>
                  <a:srgbClr val="0C5DAF"/>
                </a:solidFill>
                <a:effectLst/>
                <a:uLnTx/>
                <a:uFillTx/>
                <a:latin typeface="Arial" panose="020B0604020202020204" pitchFamily="34" charset="0"/>
                <a:ea typeface="+mj-ea"/>
                <a:cs typeface="Arial" panose="020B0604020202020204" pitchFamily="34" charset="0"/>
              </a:rPr>
              <a:t>New Cancer Ambulatory Care Building</a:t>
            </a:r>
            <a:endParaRPr kumimoji="0" lang="en-US" sz="4400" b="0" i="0" u="none" strike="noStrike" kern="1200" cap="none" spc="0" normalizeH="0" baseline="0" noProof="0" dirty="0">
              <a:ln>
                <a:noFill/>
              </a:ln>
              <a:solidFill>
                <a:srgbClr val="0C5DAF"/>
              </a:solidFill>
              <a:effectLst/>
              <a:uLnTx/>
              <a:uFillTx/>
              <a:latin typeface="Arial" panose="020B0604020202020204" pitchFamily="34" charset="0"/>
              <a:ea typeface="+mj-ea"/>
              <a:cs typeface="Arial" panose="020B0604020202020204" pitchFamily="34" charset="0"/>
            </a:endParaRPr>
          </a:p>
        </p:txBody>
      </p:sp>
      <p:sp>
        <p:nvSpPr>
          <p:cNvPr id="7" name="Content Placeholder 4">
            <a:extLst>
              <a:ext uri="{FF2B5EF4-FFF2-40B4-BE49-F238E27FC236}">
                <a16:creationId xmlns:a16="http://schemas.microsoft.com/office/drawing/2014/main" id="{4E45A8C4-AFC2-7717-6609-56B7C9C0745B}"/>
              </a:ext>
            </a:extLst>
          </p:cNvPr>
          <p:cNvSpPr txBox="1">
            <a:spLocks/>
          </p:cNvSpPr>
          <p:nvPr/>
        </p:nvSpPr>
        <p:spPr>
          <a:xfrm>
            <a:off x="6738730" y="1962313"/>
            <a:ext cx="5153873" cy="4629985"/>
          </a:xfrm>
          <a:prstGeom prst="rect">
            <a:avLst/>
          </a:prstGeom>
        </p:spPr>
        <p:txBody>
          <a:bodyPr vert="horz" wrap="square" lIns="0" tIns="0" rIns="0" bIns="0" rtlCol="0">
            <a:spAutoFit/>
          </a:bodyPr>
          <a:lstStyle>
            <a:lvl1pPr marL="457200" indent="-457200" defTabSz="548640">
              <a:lnSpc>
                <a:spcPct val="100000"/>
              </a:lnSpc>
              <a:spcBef>
                <a:spcPts val="0"/>
              </a:spcBef>
              <a:spcAft>
                <a:spcPts val="3000"/>
              </a:spcAft>
              <a:buClr>
                <a:srgbClr val="0032A0"/>
              </a:buClr>
              <a:buSzPct val="90000"/>
              <a:buFont typeface="Wingdings" pitchFamily="2" charset="2"/>
              <a:buChar char="§"/>
              <a:tabLst>
                <a:tab pos="107950" algn="l"/>
                <a:tab pos="280988" algn="l"/>
              </a:tabLst>
              <a:defRPr sz="2800" b="1" i="0">
                <a:solidFill>
                  <a:schemeClr val="tx2"/>
                </a:solidFill>
                <a:cs typeface="Arial" panose="020B0604020202020204" pitchFamily="34" charset="0"/>
              </a:defRPr>
            </a:lvl1pPr>
            <a:lvl2pPr marL="635000" indent="-317500">
              <a:lnSpc>
                <a:spcPct val="90000"/>
              </a:lnSpc>
              <a:spcBef>
                <a:spcPts val="500"/>
              </a:spcBef>
              <a:buClr>
                <a:srgbClr val="0032A0"/>
              </a:buClr>
              <a:buSzPct val="100000"/>
              <a:buFont typeface="System Font Regular"/>
              <a:buChar char="–"/>
              <a:tabLst/>
              <a:defRPr sz="2400" b="0" i="0">
                <a:latin typeface="Arial" panose="020B0604020202020204" pitchFamily="34" charset="0"/>
                <a:cs typeface="Arial" panose="020B0604020202020204" pitchFamily="34" charset="0"/>
              </a:defRPr>
            </a:lvl2pPr>
            <a:lvl3pPr marL="1257300" indent="-342900">
              <a:lnSpc>
                <a:spcPct val="90000"/>
              </a:lnSpc>
              <a:spcBef>
                <a:spcPts val="500"/>
              </a:spcBef>
              <a:buClr>
                <a:srgbClr val="0032A0"/>
              </a:buClr>
              <a:buSzPct val="75000"/>
              <a:buFont typeface="Wingdings" pitchFamily="2" charset="2"/>
              <a:buChar char="§"/>
              <a:tabLst/>
              <a:defRPr sz="2000" b="0" i="0">
                <a:latin typeface="Arial" panose="020B0604020202020204" pitchFamily="34" charset="0"/>
                <a:cs typeface="Arial" panose="020B0604020202020204" pitchFamily="34" charset="0"/>
              </a:defRPr>
            </a:lvl3pPr>
            <a:lvl4pPr marL="1657350" indent="-285750">
              <a:lnSpc>
                <a:spcPct val="90000"/>
              </a:lnSpc>
              <a:spcBef>
                <a:spcPts val="500"/>
              </a:spcBef>
              <a:buClr>
                <a:srgbClr val="0032A0"/>
              </a:buClr>
              <a:buSzPct val="75000"/>
              <a:buFont typeface="Wingdings" pitchFamily="2" charset="2"/>
              <a:buChar char="§"/>
              <a:tabLst/>
              <a:defRPr b="0" i="0">
                <a:latin typeface="Arial" panose="020B0604020202020204" pitchFamily="34" charset="0"/>
                <a:cs typeface="Arial" panose="020B0604020202020204" pitchFamily="34" charset="0"/>
              </a:defRPr>
            </a:lvl4pPr>
            <a:lvl5pPr marL="2114550" indent="-285750">
              <a:lnSpc>
                <a:spcPct val="90000"/>
              </a:lnSpc>
              <a:spcBef>
                <a:spcPts val="500"/>
              </a:spcBef>
              <a:buClr>
                <a:srgbClr val="0032A0"/>
              </a:buClr>
              <a:buSzPct val="75000"/>
              <a:buFont typeface="Wingdings" pitchFamily="2" charset="2"/>
              <a:buChar char="§"/>
              <a:tabLst/>
              <a:defRPr b="0" i="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Approx. 550,000 sq ft </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cancer services co-located</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Multi-disciplinary clinics</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Laboratory</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Imaging</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Radiation Medicine</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Precision Medicine/Infusion suites</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Ambulatory surgery</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Shelled floor for future growth</a:t>
            </a:r>
          </a:p>
          <a:p>
            <a:pPr marL="635000" marR="0" lvl="1" indent="-317500" algn="l" defTabSz="914400" rtl="0" eaLnBrk="1" fontAlgn="auto" latinLnBrk="0" hangingPunct="1">
              <a:lnSpc>
                <a:spcPct val="90000"/>
              </a:lnSpc>
              <a:spcBef>
                <a:spcPts val="500"/>
              </a:spcBef>
              <a:spcAft>
                <a:spcPts val="0"/>
              </a:spcAft>
              <a:buClr>
                <a:srgbClr val="0032A0"/>
              </a:buClr>
              <a:buSzPct val="100000"/>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Conference space</a:t>
            </a:r>
          </a:p>
          <a:p>
            <a:pPr marL="317500" marR="0" lvl="1" indent="0" algn="l" defTabSz="914400" rtl="0" eaLnBrk="1" fontAlgn="auto" latinLnBrk="0" hangingPunct="1">
              <a:lnSpc>
                <a:spcPct val="90000"/>
              </a:lnSpc>
              <a:spcBef>
                <a:spcPts val="500"/>
              </a:spcBef>
              <a:spcAft>
                <a:spcPts val="0"/>
              </a:spcAft>
              <a:buClr>
                <a:srgbClr val="0032A0"/>
              </a:buClr>
              <a:buSzPct val="100000"/>
              <a:buFont typeface="System Font Regular"/>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3CF0F8F-496E-C17A-04D8-54AF23A952D9}"/>
              </a:ext>
            </a:extLst>
          </p:cNvPr>
          <p:cNvSpPr txBox="1"/>
          <p:nvPr/>
        </p:nvSpPr>
        <p:spPr>
          <a:xfrm>
            <a:off x="0" y="1753183"/>
            <a:ext cx="5580993" cy="707886"/>
          </a:xfrm>
          <a:prstGeom prst="rect">
            <a:avLst/>
          </a:prstGeom>
          <a:solidFill>
            <a:schemeClr val="tx2"/>
          </a:solid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Projected completion: end of 2027 Opening: early 2028</a:t>
            </a:r>
          </a:p>
        </p:txBody>
      </p:sp>
      <p:pic>
        <p:nvPicPr>
          <p:cNvPr id="14" name="Picture 13" descr="A construction site with cranes&#10;&#10;AI-generated content may be incorrect.">
            <a:extLst>
              <a:ext uri="{FF2B5EF4-FFF2-40B4-BE49-F238E27FC236}">
                <a16:creationId xmlns:a16="http://schemas.microsoft.com/office/drawing/2014/main" id="{B20279AD-C73C-27BC-BC1C-46441FFA3AD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911860" y="3870004"/>
            <a:ext cx="5801437" cy="2248281"/>
          </a:xfrm>
          <a:prstGeom prst="rect">
            <a:avLst/>
          </a:prstGeom>
        </p:spPr>
      </p:pic>
      <p:sp>
        <p:nvSpPr>
          <p:cNvPr id="3" name="Content Placeholder 4">
            <a:extLst>
              <a:ext uri="{FF2B5EF4-FFF2-40B4-BE49-F238E27FC236}">
                <a16:creationId xmlns:a16="http://schemas.microsoft.com/office/drawing/2014/main" id="{2010DBAA-47A7-25E8-E586-1409F3B74150}"/>
              </a:ext>
            </a:extLst>
          </p:cNvPr>
          <p:cNvSpPr txBox="1">
            <a:spLocks/>
          </p:cNvSpPr>
          <p:nvPr/>
        </p:nvSpPr>
        <p:spPr>
          <a:xfrm>
            <a:off x="653800" y="6206203"/>
            <a:ext cx="5153873" cy="193899"/>
          </a:xfrm>
          <a:prstGeom prst="rect">
            <a:avLst/>
          </a:prstGeom>
        </p:spPr>
        <p:txBody>
          <a:bodyPr vert="horz" wrap="square" lIns="0" tIns="0" rIns="0" bIns="0" rtlCol="0">
            <a:spAutoFit/>
          </a:bodyPr>
          <a:lstStyle>
            <a:lvl1pPr marL="457200" indent="-457200" defTabSz="548640">
              <a:lnSpc>
                <a:spcPct val="100000"/>
              </a:lnSpc>
              <a:spcBef>
                <a:spcPts val="0"/>
              </a:spcBef>
              <a:spcAft>
                <a:spcPts val="3000"/>
              </a:spcAft>
              <a:buClr>
                <a:srgbClr val="0032A0"/>
              </a:buClr>
              <a:buSzPct val="90000"/>
              <a:buFont typeface="Wingdings" pitchFamily="2" charset="2"/>
              <a:buChar char="§"/>
              <a:tabLst>
                <a:tab pos="107950" algn="l"/>
                <a:tab pos="280988" algn="l"/>
              </a:tabLst>
              <a:defRPr sz="2800" b="1" i="0">
                <a:solidFill>
                  <a:schemeClr val="tx2"/>
                </a:solidFill>
                <a:cs typeface="Arial" panose="020B0604020202020204" pitchFamily="34" charset="0"/>
              </a:defRPr>
            </a:lvl1pPr>
            <a:lvl2pPr marL="635000" indent="-317500">
              <a:lnSpc>
                <a:spcPct val="90000"/>
              </a:lnSpc>
              <a:spcBef>
                <a:spcPts val="500"/>
              </a:spcBef>
              <a:buClr>
                <a:srgbClr val="0032A0"/>
              </a:buClr>
              <a:buSzPct val="100000"/>
              <a:buFont typeface="System Font Regular"/>
              <a:buChar char="–"/>
              <a:tabLst/>
              <a:defRPr sz="2400" b="0" i="0">
                <a:latin typeface="Arial" panose="020B0604020202020204" pitchFamily="34" charset="0"/>
                <a:cs typeface="Arial" panose="020B0604020202020204" pitchFamily="34" charset="0"/>
              </a:defRPr>
            </a:lvl2pPr>
            <a:lvl3pPr marL="1257300" indent="-342900">
              <a:lnSpc>
                <a:spcPct val="90000"/>
              </a:lnSpc>
              <a:spcBef>
                <a:spcPts val="500"/>
              </a:spcBef>
              <a:buClr>
                <a:srgbClr val="0032A0"/>
              </a:buClr>
              <a:buSzPct val="75000"/>
              <a:buFont typeface="Wingdings" pitchFamily="2" charset="2"/>
              <a:buChar char="§"/>
              <a:tabLst/>
              <a:defRPr sz="2000" b="0" i="0">
                <a:latin typeface="Arial" panose="020B0604020202020204" pitchFamily="34" charset="0"/>
                <a:cs typeface="Arial" panose="020B0604020202020204" pitchFamily="34" charset="0"/>
              </a:defRPr>
            </a:lvl3pPr>
            <a:lvl4pPr marL="1657350" indent="-285750">
              <a:lnSpc>
                <a:spcPct val="90000"/>
              </a:lnSpc>
              <a:spcBef>
                <a:spcPts val="500"/>
              </a:spcBef>
              <a:buClr>
                <a:srgbClr val="0032A0"/>
              </a:buClr>
              <a:buSzPct val="75000"/>
              <a:buFont typeface="Wingdings" pitchFamily="2" charset="2"/>
              <a:buChar char="§"/>
              <a:tabLst/>
              <a:defRPr b="0" i="0">
                <a:latin typeface="Arial" panose="020B0604020202020204" pitchFamily="34" charset="0"/>
                <a:cs typeface="Arial" panose="020B0604020202020204" pitchFamily="34" charset="0"/>
              </a:defRPr>
            </a:lvl4pPr>
            <a:lvl5pPr marL="2114550" indent="-285750">
              <a:lnSpc>
                <a:spcPct val="90000"/>
              </a:lnSpc>
              <a:spcBef>
                <a:spcPts val="500"/>
              </a:spcBef>
              <a:buClr>
                <a:srgbClr val="0032A0"/>
              </a:buClr>
              <a:buSzPct val="75000"/>
              <a:buFont typeface="Wingdings" pitchFamily="2" charset="2"/>
              <a:buChar char="§"/>
              <a:tabLst/>
              <a:defRPr b="0" i="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17500" marR="0" lvl="1" indent="0" algn="l" defTabSz="914400" rtl="0" eaLnBrk="1" fontAlgn="auto" latinLnBrk="0" hangingPunct="1">
              <a:lnSpc>
                <a:spcPct val="90000"/>
              </a:lnSpc>
              <a:spcBef>
                <a:spcPts val="500"/>
              </a:spcBef>
              <a:spcAft>
                <a:spcPts val="0"/>
              </a:spcAft>
              <a:buClr>
                <a:srgbClr val="0032A0"/>
              </a:buClr>
              <a:buSzPct val="100000"/>
              <a:buFont typeface="System Font Regular"/>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Dec. 17, 2025</a:t>
            </a:r>
          </a:p>
        </p:txBody>
      </p:sp>
      <p:pic>
        <p:nvPicPr>
          <p:cNvPr id="16" name="Picture 15">
            <a:extLst>
              <a:ext uri="{FF2B5EF4-FFF2-40B4-BE49-F238E27FC236}">
                <a16:creationId xmlns:a16="http://schemas.microsoft.com/office/drawing/2014/main" id="{0E066E13-9E9E-04B5-F35F-4C4178F1891B}"/>
              </a:ext>
            </a:extLst>
          </p:cNvPr>
          <p:cNvPicPr>
            <a:picLocks noChangeAspect="1"/>
          </p:cNvPicPr>
          <p:nvPr/>
        </p:nvPicPr>
        <p:blipFill>
          <a:blip r:embed="rId6"/>
          <a:srcRect t="28428" b="12283"/>
          <a:stretch>
            <a:fillRect/>
          </a:stretch>
        </p:blipFill>
        <p:spPr>
          <a:xfrm>
            <a:off x="937293" y="3941620"/>
            <a:ext cx="5800165" cy="2176666"/>
          </a:xfrm>
          <a:prstGeom prst="rect">
            <a:avLst/>
          </a:prstGeom>
        </p:spPr>
      </p:pic>
    </p:spTree>
    <p:extLst>
      <p:ext uri="{BB962C8B-B14F-4D97-AF65-F5344CB8AC3E}">
        <p14:creationId xmlns:p14="http://schemas.microsoft.com/office/powerpoint/2010/main" val="3689518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32159" y="1225636"/>
            <a:ext cx="9527683"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pPr>
              <a:lnSpc>
                <a:spcPct val="90000"/>
              </a:lnSpc>
            </a:pPr>
            <a:r>
              <a:rPr lang="en-US" sz="4000" dirty="0">
                <a:solidFill>
                  <a:schemeClr val="tx2"/>
                </a:solidFill>
                <a:latin typeface="Arial" panose="020B0604020202020204"/>
                <a:cs typeface="+mj-cs"/>
              </a:rPr>
              <a:t>Impact of 2024-2025 </a:t>
            </a:r>
            <a:br>
              <a:rPr lang="en-US" sz="4000" dirty="0">
                <a:solidFill>
                  <a:schemeClr val="tx2"/>
                </a:solidFill>
                <a:latin typeface="Arial" panose="020B0604020202020204"/>
                <a:cs typeface="+mj-cs"/>
              </a:rPr>
            </a:br>
            <a:r>
              <a:rPr lang="en-US" sz="4000" dirty="0">
                <a:solidFill>
                  <a:schemeClr val="tx2"/>
                </a:solidFill>
                <a:latin typeface="Arial" panose="020B0604020202020204"/>
                <a:cs typeface="+mj-cs"/>
              </a:rPr>
              <a:t>state cancer prevention and research funding to Markey</a:t>
            </a:r>
          </a:p>
        </p:txBody>
      </p:sp>
      <p:grpSp>
        <p:nvGrpSpPr>
          <p:cNvPr id="2" name="Group 1">
            <a:extLst>
              <a:ext uri="{FF2B5EF4-FFF2-40B4-BE49-F238E27FC236}">
                <a16:creationId xmlns:a16="http://schemas.microsoft.com/office/drawing/2014/main" id="{149FE575-E8F3-7A41-B6C0-7567B63C4B6C}"/>
              </a:ext>
            </a:extLst>
          </p:cNvPr>
          <p:cNvGrpSpPr/>
          <p:nvPr/>
        </p:nvGrpSpPr>
        <p:grpSpPr>
          <a:xfrm>
            <a:off x="89208" y="3693958"/>
            <a:ext cx="12013583" cy="3074832"/>
            <a:chOff x="301835" y="4240607"/>
            <a:chExt cx="8540329" cy="2185866"/>
          </a:xfrm>
        </p:grpSpPr>
        <p:pic>
          <p:nvPicPr>
            <p:cNvPr id="6" name="Picture 5" descr="A group of people sitting at a desk&#10;&#10;Description automatically generated">
              <a:extLst>
                <a:ext uri="{FF2B5EF4-FFF2-40B4-BE49-F238E27FC236}">
                  <a16:creationId xmlns:a16="http://schemas.microsoft.com/office/drawing/2014/main" id="{8732D843-6228-FF4F-86D1-9875CD35810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4055"/>
            <a:stretch>
              <a:fillRect/>
            </a:stretch>
          </p:blipFill>
          <p:spPr>
            <a:xfrm>
              <a:off x="5628638" y="4240607"/>
              <a:ext cx="3213526" cy="2185864"/>
            </a:xfrm>
            <a:prstGeom prst="rect">
              <a:avLst/>
            </a:prstGeom>
          </p:spPr>
        </p:pic>
        <p:pic>
          <p:nvPicPr>
            <p:cNvPr id="3" name="Picture 2">
              <a:extLst>
                <a:ext uri="{FF2B5EF4-FFF2-40B4-BE49-F238E27FC236}">
                  <a16:creationId xmlns:a16="http://schemas.microsoft.com/office/drawing/2014/main" id="{670A0CA5-81C0-AF42-B0F4-DE0161592C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526610" y="4388817"/>
              <a:ext cx="2185864" cy="1889444"/>
            </a:xfrm>
            <a:prstGeom prst="rect">
              <a:avLst/>
            </a:prstGeom>
            <a:effectLst/>
          </p:spPr>
        </p:pic>
        <p:pic>
          <p:nvPicPr>
            <p:cNvPr id="4" name="Picture 3" descr="A picture containing outdoor, person, grass&#10;&#10;Description automatically generated">
              <a:extLst>
                <a:ext uri="{FF2B5EF4-FFF2-40B4-BE49-F238E27FC236}">
                  <a16:creationId xmlns:a16="http://schemas.microsoft.com/office/drawing/2014/main" id="{6979CDE5-2DE0-7F4C-84A0-6D665496FF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3942"/>
            <a:stretch>
              <a:fillRect/>
            </a:stretch>
          </p:blipFill>
          <p:spPr>
            <a:xfrm rot="5400000">
              <a:off x="863208" y="3679236"/>
              <a:ext cx="2185864" cy="3308609"/>
            </a:xfrm>
            <a:prstGeom prst="rect">
              <a:avLst/>
            </a:prstGeom>
          </p:spPr>
        </p:pic>
      </p:grpSp>
    </p:spTree>
    <p:extLst>
      <p:ext uri="{BB962C8B-B14F-4D97-AF65-F5344CB8AC3E}">
        <p14:creationId xmlns:p14="http://schemas.microsoft.com/office/powerpoint/2010/main" val="1967504619"/>
      </p:ext>
    </p:extLst>
  </p:cSld>
  <p:clrMapOvr>
    <a:masterClrMapping/>
  </p:clrMapOvr>
</p:sld>
</file>

<file path=ppt/theme/theme1.xml><?xml version="1.0" encoding="utf-8"?>
<a:theme xmlns:a="http://schemas.openxmlformats.org/drawingml/2006/main" name="1_Office Theme">
  <a:themeElements>
    <a:clrScheme name="CCSG">
      <a:dk1>
        <a:srgbClr val="000000"/>
      </a:dk1>
      <a:lt1>
        <a:srgbClr val="FFFFFF"/>
      </a:lt1>
      <a:dk2>
        <a:srgbClr val="0053A6"/>
      </a:dk2>
      <a:lt2>
        <a:srgbClr val="D0D0CF"/>
      </a:lt2>
      <a:accent1>
        <a:srgbClr val="288BC8"/>
      </a:accent1>
      <a:accent2>
        <a:srgbClr val="91BDE4"/>
      </a:accent2>
      <a:accent3>
        <a:srgbClr val="2F9482"/>
      </a:accent3>
      <a:accent4>
        <a:srgbClr val="82D3BA"/>
      </a:accent4>
      <a:accent5>
        <a:srgbClr val="F72B24"/>
      </a:accent5>
      <a:accent6>
        <a:srgbClr val="98394A"/>
      </a:accent6>
      <a:hlink>
        <a:srgbClr val="1A2F4F"/>
      </a:hlink>
      <a:folHlink>
        <a:srgbClr val="F861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CSG">
      <a:dk1>
        <a:srgbClr val="000000"/>
      </a:dk1>
      <a:lt1>
        <a:srgbClr val="FFFFFF"/>
      </a:lt1>
      <a:dk2>
        <a:srgbClr val="0053A6"/>
      </a:dk2>
      <a:lt2>
        <a:srgbClr val="D0D0CF"/>
      </a:lt2>
      <a:accent1>
        <a:srgbClr val="288BC8"/>
      </a:accent1>
      <a:accent2>
        <a:srgbClr val="91BDE4"/>
      </a:accent2>
      <a:accent3>
        <a:srgbClr val="2F9482"/>
      </a:accent3>
      <a:accent4>
        <a:srgbClr val="82D3BA"/>
      </a:accent4>
      <a:accent5>
        <a:srgbClr val="F72B24"/>
      </a:accent5>
      <a:accent6>
        <a:srgbClr val="98394A"/>
      </a:accent6>
      <a:hlink>
        <a:srgbClr val="1A2F4F"/>
      </a:hlink>
      <a:folHlink>
        <a:srgbClr val="F861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CSG">
      <a:dk1>
        <a:srgbClr val="000000"/>
      </a:dk1>
      <a:lt1>
        <a:srgbClr val="FFFFFF"/>
      </a:lt1>
      <a:dk2>
        <a:srgbClr val="0053A6"/>
      </a:dk2>
      <a:lt2>
        <a:srgbClr val="D0D0CF"/>
      </a:lt2>
      <a:accent1>
        <a:srgbClr val="288BC8"/>
      </a:accent1>
      <a:accent2>
        <a:srgbClr val="91BDE4"/>
      </a:accent2>
      <a:accent3>
        <a:srgbClr val="2F9482"/>
      </a:accent3>
      <a:accent4>
        <a:srgbClr val="82D3BA"/>
      </a:accent4>
      <a:accent5>
        <a:srgbClr val="F72B24"/>
      </a:accent5>
      <a:accent6>
        <a:srgbClr val="98394A"/>
      </a:accent6>
      <a:hlink>
        <a:srgbClr val="1A2F4F"/>
      </a:hlink>
      <a:folHlink>
        <a:srgbClr val="F861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ge Quote">
  <a:themeElements>
    <a:clrScheme name="CCSG">
      <a:dk1>
        <a:srgbClr val="000000"/>
      </a:dk1>
      <a:lt1>
        <a:srgbClr val="FFFFFF"/>
      </a:lt1>
      <a:dk2>
        <a:srgbClr val="0053A6"/>
      </a:dk2>
      <a:lt2>
        <a:srgbClr val="D0D0CF"/>
      </a:lt2>
      <a:accent1>
        <a:srgbClr val="288BC8"/>
      </a:accent1>
      <a:accent2>
        <a:srgbClr val="91BDE4"/>
      </a:accent2>
      <a:accent3>
        <a:srgbClr val="2F9482"/>
      </a:accent3>
      <a:accent4>
        <a:srgbClr val="82D3BA"/>
      </a:accent4>
      <a:accent5>
        <a:srgbClr val="F72B24"/>
      </a:accent5>
      <a:accent6>
        <a:srgbClr val="98394A"/>
      </a:accent6>
      <a:hlink>
        <a:srgbClr val="1A2F4F"/>
      </a:hlink>
      <a:folHlink>
        <a:srgbClr val="F861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CSG">
      <a:dk1>
        <a:srgbClr val="000000"/>
      </a:dk1>
      <a:lt1>
        <a:srgbClr val="FFFFFF"/>
      </a:lt1>
      <a:dk2>
        <a:srgbClr val="0053A6"/>
      </a:dk2>
      <a:lt2>
        <a:srgbClr val="D0D0CF"/>
      </a:lt2>
      <a:accent1>
        <a:srgbClr val="288BC8"/>
      </a:accent1>
      <a:accent2>
        <a:srgbClr val="91BDE4"/>
      </a:accent2>
      <a:accent3>
        <a:srgbClr val="2F9482"/>
      </a:accent3>
      <a:accent4>
        <a:srgbClr val="82D3BA"/>
      </a:accent4>
      <a:accent5>
        <a:srgbClr val="F72B24"/>
      </a:accent5>
      <a:accent6>
        <a:srgbClr val="98394A"/>
      </a:accent6>
      <a:hlink>
        <a:srgbClr val="1A2F4F"/>
      </a:hlink>
      <a:folHlink>
        <a:srgbClr val="F861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199</TotalTime>
  <Words>1896</Words>
  <Application>Microsoft Office PowerPoint</Application>
  <PresentationFormat>Widescreen</PresentationFormat>
  <Paragraphs>245</Paragraphs>
  <Slides>21</Slides>
  <Notes>12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21</vt:i4>
      </vt:variant>
    </vt:vector>
  </HeadingPairs>
  <TitlesOfParts>
    <vt:vector size="36" baseType="lpstr">
      <vt:lpstr>Aptos</vt:lpstr>
      <vt:lpstr>Aptos Black</vt:lpstr>
      <vt:lpstr>Arial</vt:lpstr>
      <vt:lpstr>Arial Black</vt:lpstr>
      <vt:lpstr>Arial Narrow</vt:lpstr>
      <vt:lpstr>Calibri</vt:lpstr>
      <vt:lpstr>Georgia</vt:lpstr>
      <vt:lpstr>Rockwell</vt:lpstr>
      <vt:lpstr>System Font Regular</vt:lpstr>
      <vt:lpstr>Wingdings</vt:lpstr>
      <vt:lpstr>1_Office Theme</vt:lpstr>
      <vt:lpstr>2_Office Theme</vt:lpstr>
      <vt:lpstr>3_Office Theme</vt:lpstr>
      <vt:lpstr>Large Quote</vt:lpstr>
      <vt:lpstr>4_Office Theme</vt:lpstr>
      <vt:lpstr>PowerPoint Presentation</vt:lpstr>
      <vt:lpstr>To reduce the cancer burden with a focus on Kentucky and its most vulnerable populations through research, prevention, treatment, education and community engagement.</vt:lpstr>
      <vt:lpstr>PowerPoint Presentation</vt:lpstr>
      <vt:lpstr>Renewing our Commitment  to Kentucky</vt:lpstr>
      <vt:lpstr>PowerPoint Presentation</vt:lpstr>
      <vt:lpstr>PowerPoint Presentation</vt:lpstr>
      <vt:lpstr>Markey Cancer Network:  The Network for Kentucky’s Future</vt:lpstr>
      <vt:lpstr>PowerPoint Presentation</vt:lpstr>
      <vt:lpstr>PowerPoint Presentation</vt:lpstr>
      <vt:lpstr>Support From the State has Provided:</vt:lpstr>
      <vt:lpstr> </vt:lpstr>
      <vt:lpstr> </vt:lpstr>
      <vt:lpstr>Leading the Nation in Tobacco Treatment Delivery</vt:lpstr>
      <vt:lpstr>New Major Grants U54 Appalachian Tobacco Regulatory Science Team (AppalTRUST)</vt:lpstr>
      <vt:lpstr>Impacting Late-Stage Lung Cancer  Diagnoses in Kentucky</vt:lpstr>
      <vt:lpstr>Novel Biomarker-based Screening  for Oropharyngeal Cancer</vt:lpstr>
      <vt:lpstr>Survivorship for Patients with Advanced Stage Lung Cancer </vt:lpstr>
      <vt:lpstr>Taking ACTION Appalachian Career Training In Oncology to Train Appalachian Students</vt:lpstr>
      <vt:lpstr>Impact of MCC’s Growth on Kentucky:  Investing in Kentucky’s Economy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Tecau, Lauren A.</dc:creator>
  <cp:lastModifiedBy>Hartley, Rachel (LRC)</cp:lastModifiedBy>
  <cp:revision>22</cp:revision>
  <dcterms:created xsi:type="dcterms:W3CDTF">2024-12-13T18:59:10Z</dcterms:created>
  <dcterms:modified xsi:type="dcterms:W3CDTF">2025-12-17T18:26:22Z</dcterms:modified>
</cp:coreProperties>
</file>