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618" r:id="rId5"/>
    <p:sldId id="545" r:id="rId6"/>
    <p:sldId id="526" r:id="rId7"/>
    <p:sldId id="585" r:id="rId8"/>
    <p:sldId id="586" r:id="rId9"/>
    <p:sldId id="637" r:id="rId10"/>
    <p:sldId id="554" r:id="rId11"/>
    <p:sldId id="624" r:id="rId12"/>
    <p:sldId id="623" r:id="rId13"/>
    <p:sldId id="625" r:id="rId14"/>
    <p:sldId id="626" r:id="rId15"/>
    <p:sldId id="528" r:id="rId16"/>
    <p:sldId id="584" r:id="rId17"/>
    <p:sldId id="621" r:id="rId18"/>
    <p:sldId id="487" r:id="rId19"/>
    <p:sldId id="622" r:id="rId20"/>
    <p:sldId id="627" r:id="rId21"/>
    <p:sldId id="610" r:id="rId22"/>
    <p:sldId id="605" r:id="rId23"/>
    <p:sldId id="611" r:id="rId24"/>
    <p:sldId id="553" r:id="rId25"/>
    <p:sldId id="628" r:id="rId26"/>
    <p:sldId id="629" r:id="rId27"/>
    <p:sldId id="559" r:id="rId28"/>
    <p:sldId id="630" r:id="rId29"/>
    <p:sldId id="537" r:id="rId30"/>
    <p:sldId id="538" r:id="rId31"/>
    <p:sldId id="564" r:id="rId32"/>
    <p:sldId id="632" r:id="rId33"/>
    <p:sldId id="633" r:id="rId34"/>
    <p:sldId id="635" r:id="rId35"/>
    <p:sldId id="543" r:id="rId36"/>
    <p:sldId id="634" r:id="rId37"/>
    <p:sldId id="636" r:id="rId38"/>
  </p:sldIdLst>
  <p:sldSz cx="43891200" cy="32918400"/>
  <p:notesSz cx="7010400" cy="92964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A7A7A"/>
    <a:srgbClr val="C4C4C4"/>
    <a:srgbClr val="526DB0"/>
    <a:srgbClr val="F5C201"/>
    <a:srgbClr val="329401"/>
    <a:srgbClr val="F8F8F8"/>
    <a:srgbClr val="E76310"/>
    <a:srgbClr val="2D8356"/>
    <a:srgbClr val="E31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FCD131-DEA0-4A6F-918C-F99A426F1507}" v="100" dt="2025-12-17T21:09:46.044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7" autoAdjust="0"/>
    <p:restoredTop sz="94660"/>
  </p:normalViewPr>
  <p:slideViewPr>
    <p:cSldViewPr snapToGrid="0">
      <p:cViewPr varScale="1">
        <p:scale>
          <a:sx n="15" d="100"/>
          <a:sy n="15" d="100"/>
        </p:scale>
        <p:origin x="126" y="77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90C26E-E67F-4206-BC9E-86E1C0C4267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A0BE70-425A-43CB-862B-2C7F49FC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80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7B43B-5ADB-0B3F-5CF3-09ABA893C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9A7A38-C68D-2D89-8561-872265EEE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091235-D2AF-DE2B-7CA5-129B7AA00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A6CC7-21A3-10AF-1503-6E3BDAED3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70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661C-4A89-A390-72A7-317E91BC4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E375F-A771-4A9E-63F1-F90BC098D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4D0E7-A51B-6F82-5010-748B48E7F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D1468-2204-D9D6-D9F7-F638F1AA8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87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5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483A1-A05A-6085-C5A2-7E14EC07C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C44376-BE0F-3049-C389-79E9A7985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7806A-7902-DBA2-3E6F-76381A2CE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D90DF-1EFA-CF25-7376-17059FE12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2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00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21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7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1BB2D-B04F-27F0-7409-9E436F8C0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1D81C-3382-C341-3F9E-BB5BF43EF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55098-280B-AC07-B8E4-0C5B5841A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731C2-182B-CB68-8739-70AE75D31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17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E04B6-5002-632B-B2C6-60AA5FA86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BD2074-6AED-5434-5ED5-396B5CA78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637A0-6268-49BE-35CE-16E2944B1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A038A-6814-3C49-F86C-77FEB6572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3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60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5DFFB-6D78-6AC7-5686-F322703F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63E01-6157-75FD-E724-3AB1715E2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B7B3E-CF0A-0540-696C-5D880C428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FECFC-6C3E-7536-587D-F72E2375F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06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45047-7F25-521C-10C4-97BA9745E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ADFA8-C0A1-C9B9-28DA-6E4C8DC21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8A817D-5590-47A0-513B-2AB63EB4B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A205F-2A72-B02F-B008-E9A917049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18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23BFF-348E-90BC-D011-2D290E2EA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F884A-3699-775D-0DED-9E0A6FF17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02D2C-1F5B-EA5C-8389-F0B9FB0AD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77991-31C9-3323-0B98-F833BA615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3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79A03-E2B5-F055-8769-887DDA72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535FE-7C5C-A4E4-2A8F-B8EA2B791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DA944-1168-79C2-4407-C6991C677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19D97-E4CD-AACF-EBE7-16963500D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5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55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14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4936-1ACF-4858-8FAC-36C1E395B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79B929-860E-68BD-068B-26A5AA681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D81578-7EA3-646E-E7A0-CE9A9020F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F61C6-4334-F957-3003-B7364D7A9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38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A20B-7B09-21FA-3893-49BE6EAFB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F08BA-335C-6BBC-1A71-66038CC29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88D74-D751-C901-D22F-5CFD4A882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B68EA-55D8-0697-816B-1007DF35C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7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041F8-4E92-B5B2-77FD-EE86C751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07A3B-4E4B-6526-C8EF-501B774AC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07DE9-5987-13F9-E19A-1C6AFCD0C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D1F7E-C49C-DDB3-A336-CFCF191ED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96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9AFA9-8D86-9EDF-CDCB-0D33563A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F4612-0633-DBB1-28BE-C844262EE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343986-4365-D557-F276-D35BC61E4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4E627-2BEE-41AE-4174-1B9C6C667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3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65A8A418-231F-6885-8FAF-8D7EA783AD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C6A60189-BE98-BDCB-EEBF-C0BCFEC4D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8717946-E4D7-6055-573D-D1C841FA7D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387850" fontAlgn="base">
              <a:spcBef>
                <a:spcPct val="0"/>
              </a:spcBef>
              <a:spcAft>
                <a:spcPct val="0"/>
              </a:spcAft>
            </a:pPr>
            <a:fld id="{FF8DE493-C098-41BD-A0CF-BB4574F99E34}" type="slidenum">
              <a:rPr lang="en-US" altLang="en-US" sz="1200"/>
              <a:pPr defTabSz="438785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06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F0B81-7086-E57F-05A8-E7A1BDA59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C307D-F881-8D98-7C01-531CF3313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96F88-00DD-FA1A-30CB-6F3F031B5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35950-3AF0-DA4E-6E18-11FC5B4C0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08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397F3-AEEA-3AB7-299D-217E5694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5AAE58-A420-35B1-A9AD-3FE34D3E3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38D99-8C4E-8FA1-DEF6-01EA871BF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54BAF-57C9-1C7F-6F51-EE3D16C59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1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0860-F2C1-4073-63A0-BEC6AF6D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46146-0D15-3DC3-EC76-417BFA72D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F89CB-9735-2D52-20CF-63108656B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B0445-1CB6-996C-1D53-BFB5AD397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16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CF63D-6AB6-FE18-0890-8D637672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51C05-CA41-BD4F-D5B2-FBA98F195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891C8-04B2-A440-F65F-E1A75ED0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AF569-4E8A-E61A-5790-A3B632C76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0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3D00D-B857-B88E-2EF8-0C1429060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23262-EA07-055B-C1B1-22E8491A4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B31AA-881D-5DAB-69F6-165216A32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363FD-6A4C-8F1A-D140-F040A4DDD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84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19162-A0AD-F33F-82C7-B96B883A1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B92D0-D674-E9DA-4AD9-D1997E7E4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A4032-9FB9-9B07-FC3C-7191927F9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4BA1-169E-4AA7-AD57-433D4470C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4631F-3342-5B10-58B5-41CC7A1A7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F4EC2-0B29-0439-BDFA-1A6BA28CB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EFF5A-C818-EB9E-5056-4FBA84D01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E2C22-9EC3-3DD6-ABE8-1B6C3B9D8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74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53B3B-0DAD-FCE3-8AF8-E314978E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DCB5A-F5BD-DEB8-FAD4-17792AF52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9DE04-9737-7664-361A-5BE76809C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65B88-7998-4728-9325-96DB87950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0BE70-425A-43CB-862B-2C7F49FC67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0"/>
            <a:ext cx="43738800" cy="4221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9982200" y="4495800"/>
            <a:ext cx="26212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>
              <a:defRPr sz="147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1200" y="12477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7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0"/>
            <a:ext cx="43738800" cy="4221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9982200" y="4495800"/>
            <a:ext cx="26212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>
              <a:defRPr sz="147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600" y="30708600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9982200" y="4495800"/>
            <a:ext cx="26212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>
            <a:lvl1pPr>
              <a:defRPr sz="147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600" y="30708600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3891200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3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2680" y="23042880"/>
            <a:ext cx="26334720" cy="2720342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12680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12680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708880" y="30510482"/>
            <a:ext cx="10637520" cy="17983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3600" y="30510482"/>
            <a:ext cx="10241280" cy="1752600"/>
          </a:xfrm>
        </p:spPr>
        <p:txBody>
          <a:bodyPr/>
          <a:lstStyle/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W:\Templates\Test Templates\Scientific Posters\University of Louisville\Logos\UL_white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8" y="30090712"/>
            <a:ext cx="4184862" cy="253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62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-1"/>
            <a:ext cx="43891200" cy="329184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02764" y="0"/>
            <a:ext cx="42188436" cy="3289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194560" y="4953000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2194560" y="10744199"/>
            <a:ext cx="39502080" cy="18661385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5732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1200" y="10953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2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52400" y="0"/>
            <a:ext cx="43738800" cy="4221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4953000"/>
            <a:ext cx="39502080" cy="2286000"/>
          </a:xfrm>
          <a:prstGeom prst="rect">
            <a:avLst/>
          </a:prstGeom>
        </p:spPr>
        <p:txBody>
          <a:bodyPr/>
          <a:lstStyle>
            <a:lvl1pPr>
              <a:defRPr sz="1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1200" y="11715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4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4A2517-413F-F680-5D7A-403308133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B467F-66C0-42A0-82D3-3A230A80979B}" type="datetimeFigureOut">
              <a:rPr lang="en-US"/>
              <a:pPr>
                <a:defRPr/>
              </a:pPr>
              <a:t>12/19/2025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7F8B80-6ADA-EF4E-2B8E-E240A1CB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AE44B4-05D0-AB55-4D0A-901CBF9A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AE2E1-574F-4CFF-AD1A-7889D7F66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45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412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848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028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74492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B257D-8628-48B0-A446-02A5C9C753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93"/>
          <p:cNvSpPr/>
          <p:nvPr userDrawn="1"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1200" y="1095375"/>
            <a:ext cx="14365981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58" r:id="rId3"/>
    <p:sldLayoutId id="2147483660" r:id="rId4"/>
    <p:sldLayoutId id="2147483657" r:id="rId5"/>
    <p:sldLayoutId id="2147483649" r:id="rId6"/>
    <p:sldLayoutId id="2147483653" r:id="rId7"/>
    <p:sldLayoutId id="2147483661" r:id="rId8"/>
  </p:sldLayoutIdLst>
  <p:hf hdr="0" dt="0"/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B2552-04DD-E600-C082-D6FF6061A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388"/>
            <a:ext cx="44443002" cy="33217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736" y="914400"/>
            <a:ext cx="26207031" cy="286702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88336" y="5940426"/>
            <a:ext cx="38276864" cy="4191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9600" b="1" i="1">
                <a:solidFill>
                  <a:schemeClr val="bg1"/>
                </a:solidFill>
              </a:rPr>
            </a:br>
            <a:r>
              <a:rPr lang="en-US" sz="11000" b="1" i="1">
                <a:solidFill>
                  <a:schemeClr val="bg1"/>
                </a:solidFill>
              </a:rPr>
              <a:t>A Presentation to the </a:t>
            </a:r>
            <a:br>
              <a:rPr lang="en-US" sz="13600" b="1">
                <a:solidFill>
                  <a:schemeClr val="bg1"/>
                </a:solidFill>
              </a:rPr>
            </a:br>
            <a:r>
              <a:rPr lang="en-US" sz="13600" b="1" dirty="0">
                <a:solidFill>
                  <a:schemeClr val="bg1"/>
                </a:solidFill>
              </a:rPr>
              <a:t>Tobacco Settlement Oversight Committee</a:t>
            </a:r>
            <a:br>
              <a:rPr lang="en-US" sz="9600" b="1" dirty="0">
                <a:solidFill>
                  <a:schemeClr val="bg1"/>
                </a:solidFill>
                <a:cs typeface="Calibri"/>
              </a:rPr>
            </a:br>
            <a:r>
              <a:rPr lang="en-US" sz="9600" b="1">
                <a:solidFill>
                  <a:schemeClr val="bg1"/>
                </a:solidFill>
                <a:cs typeface="Calibri"/>
              </a:rPr>
              <a:t>December 22, 2025</a:t>
            </a:r>
            <a:br>
              <a:rPr lang="en-US" sz="9600" b="1">
                <a:solidFill>
                  <a:schemeClr val="bg1"/>
                </a:solidFill>
                <a:cs typeface="Calibri"/>
              </a:rPr>
            </a:br>
            <a:br>
              <a:rPr lang="en-US" sz="9600" b="1"/>
            </a:br>
            <a:r>
              <a:rPr lang="en-US" sz="9600" b="1" dirty="0">
                <a:solidFill>
                  <a:schemeClr val="bg1"/>
                </a:solidFill>
              </a:rPr>
              <a:t>Jason Chesney, M.D., Ph.D.</a:t>
            </a:r>
            <a:br>
              <a:rPr lang="en-US" sz="8000" b="1">
                <a:solidFill>
                  <a:schemeClr val="bg1"/>
                </a:solidFill>
              </a:rPr>
            </a:br>
            <a:r>
              <a:rPr lang="en-US" sz="8000">
                <a:solidFill>
                  <a:schemeClr val="bg1"/>
                </a:solidFill>
              </a:rPr>
              <a:t>Brown Cancer Center Director</a:t>
            </a:r>
            <a:endParaRPr lang="en-US" sz="8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71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FD035-2232-95AF-6976-0D7DE251D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02923E9D-F95A-F9C0-4252-78C7AD87AF40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B4E2A-FDA7-9510-ABB8-D5AD7D1B3738}"/>
              </a:ext>
            </a:extLst>
          </p:cNvPr>
          <p:cNvSpPr txBox="1"/>
          <p:nvPr/>
        </p:nvSpPr>
        <p:spPr>
          <a:xfrm flipH="1">
            <a:off x="6814001" y="523985"/>
            <a:ext cx="361399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1100" b="1"/>
              <a:t>We Are Training the Next Generation of Oncologists and Cancer Researchers</a:t>
            </a:r>
          </a:p>
          <a:p>
            <a:endParaRPr lang="en-US"/>
          </a:p>
        </p:txBody>
      </p:sp>
      <p:pic>
        <p:nvPicPr>
          <p:cNvPr id="1026" name="Picture 2" descr="2025 Fellowship Program">
            <a:extLst>
              <a:ext uri="{FF2B5EF4-FFF2-40B4-BE49-F238E27FC236}">
                <a16:creationId xmlns:a16="http://schemas.microsoft.com/office/drawing/2014/main" id="{2E7866AF-052E-8717-3F48-6AFA68FC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407" y="4141920"/>
            <a:ext cx="25081593" cy="173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F4EF24-52B5-2E50-D661-2DB8E577BEB2}"/>
              </a:ext>
            </a:extLst>
          </p:cNvPr>
          <p:cNvSpPr txBox="1"/>
          <p:nvPr/>
        </p:nvSpPr>
        <p:spPr>
          <a:xfrm flipH="1">
            <a:off x="6074852" y="21573657"/>
            <a:ext cx="36139948" cy="938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medical oncology and hematology fellows are accepted into this 3-year training program each year resulting in a total of twelve fellows</a:t>
            </a:r>
          </a:p>
          <a:p>
            <a:endParaRPr lang="en-US" sz="4400" dirty="0"/>
          </a:p>
          <a:p>
            <a:r>
              <a:rPr lang="en-US" dirty="0"/>
              <a:t>Graduates practice oncology across Kentucky including in Paducah, Lexington, Owensboro, and Bowling Green  </a:t>
            </a:r>
          </a:p>
          <a:p>
            <a:endParaRPr lang="en-US" sz="4400" dirty="0"/>
          </a:p>
          <a:p>
            <a:r>
              <a:rPr lang="en-US" dirty="0"/>
              <a:t>UofL’s Brown Cancer Center is currently training 16 graduate students and 23 post-doctoral fellows to conduct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410895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4C57F-9743-6954-432F-157E098B4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ED0DCCA7-1AC2-4EE2-EB0B-A36BF7D86B33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C0B9E-B4B9-CD2F-9664-E513BEE6B892}"/>
              </a:ext>
            </a:extLst>
          </p:cNvPr>
          <p:cNvSpPr txBox="1"/>
          <p:nvPr/>
        </p:nvSpPr>
        <p:spPr>
          <a:xfrm>
            <a:off x="6770916" y="1137701"/>
            <a:ext cx="35291484" cy="5688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 dirty="0"/>
              <a:t>We Are Expanding Actively Enrolling Clinical Trials to Reduce the Cancer Death Rate In Kentucky</a:t>
            </a:r>
          </a:p>
          <a:p>
            <a:pPr>
              <a:spcAft>
                <a:spcPts val="5000"/>
              </a:spcAft>
            </a:pPr>
            <a:endParaRPr lang="en-US" sz="100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2C679-F31C-93BD-B3BC-9AA7862C9776}"/>
              </a:ext>
            </a:extLst>
          </p:cNvPr>
          <p:cNvSpPr txBox="1"/>
          <p:nvPr/>
        </p:nvSpPr>
        <p:spPr>
          <a:xfrm>
            <a:off x="7903028" y="22778898"/>
            <a:ext cx="3529148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11100" dirty="0"/>
              <a:t>86 Actively Enrolling Clinical Trials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5500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11100" dirty="0"/>
              <a:t>321 Additional Non-Interventional Patient Enrollments in CY25 (YTD)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A9BF2-B908-626F-1D8A-55B8A2F30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6" y="7772400"/>
            <a:ext cx="20272296" cy="12049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3D4EB-3E60-6C56-6A11-2C985B876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6878" y="7772400"/>
            <a:ext cx="20254078" cy="120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2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A927D-2712-861C-2AA6-52DE336A339E}"/>
              </a:ext>
            </a:extLst>
          </p:cNvPr>
          <p:cNvSpPr txBox="1"/>
          <p:nvPr/>
        </p:nvSpPr>
        <p:spPr>
          <a:xfrm>
            <a:off x="4670552" y="4724400"/>
            <a:ext cx="3891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pPr marL="82296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endParaRPr lang="en-US" sz="1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61A6E-96B8-7537-0A28-94D83A2EF47D}"/>
              </a:ext>
            </a:extLst>
          </p:cNvPr>
          <p:cNvSpPr txBox="1"/>
          <p:nvPr/>
        </p:nvSpPr>
        <p:spPr>
          <a:xfrm>
            <a:off x="4721352" y="6987375"/>
            <a:ext cx="38811200" cy="1991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endParaRPr lang="en-US" sz="10000" dirty="0"/>
          </a:p>
          <a:p>
            <a:pPr marL="1143000" indent="-1143000">
              <a:spcAft>
                <a:spcPts val="8800"/>
              </a:spcAft>
              <a:buFont typeface="Arial" panose="020B0604020202020204" pitchFamily="34" charset="0"/>
              <a:buChar char="•"/>
            </a:pPr>
            <a:r>
              <a:rPr lang="en-US" sz="10000" b="1" dirty="0"/>
              <a:t>UofL’s Brown Cancer Center </a:t>
            </a:r>
            <a:r>
              <a:rPr lang="en-US" sz="10000" dirty="0"/>
              <a:t>clinical trials have resulted in five FDA approvals of immunotherapies that have saved countless lives in Kentucky and across the United States</a:t>
            </a:r>
          </a:p>
          <a:p>
            <a:pPr marL="1143000" indent="-1143000">
              <a:spcAft>
                <a:spcPts val="8800"/>
              </a:spcAft>
              <a:buFont typeface="Arial" panose="020B0604020202020204" pitchFamily="34" charset="0"/>
              <a:buChar char="•"/>
            </a:pPr>
            <a:r>
              <a:rPr lang="en-US" sz="10000" b="1" dirty="0"/>
              <a:t>UofL’s Brown Cancer Center </a:t>
            </a:r>
            <a:r>
              <a:rPr lang="en-US" sz="10000" dirty="0"/>
              <a:t>was the lead center that led to the FDA approval of a cell therapy called TILs for melanoma, has patients coming from across the U.S. for this cellular therapy and is developing novel, genetically-engineered TILs for multiple cancer types</a:t>
            </a:r>
          </a:p>
          <a:p>
            <a:pPr marL="1143000" indent="-1143000">
              <a:spcAft>
                <a:spcPts val="8800"/>
              </a:spcAft>
              <a:buFont typeface="Arial" panose="020B0604020202020204" pitchFamily="34" charset="0"/>
              <a:buChar char="•"/>
            </a:pPr>
            <a:r>
              <a:rPr lang="en-US" sz="10000" b="1" dirty="0"/>
              <a:t>UofL’s Brown Cancer Center </a:t>
            </a:r>
            <a:r>
              <a:rPr lang="en-US" sz="10000" dirty="0"/>
              <a:t>developed the first and only NIH-funded COBRE Center for Cancer Immunology and Immunotherapy in the United States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709070-2115-E8BB-D8AF-DC601F0B6177}"/>
              </a:ext>
            </a:extLst>
          </p:cNvPr>
          <p:cNvSpPr txBox="1">
            <a:spLocks/>
          </p:cNvSpPr>
          <p:nvPr/>
        </p:nvSpPr>
        <p:spPr>
          <a:xfrm>
            <a:off x="5096303" y="1978635"/>
            <a:ext cx="38061298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100" b="1" dirty="0"/>
              <a:t>Funding from the TMSA Has Facilitated the Development of New Life-Saving Immunotherapies for Cancer Patients</a:t>
            </a:r>
          </a:p>
        </p:txBody>
      </p:sp>
    </p:spTree>
    <p:extLst>
      <p:ext uri="{BB962C8B-B14F-4D97-AF65-F5344CB8AC3E}">
        <p14:creationId xmlns:p14="http://schemas.microsoft.com/office/powerpoint/2010/main" val="2207054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85197-A868-CCB1-DDF4-6BD04D89B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5DDA808E-478A-A57F-CAAB-2A53DCC0F545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355433-AEB5-4105-F98A-FBCD395902E6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CC2F9-32C7-22C1-EBFD-EBD412F621FA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5A23B-84AD-B5AF-F15F-F060ACCA54E3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12EEF4-E5BC-8711-6198-C9772DDCAEE0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AD2CEA-27BF-7186-259F-2A17D398B9FD}"/>
              </a:ext>
            </a:extLst>
          </p:cNvPr>
          <p:cNvSpPr txBox="1"/>
          <p:nvPr/>
        </p:nvSpPr>
        <p:spPr>
          <a:xfrm>
            <a:off x="6780502" y="1572249"/>
            <a:ext cx="36998201" cy="91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0"/>
              </a:spcAft>
            </a:pPr>
            <a:r>
              <a:rPr lang="en-US" sz="11100" b="1"/>
              <a:t>Clinical Trials of Novel Cancer Therapies Save the Lives of Not Only Participating Patients But Also Future Generations  </a:t>
            </a:r>
          </a:p>
          <a:p>
            <a:pPr marL="1143000" indent="-1143000">
              <a:spcAft>
                <a:spcPts val="4000"/>
              </a:spcAft>
              <a:buFont typeface="Arial" panose="020B0604020202020204" pitchFamily="34" charset="0"/>
              <a:buChar char="•"/>
            </a:pPr>
            <a:endParaRPr lang="en-US" sz="8800" b="1" dirty="0"/>
          </a:p>
          <a:p>
            <a:pPr marL="1143000" indent="-1143000">
              <a:spcAft>
                <a:spcPts val="4000"/>
              </a:spcAft>
              <a:buFont typeface="Arial" panose="020B0604020202020204" pitchFamily="34" charset="0"/>
              <a:buChar char="•"/>
            </a:pPr>
            <a:endParaRPr lang="en-US" sz="8800" dirty="0"/>
          </a:p>
          <a:p>
            <a:pPr>
              <a:spcAft>
                <a:spcPts val="3000"/>
              </a:spcAft>
            </a:pPr>
            <a:endParaRPr lang="en-US" sz="8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7B0E0-9254-81F6-F0F1-C0B79F0F00C6}"/>
              </a:ext>
            </a:extLst>
          </p:cNvPr>
          <p:cNvSpPr txBox="1"/>
          <p:nvPr/>
        </p:nvSpPr>
        <p:spPr>
          <a:xfrm>
            <a:off x="5334001" y="5515868"/>
            <a:ext cx="38557199" cy="284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8800" i="1" dirty="0"/>
              <a:t>With </a:t>
            </a:r>
            <a:r>
              <a:rPr lang="en-US" sz="8800" i="1"/>
              <a:t>TMSA</a:t>
            </a:r>
            <a:r>
              <a:rPr lang="en-US" sz="8800" i="1" dirty="0"/>
              <a:t> support, the UofL’s Brown Cancer Center focuses on the development of novel immunotherapies that activate T cells to kill cancer cells and is a </a:t>
            </a:r>
            <a:r>
              <a:rPr lang="en-US" sz="8800" b="1" i="1" dirty="0"/>
              <a:t>nationally-recognized leader </a:t>
            </a:r>
            <a:r>
              <a:rPr lang="en-US" sz="8800" i="1" dirty="0"/>
              <a:t>in the </a:t>
            </a:r>
            <a:r>
              <a:rPr lang="en-US" sz="8800" i="1"/>
              <a:t>clinical</a:t>
            </a:r>
            <a:r>
              <a:rPr lang="en-US" sz="8800" i="1" dirty="0"/>
              <a:t> </a:t>
            </a:r>
            <a:r>
              <a:rPr lang="en-US" sz="8800" i="1"/>
              <a:t>testing </a:t>
            </a:r>
            <a:r>
              <a:rPr lang="en-US" sz="8800" i="1" dirty="0"/>
              <a:t>of </a:t>
            </a:r>
            <a:r>
              <a:rPr lang="en-US" sz="8800" i="1"/>
              <a:t>novel</a:t>
            </a:r>
            <a:r>
              <a:rPr lang="en-US" sz="8800" i="1" dirty="0"/>
              <a:t> </a:t>
            </a:r>
            <a:r>
              <a:rPr lang="en-US" sz="8800" i="1"/>
              <a:t>immunotherapies</a:t>
            </a:r>
            <a:endParaRPr lang="en-US" sz="8800" i="1" dirty="0"/>
          </a:p>
          <a:p>
            <a:pPr>
              <a:spcAft>
                <a:spcPts val="5000"/>
              </a:spcAft>
            </a:pPr>
            <a:r>
              <a:rPr lang="en-US" sz="8800" b="1" u="sng"/>
              <a:t>Trials </a:t>
            </a:r>
            <a:r>
              <a:rPr lang="en-US" sz="8800" b="1"/>
              <a:t>						</a:t>
            </a:r>
            <a:r>
              <a:rPr lang="en-US" sz="8800" b="1" u="sng"/>
              <a:t>FDA/NCCN Approval</a:t>
            </a:r>
          </a:p>
          <a:p>
            <a:pPr>
              <a:spcAft>
                <a:spcPts val="5000"/>
              </a:spcAft>
            </a:pPr>
            <a:r>
              <a:rPr lang="en-US" sz="8800"/>
              <a:t>First In Class</a:t>
            </a:r>
            <a:r>
              <a:rPr lang="en-US" sz="8800" dirty="0"/>
              <a:t> ICI </a:t>
            </a:r>
            <a:r>
              <a:rPr lang="en-US" sz="8800" b="1" dirty="0"/>
              <a:t>Ipilimumab</a:t>
            </a:r>
            <a:r>
              <a:rPr lang="en-US" sz="8800" dirty="0"/>
              <a:t>, 2006-2009			2011</a:t>
            </a:r>
          </a:p>
          <a:p>
            <a:pPr>
              <a:spcAft>
                <a:spcPts val="5000"/>
              </a:spcAft>
            </a:pPr>
            <a:r>
              <a:rPr lang="en-US" sz="8800"/>
              <a:t>First In Class </a:t>
            </a:r>
            <a:r>
              <a:rPr lang="en-US" sz="8800" dirty="0"/>
              <a:t>OV </a:t>
            </a:r>
            <a:r>
              <a:rPr lang="en-US" sz="8800" b="1" dirty="0"/>
              <a:t>TVEC</a:t>
            </a:r>
            <a:r>
              <a:rPr lang="en-US" sz="8800" dirty="0"/>
              <a:t>, 2009-2012				2015</a:t>
            </a:r>
          </a:p>
          <a:p>
            <a:pPr>
              <a:spcAft>
                <a:spcPts val="5000"/>
              </a:spcAft>
            </a:pPr>
            <a:r>
              <a:rPr lang="en-US" sz="8800"/>
              <a:t>First In Human</a:t>
            </a:r>
            <a:r>
              <a:rPr lang="en-US" sz="8800" dirty="0"/>
              <a:t> ICI Combo </a:t>
            </a:r>
            <a:r>
              <a:rPr lang="en-US" sz="8800" b="1" dirty="0"/>
              <a:t>Ipi + Nivo</a:t>
            </a:r>
            <a:r>
              <a:rPr lang="en-US" sz="8800" dirty="0"/>
              <a:t>, 2012-present		2015</a:t>
            </a:r>
          </a:p>
          <a:p>
            <a:pPr>
              <a:spcAft>
                <a:spcPts val="5000"/>
              </a:spcAft>
            </a:pPr>
            <a:r>
              <a:rPr lang="en-US" sz="8800"/>
              <a:t>First In Human</a:t>
            </a:r>
            <a:r>
              <a:rPr lang="en-US" sz="8800" dirty="0"/>
              <a:t> ICI/OV Combo </a:t>
            </a:r>
            <a:r>
              <a:rPr lang="en-US" sz="8800" b="1" dirty="0"/>
              <a:t>Ipi + TVEC </a:t>
            </a:r>
            <a:r>
              <a:rPr lang="en-US" sz="8800" dirty="0"/>
              <a:t>2013-2018		2016</a:t>
            </a:r>
          </a:p>
          <a:p>
            <a:pPr>
              <a:spcAft>
                <a:spcPts val="5000"/>
              </a:spcAft>
            </a:pPr>
            <a:r>
              <a:rPr lang="en-US" sz="8800"/>
              <a:t>First In Class</a:t>
            </a:r>
            <a:r>
              <a:rPr lang="en-US" sz="8800" dirty="0"/>
              <a:t> TILs </a:t>
            </a:r>
            <a:r>
              <a:rPr lang="en-US" sz="8800" b="1" dirty="0" err="1"/>
              <a:t>Lifileucel</a:t>
            </a:r>
            <a:r>
              <a:rPr lang="en-US" sz="8800" dirty="0"/>
              <a:t>, 2016-2024				2024</a:t>
            </a:r>
          </a:p>
          <a:p>
            <a:pPr>
              <a:spcAft>
                <a:spcPts val="5000"/>
              </a:spcAft>
            </a:pPr>
            <a:endParaRPr lang="en-US" sz="8800" dirty="0"/>
          </a:p>
          <a:p>
            <a:pPr>
              <a:spcAft>
                <a:spcPts val="5000"/>
              </a:spcAft>
            </a:pPr>
            <a:r>
              <a:rPr lang="en-US" sz="8800" b="1" u="sng"/>
              <a:t>Expanded FDA-Approved Indications</a:t>
            </a:r>
          </a:p>
          <a:p>
            <a:pPr>
              <a:spcAft>
                <a:spcPts val="5000"/>
              </a:spcAft>
            </a:pPr>
            <a:r>
              <a:rPr lang="en-US" sz="8800" dirty="0"/>
              <a:t>Ipilimumab + Nivolumab:  HCC, CRC, NSCLC, RCC, SCLC, </a:t>
            </a:r>
            <a:r>
              <a:rPr lang="en-US" sz="8800" dirty="0" err="1"/>
              <a:t>Meso</a:t>
            </a:r>
            <a:r>
              <a:rPr lang="en-US" sz="8800" dirty="0"/>
              <a:t>, Melanoma</a:t>
            </a:r>
          </a:p>
          <a:p>
            <a:pPr>
              <a:spcAft>
                <a:spcPts val="5000"/>
              </a:spcAft>
            </a:pPr>
            <a:r>
              <a:rPr lang="en-US" sz="8800" dirty="0"/>
              <a:t>TILs:  FDA registration trials currently enrolling for NSCLC and </a:t>
            </a:r>
            <a:r>
              <a:rPr lang="en-US" sz="8800" dirty="0" err="1"/>
              <a:t>EndoMe</a:t>
            </a:r>
            <a:r>
              <a:rPr lang="en-US" sz="8800" dirty="0"/>
              <a:t> Ca</a:t>
            </a:r>
          </a:p>
          <a:p>
            <a:pPr>
              <a:spcAft>
                <a:spcPts val="5000"/>
              </a:spcAft>
            </a:pPr>
            <a:endParaRPr lang="en-US" sz="10000" dirty="0"/>
          </a:p>
          <a:p>
            <a:pPr>
              <a:spcAft>
                <a:spcPts val="5000"/>
              </a:spcAft>
            </a:pP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77347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7273F07-5AB5-D1DD-F674-AD712C9D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071" y="4178581"/>
            <a:ext cx="37918621" cy="174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5151119" y="23056860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AA347-9C62-4436-8188-7629E5B17B6F}"/>
              </a:ext>
            </a:extLst>
          </p:cNvPr>
          <p:cNvSpPr txBox="1"/>
          <p:nvPr/>
        </p:nvSpPr>
        <p:spPr>
          <a:xfrm>
            <a:off x="9559045" y="21087146"/>
            <a:ext cx="28254778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8800" dirty="0"/>
          </a:p>
          <a:p>
            <a:pPr marL="1143000" indent="-11430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8800" dirty="0">
                <a:solidFill>
                  <a:srgbClr val="FF0000"/>
                </a:solidFill>
              </a:rPr>
              <a:t>Surgical oncologists </a:t>
            </a:r>
            <a:r>
              <a:rPr lang="en-US" sz="8800" dirty="0"/>
              <a:t>resect patients’ tumors and then cancer-specific immune cells are grown in the lab and infused back into the patient by </a:t>
            </a:r>
            <a:r>
              <a:rPr lang="en-US" sz="8800" dirty="0">
                <a:solidFill>
                  <a:srgbClr val="FF0000"/>
                </a:solidFill>
              </a:rPr>
              <a:t>BCT oncologists</a:t>
            </a:r>
          </a:p>
          <a:p>
            <a:pPr marL="1143000" indent="-11430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8800" dirty="0"/>
              <a:t>TILs were only available on the coasts until we began human trials at UofL’s Brown Cancer Center in 2016</a:t>
            </a:r>
            <a:endParaRPr lang="en-US" sz="4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DE5CA13-F658-43AB-8A50-0EF1BA05E138}"/>
              </a:ext>
            </a:extLst>
          </p:cNvPr>
          <p:cNvSpPr txBox="1">
            <a:spLocks/>
          </p:cNvSpPr>
          <p:nvPr/>
        </p:nvSpPr>
        <p:spPr>
          <a:xfrm>
            <a:off x="12904479" y="520981"/>
            <a:ext cx="24103585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100" b="1" dirty="0"/>
              <a:t>Tumor Infiltrating Lymphocytes (TILs)</a:t>
            </a:r>
          </a:p>
        </p:txBody>
      </p:sp>
      <p:pic>
        <p:nvPicPr>
          <p:cNvPr id="20" name="Picture 19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CDC1ABD-A117-42E7-8E7B-53A93AED42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922" y="25669346"/>
            <a:ext cx="3832033" cy="5085850"/>
          </a:xfrm>
          <a:prstGeom prst="rect">
            <a:avLst/>
          </a:prstGeom>
        </p:spPr>
      </p:pic>
      <p:pic>
        <p:nvPicPr>
          <p:cNvPr id="21" name="Picture 2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8DC309B-C8D4-4C7E-879C-C7E4753FA1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922" y="16601546"/>
            <a:ext cx="3832033" cy="47163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B17AA8-4F14-4EAE-AA53-9B209BD03C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959" y="21325946"/>
            <a:ext cx="3658480" cy="4561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FF00-9CA3-B855-7153-4F52D59884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751" y="8692154"/>
            <a:ext cx="5933681" cy="2276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3D34AB-EF90-008B-429E-8879E693DE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077" y="10145765"/>
            <a:ext cx="7478991" cy="1527362"/>
          </a:xfrm>
          <a:prstGeom prst="rect">
            <a:avLst/>
          </a:prstGeom>
        </p:spPr>
      </p:pic>
      <p:pic>
        <p:nvPicPr>
          <p:cNvPr id="7" name="Picture 2" descr="Daniel B. Vinh, MD">
            <a:extLst>
              <a:ext uri="{FF2B5EF4-FFF2-40B4-BE49-F238E27FC236}">
                <a16:creationId xmlns:a16="http://schemas.microsoft.com/office/drawing/2014/main" id="{2EBB1D15-3F66-1F56-145F-4F5C603D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627" y="11673127"/>
            <a:ext cx="3850327" cy="492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8583DDE-DF89-50EB-813A-AE30E4F33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23257" y="25707284"/>
            <a:ext cx="4497140" cy="518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FF9504D-F575-F015-5CB7-463DDA8D8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23257" y="9349573"/>
            <a:ext cx="4655446" cy="57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89D7E31-5C79-E127-5E2D-5C787277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23257" y="20311134"/>
            <a:ext cx="4497140" cy="52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8C91F5D-BA11-F227-E426-A670B51E7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73947" y="15236013"/>
            <a:ext cx="4606207" cy="49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Left 18">
            <a:extLst>
              <a:ext uri="{FF2B5EF4-FFF2-40B4-BE49-F238E27FC236}">
                <a16:creationId xmlns:a16="http://schemas.microsoft.com/office/drawing/2014/main" id="{D5ACF0B4-D740-F795-48B0-DC19416BE728}"/>
              </a:ext>
            </a:extLst>
          </p:cNvPr>
          <p:cNvSpPr/>
          <p:nvPr/>
        </p:nvSpPr>
        <p:spPr>
          <a:xfrm rot="1887642">
            <a:off x="10036160" y="21705641"/>
            <a:ext cx="2522614" cy="54146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8A834553-CDA2-F5CB-0493-4D2C46969F7E}"/>
              </a:ext>
            </a:extLst>
          </p:cNvPr>
          <p:cNvSpPr/>
          <p:nvPr/>
        </p:nvSpPr>
        <p:spPr>
          <a:xfrm rot="9769865">
            <a:off x="33227751" y="24833166"/>
            <a:ext cx="4720507" cy="53992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3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097840E-CC2C-1338-490B-C6612EFC0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79" y="5474179"/>
            <a:ext cx="38029956" cy="2175462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B98385E-CDE2-D4DA-8076-E8E843BC6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947" y="28941553"/>
            <a:ext cx="12420600" cy="192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CC663E-2D07-B801-DE88-4A2C2A8643E0}"/>
              </a:ext>
            </a:extLst>
          </p:cNvPr>
          <p:cNvSpPr txBox="1"/>
          <p:nvPr/>
        </p:nvSpPr>
        <p:spPr>
          <a:xfrm>
            <a:off x="7256947" y="31494794"/>
            <a:ext cx="13233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6600" b="1">
                <a:solidFill>
                  <a:srgbClr val="002060"/>
                </a:solidFill>
                <a:latin typeface="Arial" panose="020B0604020202020204" pitchFamily="34" charset="0"/>
              </a:rPr>
              <a:t>Chesney et al. Dec;10(12),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E4815-1C7E-E949-FD82-5437B9C8E35A}"/>
              </a:ext>
            </a:extLst>
          </p:cNvPr>
          <p:cNvSpPr txBox="1"/>
          <p:nvPr/>
        </p:nvSpPr>
        <p:spPr>
          <a:xfrm>
            <a:off x="33640968" y="9715661"/>
            <a:ext cx="84520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/>
              <a:t>Waterfall plot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CCFEC2-99A5-70B4-599E-AB232C4FA4A3}"/>
              </a:ext>
            </a:extLst>
          </p:cNvPr>
          <p:cNvSpPr txBox="1">
            <a:spLocks/>
          </p:cNvSpPr>
          <p:nvPr/>
        </p:nvSpPr>
        <p:spPr>
          <a:xfrm>
            <a:off x="7823200" y="908289"/>
            <a:ext cx="32006708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100" b="1"/>
              <a:t>TILs Have Proven Efficacy in Anti-PD1 Refractory Stage IV Melanoma Patients</a:t>
            </a:r>
          </a:p>
        </p:txBody>
      </p:sp>
    </p:spTree>
    <p:extLst>
      <p:ext uri="{BB962C8B-B14F-4D97-AF65-F5344CB8AC3E}">
        <p14:creationId xmlns:p14="http://schemas.microsoft.com/office/powerpoint/2010/main" val="100436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4285D77-D484-4F63-9B53-45A4CFAC002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32FBB-616F-C243-4975-7AA70EAB2AA2}"/>
              </a:ext>
            </a:extLst>
          </p:cNvPr>
          <p:cNvSpPr txBox="1"/>
          <p:nvPr/>
        </p:nvSpPr>
        <p:spPr>
          <a:xfrm>
            <a:off x="4368800" y="5833053"/>
            <a:ext cx="38862000" cy="2237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800" dirty="0"/>
              <a:t>The University of Louisville’s Brown Cancer Center served as the lead site for the first multi-center trial of TILs from 2016-2022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8800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800" dirty="0"/>
              <a:t>TILs for melanoma patients received </a:t>
            </a:r>
            <a:r>
              <a:rPr lang="en-US" sz="8800" b="1" dirty="0"/>
              <a:t>FDA-approval in February 2024 </a:t>
            </a:r>
            <a:r>
              <a:rPr lang="en-US" sz="8800" dirty="0"/>
              <a:t>and we are now studying </a:t>
            </a:r>
            <a:r>
              <a:rPr lang="en-US" sz="8800" u="sng" dirty="0"/>
              <a:t>genetically engineered TILs </a:t>
            </a:r>
            <a:r>
              <a:rPr lang="en-US" sz="8800" dirty="0"/>
              <a:t>and evaluating their efficacy in lung, melanoma, cervical, head and neck and endometrial cancer patients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800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800" b="1" dirty="0"/>
              <a:t>2-16-24 Press Release – </a:t>
            </a:r>
            <a:r>
              <a:rPr lang="en-US" sz="8800" b="1" dirty="0" err="1"/>
              <a:t>Iovance’s</a:t>
            </a:r>
            <a:r>
              <a:rPr lang="en-US" sz="8800" b="1" dirty="0"/>
              <a:t> AMTAGVI™ (</a:t>
            </a:r>
            <a:r>
              <a:rPr lang="en-US" sz="8800" b="1" dirty="0" err="1"/>
              <a:t>lifileucel</a:t>
            </a:r>
            <a:r>
              <a:rPr lang="en-US" sz="8800" b="1" dirty="0"/>
              <a:t>) Receives U.S. FDA Accelerated Approval for Advanced Melanoma. “</a:t>
            </a:r>
            <a:r>
              <a:rPr lang="en-US" sz="8800" dirty="0"/>
              <a:t>The detailed results of clinical trial C-144-01 are published in The Journal for Immunotherapy of Cancer (Chesney </a:t>
            </a:r>
            <a:r>
              <a:rPr lang="en-US" sz="8800" i="1" dirty="0"/>
              <a:t>et al </a:t>
            </a:r>
            <a:r>
              <a:rPr lang="en-US" sz="8800" dirty="0"/>
              <a:t>2022)”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8800" i="1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800" dirty="0"/>
              <a:t>The </a:t>
            </a:r>
            <a:r>
              <a:rPr lang="en-US" sz="8800" b="1" dirty="0"/>
              <a:t>British Broadcasting Company (BBC) </a:t>
            </a:r>
            <a:r>
              <a:rPr lang="en-US" sz="8800" dirty="0"/>
              <a:t>produced a documentary in Kentucky this year highlighting the efficacy of TILs in cancer patients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E8BD9C-449F-B993-09A6-4A3402BF8CCD}"/>
              </a:ext>
            </a:extLst>
          </p:cNvPr>
          <p:cNvSpPr txBox="1">
            <a:spLocks/>
          </p:cNvSpPr>
          <p:nvPr/>
        </p:nvSpPr>
        <p:spPr>
          <a:xfrm>
            <a:off x="7731099" y="717868"/>
            <a:ext cx="34361948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100" b="1" dirty="0"/>
              <a:t>TILs Were FDA-Approved for Anti-PD1 Refractory Melanoma in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A3BCC3-8628-34BB-0EEE-06B23F3E0BDD}"/>
              </a:ext>
            </a:extLst>
          </p:cNvPr>
          <p:cNvSpPr txBox="1"/>
          <p:nvPr/>
        </p:nvSpPr>
        <p:spPr>
          <a:xfrm>
            <a:off x="7256947" y="31494794"/>
            <a:ext cx="13233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6600" b="1">
                <a:solidFill>
                  <a:srgbClr val="002060"/>
                </a:solidFill>
                <a:latin typeface="Arial" panose="020B0604020202020204" pitchFamily="34" charset="0"/>
              </a:rPr>
              <a:t>Chesney et al. Dec;10(12), 2022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97CB67-9F4A-99AA-264E-D9A0F0D6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947" y="28941553"/>
            <a:ext cx="12420600" cy="192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092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C0177-3CAC-E6A9-F930-443487CC9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2AD5604B-7D44-077F-FC0A-DE084CC7637C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A17DAFA-1BC8-AE44-E2A0-2C6DBF8ED5C9}"/>
              </a:ext>
            </a:extLst>
          </p:cNvPr>
          <p:cNvSpPr txBox="1">
            <a:spLocks/>
          </p:cNvSpPr>
          <p:nvPr/>
        </p:nvSpPr>
        <p:spPr>
          <a:xfrm>
            <a:off x="39829907" y="10615908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CD71BD-9351-4C4A-B08F-E1A3E1939CE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20B3D4-738D-40A0-0131-229304EC3CFE}"/>
              </a:ext>
            </a:extLst>
          </p:cNvPr>
          <p:cNvSpPr txBox="1">
            <a:spLocks/>
          </p:cNvSpPr>
          <p:nvPr/>
        </p:nvSpPr>
        <p:spPr>
          <a:xfrm>
            <a:off x="6571179" y="836528"/>
            <a:ext cx="35110221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100" dirty="0"/>
              <a:t>The </a:t>
            </a:r>
            <a:r>
              <a:rPr lang="en-US" sz="11100" b="1" dirty="0"/>
              <a:t>British Broadcasting Company (BBC) </a:t>
            </a:r>
            <a:r>
              <a:rPr lang="en-US" sz="11100" dirty="0"/>
              <a:t>produced a documentary in Kentucky this year highlighting the efficacy of TILs in cancer patients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5FA20-061F-A79C-0591-F2F05F466E7D}"/>
              </a:ext>
            </a:extLst>
          </p:cNvPr>
          <p:cNvSpPr txBox="1"/>
          <p:nvPr/>
        </p:nvSpPr>
        <p:spPr>
          <a:xfrm>
            <a:off x="7256947" y="31494794"/>
            <a:ext cx="13233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6600" b="1">
                <a:solidFill>
                  <a:srgbClr val="002060"/>
                </a:solidFill>
                <a:latin typeface="Arial" panose="020B0604020202020204" pitchFamily="34" charset="0"/>
              </a:rPr>
              <a:t>Chesney et al. Dec;10(12),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51F40-A23A-AA66-63BA-4E43EDB8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179" y="5358498"/>
            <a:ext cx="33258728" cy="234002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A84E47A-3649-6FB5-F1DD-C5BEE780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947" y="28941553"/>
            <a:ext cx="12420600" cy="192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59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D822F-E0D7-364E-0918-321B8F6A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AE2E1-574F-4CFF-AD1A-7889D7F6678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AB78B-9E59-DFBC-AFD5-DEA275EE9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915" y="6596080"/>
            <a:ext cx="39319199" cy="7250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FA002A-AA12-A4C0-F902-42CF9DCAE5FD}"/>
              </a:ext>
            </a:extLst>
          </p:cNvPr>
          <p:cNvSpPr txBox="1"/>
          <p:nvPr/>
        </p:nvSpPr>
        <p:spPr>
          <a:xfrm>
            <a:off x="19124835" y="3885426"/>
            <a:ext cx="7535653" cy="16046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lnSpc>
                <a:spcPts val="11500"/>
              </a:lnSpc>
            </a:pPr>
            <a:r>
              <a:rPr lang="en-US" sz="12000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TIL Therapy</a:t>
            </a:r>
            <a:endParaRPr lang="en-US" sz="12000" dirty="0">
              <a:solidFill>
                <a:prstClr val="black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50175-4E2A-FACA-064D-FA6BDF3456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143" y="14041039"/>
            <a:ext cx="20116808" cy="148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1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827DD-D5E2-5EDC-03A4-084065BE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AE2E1-574F-4CFF-AD1A-7889D7F6678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76B32-EDF6-CFD2-884F-998213656680}"/>
              </a:ext>
            </a:extLst>
          </p:cNvPr>
          <p:cNvSpPr txBox="1"/>
          <p:nvPr/>
        </p:nvSpPr>
        <p:spPr>
          <a:xfrm>
            <a:off x="7042511" y="3955427"/>
            <a:ext cx="31863596" cy="1635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>
              <a:lnSpc>
                <a:spcPts val="12000"/>
              </a:lnSpc>
            </a:pPr>
            <a:r>
              <a:rPr lang="en-US" sz="11500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IL-15 produced by TILs can activate Cytotoxic T cells </a:t>
            </a:r>
            <a:endParaRPr lang="en-US" sz="11500" dirty="0">
              <a:solidFill>
                <a:prstClr val="black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D66091-F7BD-2B95-63FF-2F1A3F931242}"/>
              </a:ext>
            </a:extLst>
          </p:cNvPr>
          <p:cNvGrpSpPr/>
          <p:nvPr/>
        </p:nvGrpSpPr>
        <p:grpSpPr>
          <a:xfrm>
            <a:off x="8269115" y="6633740"/>
            <a:ext cx="28438631" cy="23831462"/>
            <a:chOff x="6194267" y="6633740"/>
            <a:chExt cx="28438631" cy="23831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15A9EB-2209-57DA-5AB1-72E8D0431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64583" y="7812671"/>
              <a:ext cx="24068315" cy="226525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91E5A0-F706-8178-FC90-1BE0E051E406}"/>
                </a:ext>
              </a:extLst>
            </p:cNvPr>
            <p:cNvSpPr txBox="1"/>
            <p:nvPr/>
          </p:nvSpPr>
          <p:spPr>
            <a:xfrm>
              <a:off x="14406390" y="6633740"/>
              <a:ext cx="2621230" cy="16046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>
                <a:lnSpc>
                  <a:spcPts val="11500"/>
                </a:lnSpc>
              </a:pPr>
              <a:r>
                <a:rPr lang="en-US" sz="12000" b="1" dirty="0">
                  <a:solidFill>
                    <a:srgbClr val="002060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TILs</a:t>
              </a:r>
              <a:endParaRPr lang="en-US" sz="12000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3A25CF-515E-FEA1-0B8C-8243528E8017}"/>
                </a:ext>
              </a:extLst>
            </p:cNvPr>
            <p:cNvSpPr txBox="1"/>
            <p:nvPr/>
          </p:nvSpPr>
          <p:spPr>
            <a:xfrm>
              <a:off x="10703204" y="19653055"/>
              <a:ext cx="3278462" cy="16046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>
                <a:lnSpc>
                  <a:spcPts val="11500"/>
                </a:lnSpc>
              </a:pPr>
              <a:r>
                <a:rPr lang="en-US" sz="12000" b="1" dirty="0">
                  <a:solidFill>
                    <a:srgbClr val="002060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IL-15</a:t>
              </a:r>
              <a:endParaRPr lang="en-US" sz="12000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56D0A3-9F46-DCD8-27B0-7FC37B764F88}"/>
                </a:ext>
              </a:extLst>
            </p:cNvPr>
            <p:cNvSpPr txBox="1"/>
            <p:nvPr/>
          </p:nvSpPr>
          <p:spPr>
            <a:xfrm>
              <a:off x="6194267" y="25775952"/>
              <a:ext cx="6474465" cy="30794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>
                <a:lnSpc>
                  <a:spcPts val="11500"/>
                </a:lnSpc>
              </a:pPr>
              <a:r>
                <a:rPr lang="en-US" sz="12000" b="1" dirty="0">
                  <a:solidFill>
                    <a:srgbClr val="002060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Cytotoxic </a:t>
              </a:r>
            </a:p>
            <a:p>
              <a:pPr algn="ctr" defTabSz="914400">
                <a:lnSpc>
                  <a:spcPts val="11500"/>
                </a:lnSpc>
              </a:pPr>
              <a:r>
                <a:rPr lang="en-US" sz="12000" b="1" dirty="0">
                  <a:solidFill>
                    <a:srgbClr val="002060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 cells</a:t>
              </a:r>
              <a:endParaRPr lang="en-US" sz="12000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B655CE-88E6-1C03-81E2-0D25B356340A}"/>
                </a:ext>
              </a:extLst>
            </p:cNvPr>
            <p:cNvSpPr txBox="1"/>
            <p:nvPr/>
          </p:nvSpPr>
          <p:spPr>
            <a:xfrm>
              <a:off x="26997466" y="15096422"/>
              <a:ext cx="4318491" cy="16046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400">
                <a:lnSpc>
                  <a:spcPts val="11500"/>
                </a:lnSpc>
              </a:pPr>
              <a:r>
                <a:rPr lang="en-US" sz="12000" b="1" dirty="0">
                  <a:solidFill>
                    <a:srgbClr val="002060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Tumor</a:t>
              </a:r>
              <a:endParaRPr lang="en-US" sz="12000" dirty="0">
                <a:solidFill>
                  <a:srgbClr val="00206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50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18023-58E6-6874-0FAF-189C3E60A674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6B0D2-22F8-3AFB-1446-94BCE10A7DF9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83804-9273-9393-2EEB-49018857C854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49D20-721C-0D44-DC51-3E8401B24328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A895F-6C88-EAD3-3FE3-38189BE75E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049" y="6786244"/>
            <a:ext cx="31335951" cy="23592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C2D00-0E37-28CF-A28F-626FCAE8B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4678" y="1340963"/>
            <a:ext cx="10614025" cy="59392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C0A610-15B5-3CF8-B38E-80018794FFE6}"/>
              </a:ext>
            </a:extLst>
          </p:cNvPr>
          <p:cNvSpPr txBox="1"/>
          <p:nvPr/>
        </p:nvSpPr>
        <p:spPr>
          <a:xfrm>
            <a:off x="6074852" y="1340963"/>
            <a:ext cx="2735154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 dirty="0"/>
              <a:t>Kentuckians Suffer From the Highest Cancer Death Rate in the United States                      </a:t>
            </a:r>
            <a:r>
              <a:rPr lang="en-US" sz="11100" dirty="0"/>
              <a:t>181.6 deaths/100,000 (&gt;10,000 deaths/year)</a:t>
            </a:r>
          </a:p>
        </p:txBody>
      </p:sp>
    </p:spTree>
    <p:extLst>
      <p:ext uri="{BB962C8B-B14F-4D97-AF65-F5344CB8AC3E}">
        <p14:creationId xmlns:p14="http://schemas.microsoft.com/office/powerpoint/2010/main" val="145873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B5A95-8E53-6855-11E1-003E77B6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BD3CF-0B92-2C8A-429F-A8BAB4BB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AE2E1-574F-4CFF-AD1A-7889D7F6678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F0025E0-D289-AA1C-00A6-24BA1F3FAB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93134" y="7961693"/>
            <a:ext cx="18503571" cy="1926710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C8FAD7C-0062-2D54-2E79-8072C34FF38C}"/>
              </a:ext>
            </a:extLst>
          </p:cNvPr>
          <p:cNvSpPr txBox="1"/>
          <p:nvPr/>
        </p:nvSpPr>
        <p:spPr>
          <a:xfrm>
            <a:off x="7779328" y="3955427"/>
            <a:ext cx="30389986" cy="317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ts val="12000"/>
              </a:lnSpc>
            </a:pPr>
            <a:r>
              <a:rPr lang="en-US" sz="11500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IL-15-producing TILs harbor fewer CD4</a:t>
            </a:r>
            <a:r>
              <a:rPr lang="en-US" sz="11500" b="1" baseline="30000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+</a:t>
            </a:r>
            <a:r>
              <a:rPr lang="en-US" sz="11500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T cells </a:t>
            </a:r>
          </a:p>
          <a:p>
            <a:pPr algn="ctr" defTabSz="914400">
              <a:lnSpc>
                <a:spcPts val="12000"/>
              </a:lnSpc>
            </a:pPr>
            <a:r>
              <a:rPr lang="en-US" sz="11500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and more activated CD8</a:t>
            </a:r>
            <a:r>
              <a:rPr lang="en-US" sz="11500" b="1" baseline="30000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+</a:t>
            </a:r>
            <a:r>
              <a:rPr lang="en-US" sz="11500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T cells</a:t>
            </a:r>
            <a:endParaRPr lang="en-US" sz="11500" dirty="0">
              <a:solidFill>
                <a:prstClr val="black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70A140-E980-FA06-9DBF-15AD09E685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7961693"/>
            <a:ext cx="17297400" cy="192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7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1B3D7-9CC7-E105-7473-9E69C1E4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A87EDB6A-D973-7215-D852-62D7BFF203CC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AADBE-7DAE-E561-9B5D-917CE89CA1CC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BFC03-F1A2-B3E5-BF16-43198A046AA2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B7574-D252-0195-DF11-43675E73B25C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AE1266-010B-6B74-9055-2C18773CECAB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E37DE-2469-4725-227E-511E4DE237BC}"/>
              </a:ext>
            </a:extLst>
          </p:cNvPr>
          <p:cNvSpPr txBox="1"/>
          <p:nvPr/>
        </p:nvSpPr>
        <p:spPr>
          <a:xfrm>
            <a:off x="6901545" y="1573130"/>
            <a:ext cx="337674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 dirty="0"/>
              <a:t>Inducible IL-15 TILs in Melanoma &amp; Lung Cancer Patients</a:t>
            </a:r>
            <a:endParaRPr lang="en-US" sz="10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17C82-9BD0-62A6-2E76-2A3A1E27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927612"/>
            <a:ext cx="34991039" cy="16537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237D2-B718-BAFB-CD22-7B08B6507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182" y="21988693"/>
            <a:ext cx="17312018" cy="104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4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FD3D3-0B13-FB99-5E89-66D838A22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964501-F20F-0365-6670-FAB0A2C5C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43" y="5147525"/>
            <a:ext cx="20073257" cy="244465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76C379F-3365-8F5E-118F-479F1CFD830C}"/>
              </a:ext>
            </a:extLst>
          </p:cNvPr>
          <p:cNvSpPr txBox="1">
            <a:spLocks/>
          </p:cNvSpPr>
          <p:nvPr/>
        </p:nvSpPr>
        <p:spPr>
          <a:xfrm>
            <a:off x="11328400" y="880070"/>
            <a:ext cx="2875280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 dirty="0"/>
              <a:t>Kenneth Osborne, Age 41 – Lexington, Kentucky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52361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81AE8-5BE9-59D3-80F5-3759BE02E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F6B5123-FE6E-5D4A-2E1F-8EF62BE3D9EC}"/>
              </a:ext>
            </a:extLst>
          </p:cNvPr>
          <p:cNvSpPr txBox="1">
            <a:spLocks/>
          </p:cNvSpPr>
          <p:nvPr/>
        </p:nvSpPr>
        <p:spPr>
          <a:xfrm>
            <a:off x="12523932" y="524470"/>
            <a:ext cx="24204468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 dirty="0"/>
              <a:t>Beth Coleman, Age 62 – Butler, Illinois</a:t>
            </a:r>
            <a:endParaRPr lang="en-US" sz="9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DAD14-BF54-A5EE-4B1D-953A31DC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481" y="4537670"/>
            <a:ext cx="29793375" cy="248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9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B8AD5-A9DD-397E-C3C3-1869BA92E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2CB42FDF-BADE-26F4-549D-50A5C29E1D88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D5D30C-CC62-AC68-73C7-ACE9B3AA7342}"/>
              </a:ext>
            </a:extLst>
          </p:cNvPr>
          <p:cNvSpPr txBox="1"/>
          <p:nvPr/>
        </p:nvSpPr>
        <p:spPr>
          <a:xfrm>
            <a:off x="4670552" y="4724400"/>
            <a:ext cx="3891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/>
          </a:p>
          <a:p>
            <a:pPr marL="82296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endParaRPr lang="en-US" sz="10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C5758-DF26-880D-A5CC-7A65F1CE3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675" y="22072433"/>
            <a:ext cx="7173102" cy="7590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8D75F-6E9F-5EBF-1B90-A9C8D88B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200" y="21963317"/>
            <a:ext cx="7319066" cy="7590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99F4E9-CA04-F0F1-CA32-992F469C1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3675" y="3277325"/>
            <a:ext cx="11011344" cy="8708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0C4CB-BDD9-E02D-27F5-274012593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5200" y="3277325"/>
            <a:ext cx="11092616" cy="8673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C3B1D0-40AC-B37B-AD29-E91BC1B17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53675" y="12618900"/>
            <a:ext cx="11011344" cy="8694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8C7F55-0D64-C2B5-18A4-36EE84DF9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5201" y="12618900"/>
            <a:ext cx="11092616" cy="84150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CC2767-BC51-E7F2-58F8-A400BA4E1E6B}"/>
              </a:ext>
            </a:extLst>
          </p:cNvPr>
          <p:cNvSpPr txBox="1"/>
          <p:nvPr/>
        </p:nvSpPr>
        <p:spPr>
          <a:xfrm>
            <a:off x="5203861" y="5813768"/>
            <a:ext cx="94773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TL1: Segments 5/6 Inferior Right Hepatic Lobe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8FAB75-E334-F8FE-4176-23A50DAE4AFA}"/>
              </a:ext>
            </a:extLst>
          </p:cNvPr>
          <p:cNvSpPr txBox="1"/>
          <p:nvPr/>
        </p:nvSpPr>
        <p:spPr>
          <a:xfrm>
            <a:off x="5058735" y="14226831"/>
            <a:ext cx="947733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TL2: Segment 7, Right Hepatic Lobe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0F0F0B-A86C-48FB-6F4F-E4903BEB402E}"/>
              </a:ext>
            </a:extLst>
          </p:cNvPr>
          <p:cNvSpPr txBox="1"/>
          <p:nvPr/>
        </p:nvSpPr>
        <p:spPr>
          <a:xfrm>
            <a:off x="5058734" y="23572615"/>
            <a:ext cx="94773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TL4: Right Thigh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1B9A12-8BF5-36F8-57FD-97AD0AD5C219}"/>
              </a:ext>
            </a:extLst>
          </p:cNvPr>
          <p:cNvSpPr txBox="1"/>
          <p:nvPr/>
        </p:nvSpPr>
        <p:spPr>
          <a:xfrm>
            <a:off x="26088819" y="340030"/>
            <a:ext cx="578420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+ OBX-115</a:t>
            </a:r>
          </a:p>
          <a:p>
            <a:pPr algn="ctr"/>
            <a:r>
              <a:rPr lang="en-US"/>
              <a:t>(Day 42)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8A2579-56DB-7395-EE34-B887B50E43C6}"/>
              </a:ext>
            </a:extLst>
          </p:cNvPr>
          <p:cNvSpPr txBox="1"/>
          <p:nvPr/>
        </p:nvSpPr>
        <p:spPr>
          <a:xfrm>
            <a:off x="15654393" y="3216777"/>
            <a:ext cx="3446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59mm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DD450A-EEAD-9A85-2F29-961026CAA784}"/>
              </a:ext>
            </a:extLst>
          </p:cNvPr>
          <p:cNvSpPr txBox="1"/>
          <p:nvPr/>
        </p:nvSpPr>
        <p:spPr>
          <a:xfrm>
            <a:off x="31445200" y="3160852"/>
            <a:ext cx="3446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33mm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B8442F-600C-80FE-C528-0E0D21F69E8B}"/>
              </a:ext>
            </a:extLst>
          </p:cNvPr>
          <p:cNvSpPr txBox="1"/>
          <p:nvPr/>
        </p:nvSpPr>
        <p:spPr>
          <a:xfrm>
            <a:off x="15692218" y="12316792"/>
            <a:ext cx="3446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22mm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EE6768-9DFC-F571-57AD-D2C1C8AE3410}"/>
              </a:ext>
            </a:extLst>
          </p:cNvPr>
          <p:cNvSpPr txBox="1"/>
          <p:nvPr/>
        </p:nvSpPr>
        <p:spPr>
          <a:xfrm>
            <a:off x="31445200" y="12562983"/>
            <a:ext cx="3446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D8BE8F-F5B6-0C61-39A3-1F930036A87C}"/>
              </a:ext>
            </a:extLst>
          </p:cNvPr>
          <p:cNvSpPr txBox="1"/>
          <p:nvPr/>
        </p:nvSpPr>
        <p:spPr>
          <a:xfrm>
            <a:off x="15654393" y="21867760"/>
            <a:ext cx="3446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38mm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309C9F-CFF0-1EBF-D785-AED5B13903FB}"/>
              </a:ext>
            </a:extLst>
          </p:cNvPr>
          <p:cNvSpPr txBox="1"/>
          <p:nvPr/>
        </p:nvSpPr>
        <p:spPr>
          <a:xfrm>
            <a:off x="31424051" y="21891520"/>
            <a:ext cx="3446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30mm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36A228-E916-22F9-96EB-9849388AA6D1}"/>
              </a:ext>
            </a:extLst>
          </p:cNvPr>
          <p:cNvCxnSpPr>
            <a:cxnSpLocks/>
          </p:cNvCxnSpPr>
          <p:nvPr/>
        </p:nvCxnSpPr>
        <p:spPr>
          <a:xfrm flipV="1">
            <a:off x="16866829" y="19568558"/>
            <a:ext cx="1021536" cy="1170553"/>
          </a:xfrm>
          <a:prstGeom prst="straightConnector1">
            <a:avLst/>
          </a:prstGeom>
          <a:ln w="279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492E02-06A3-FBCA-11DF-D73F097F4529}"/>
              </a:ext>
            </a:extLst>
          </p:cNvPr>
          <p:cNvCxnSpPr>
            <a:cxnSpLocks/>
          </p:cNvCxnSpPr>
          <p:nvPr/>
        </p:nvCxnSpPr>
        <p:spPr>
          <a:xfrm flipV="1">
            <a:off x="32657636" y="19278158"/>
            <a:ext cx="1021536" cy="1170553"/>
          </a:xfrm>
          <a:prstGeom prst="straightConnector1">
            <a:avLst/>
          </a:prstGeom>
          <a:ln w="279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2C9D455-19C2-7805-2306-D6FB0C5DBF8A}"/>
              </a:ext>
            </a:extLst>
          </p:cNvPr>
          <p:cNvCxnSpPr>
            <a:cxnSpLocks/>
          </p:cNvCxnSpPr>
          <p:nvPr/>
        </p:nvCxnSpPr>
        <p:spPr>
          <a:xfrm flipV="1">
            <a:off x="36480740" y="28071263"/>
            <a:ext cx="1021536" cy="1170553"/>
          </a:xfrm>
          <a:prstGeom prst="straightConnector1">
            <a:avLst/>
          </a:prstGeom>
          <a:ln w="279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FD4DED-B47A-9624-BF87-901FB20D23A3}"/>
              </a:ext>
            </a:extLst>
          </p:cNvPr>
          <p:cNvCxnSpPr>
            <a:cxnSpLocks/>
          </p:cNvCxnSpPr>
          <p:nvPr/>
        </p:nvCxnSpPr>
        <p:spPr>
          <a:xfrm flipV="1">
            <a:off x="20137811" y="28145339"/>
            <a:ext cx="1021536" cy="1170553"/>
          </a:xfrm>
          <a:prstGeom prst="straightConnector1">
            <a:avLst/>
          </a:prstGeom>
          <a:ln w="279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FEE5B8-3A03-1089-5830-99777210152B}"/>
              </a:ext>
            </a:extLst>
          </p:cNvPr>
          <p:cNvCxnSpPr>
            <a:cxnSpLocks/>
          </p:cNvCxnSpPr>
          <p:nvPr/>
        </p:nvCxnSpPr>
        <p:spPr>
          <a:xfrm flipV="1">
            <a:off x="31324459" y="7653275"/>
            <a:ext cx="1021536" cy="1170553"/>
          </a:xfrm>
          <a:prstGeom prst="straightConnector1">
            <a:avLst/>
          </a:prstGeom>
          <a:ln w="279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6F4587-B3F0-47DA-1758-04282B928F85}"/>
              </a:ext>
            </a:extLst>
          </p:cNvPr>
          <p:cNvCxnSpPr>
            <a:cxnSpLocks/>
          </p:cNvCxnSpPr>
          <p:nvPr/>
        </p:nvCxnSpPr>
        <p:spPr>
          <a:xfrm flipV="1">
            <a:off x="16049754" y="8009679"/>
            <a:ext cx="1021536" cy="1170553"/>
          </a:xfrm>
          <a:prstGeom prst="straightConnector1">
            <a:avLst/>
          </a:prstGeom>
          <a:ln w="279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89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03164-B419-EE7B-662E-AF6A198C7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98A8E667-F400-F23B-5A2E-30E7C47EE5F4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6F060-E01C-12B4-63E8-4EA4E318C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72051" y="7924799"/>
            <a:ext cx="29241255" cy="170688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08EAD90-6BA4-5AC4-55A4-E60F9366AC28}"/>
              </a:ext>
            </a:extLst>
          </p:cNvPr>
          <p:cNvSpPr txBox="1">
            <a:spLocks/>
          </p:cNvSpPr>
          <p:nvPr/>
        </p:nvSpPr>
        <p:spPr>
          <a:xfrm>
            <a:off x="6074851" y="1264092"/>
            <a:ext cx="37076120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100" b="1" dirty="0"/>
              <a:t>UofL’s Brown Cancer Center Has Doubled It’s Annual Cancer Research Funding from $10.5M to $20.3M in the Past 3 Years</a:t>
            </a:r>
          </a:p>
        </p:txBody>
      </p:sp>
    </p:spTree>
    <p:extLst>
      <p:ext uri="{BB962C8B-B14F-4D97-AF65-F5344CB8AC3E}">
        <p14:creationId xmlns:p14="http://schemas.microsoft.com/office/powerpoint/2010/main" val="2713730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55DC1-FEB2-6BD6-315A-9C0BA40E98A0}"/>
              </a:ext>
            </a:extLst>
          </p:cNvPr>
          <p:cNvSpPr txBox="1">
            <a:spLocks/>
          </p:cNvSpPr>
          <p:nvPr/>
        </p:nvSpPr>
        <p:spPr>
          <a:xfrm>
            <a:off x="6074851" y="1264092"/>
            <a:ext cx="36444749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100" b="1" dirty="0"/>
              <a:t>Center for Cancer Immunology and Immunotherapy</a:t>
            </a:r>
            <a:r>
              <a:rPr lang="en-US" sz="11100" b="1"/>
              <a:t> (CCII)</a:t>
            </a:r>
            <a:r>
              <a:rPr lang="en-US" sz="11100" b="1" dirty="0"/>
              <a:t> </a:t>
            </a:r>
            <a:r>
              <a:rPr lang="en-US" sz="11100" b="1" i="1"/>
              <a:t>Renewed by the National Institutes of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F1082-9BFB-AD90-CEC5-B3A1AB758240}"/>
              </a:ext>
            </a:extLst>
          </p:cNvPr>
          <p:cNvSpPr txBox="1"/>
          <p:nvPr/>
        </p:nvSpPr>
        <p:spPr>
          <a:xfrm>
            <a:off x="3744686" y="5444206"/>
            <a:ext cx="18952017" cy="1676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0" dirty="0"/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Co-Directors: Jun Yan (PI) and Chesney - </a:t>
            </a:r>
            <a:r>
              <a:rPr lang="en-US" sz="10000" b="1" dirty="0"/>
              <a:t>$11.71M (</a:t>
            </a:r>
            <a:r>
              <a:rPr lang="en-US" sz="10000" dirty="0"/>
              <a:t>FY26-FY31)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Expands a multidisciplinary program in cancer research, training, mentoring, and career development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Enhances research resources to promote and expand thematic cancer research</a:t>
            </a:r>
          </a:p>
        </p:txBody>
      </p:sp>
      <p:pic>
        <p:nvPicPr>
          <p:cNvPr id="4" name="Picture 3" descr="A diagram of a cancer research process&#10;&#10;Description automatically generated">
            <a:extLst>
              <a:ext uri="{FF2B5EF4-FFF2-40B4-BE49-F238E27FC236}">
                <a16:creationId xmlns:a16="http://schemas.microsoft.com/office/drawing/2014/main" id="{17461F2C-7DF9-42B3-0EDA-CBA4D7263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96703" y="6959600"/>
            <a:ext cx="21285200" cy="14892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0EA92-0BF4-A6FF-A60B-3AA1E1D72AE9}"/>
              </a:ext>
            </a:extLst>
          </p:cNvPr>
          <p:cNvSpPr txBox="1"/>
          <p:nvPr/>
        </p:nvSpPr>
        <p:spPr>
          <a:xfrm>
            <a:off x="3744686" y="22804735"/>
            <a:ext cx="39319200" cy="38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Expands the CCII pilot project program that supports new R01/R21 grants 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Supports the long-term financial sustainability of the CCII</a:t>
            </a:r>
          </a:p>
        </p:txBody>
      </p:sp>
    </p:spTree>
    <p:extLst>
      <p:ext uri="{BB962C8B-B14F-4D97-AF65-F5344CB8AC3E}">
        <p14:creationId xmlns:p14="http://schemas.microsoft.com/office/powerpoint/2010/main" val="1530307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EDB2B6E2-5DE9-ED7A-0590-A52021037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423" y="9122180"/>
            <a:ext cx="33114343" cy="21559968"/>
          </a:xfrm>
          <a:prstGeom prst="rect">
            <a:avLst/>
          </a:prstGeom>
        </p:spPr>
      </p:pic>
      <p:pic>
        <p:nvPicPr>
          <p:cNvPr id="75" name="Picture 7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BEB662B-7BB3-D943-CE72-0810CAAED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422" y="841973"/>
            <a:ext cx="16938937" cy="8280207"/>
          </a:xfrm>
          <a:prstGeom prst="rect">
            <a:avLst/>
          </a:prstGeom>
        </p:spPr>
      </p:pic>
      <p:pic>
        <p:nvPicPr>
          <p:cNvPr id="1026" name="Picture 2" descr="Jun Yan, M.D., Ph.D. — School of ...">
            <a:extLst>
              <a:ext uri="{FF2B5EF4-FFF2-40B4-BE49-F238E27FC236}">
                <a16:creationId xmlns:a16="http://schemas.microsoft.com/office/drawing/2014/main" id="{D23BAB88-1FFD-35FD-17E0-BD5B560EB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0417" y="1197331"/>
            <a:ext cx="7489867" cy="72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97BEA50-D094-8D91-0F83-18EA13481B21}"/>
              </a:ext>
            </a:extLst>
          </p:cNvPr>
          <p:cNvSpPr txBox="1"/>
          <p:nvPr/>
        </p:nvSpPr>
        <p:spPr>
          <a:xfrm>
            <a:off x="33595618" y="2236252"/>
            <a:ext cx="933994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Jun Yan, M.D., Ph.D.</a:t>
            </a:r>
          </a:p>
        </p:txBody>
      </p:sp>
    </p:spTree>
    <p:extLst>
      <p:ext uri="{BB962C8B-B14F-4D97-AF65-F5344CB8AC3E}">
        <p14:creationId xmlns:p14="http://schemas.microsoft.com/office/powerpoint/2010/main" val="1910664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6077B-B85A-B2F0-3B06-1A91397B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66E5674B-8BDF-DC2E-1B9E-ED9094D86C93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920FCE-FB5F-0DCE-8F65-A940CC3EDE0E}"/>
              </a:ext>
            </a:extLst>
          </p:cNvPr>
          <p:cNvSpPr txBox="1"/>
          <p:nvPr/>
        </p:nvSpPr>
        <p:spPr>
          <a:xfrm>
            <a:off x="6074852" y="403540"/>
            <a:ext cx="3813078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 dirty="0"/>
              <a:t>With Support From the Commonwealth of Kentucky, UofL Is Expanding the Reach of Our Multi-Disciplinary Teams, Cancer Screening Programs and Clinical Trials Into Rural Kentucky</a:t>
            </a:r>
            <a:endParaRPr lang="en-US" sz="11100" b="1" u="sng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653FE-7901-CD91-9A8A-43FAD12362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410" y="18522837"/>
            <a:ext cx="15348234" cy="6635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562A1-1C8B-D178-E9A1-3F74B10B0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064" y="25484698"/>
            <a:ext cx="15253580" cy="6961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C6C0C-0F95-A2CA-3CEB-A2F1376917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5590" y="19356897"/>
            <a:ext cx="16279739" cy="1119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CFE22-9638-8A74-CB9F-29BC4073CB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121" y="6282111"/>
            <a:ext cx="17000081" cy="11914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7BFA81-05E5-F57F-A69F-7748CCC7F02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5590" y="6770086"/>
            <a:ext cx="16747321" cy="114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0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C97A7-89F7-028A-3B21-926D65893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8835825E-74CA-7747-BD65-552AC4DCDB1D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DEC95-ABB7-9D06-35FE-AA5FEBBB042B}"/>
              </a:ext>
            </a:extLst>
          </p:cNvPr>
          <p:cNvSpPr txBox="1"/>
          <p:nvPr/>
        </p:nvSpPr>
        <p:spPr>
          <a:xfrm>
            <a:off x="6502401" y="455530"/>
            <a:ext cx="3813078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/>
              <a:t>With Support From UofL Health, the Brown Cancer Center Is Expanding our Life-Saving Cellular Therapy Programs Into University Hospital’s New West Tower </a:t>
            </a:r>
            <a:endParaRPr lang="en-US" sz="11100" b="1" u="sng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0710E-16D0-EE7D-EB15-8245B069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389" y="6104994"/>
            <a:ext cx="27385211" cy="245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6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C8FED614-E96B-34EE-D771-724E538984BB}"/>
              </a:ext>
            </a:extLst>
          </p:cNvPr>
          <p:cNvSpPr/>
          <p:nvPr/>
        </p:nvSpPr>
        <p:spPr>
          <a:xfrm>
            <a:off x="112713" y="0"/>
            <a:ext cx="5962650" cy="32918400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891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F1B64-99FF-35F6-843E-69A50E79A255}"/>
              </a:ext>
            </a:extLst>
          </p:cNvPr>
          <p:cNvSpPr txBox="1"/>
          <p:nvPr/>
        </p:nvSpPr>
        <p:spPr>
          <a:xfrm>
            <a:off x="4670425" y="4724400"/>
            <a:ext cx="389128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3891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0" dirty="0">
              <a:latin typeface="+mn-lt"/>
            </a:endParaRPr>
          </a:p>
          <a:p>
            <a:pPr marL="8229600" indent="-1143000" defTabSz="4389120" eaLnBrk="1" fontAlgn="auto" hangingPunct="1">
              <a:spcBef>
                <a:spcPts val="0"/>
              </a:spcBef>
              <a:spcAft>
                <a:spcPts val="5000"/>
              </a:spcAft>
              <a:buFont typeface="Arial" panose="020B0604020202020204" pitchFamily="34" charset="0"/>
              <a:buChar char="•"/>
              <a:defRPr/>
            </a:pPr>
            <a:endParaRPr lang="en-US" sz="10000" dirty="0">
              <a:latin typeface="+mn-lt"/>
            </a:endParaRPr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790F8FFE-E2FD-B888-ED55-FD381AB3F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989013"/>
            <a:ext cx="37795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8912" tIns="219456" rIns="438912" bIns="219456" anchor="ctr"/>
          <a:lstStyle>
            <a:lvl1pPr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87850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100" b="1" dirty="0"/>
              <a:t>What Is the Economic Impact of Cancer Deaths In KY?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247C2-B7F4-ED5B-2F14-46942EFB1D65}"/>
              </a:ext>
            </a:extLst>
          </p:cNvPr>
          <p:cNvSpPr txBox="1"/>
          <p:nvPr/>
        </p:nvSpPr>
        <p:spPr>
          <a:xfrm>
            <a:off x="6075363" y="4724400"/>
            <a:ext cx="36063237" cy="22442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891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0" dirty="0">
              <a:latin typeface="+mn-lt"/>
            </a:endParaRPr>
          </a:p>
          <a:p>
            <a:pPr defTabSz="4389120" eaLnBrk="1" fontAlgn="auto" hangingPunct="1">
              <a:spcBef>
                <a:spcPts val="0"/>
              </a:spcBef>
              <a:spcAft>
                <a:spcPts val="5000"/>
              </a:spcAft>
              <a:defRPr/>
            </a:pPr>
            <a:r>
              <a:rPr lang="en-US" sz="10000" b="1" dirty="0">
                <a:latin typeface="+mn-lt"/>
              </a:rPr>
              <a:t>American Cancer Society Cancer Atlas:  </a:t>
            </a:r>
          </a:p>
          <a:p>
            <a:pPr marL="1143000" indent="-1143000" defTabSz="4389120" eaLnBrk="1" fontAlgn="auto" hangingPunct="1">
              <a:spcBef>
                <a:spcPts val="0"/>
              </a:spcBef>
              <a:spcAft>
                <a:spcPts val="5000"/>
              </a:spcAft>
              <a:buFont typeface="Arial" panose="020B0604020202020204" pitchFamily="34" charset="0"/>
              <a:buChar char="•"/>
              <a:defRPr/>
            </a:pPr>
            <a:r>
              <a:rPr lang="en-US" sz="10000" dirty="0">
                <a:latin typeface="+mn-lt"/>
              </a:rPr>
              <a:t>10,300 cancer-related deaths in Kentucky translates into </a:t>
            </a:r>
            <a:r>
              <a:rPr lang="en-US" sz="10000" b="1" dirty="0">
                <a:latin typeface="+mn-lt"/>
              </a:rPr>
              <a:t>$3.1B </a:t>
            </a:r>
            <a:r>
              <a:rPr lang="en-US" sz="10000" dirty="0">
                <a:latin typeface="+mn-lt"/>
              </a:rPr>
              <a:t>in lost productivity and </a:t>
            </a:r>
            <a:r>
              <a:rPr lang="en-US" sz="10000" b="1" dirty="0">
                <a:latin typeface="+mn-lt"/>
              </a:rPr>
              <a:t>$2.7B </a:t>
            </a:r>
            <a:r>
              <a:rPr lang="en-US" sz="10000" dirty="0">
                <a:latin typeface="+mn-lt"/>
              </a:rPr>
              <a:t>in health care costs each year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  <a:defRPr/>
            </a:pPr>
            <a:r>
              <a:rPr lang="en-US" sz="10000" dirty="0"/>
              <a:t>The average number of </a:t>
            </a:r>
            <a:r>
              <a:rPr lang="en-US" sz="10000" u="sng" dirty="0"/>
              <a:t>close</a:t>
            </a:r>
            <a:r>
              <a:rPr lang="en-US" sz="10000" dirty="0"/>
              <a:t> family members and acquaintances who are intimately affect by a cancer-related death is 10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  <a:defRPr/>
            </a:pPr>
            <a:r>
              <a:rPr lang="en-US" sz="10000" dirty="0">
                <a:latin typeface="+mn-lt"/>
              </a:rPr>
              <a:t>Many Kentuckians are needlessly dying of cancer and their suffering and deaths affect the emotional and financial welfare of &gt;100,000 Kentuckians each year as well as Kentucky’s economy (total = </a:t>
            </a:r>
            <a:r>
              <a:rPr lang="en-US" sz="10000" b="1" dirty="0">
                <a:latin typeface="+mn-lt"/>
              </a:rPr>
              <a:t>$5.8B/year</a:t>
            </a:r>
            <a:r>
              <a:rPr lang="en-US" sz="10000" dirty="0">
                <a:latin typeface="+mn-lt"/>
              </a:rPr>
              <a:t>)</a:t>
            </a:r>
          </a:p>
          <a:p>
            <a:pPr defTabSz="4389120" eaLnBrk="1" fontAlgn="auto" hangingPunct="1">
              <a:spcBef>
                <a:spcPts val="0"/>
              </a:spcBef>
              <a:spcAft>
                <a:spcPts val="5000"/>
              </a:spcAft>
              <a:defRPr/>
            </a:pPr>
            <a:endParaRPr lang="en-US" sz="10000" dirty="0">
              <a:latin typeface="+mn-lt"/>
            </a:endParaRPr>
          </a:p>
          <a:p>
            <a:pPr defTabSz="4389120" eaLnBrk="1" fontAlgn="auto" hangingPunct="1">
              <a:spcBef>
                <a:spcPts val="0"/>
              </a:spcBef>
              <a:spcAft>
                <a:spcPts val="5000"/>
              </a:spcAft>
              <a:defRPr/>
            </a:pPr>
            <a:r>
              <a:rPr lang="en-US" sz="14400" dirty="0">
                <a:latin typeface="+mn-lt"/>
              </a:rPr>
              <a:t>			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CBC58-059E-9174-3885-404B5F7DA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B44B7372-AAD8-ABBD-2D83-4F535D7FECBF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473D1-011C-DC46-C8EC-34687FAA53D9}"/>
              </a:ext>
            </a:extLst>
          </p:cNvPr>
          <p:cNvSpPr txBox="1"/>
          <p:nvPr/>
        </p:nvSpPr>
        <p:spPr>
          <a:xfrm>
            <a:off x="6502401" y="455530"/>
            <a:ext cx="3813078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/>
              <a:t>With Support From UofL Health, the Brown Cancer Center Is Expanding our Life-Saving Cellular Therapy Programs Into University Hospital’s New West Tower </a:t>
            </a:r>
            <a:endParaRPr lang="en-US" sz="11100" b="1" u="sng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0F7DA-BE06-02A6-CC33-AB2DBE7D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3389" y="6020988"/>
            <a:ext cx="19313637" cy="15364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D7D54-2024-6D4C-1E52-A1132E27BF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796" y="21734195"/>
            <a:ext cx="19176230" cy="85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9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8886B-1DC5-A514-6C70-AAA7FF2A9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D2FE546F-7204-057A-F2DC-62DAA6BF5515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34309-8F29-925E-DC24-4822BDE234E6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1C5AD-843D-10AE-6882-BDBC2F6E0E07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DCCAC-6A34-13AE-4993-2355BFF5DB90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C4DEF-8544-D8E1-0F3C-2BE642425E00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0EDE0-1379-64EC-5A1F-DE02788FC1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049" y="6786244"/>
            <a:ext cx="31335951" cy="23592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773E7-96D4-201D-9892-60F182F49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4678" y="1340963"/>
            <a:ext cx="10614025" cy="59392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34A99-B067-4FA0-F4AE-62149A4F62FB}"/>
              </a:ext>
            </a:extLst>
          </p:cNvPr>
          <p:cNvSpPr txBox="1"/>
          <p:nvPr/>
        </p:nvSpPr>
        <p:spPr>
          <a:xfrm>
            <a:off x="7815933" y="1340963"/>
            <a:ext cx="249573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0000" b="1" dirty="0"/>
              <a:t>Kentuckians Suffer From the Highest Cancer Death Rate in the U.S. (181.6 deaths/100,000)</a:t>
            </a:r>
          </a:p>
        </p:txBody>
      </p:sp>
    </p:spTree>
    <p:extLst>
      <p:ext uri="{BB962C8B-B14F-4D97-AF65-F5344CB8AC3E}">
        <p14:creationId xmlns:p14="http://schemas.microsoft.com/office/powerpoint/2010/main" val="648939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/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78AEE-D056-364C-DFC6-838AAB20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7210215"/>
            <a:ext cx="34208357" cy="203655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896B3F-0AE3-4D84-AA58-54401E4E01C5}"/>
              </a:ext>
            </a:extLst>
          </p:cNvPr>
          <p:cNvSpPr txBox="1">
            <a:spLocks/>
          </p:cNvSpPr>
          <p:nvPr/>
        </p:nvSpPr>
        <p:spPr>
          <a:xfrm>
            <a:off x="5181601" y="1264092"/>
            <a:ext cx="38597102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0" b="1" dirty="0"/>
              <a:t>Over the Past 20 Years, the U.S. Cancer Death Rate Declined by 26% While Kentucky’s Cancer Death Rate Declined by Only 4%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C19D4-490B-D195-4738-D558E8ECB1DD}"/>
              </a:ext>
            </a:extLst>
          </p:cNvPr>
          <p:cNvSpPr txBox="1"/>
          <p:nvPr/>
        </p:nvSpPr>
        <p:spPr>
          <a:xfrm>
            <a:off x="35966399" y="11059886"/>
            <a:ext cx="596235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dirty="0">
                <a:solidFill>
                  <a:srgbClr val="FF0000"/>
                </a:solidFill>
              </a:rPr>
              <a:t>181.6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C66EA-ACFA-AFC1-97F2-0F799D43EB36}"/>
              </a:ext>
            </a:extLst>
          </p:cNvPr>
          <p:cNvSpPr txBox="1"/>
          <p:nvPr/>
        </p:nvSpPr>
        <p:spPr>
          <a:xfrm>
            <a:off x="35966398" y="13498285"/>
            <a:ext cx="596235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dirty="0">
                <a:solidFill>
                  <a:schemeClr val="accent3">
                    <a:lumMod val="75000"/>
                  </a:schemeClr>
                </a:solidFill>
              </a:rPr>
              <a:t>141.8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EDB96-1148-4665-E7A0-AD671FD4BCBA}"/>
              </a:ext>
            </a:extLst>
          </p:cNvPr>
          <p:cNvSpPr txBox="1"/>
          <p:nvPr/>
        </p:nvSpPr>
        <p:spPr>
          <a:xfrm>
            <a:off x="12938760" y="16585087"/>
            <a:ext cx="289899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i="1">
                <a:solidFill>
                  <a:srgbClr val="FF0000"/>
                </a:solidFill>
              </a:rPr>
              <a:t>~</a:t>
            </a:r>
            <a:r>
              <a:rPr lang="en-US" sz="9900" i="1" dirty="0">
                <a:solidFill>
                  <a:srgbClr val="FF0000"/>
                </a:solidFill>
              </a:rPr>
              <a:t>1800 Preventable Deaths </a:t>
            </a:r>
            <a:r>
              <a:rPr lang="en-US" sz="9900" i="1">
                <a:solidFill>
                  <a:srgbClr val="FF0000"/>
                </a:solidFill>
              </a:rPr>
              <a:t>from Cancer Per Year </a:t>
            </a:r>
            <a:r>
              <a:rPr lang="en-US" sz="9900" i="1" dirty="0">
                <a:solidFill>
                  <a:srgbClr val="FF0000"/>
                </a:solidFill>
              </a:rPr>
              <a:t>in KY</a:t>
            </a:r>
          </a:p>
        </p:txBody>
      </p:sp>
    </p:spTree>
    <p:extLst>
      <p:ext uri="{BB962C8B-B14F-4D97-AF65-F5344CB8AC3E}">
        <p14:creationId xmlns:p14="http://schemas.microsoft.com/office/powerpoint/2010/main" val="2388354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E9CD8-0F24-35EF-9E24-4B647AD7B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5B738A97-1CC9-5CE8-754F-1632D40FF6DA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FBA6E-304C-E3CD-0715-D6BDE63BFF78}"/>
              </a:ext>
            </a:extLst>
          </p:cNvPr>
          <p:cNvSpPr txBox="1">
            <a:spLocks/>
          </p:cNvSpPr>
          <p:nvPr/>
        </p:nvSpPr>
        <p:spPr>
          <a:xfrm>
            <a:off x="6074852" y="256729"/>
            <a:ext cx="36444749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100" b="1" dirty="0"/>
              <a:t>Annual State Funding for Cancer Research and Screening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4DBFE-22CD-A5C6-52A5-CEBCB1A72255}"/>
              </a:ext>
            </a:extLst>
          </p:cNvPr>
          <p:cNvSpPr txBox="1"/>
          <p:nvPr/>
        </p:nvSpPr>
        <p:spPr>
          <a:xfrm>
            <a:off x="5280152" y="3092892"/>
            <a:ext cx="37239448" cy="2343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endParaRPr lang="en-US" sz="10000" dirty="0"/>
          </a:p>
          <a:p>
            <a:pPr>
              <a:spcAft>
                <a:spcPts val="5000"/>
              </a:spcAft>
            </a:pPr>
            <a:r>
              <a:rPr lang="en-US" sz="10000" b="1"/>
              <a:t>Kentucky</a:t>
            </a:r>
          </a:p>
          <a:p>
            <a:pPr>
              <a:spcAft>
                <a:spcPts val="5000"/>
              </a:spcAft>
            </a:pPr>
            <a:r>
              <a:rPr lang="en-US" sz="10000" dirty="0"/>
              <a:t>UK Markey Cancer Center 	$4.2M</a:t>
            </a:r>
          </a:p>
          <a:p>
            <a:pPr>
              <a:spcAft>
                <a:spcPts val="5000"/>
              </a:spcAft>
            </a:pPr>
            <a:r>
              <a:rPr lang="en-US" sz="10000" dirty="0"/>
              <a:t>UofL Brown Cancer Center	$4.2M</a:t>
            </a:r>
          </a:p>
          <a:p>
            <a:pPr>
              <a:spcAft>
                <a:spcPts val="5000"/>
              </a:spcAft>
            </a:pPr>
            <a:r>
              <a:rPr lang="en-US" sz="10000" dirty="0"/>
              <a:t>Cancer Funding Per Capita	</a:t>
            </a:r>
            <a:r>
              <a:rPr lang="en-US" sz="10000" b="1" dirty="0"/>
              <a:t>$1.83</a:t>
            </a:r>
            <a:r>
              <a:rPr lang="en-US" sz="10000" dirty="0"/>
              <a:t>	</a:t>
            </a:r>
          </a:p>
          <a:p>
            <a:pPr>
              <a:spcAft>
                <a:spcPts val="5000"/>
              </a:spcAft>
            </a:pPr>
            <a:r>
              <a:rPr lang="en-US" sz="10000" dirty="0"/>
              <a:t>Cancer Death Rate		181.6/100,000</a:t>
            </a:r>
          </a:p>
          <a:p>
            <a:pPr>
              <a:spcAft>
                <a:spcPts val="5000"/>
              </a:spcAft>
            </a:pPr>
            <a:endParaRPr lang="en-US" sz="10000" dirty="0"/>
          </a:p>
          <a:p>
            <a:pPr>
              <a:spcAft>
                <a:spcPts val="5000"/>
              </a:spcAft>
            </a:pPr>
            <a:r>
              <a:rPr lang="en-US" sz="10000" b="1"/>
              <a:t>North Carolina</a:t>
            </a:r>
          </a:p>
          <a:p>
            <a:pPr>
              <a:spcAft>
                <a:spcPts val="5000"/>
              </a:spcAft>
            </a:pPr>
            <a:r>
              <a:rPr lang="en-US" sz="10000" dirty="0"/>
              <a:t>UNC Lineberger Cancer Center	$59.5M</a:t>
            </a:r>
          </a:p>
          <a:p>
            <a:pPr>
              <a:spcAft>
                <a:spcPts val="5000"/>
              </a:spcAft>
            </a:pPr>
            <a:r>
              <a:rPr lang="en-US" sz="10000" dirty="0"/>
              <a:t>Cancer Funding Per Capita	</a:t>
            </a:r>
            <a:r>
              <a:rPr lang="en-US" sz="10000" b="1" dirty="0"/>
              <a:t>$5.39 </a:t>
            </a:r>
            <a:r>
              <a:rPr lang="en-US" sz="10000" dirty="0"/>
              <a:t>(3-fold higher)</a:t>
            </a:r>
          </a:p>
          <a:p>
            <a:pPr>
              <a:spcAft>
                <a:spcPts val="5000"/>
              </a:spcAft>
            </a:pPr>
            <a:r>
              <a:rPr lang="en-US" sz="10000" dirty="0"/>
              <a:t>Cancer Death Rate		151.1/100,000</a:t>
            </a:r>
            <a:endParaRPr lang="en-US" sz="14400" i="1" dirty="0"/>
          </a:p>
        </p:txBody>
      </p:sp>
      <p:pic>
        <p:nvPicPr>
          <p:cNvPr id="2050" name="Picture 2" descr="North Carolina State Data | Population, Symbols, Government, Sports Facts">
            <a:extLst>
              <a:ext uri="{FF2B5EF4-FFF2-40B4-BE49-F238E27FC236}">
                <a16:creationId xmlns:a16="http://schemas.microsoft.com/office/drawing/2014/main" id="{BE97520E-F4E3-40B3-AA4F-83B55EAE8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79386" y="16286042"/>
            <a:ext cx="11625604" cy="67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Y Map - Kentucky State Map">
            <a:extLst>
              <a:ext uri="{FF2B5EF4-FFF2-40B4-BE49-F238E27FC236}">
                <a16:creationId xmlns:a16="http://schemas.microsoft.com/office/drawing/2014/main" id="{FB3DFCA3-D1BD-BE8E-6F1D-E059C244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0571" y="6393452"/>
            <a:ext cx="11625604" cy="52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5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7F50-21E8-4EA8-9BFA-34529FF2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C827F9DA-B42A-B3FE-02C8-2A6523C6C595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E656-ACAB-BF12-A206-9AA97376B3C2}"/>
              </a:ext>
            </a:extLst>
          </p:cNvPr>
          <p:cNvSpPr txBox="1">
            <a:spLocks/>
          </p:cNvSpPr>
          <p:nvPr/>
        </p:nvSpPr>
        <p:spPr>
          <a:xfrm>
            <a:off x="4246051" y="169643"/>
            <a:ext cx="36444749" cy="3657600"/>
          </a:xfrm>
          <a:prstGeom prst="rect">
            <a:avLst/>
          </a:prstGeom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1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100" b="1" dirty="0"/>
              <a:t>It Takes a Village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EB0AF-6C79-2472-366F-D48187DF8522}"/>
              </a:ext>
            </a:extLst>
          </p:cNvPr>
          <p:cNvSpPr txBox="1"/>
          <p:nvPr/>
        </p:nvSpPr>
        <p:spPr>
          <a:xfrm>
            <a:off x="5645912" y="4808213"/>
            <a:ext cx="37548602" cy="2483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500" dirty="0"/>
              <a:t>In 2017, the general assembly increased the tobacco excise tax by 50c to $1.10/pack but none of this new revenue was appropriated for smokers who need lung cancer screenings, outreach, clinical trials and care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500" dirty="0"/>
              <a:t>10c/pack to support our two academic cancer centers would improve Kentuckians’ health and welfare, the state’s economy (recall that cancer causes $5B+ in economic consequences), and reduce the nation’s highest cancer-related death rate 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500" dirty="0"/>
              <a:t>The TMSA was settled to address the health issues caused by tobacco companies – currently, less than 10% of this </a:t>
            </a:r>
            <a:r>
              <a:rPr lang="en-US" sz="9500"/>
              <a:t>annual funding </a:t>
            </a:r>
            <a:r>
              <a:rPr lang="en-US" sz="9500" dirty="0"/>
              <a:t>is used to support the care of smokers who develop lung cancer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500" dirty="0"/>
              <a:t>Our collective goal is to </a:t>
            </a:r>
            <a:r>
              <a:rPr lang="en-US" sz="9500" b="1" dirty="0"/>
              <a:t>drop the cancer death rate by 50% in the next 10 years</a:t>
            </a:r>
            <a:r>
              <a:rPr lang="en-US" sz="9500" dirty="0"/>
              <a:t> – we greatly appreciate the $8.4M in state support to Kentucky’s two academic cancer centers but need your help to prevent thousands of cancer deaths in Kentucky each year</a:t>
            </a:r>
          </a:p>
          <a:p>
            <a:pPr>
              <a:spcAft>
                <a:spcPts val="5000"/>
              </a:spcAft>
            </a:pPr>
            <a:r>
              <a:rPr lang="en-US" sz="11100" dirty="0"/>
              <a:t>						</a:t>
            </a:r>
            <a:r>
              <a:rPr lang="en-US" sz="11100" dirty="0">
                <a:solidFill>
                  <a:srgbClr val="FF0000"/>
                </a:solidFill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2468273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F0A3D-4468-3EFD-F58E-A874044CF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BC57B9CC-FFB8-1AC2-E82F-98E6E27EBBCE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45BF1-F961-533B-4F5F-F66C50DB5DAA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8DB3A-7C4C-7437-2630-26B3910753B8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0D38A-E58E-613C-70B6-37E5A589E870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A861D-F14F-4E4B-0010-B90BA1F05B59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A2A0D-5497-1AD4-B7AD-E3766249D052}"/>
              </a:ext>
            </a:extLst>
          </p:cNvPr>
          <p:cNvSpPr txBox="1"/>
          <p:nvPr/>
        </p:nvSpPr>
        <p:spPr>
          <a:xfrm>
            <a:off x="7815933" y="1340963"/>
            <a:ext cx="34202924" cy="27433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/>
              <a:t>Why Is Kentucky #1 in Cancer-Related Deaths in the U.S.?</a:t>
            </a:r>
          </a:p>
          <a:p>
            <a:pPr>
              <a:spcAft>
                <a:spcPts val="5000"/>
              </a:spcAft>
            </a:pPr>
            <a:endParaRPr lang="en-US" sz="4400" b="1"/>
          </a:p>
          <a:p>
            <a:pPr>
              <a:spcAft>
                <a:spcPts val="5000"/>
              </a:spcAft>
            </a:pPr>
            <a:r>
              <a:rPr lang="en-US" sz="10000" i="1"/>
              <a:t>Kentucky has only two academic cancer centers within 70 miles of each other in the Northern part of the state</a:t>
            </a:r>
          </a:p>
          <a:p>
            <a:pPr>
              <a:spcAft>
                <a:spcPts val="5000"/>
              </a:spcAft>
            </a:pPr>
            <a:r>
              <a:rPr lang="en-US" sz="10000"/>
              <a:t>This limits access to comprehensive multi-disciplinary cancer care and screening programs for rural Kentuckians including: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Subspecialists who focus on one type of cancer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Multi-disciplinary teams with medical, radiation and surgical oncologists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Outreach and cancer screening programs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Education programs for healthcare staff and providers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10000" dirty="0"/>
              <a:t>Life-saving clinical and translational research programs</a:t>
            </a:r>
          </a:p>
          <a:p>
            <a:pPr>
              <a:spcAft>
                <a:spcPts val="5000"/>
              </a:spcAft>
            </a:pPr>
            <a:endParaRPr lang="en-US" sz="10000" b="1" dirty="0"/>
          </a:p>
          <a:p>
            <a:pPr>
              <a:spcAft>
                <a:spcPts val="5000"/>
              </a:spcAft>
            </a:pPr>
            <a:endParaRPr lang="en-US" sz="10000" b="1" dirty="0"/>
          </a:p>
        </p:txBody>
      </p:sp>
      <p:pic>
        <p:nvPicPr>
          <p:cNvPr id="1026" name="Picture 2" descr="KY Map - Kentucky State Map">
            <a:extLst>
              <a:ext uri="{FF2B5EF4-FFF2-40B4-BE49-F238E27FC236}">
                <a16:creationId xmlns:a16="http://schemas.microsoft.com/office/drawing/2014/main" id="{DBF6743D-326D-C964-84C5-CCEE259F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2404" y="24684284"/>
            <a:ext cx="16908509" cy="76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1C40A37-259B-719E-DB57-5EE449CA128F}"/>
              </a:ext>
            </a:extLst>
          </p:cNvPr>
          <p:cNvSpPr/>
          <p:nvPr/>
        </p:nvSpPr>
        <p:spPr>
          <a:xfrm rot="734193">
            <a:off x="16459200" y="26795954"/>
            <a:ext cx="4615543" cy="1480458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9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B8DAB-4E05-37AB-1207-677685E0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DB971571-284C-BB75-5A9A-6223761347F7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6D78C-9093-42C7-FC60-3E7939676EB8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38E88-33E8-1AEB-7BBE-FCE16BD055FF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AF1E1-E6E7-F492-2230-09C19CA46FE7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36AE26-A090-112C-F305-A8BFCAEF154C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65E4E-288B-70B6-6BB7-E137771DE543}"/>
              </a:ext>
            </a:extLst>
          </p:cNvPr>
          <p:cNvSpPr txBox="1"/>
          <p:nvPr/>
        </p:nvSpPr>
        <p:spPr>
          <a:xfrm>
            <a:off x="5081131" y="6225269"/>
            <a:ext cx="28092399" cy="21611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0000" b="1"/>
              <a:t>Example: </a:t>
            </a:r>
            <a:r>
              <a:rPr lang="en-US" sz="10000"/>
              <a:t>UofL’s Brown Cancer Center’s </a:t>
            </a:r>
            <a:r>
              <a:rPr lang="en-US" sz="9000"/>
              <a:t>Multi-Disciplinary</a:t>
            </a:r>
            <a:r>
              <a:rPr lang="en-US" sz="9000" dirty="0"/>
              <a:t> </a:t>
            </a:r>
            <a:r>
              <a:rPr lang="en-US" sz="9000"/>
              <a:t>Lung Cancer Team</a:t>
            </a:r>
            <a:r>
              <a:rPr lang="en-US" sz="9000" dirty="0"/>
              <a:t> meets weekly to formulate comprehensive treatment plans and to evaluate screening results from low dose chest CT diagnostic imaging 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000" dirty="0"/>
              <a:t>Three thoracic surgical oncologists</a:t>
            </a:r>
            <a:r>
              <a:rPr lang="en-US" sz="9000"/>
              <a:t>:</a:t>
            </a:r>
            <a:r>
              <a:rPr lang="en-US" sz="9000" dirty="0"/>
              <a:t> Matt Fox, Victor Van Berkel and Matt Black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000" dirty="0"/>
              <a:t>Three medical oncologists:  Goetz Kloecker, Phuong Ngo and Jason Chesney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000" dirty="0"/>
              <a:t>Two radiation oncologists:  Neal Dunlap and Craig Silverman</a:t>
            </a:r>
          </a:p>
          <a:p>
            <a:pPr marL="1143000" indent="-1143000">
              <a:spcAft>
                <a:spcPts val="5000"/>
              </a:spcAft>
              <a:buFont typeface="Arial" panose="020B0604020202020204" pitchFamily="34" charset="0"/>
              <a:buChar char="•"/>
            </a:pPr>
            <a:r>
              <a:rPr lang="en-US" sz="9000" dirty="0"/>
              <a:t>Nurse navigators, social workers, pharmacists, </a:t>
            </a:r>
            <a:r>
              <a:rPr lang="en-US" sz="9000"/>
              <a:t>dieticians, </a:t>
            </a:r>
            <a:r>
              <a:rPr lang="en-US" sz="9000" dirty="0"/>
              <a:t>and research nurses</a:t>
            </a:r>
          </a:p>
          <a:p>
            <a:pPr>
              <a:spcAft>
                <a:spcPts val="5000"/>
              </a:spcAft>
            </a:pPr>
            <a:endParaRPr lang="en-US" sz="10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330FD-1ADC-A45F-4815-B4B8F2869CCD}"/>
              </a:ext>
            </a:extLst>
          </p:cNvPr>
          <p:cNvSpPr txBox="1"/>
          <p:nvPr/>
        </p:nvSpPr>
        <p:spPr>
          <a:xfrm>
            <a:off x="6074852" y="596564"/>
            <a:ext cx="3695274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 dirty="0"/>
              <a:t>Multi-Disciplinary Teams That Focus on One Type of Cancer Have Been Proven to Increase the Survival of Cancer Patients</a:t>
            </a:r>
            <a:r>
              <a:rPr lang="en-US" sz="11100" b="1" baseline="30000" dirty="0"/>
              <a:t>1</a:t>
            </a: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08096651-8924-D3F5-BE9A-27E33869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2992" y="4691510"/>
            <a:ext cx="6650815" cy="85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A8B4E-D5E6-4BCB-2AC8-CC34C8B3E0BB}"/>
              </a:ext>
            </a:extLst>
          </p:cNvPr>
          <p:cNvSpPr txBox="1"/>
          <p:nvPr/>
        </p:nvSpPr>
        <p:spPr>
          <a:xfrm>
            <a:off x="33885414" y="13664171"/>
            <a:ext cx="98932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“I wouldn’t be here if it weren’t for Drs. Van Berkel, Dunlap and Chesney.” Shirley Hatfield, </a:t>
            </a:r>
            <a:r>
              <a:rPr lang="en-US" sz="6600" b="1" dirty="0"/>
              <a:t>Hardin Co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C04E8-BC85-20D0-5D2A-E44B198D3F92}"/>
              </a:ext>
            </a:extLst>
          </p:cNvPr>
          <p:cNvSpPr txBox="1"/>
          <p:nvPr/>
        </p:nvSpPr>
        <p:spPr>
          <a:xfrm>
            <a:off x="6074852" y="27281149"/>
            <a:ext cx="23998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500"/>
              </a:spcAft>
            </a:pPr>
            <a:r>
              <a:rPr lang="en-US" sz="6600" dirty="0"/>
              <a:t>1. Benefits of a Multidisciplinary Approach in Cancer Patient Management</a:t>
            </a:r>
            <a:r>
              <a:rPr lang="en-US" sz="6600" b="1" dirty="0"/>
              <a:t>. </a:t>
            </a:r>
            <a:r>
              <a:rPr lang="en-US" sz="6600" i="1" dirty="0"/>
              <a:t>Cancer Management Research. </a:t>
            </a:r>
            <a:r>
              <a:rPr lang="en-US" sz="6600" dirty="0"/>
              <a:t>2020; 12: 9363–9374.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8B328EA-7FB5-041B-D2F1-7FB19147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3043" y="18532520"/>
            <a:ext cx="10567990" cy="96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48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A8E4D-C4E0-373D-8169-105B3791A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9BF9A26D-4840-0DB4-2C7E-F4B1B743D9FE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BCC72-63EF-AB77-0F96-20203EC589BF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CC3E9-12F0-FD2C-7ADD-A5464AB4980D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031DE-15DB-DDA2-A46F-4DD60B4DD8F7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75A34-E75A-E8C1-5CF1-66A8AA839609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EB661D-24A8-0F56-C8EB-F3875715C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" r="2568" b="1612"/>
          <a:stretch/>
        </p:blipFill>
        <p:spPr>
          <a:xfrm>
            <a:off x="4648200" y="9342574"/>
            <a:ext cx="39243000" cy="18790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408D6-365A-AF52-7DCC-3A1529E5059F}"/>
              </a:ext>
            </a:extLst>
          </p:cNvPr>
          <p:cNvSpPr txBox="1"/>
          <p:nvPr/>
        </p:nvSpPr>
        <p:spPr>
          <a:xfrm>
            <a:off x="3613700" y="8827184"/>
            <a:ext cx="253270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b="1">
                <a:solidFill>
                  <a:srgbClr val="FF0000"/>
                </a:solidFill>
              </a:rPr>
              <a:t>&gt;15,000 Patient Encounters From Central and Western Kentucky Each Year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F57868-FE0F-655D-7466-14DB4E5D1CBE}"/>
              </a:ext>
            </a:extLst>
          </p:cNvPr>
          <p:cNvSpPr/>
          <p:nvPr/>
        </p:nvSpPr>
        <p:spPr>
          <a:xfrm>
            <a:off x="23884294" y="14744444"/>
            <a:ext cx="1325880" cy="1234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E9DE0-C9C9-1A33-045E-B527EFF60BC3}"/>
              </a:ext>
            </a:extLst>
          </p:cNvPr>
          <p:cNvSpPr txBox="1"/>
          <p:nvPr/>
        </p:nvSpPr>
        <p:spPr>
          <a:xfrm>
            <a:off x="20472548" y="14372619"/>
            <a:ext cx="379715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100" b="1"/>
              <a:t>BCC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8FF352-35AD-57C8-8EBA-A1B4612CD241}"/>
              </a:ext>
            </a:extLst>
          </p:cNvPr>
          <p:cNvSpPr txBox="1"/>
          <p:nvPr/>
        </p:nvSpPr>
        <p:spPr>
          <a:xfrm>
            <a:off x="6739294" y="1312652"/>
            <a:ext cx="342900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0" b="1" dirty="0"/>
              <a:t>UofL’s Brown Cancer Center’s Multi-Disciplinary Teams Deliver Comprehensive Care to Patients Across Kentucky</a:t>
            </a:r>
          </a:p>
          <a:p>
            <a:pPr marL="1143000" indent="-1143000">
              <a:spcAft>
                <a:spcPts val="7400"/>
              </a:spcAft>
              <a:buFont typeface="Arial" panose="020B0604020202020204" pitchFamily="34" charset="0"/>
              <a:buChar char="•"/>
            </a:pPr>
            <a:endParaRPr lang="en-US" sz="9900" dirty="0"/>
          </a:p>
        </p:txBody>
      </p:sp>
    </p:spTree>
    <p:extLst>
      <p:ext uri="{BB962C8B-B14F-4D97-AF65-F5344CB8AC3E}">
        <p14:creationId xmlns:p14="http://schemas.microsoft.com/office/powerpoint/2010/main" val="2961010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10BD7-E8F6-9DF3-5FC6-44F0B9B0C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BFCC5BC1-9B24-74E8-72D8-12E89239A3EB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038C9-258D-1806-AC67-F07421763C85}"/>
              </a:ext>
            </a:extLst>
          </p:cNvPr>
          <p:cNvSpPr txBox="1"/>
          <p:nvPr/>
        </p:nvSpPr>
        <p:spPr>
          <a:xfrm>
            <a:off x="30073600" y="163921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A94B5-FE00-BA1C-64A7-C3D1F0555DC3}"/>
              </a:ext>
            </a:extLst>
          </p:cNvPr>
          <p:cNvSpPr txBox="1"/>
          <p:nvPr/>
        </p:nvSpPr>
        <p:spPr>
          <a:xfrm>
            <a:off x="33426400" y="13242555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397F8-663B-FDD2-365B-51656C3C89BF}"/>
              </a:ext>
            </a:extLst>
          </p:cNvPr>
          <p:cNvSpPr txBox="1"/>
          <p:nvPr/>
        </p:nvSpPr>
        <p:spPr>
          <a:xfrm>
            <a:off x="35712400" y="21031628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2AB5D-73EF-34E2-A94B-F8A0C08CDBEC}"/>
              </a:ext>
            </a:extLst>
          </p:cNvPr>
          <p:cNvSpPr txBox="1"/>
          <p:nvPr/>
        </p:nvSpPr>
        <p:spPr>
          <a:xfrm>
            <a:off x="36957000" y="14084391"/>
            <a:ext cx="2286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>
                <a:solidFill>
                  <a:schemeClr val="bg1"/>
                </a:solidFill>
              </a:rPr>
              <a:t>#17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694B7-0718-7AAB-7217-53A3BEAAE620}"/>
              </a:ext>
            </a:extLst>
          </p:cNvPr>
          <p:cNvSpPr txBox="1"/>
          <p:nvPr/>
        </p:nvSpPr>
        <p:spPr>
          <a:xfrm>
            <a:off x="5029199" y="1573130"/>
            <a:ext cx="38862001" cy="774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0"/>
              </a:spcAft>
            </a:pPr>
            <a:r>
              <a:rPr lang="en-US" sz="11100" b="1" dirty="0"/>
              <a:t>Outpatient Infusion Volume at UofL’s Brown Cancer Center Has Nearly Quadrupled Since 2017 Due to a Rise in Cancer Cases</a:t>
            </a:r>
            <a:endParaRPr lang="en-US" sz="11100" b="1" i="1" dirty="0"/>
          </a:p>
          <a:p>
            <a:pPr>
              <a:spcAft>
                <a:spcPts val="5000"/>
              </a:spcAft>
            </a:pPr>
            <a:endParaRPr lang="en-US" sz="10000" u="sng" dirty="0"/>
          </a:p>
          <a:p>
            <a:pPr>
              <a:spcAft>
                <a:spcPts val="5000"/>
              </a:spcAft>
            </a:pPr>
            <a:endParaRPr lang="en-US" sz="10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4C490A-EFB4-D3F3-B0C9-09337F11E0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3548" y="7299030"/>
            <a:ext cx="32599452" cy="194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EAA78-2B93-3375-804C-22AE223B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DC223258-397F-F48E-3F01-4D354F6D4999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2539F3-C5CB-5C81-E600-5DF34D946CEA}"/>
              </a:ext>
            </a:extLst>
          </p:cNvPr>
          <p:cNvSpPr txBox="1"/>
          <p:nvPr/>
        </p:nvSpPr>
        <p:spPr>
          <a:xfrm>
            <a:off x="9166395" y="1264201"/>
            <a:ext cx="33287891" cy="5688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0"/>
              </a:spcAft>
            </a:pPr>
            <a:r>
              <a:rPr lang="en-US" sz="11100" b="1" dirty="0"/>
              <a:t>UofL’s Brown Cancer Center Has Markedly Increased Cancer Screenings</a:t>
            </a:r>
          </a:p>
          <a:p>
            <a:pPr>
              <a:spcAft>
                <a:spcPts val="5000"/>
              </a:spcAft>
            </a:pPr>
            <a:endParaRPr lang="en-US" sz="10000" b="1" u="sng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3EBA57-F2B3-7FD2-BD8F-A72F306198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282" y="8217140"/>
            <a:ext cx="19782084" cy="118561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2F86E4-0871-21CA-82A9-627DBDD0CC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4235" y="8564061"/>
            <a:ext cx="20115170" cy="11509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73AFA-9B76-7D17-A89A-A1E61D27EBC9}"/>
              </a:ext>
            </a:extLst>
          </p:cNvPr>
          <p:cNvSpPr txBox="1"/>
          <p:nvPr/>
        </p:nvSpPr>
        <p:spPr>
          <a:xfrm flipH="1">
            <a:off x="6074850" y="22236523"/>
            <a:ext cx="3573354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i="1" dirty="0"/>
              <a:t>Although mammography data from CY23 and CY24 are not comprehensive, UofL’s Brown Cancer Center conducted </a:t>
            </a:r>
            <a:r>
              <a:rPr lang="en-US" b="1" i="1" dirty="0"/>
              <a:t>17,921 breast cancer screenings </a:t>
            </a:r>
            <a:r>
              <a:rPr lang="en-US" i="1" dirty="0"/>
              <a:t>in FY25</a:t>
            </a:r>
          </a:p>
        </p:txBody>
      </p:sp>
    </p:spTree>
    <p:extLst>
      <p:ext uri="{BB962C8B-B14F-4D97-AF65-F5344CB8AC3E}">
        <p14:creationId xmlns:p14="http://schemas.microsoft.com/office/powerpoint/2010/main" val="156615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3DA84-74C9-0776-108F-E2450EC48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93">
            <a:extLst>
              <a:ext uri="{FF2B5EF4-FFF2-40B4-BE49-F238E27FC236}">
                <a16:creationId xmlns:a16="http://schemas.microsoft.com/office/drawing/2014/main" id="{188D45C1-6BDE-AF9A-07FC-AACC69F68BB3}"/>
              </a:ext>
            </a:extLst>
          </p:cNvPr>
          <p:cNvSpPr/>
          <p:nvPr/>
        </p:nvSpPr>
        <p:spPr>
          <a:xfrm>
            <a:off x="112497" y="-1"/>
            <a:ext cx="5962355" cy="32918401"/>
          </a:xfrm>
          <a:custGeom>
            <a:avLst/>
            <a:gdLst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  <a:gd name="connsiteX0" fmla="*/ 0 w 4038600"/>
              <a:gd name="connsiteY0" fmla="*/ 0 h 21945600"/>
              <a:gd name="connsiteX1" fmla="*/ 4038600 w 4038600"/>
              <a:gd name="connsiteY1" fmla="*/ 0 h 21945600"/>
              <a:gd name="connsiteX2" fmla="*/ 4038600 w 4038600"/>
              <a:gd name="connsiteY2" fmla="*/ 21945600 h 21945600"/>
              <a:gd name="connsiteX3" fmla="*/ 0 w 4038600"/>
              <a:gd name="connsiteY3" fmla="*/ 21945600 h 21945600"/>
              <a:gd name="connsiteX4" fmla="*/ 0 w 4038600"/>
              <a:gd name="connsiteY4" fmla="*/ 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21945600">
                <a:moveTo>
                  <a:pt x="0" y="0"/>
                </a:moveTo>
                <a:lnTo>
                  <a:pt x="4038600" y="0"/>
                </a:lnTo>
                <a:cubicBezTo>
                  <a:pt x="88392" y="7388352"/>
                  <a:pt x="-57912" y="14923008"/>
                  <a:pt x="4038600" y="21945600"/>
                </a:cubicBezTo>
                <a:lnTo>
                  <a:pt x="0" y="21945600"/>
                </a:lnTo>
                <a:lnTo>
                  <a:pt x="0" y="0"/>
                </a:lnTo>
                <a:close/>
              </a:path>
            </a:pathLst>
          </a:custGeom>
          <a:solidFill>
            <a:srgbClr val="E31B23"/>
          </a:solidFill>
          <a:ln>
            <a:noFill/>
          </a:ln>
          <a:effectLst>
            <a:outerShdw blurRad="698500" dist="203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D77BE-53B2-D814-803B-859B0F32D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8002" y="10485758"/>
            <a:ext cx="13151701" cy="9176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7BEC1-C448-C258-CA90-2F0204DDBD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4512" y="19709414"/>
            <a:ext cx="13151701" cy="7432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96E59B-2B91-52CE-0499-2754B7F6F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728" y="10485758"/>
            <a:ext cx="23455335" cy="75928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5C089E-E48D-B2DA-F483-120F84F86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539" y="19300366"/>
            <a:ext cx="23235524" cy="7979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EE417-A035-099F-9865-B5FEC668F79C}"/>
              </a:ext>
            </a:extLst>
          </p:cNvPr>
          <p:cNvSpPr txBox="1"/>
          <p:nvPr/>
        </p:nvSpPr>
        <p:spPr>
          <a:xfrm flipH="1">
            <a:off x="7582960" y="644058"/>
            <a:ext cx="3565704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1100" b="1" dirty="0"/>
              <a:t>&gt;2,000 Breast Cancer Screenings Were Conducted by Our Mobile Mammography Unit in CY25 at Churches, the Kentucky State Fair and Community Outreach Events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82060-F9AF-AFFB-DE83-F06738D15003}"/>
              </a:ext>
            </a:extLst>
          </p:cNvPr>
          <p:cNvSpPr txBox="1"/>
          <p:nvPr/>
        </p:nvSpPr>
        <p:spPr>
          <a:xfrm flipH="1">
            <a:off x="8368769" y="8107683"/>
            <a:ext cx="134847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/>
              <a:t>Mobile Mammography Unit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23198-5BDB-6DBD-661D-CB7714065A15}"/>
              </a:ext>
            </a:extLst>
          </p:cNvPr>
          <p:cNvSpPr txBox="1"/>
          <p:nvPr/>
        </p:nvSpPr>
        <p:spPr>
          <a:xfrm flipH="1">
            <a:off x="28891494" y="7853272"/>
            <a:ext cx="134847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/>
              <a:t>New Mobile Chest CT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54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B911EEDBEE08438E1D809EDDB2979F" ma:contentTypeVersion="18" ma:contentTypeDescription="Create a new document." ma:contentTypeScope="" ma:versionID="fb66173cb4ecb8bf0934cb326550b0cc">
  <xsd:schema xmlns:xsd="http://www.w3.org/2001/XMLSchema" xmlns:xs="http://www.w3.org/2001/XMLSchema" xmlns:p="http://schemas.microsoft.com/office/2006/metadata/properties" xmlns:ns3="0603ef57-b30a-465d-bdcb-4c723809be80" xmlns:ns4="3f397ace-36a0-4fad-b81f-fb5f3b81c7c4" targetNamespace="http://schemas.microsoft.com/office/2006/metadata/properties" ma:root="true" ma:fieldsID="63083a3335c5b262dd4baef9ab537b10" ns3:_="" ns4:_="">
    <xsd:import namespace="0603ef57-b30a-465d-bdcb-4c723809be80"/>
    <xsd:import namespace="3f397ace-36a0-4fad-b81f-fb5f3b81c7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3ef57-b30a-465d-bdcb-4c723809be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97ace-36a0-4fad-b81f-fb5f3b81c7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603ef57-b30a-465d-bdcb-4c723809be80" xsi:nil="true"/>
  </documentManagement>
</p:properties>
</file>

<file path=customXml/itemProps1.xml><?xml version="1.0" encoding="utf-8"?>
<ds:datastoreItem xmlns:ds="http://schemas.openxmlformats.org/officeDocument/2006/customXml" ds:itemID="{1C51CDFD-0184-4AB9-9208-3C824C5CFB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E6132F-C56A-46E5-98C8-F8EA09A8C819}">
  <ds:schemaRefs>
    <ds:schemaRef ds:uri="0603ef57-b30a-465d-bdcb-4c723809be80"/>
    <ds:schemaRef ds:uri="3f397ace-36a0-4fad-b81f-fb5f3b81c7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B12C0B4-A7A4-40EE-A033-A03FB53B4E4A}">
  <ds:schemaRefs>
    <ds:schemaRef ds:uri="3f397ace-36a0-4fad-b81f-fb5f3b81c7c4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0603ef57-b30a-465d-bdcb-4c723809be8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1775</Words>
  <Application>Microsoft Office PowerPoint</Application>
  <PresentationFormat>Custom</PresentationFormat>
  <Paragraphs>212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 A Presentation to the  Tobacco Settlement Oversight Committee December 22, 2025  Jason Chesney, M.D., Ph.D. Brown Cancer Center Director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jessie</dc:creator>
  <cp:keywords/>
  <dc:description/>
  <cp:lastModifiedBy>Hartley, Rachel (LRC)</cp:lastModifiedBy>
  <cp:revision>4</cp:revision>
  <cp:lastPrinted>2025-12-17T12:33:35Z</cp:lastPrinted>
  <dcterms:created xsi:type="dcterms:W3CDTF">2014-03-20T14:48:49Z</dcterms:created>
  <dcterms:modified xsi:type="dcterms:W3CDTF">2025-12-19T18:28:59Z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0x010100DAB911EEDBEE08438E1D809EDDB2979F</vt:lpwstr>
  </property>
</Properties>
</file>