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7" r:id="rId2"/>
    <p:sldId id="295" r:id="rId3"/>
    <p:sldId id="290" r:id="rId4"/>
    <p:sldId id="286" r:id="rId5"/>
    <p:sldId id="288" r:id="rId6"/>
    <p:sldId id="293" r:id="rId7"/>
    <p:sldId id="291" r:id="rId8"/>
    <p:sldId id="294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26278077-929B-4EAC-B276-890B3D87CDE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9AE4A9E9-0DC7-43C3-80C6-10FC980E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7924" indent="-27822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2622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2317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2013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7884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3756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19628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499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1744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1744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A9E9-0DC7-43C3-80C6-10FC980EA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4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7924" indent="-27822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2622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2317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2013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7884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3756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19628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499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1744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1744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7924" indent="-27822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2622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2317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2013" indent="-22323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7884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3756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19628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499" indent="-2232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1744" fontAlgn="base">
              <a:spcBef>
                <a:spcPct val="0"/>
              </a:spcBef>
              <a:spcAft>
                <a:spcPct val="0"/>
              </a:spcAft>
              <a:defRPr/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1744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01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5200"/>
            <a:ext cx="12192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12192000" cy="1295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B52F6EF-47AC-2DF2-E740-8C6B113C9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38133" y="62230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CD2891-C8FB-0ED4-BCE8-92EDD0A05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8111067" y="62230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9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868DE58-6F34-E907-5634-C794F70E90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3BEA1A-10FF-8232-5DBF-B5792C867F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EE2B-7C2A-455F-8D94-EB07F82C3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9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3234" y="0"/>
            <a:ext cx="2408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6934" y="0"/>
            <a:ext cx="70231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3FE0D3C-49A4-C753-4441-AFEBDEAA97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23EA48-39D5-B344-7825-331768E6B9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4EE0-A780-4A13-93AC-1BE23170B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382933" y="10668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82933" y="36576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70FBAA7-1E33-814F-DCCC-5074272C0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22C0CCA-38BE-CE45-3A31-A8A3DF1EC6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3697-4E89-4AA1-9A30-5CB4E5178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41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19" y="681791"/>
            <a:ext cx="9414933" cy="49329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BBA77BD-B605-7F90-8C94-C1A37D5C2D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76FE92-266B-7DA1-1579-AE9DA0B6CE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88D1-CB2E-4CC0-9771-93502A58B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F4B0687-0F52-46A5-0D10-C754B426F5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5911F20-2540-E623-8A36-B0A2DE85B9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E2A-5329-4D5E-AF59-D277A0267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60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2933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1015A9A-9950-85C7-0D69-F2B06D8694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C63AD82-B241-FF78-A27E-CA3E820AC8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6887-BE21-42DF-B45B-A0DE68A3B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90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B7AEB31-949D-6154-462F-4AD66B71C8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31DECF6-C947-BE52-127C-50B3C23815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8EAB-9BBD-4189-8075-4D59846DC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7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8905D75-9E43-6DF9-8010-BA86299DA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0805510-1548-0963-416F-531677BDF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0D03-A95F-4311-8D82-7E2441827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9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EDC8976-5AFA-D49A-DD80-4C4A39A0F8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1EE6A33-2D45-7401-5FBC-203E6DC549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D5F1-94C2-4D18-9A38-1FC37A635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683FDBA-41D8-19B7-5BEF-46E2237394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341FC57-1487-4C11-71F7-578822809B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92E9-66F4-491E-86E2-49F6C62B2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66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50013AF-81B7-919F-B583-779A2E2C9A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442F37F-20DC-AD2F-6AC1-4475FD9D67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7A20-A8A9-487B-BCF6-7F572BD80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26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:a16="http://schemas.microsoft.com/office/drawing/2014/main" id="{FD4ECC64-B75E-F224-C567-855BBCD96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6933" y="0"/>
            <a:ext cx="963506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:a16="http://schemas.microsoft.com/office/drawing/2014/main" id="{97622B29-C4F7-F6D9-BF87-3A1FF2C9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73867" y="1066800"/>
            <a:ext cx="94149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E36BF3-4F83-6E71-ACAB-EEA6EF610E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10400" y="6286500"/>
            <a:ext cx="504613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50E28E4-62FF-5011-F211-A9FDF5C4BD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99600" y="6515100"/>
            <a:ext cx="2540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0AB4FE-3DF3-440B-97AA-8B36C906B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5">
            <a:extLst>
              <a:ext uri="{FF2B5EF4-FFF2-40B4-BE49-F238E27FC236}">
                <a16:creationId xmlns:a16="http://schemas.microsoft.com/office/drawing/2014/main" id="{45A95044-9DF5-15A0-930B-B20AEF8B4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1" y="812800"/>
            <a:ext cx="9751484" cy="0"/>
          </a:xfrm>
          <a:prstGeom prst="line">
            <a:avLst/>
          </a:prstGeom>
          <a:noFill/>
          <a:ln w="25400">
            <a:solidFill>
              <a:srgbClr val="0073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1" name="Freeform 9">
            <a:extLst>
              <a:ext uri="{FF2B5EF4-FFF2-40B4-BE49-F238E27FC236}">
                <a16:creationId xmlns:a16="http://schemas.microsoft.com/office/drawing/2014/main" id="{4A0FD26B-BB85-E895-5811-6C73623492C1}"/>
              </a:ext>
            </a:extLst>
          </p:cNvPr>
          <p:cNvSpPr>
            <a:spLocks/>
          </p:cNvSpPr>
          <p:nvPr userDrawn="1"/>
        </p:nvSpPr>
        <p:spPr bwMode="auto">
          <a:xfrm>
            <a:off x="2440517" y="6069013"/>
            <a:ext cx="9753600" cy="12700"/>
          </a:xfrm>
          <a:custGeom>
            <a:avLst/>
            <a:gdLst>
              <a:gd name="T0" fmla="*/ 0 w 5792"/>
              <a:gd name="T1" fmla="*/ 2147483646 h 8"/>
              <a:gd name="T2" fmla="*/ 2147483646 w 5792"/>
              <a:gd name="T3" fmla="*/ 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92" h="8">
                <a:moveTo>
                  <a:pt x="0" y="8"/>
                </a:moveTo>
                <a:lnTo>
                  <a:pt x="5792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10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114011" y="1396063"/>
            <a:ext cx="902338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KOAP’s Reports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December 2024 - </a:t>
            </a:r>
            <a:r>
              <a:rPr lang="en-U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April 2025</a:t>
            </a:r>
            <a:endParaRPr lang="en-US" sz="4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A72F8-CD7E-6C0F-514C-34829289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dirty="0"/>
              <a:t>Kentucky Department of Agriculture</a:t>
            </a:r>
          </a:p>
        </p:txBody>
      </p:sp>
      <p:pic>
        <p:nvPicPr>
          <p:cNvPr id="7" name="Picture 6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D30EC80F-235F-B703-ED04-D2C1CB655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5" r="5374"/>
          <a:stretch/>
        </p:blipFill>
        <p:spPr>
          <a:xfrm>
            <a:off x="2427954" y="812800"/>
            <a:ext cx="3350276" cy="3658206"/>
          </a:xfrm>
          <a:prstGeom prst="rect">
            <a:avLst/>
          </a:prstGeom>
          <a:noFill/>
        </p:spPr>
      </p:pic>
      <p:pic>
        <p:nvPicPr>
          <p:cNvPr id="5" name="Content Placeholder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512DC61-88F9-B839-4770-1EF6DB3110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r="23898" b="1"/>
          <a:stretch/>
        </p:blipFill>
        <p:spPr>
          <a:xfrm>
            <a:off x="5778230" y="812800"/>
            <a:ext cx="3453316" cy="3658206"/>
          </a:xfrm>
          <a:noFill/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12150C0-7FE5-1EA4-D071-2AF53C1A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91433" y="1552913"/>
            <a:ext cx="4440680" cy="2960454"/>
          </a:xfrm>
          <a:prstGeom prst="rect">
            <a:avLst/>
          </a:prstGeom>
        </p:spPr>
      </p:pic>
      <p:pic>
        <p:nvPicPr>
          <p:cNvPr id="11" name="Picture 10" descr="Men in suits shaking hands&#10;&#10;AI-generated content may be incorrect.">
            <a:extLst>
              <a:ext uri="{FF2B5EF4-FFF2-40B4-BE49-F238E27FC236}">
                <a16:creationId xmlns:a16="http://schemas.microsoft.com/office/drawing/2014/main" id="{AAB26035-7924-C9B0-F39B-0E3B17D12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54" y="4270443"/>
            <a:ext cx="3525374" cy="2587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1EE411-799A-C732-2BC9-3D6D89F0F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328" y="4263958"/>
            <a:ext cx="3891063" cy="2594042"/>
          </a:xfrm>
          <a:prstGeom prst="rect">
            <a:avLst/>
          </a:prstGeom>
        </p:spPr>
      </p:pic>
      <p:pic>
        <p:nvPicPr>
          <p:cNvPr id="14" name="Picture 1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C7EAB1F-6DD2-37E1-6F89-2B47207F1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94" y="4263958"/>
            <a:ext cx="2522707" cy="259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6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AD25-E3BD-53F5-8A3A-D397F0EA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KOAP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6FD6-607C-29D5-C45A-8A1A1F20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0391" y="764988"/>
            <a:ext cx="3172509" cy="5328024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>
                <a:effectLst/>
                <a:ea typeface="Calibri" panose="020F0502020204030204" pitchFamily="34" charset="0"/>
              </a:rPr>
              <a:t>Brandon Reed</a:t>
            </a:r>
          </a:p>
          <a:p>
            <a:pPr marL="400050" lvl="1" indent="0">
              <a:buNone/>
            </a:pPr>
            <a:r>
              <a:rPr lang="en-US" sz="1100" dirty="0">
                <a:effectLst/>
                <a:ea typeface="Calibri" panose="020F0502020204030204" pitchFamily="34" charset="0"/>
              </a:rPr>
              <a:t>Executive Director</a:t>
            </a:r>
          </a:p>
          <a:p>
            <a:pPr marL="0" indent="0">
              <a:buNone/>
            </a:pPr>
            <a:r>
              <a:rPr lang="en-US" sz="1500" dirty="0"/>
              <a:t>Bill McCloskey</a:t>
            </a:r>
          </a:p>
          <a:p>
            <a:pPr marL="400050" lvl="1" indent="0">
              <a:buNone/>
            </a:pPr>
            <a:r>
              <a:rPr lang="en-US" sz="1100" dirty="0"/>
              <a:t>Deputy Executive Director</a:t>
            </a:r>
          </a:p>
          <a:p>
            <a:pPr marL="0" indent="0">
              <a:buNone/>
            </a:pPr>
            <a:r>
              <a:rPr lang="en-US" sz="1500" dirty="0"/>
              <a:t>Bill Hearn</a:t>
            </a:r>
          </a:p>
          <a:p>
            <a:pPr marL="400050" lvl="1" indent="0">
              <a:buNone/>
            </a:pPr>
            <a:r>
              <a:rPr lang="en-US" sz="1100" dirty="0"/>
              <a:t>Fiscal Officer </a:t>
            </a:r>
          </a:p>
          <a:p>
            <a:pPr marL="0" indent="0">
              <a:buNone/>
            </a:pPr>
            <a:r>
              <a:rPr lang="en-US" sz="1500" dirty="0"/>
              <a:t>Brian Murphy</a:t>
            </a:r>
          </a:p>
          <a:p>
            <a:pPr marL="400050" lvl="1" indent="0">
              <a:buNone/>
            </a:pPr>
            <a:r>
              <a:rPr lang="en-US" sz="1100" dirty="0"/>
              <a:t>General Counsel</a:t>
            </a:r>
          </a:p>
          <a:p>
            <a:pPr marL="0" indent="0">
              <a:buNone/>
            </a:pPr>
            <a:r>
              <a:rPr lang="en-US" sz="1500" dirty="0"/>
              <a:t>Chelsea Smither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Hannah Sharp-Johnson</a:t>
            </a:r>
          </a:p>
          <a:p>
            <a:pPr marL="400050" lvl="1" indent="0">
              <a:buNone/>
            </a:pPr>
            <a:r>
              <a:rPr lang="en-US" sz="1100" dirty="0"/>
              <a:t>Boards &amp; Special Events Manager</a:t>
            </a:r>
          </a:p>
          <a:p>
            <a:pPr marL="0" indent="0">
              <a:buNone/>
            </a:pPr>
            <a:r>
              <a:rPr lang="en-US" sz="1500" dirty="0"/>
              <a:t>Alexis Scheidt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Jeff Parman</a:t>
            </a:r>
          </a:p>
          <a:p>
            <a:pPr marL="400050" lvl="1" indent="0">
              <a:buNone/>
            </a:pPr>
            <a:r>
              <a:rPr lang="en-US" sz="1100" dirty="0"/>
              <a:t>KADF Program Compliance Manager </a:t>
            </a:r>
          </a:p>
          <a:p>
            <a:pPr marL="0" indent="0">
              <a:buNone/>
            </a:pPr>
            <a:r>
              <a:rPr lang="en-US" sz="1500" dirty="0"/>
              <a:t>Landon Peach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Hunter Jones</a:t>
            </a:r>
          </a:p>
          <a:p>
            <a:pPr marL="400050" lvl="1" indent="0">
              <a:buNone/>
            </a:pPr>
            <a:r>
              <a:rPr lang="en-US" sz="1100" dirty="0"/>
              <a:t>KAFC Loan Programs Manager</a:t>
            </a:r>
          </a:p>
          <a:p>
            <a:pPr marL="0" indent="0">
              <a:buNone/>
            </a:pPr>
            <a:r>
              <a:rPr lang="en-US" sz="1500" dirty="0"/>
              <a:t>Bailey </a:t>
            </a:r>
            <a:r>
              <a:rPr lang="en-US" sz="1500" dirty="0" err="1"/>
              <a:t>Siry</a:t>
            </a:r>
            <a:r>
              <a:rPr lang="en-US" sz="1500" dirty="0"/>
              <a:t>-Crowder</a:t>
            </a:r>
          </a:p>
          <a:p>
            <a:pPr marL="400050" lvl="1" indent="0">
              <a:buNone/>
            </a:pPr>
            <a:r>
              <a:rPr lang="en-US" sz="1100" dirty="0"/>
              <a:t>KADF Project Compliance Manager</a:t>
            </a:r>
          </a:p>
          <a:p>
            <a:pPr marL="400050" lvl="1" indent="0">
              <a:buNone/>
            </a:pP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FA99F-F23D-18E0-2428-EE7E4BFB2F77}"/>
              </a:ext>
            </a:extLst>
          </p:cNvPr>
          <p:cNvSpPr txBox="1"/>
          <p:nvPr/>
        </p:nvSpPr>
        <p:spPr>
          <a:xfrm>
            <a:off x="6096000" y="5094939"/>
            <a:ext cx="6151532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500" dirty="0"/>
              <a:t>Rebecca Besok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Sarah Bryant</a:t>
            </a:r>
          </a:p>
          <a:p>
            <a:pPr lvl="1"/>
            <a:r>
              <a:rPr lang="en-US" sz="1100" dirty="0"/>
              <a:t>KADF Programs Manager</a:t>
            </a:r>
            <a:endParaRPr lang="en-US" sz="1600" dirty="0"/>
          </a:p>
          <a:p>
            <a:r>
              <a:rPr lang="en-US" sz="1500" dirty="0"/>
              <a:t>Savanna Hill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Tera Roberts</a:t>
            </a:r>
          </a:p>
          <a:p>
            <a:pPr lvl="1"/>
            <a:r>
              <a:rPr lang="en-US" sz="1100" dirty="0"/>
              <a:t>KAFC Loan Programs Manager</a:t>
            </a:r>
          </a:p>
        </p:txBody>
      </p:sp>
      <p:pic>
        <p:nvPicPr>
          <p:cNvPr id="6" name="Content Placeholder 5" descr="A group of people posing for a photo">
            <a:extLst>
              <a:ext uri="{FF2B5EF4-FFF2-40B4-BE49-F238E27FC236}">
                <a16:creationId xmlns:a16="http://schemas.microsoft.com/office/drawing/2014/main" id="{4DCCE6CC-D1FB-8D3E-1317-8CABDF081AB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00" y="1066799"/>
            <a:ext cx="5902031" cy="3934687"/>
          </a:xfrm>
        </p:spPr>
      </p:pic>
    </p:spTree>
    <p:extLst>
      <p:ext uri="{BB962C8B-B14F-4D97-AF65-F5344CB8AC3E}">
        <p14:creationId xmlns:p14="http://schemas.microsoft.com/office/powerpoint/2010/main" val="141338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56933" y="0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Monthly Board Approvals: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3882" y="1057834"/>
            <a:ext cx="3586062" cy="474233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               </a:t>
            </a:r>
            <a:r>
              <a:rPr lang="en-US" sz="2000" b="1" u="sng" dirty="0"/>
              <a:t>December</a:t>
            </a:r>
          </a:p>
          <a:p>
            <a:pPr marL="0" indent="0">
              <a:buNone/>
            </a:pPr>
            <a:r>
              <a:rPr lang="en-US" sz="2000" dirty="0"/>
              <a:t>     KADB            KAFC</a:t>
            </a:r>
          </a:p>
          <a:p>
            <a:pPr marL="0" indent="0">
              <a:buNone/>
            </a:pPr>
            <a:r>
              <a:rPr lang="en-US" sz="2000" dirty="0"/>
              <a:t>   $7.8 Million      $3.3 Million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   </a:t>
            </a:r>
            <a:r>
              <a:rPr lang="en-US" sz="2000" b="1" u="sng" dirty="0"/>
              <a:t>January</a:t>
            </a:r>
          </a:p>
          <a:p>
            <a:pPr marL="0" indent="0">
              <a:buNone/>
            </a:pPr>
            <a:r>
              <a:rPr lang="en-US" sz="2000" dirty="0"/>
              <a:t>KADB                   KAFC</a:t>
            </a:r>
          </a:p>
          <a:p>
            <a:pPr marL="0" indent="0">
              <a:buNone/>
            </a:pPr>
            <a:r>
              <a:rPr lang="en-US" sz="2000" dirty="0"/>
              <a:t>$2.5 Million            $2.9 Million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b="1" u="sng" dirty="0"/>
              <a:t>February</a:t>
            </a:r>
          </a:p>
          <a:p>
            <a:pPr marL="0" indent="0">
              <a:buNone/>
            </a:pPr>
            <a:r>
              <a:rPr lang="en-US" sz="2000" dirty="0"/>
              <a:t>KADB                    KAFC</a:t>
            </a:r>
          </a:p>
          <a:p>
            <a:pPr marL="0" indent="0">
              <a:buNone/>
            </a:pPr>
            <a:r>
              <a:rPr lang="en-US" sz="2000" dirty="0"/>
              <a:t>$300,000                   $1.2 Million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6093" y="6177468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51FA0-35DD-52B5-9B3D-4115CA314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B2AAAA-A57D-C6DA-DD6A-2C1509456D8A}"/>
              </a:ext>
            </a:extLst>
          </p:cNvPr>
          <p:cNvSpPr txBox="1">
            <a:spLocks/>
          </p:cNvSpPr>
          <p:nvPr/>
        </p:nvSpPr>
        <p:spPr bwMode="auto">
          <a:xfrm>
            <a:off x="7685442" y="1057834"/>
            <a:ext cx="3586062" cy="47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kern="0" dirty="0"/>
              <a:t>                  </a:t>
            </a:r>
            <a:r>
              <a:rPr lang="en-US" sz="2000" b="1" u="sng" kern="0" dirty="0"/>
              <a:t>March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kern="0" dirty="0"/>
              <a:t>     KADB            KAFC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kern="0" dirty="0"/>
              <a:t>   $2.1 Million      $2.4 Million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 kern="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kern="0" dirty="0"/>
              <a:t>	   </a:t>
            </a:r>
            <a:r>
              <a:rPr lang="en-US" sz="2000" b="1" u="sng" kern="0" dirty="0"/>
              <a:t>April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kern="0" dirty="0"/>
              <a:t>KADB                   KAFC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kern="0" dirty="0"/>
              <a:t>$1.3 Million            $2.1 Million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 kern="0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600" kern="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362200" y="23884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KOAP Highlights: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7668" y="1220772"/>
            <a:ext cx="5448468" cy="520694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5 staff members attended competitive leadership programs: Kentucky Agriculture Leadership Program, Kentucky Cattlemen’s Assoc. Leadership Program, &amp; Kentuckiana Agribusiness Leadership Academy </a:t>
            </a:r>
          </a:p>
          <a:p>
            <a:pPr marL="457200" lvl="1" indent="0">
              <a:buNone/>
            </a:pPr>
            <a:endParaRPr lang="en-US" sz="1800" dirty="0"/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800" dirty="0"/>
              <a:t>Staff traveled to six locations around the state to present at the FSA Guaranteed Lender Trainings</a:t>
            </a:r>
          </a:p>
          <a:p>
            <a:pPr marL="400050" lvl="1" indent="0">
              <a:buNone/>
            </a:pPr>
            <a:endParaRPr lang="en-US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Staff attended the Kentucky Dairy Development Councils Annual Meeting in Bowling Green, KY</a:t>
            </a:r>
          </a:p>
          <a:p>
            <a:pPr marL="457200" lvl="1" indent="0">
              <a:buNone/>
            </a:pPr>
            <a:endParaRPr lang="en-US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Staff attended the Eastern Kentucky Farmer Conference in London, KY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560" y="6181175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0257C-243A-9F8E-D0C0-9BAC183E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E9DD9-D3D8-D09F-0266-A8A6B27FCB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87164" y="1220772"/>
            <a:ext cx="4804835" cy="481676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6 out of 8 CAIP Administrator Trainings have been completed &amp; hosted by staff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County Agricultural Development Councils attended by staff – </a:t>
            </a:r>
          </a:p>
          <a:p>
            <a:pPr marL="457200" lvl="1" indent="0">
              <a:buNone/>
            </a:pPr>
            <a:r>
              <a:rPr lang="en-US" dirty="0"/>
              <a:t>(11) November, (11) December,            </a:t>
            </a:r>
          </a:p>
          <a:p>
            <a:pPr marL="457200" lvl="1" indent="0">
              <a:buNone/>
            </a:pPr>
            <a:r>
              <a:rPr lang="en-US" dirty="0"/>
              <a:t>(7) January, (15) February, (24)                  March, &amp; (19)  April.</a:t>
            </a:r>
          </a:p>
          <a:p>
            <a:pPr marL="457200" lvl="1" indent="0">
              <a:buNone/>
            </a:pPr>
            <a:endParaRPr lang="en-US" dirty="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91624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D51A621-5D63-CA22-DD1D-84033F6C0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5017" y="1641634"/>
            <a:ext cx="4656846" cy="3157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C91C8-6E1E-A1CD-BA52-48FE590D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 descr="A group of people posing for a photo">
            <a:extLst>
              <a:ext uri="{FF2B5EF4-FFF2-40B4-BE49-F238E27FC236}">
                <a16:creationId xmlns:a16="http://schemas.microsoft.com/office/drawing/2014/main" id="{841D29F9-ABE3-7B34-E957-AC5021051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18" y="1001337"/>
            <a:ext cx="3320826" cy="4654284"/>
          </a:xfrm>
        </p:spPr>
      </p:pic>
      <p:pic>
        <p:nvPicPr>
          <p:cNvPr id="13" name="Picture 12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2EC1FF7D-3DA9-DE52-4EE6-F009F780B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44" y="2270227"/>
            <a:ext cx="3320826" cy="24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13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7527-C706-7F9F-9B07-6F5401D7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b="1" dirty="0">
                <a:latin typeface="+mn-lt"/>
                <a:ea typeface="+mj-ea"/>
                <a:cs typeface="+mj-cs"/>
              </a:rPr>
              <a:t>Bill &amp; Brandon’s Top Picks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08FF7-EC1C-EC48-24AD-1BCAB1BEB22D}"/>
              </a:ext>
            </a:extLst>
          </p:cNvPr>
          <p:cNvSpPr txBox="1"/>
          <p:nvPr/>
        </p:nvSpPr>
        <p:spPr bwMode="auto">
          <a:xfrm>
            <a:off x="2768599" y="914400"/>
            <a:ext cx="4605867" cy="5029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2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600" b="1" dirty="0"/>
              <a:t>      December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Cowan Community Action Group, Inc-</a:t>
            </a:r>
            <a:r>
              <a:rPr lang="en-US" sz="2600" i="1" dirty="0"/>
              <a:t>$251,000 in state and Letcher County funds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600" i="1" dirty="0"/>
              <a:t>                   </a:t>
            </a:r>
            <a:r>
              <a:rPr lang="en-US" sz="2600" b="1" dirty="0"/>
              <a:t>January 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Community Farm Alliance, Inc.-</a:t>
            </a:r>
            <a:r>
              <a:rPr lang="en-US" sz="2600" i="1" dirty="0"/>
              <a:t>$868,008 in state funds over a two-year period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600" i="1" dirty="0"/>
              <a:t>	        </a:t>
            </a:r>
            <a:r>
              <a:rPr lang="en-US" sz="2600" b="1" dirty="0"/>
              <a:t>February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Metcalfe County 4-H Council, Incorporated-</a:t>
            </a:r>
            <a:r>
              <a:rPr lang="en-US" sz="2600" i="1" dirty="0"/>
              <a:t>$2,063 in Metcalfe County funds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D85B0-2572-4868-5229-A4EBD033222F}"/>
              </a:ext>
            </a:extLst>
          </p:cNvPr>
          <p:cNvSpPr txBox="1"/>
          <p:nvPr/>
        </p:nvSpPr>
        <p:spPr bwMode="auto">
          <a:xfrm>
            <a:off x="7456423" y="914400"/>
            <a:ext cx="4605867" cy="5029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2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600" b="1" dirty="0"/>
              <a:t>          March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Hopkinsville Elevator Company, Inc</a:t>
            </a:r>
            <a:r>
              <a:rPr lang="en-US" sz="2600" i="1" dirty="0"/>
              <a:t>.- $300,000 in multi-county funds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600" i="1" dirty="0"/>
              <a:t>                   </a:t>
            </a:r>
            <a:r>
              <a:rPr lang="en-US" sz="2600" b="1" i="1" dirty="0"/>
              <a:t>    </a:t>
            </a:r>
            <a:r>
              <a:rPr lang="en-US" sz="2600" b="1" dirty="0"/>
              <a:t>April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W&amp;W Veterinary Services, PLLC-</a:t>
            </a:r>
            <a:r>
              <a:rPr lang="en-US" sz="2600" i="1" dirty="0"/>
              <a:t>$66,241 in state and Madison County funds	</a:t>
            </a:r>
          </a:p>
        </p:txBody>
      </p:sp>
    </p:spTree>
    <p:extLst>
      <p:ext uri="{BB962C8B-B14F-4D97-AF65-F5344CB8AC3E}">
        <p14:creationId xmlns:p14="http://schemas.microsoft.com/office/powerpoint/2010/main" val="242794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95F7C-96A3-EFF4-88E3-3EB75999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Logo&#10;&#10;AI-generated content may be incorrect.">
            <a:extLst>
              <a:ext uri="{FF2B5EF4-FFF2-40B4-BE49-F238E27FC236}">
                <a16:creationId xmlns:a16="http://schemas.microsoft.com/office/drawing/2014/main" id="{B78572A0-1DCC-76FD-A951-2DC08223EC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94" y="812800"/>
            <a:ext cx="5884862" cy="3663407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03ADB5-3CA3-28C3-C0EF-FB78B312092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950629" y="4069807"/>
            <a:ext cx="4605867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June 20, 2025 </a:t>
            </a:r>
          </a:p>
          <a:p>
            <a:pPr marL="0" indent="0" algn="ctr">
              <a:buNone/>
            </a:pPr>
            <a:r>
              <a:rPr lang="en-US" dirty="0"/>
              <a:t>at the Kentucky Historical Society in Frankfort, KY at 9:00 a.m. (EDT)</a:t>
            </a:r>
          </a:p>
        </p:txBody>
      </p:sp>
    </p:spTree>
    <p:extLst>
      <p:ext uri="{BB962C8B-B14F-4D97-AF65-F5344CB8AC3E}">
        <p14:creationId xmlns:p14="http://schemas.microsoft.com/office/powerpoint/2010/main" val="13162064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Unbridled Spirit">
      <a:majorFont>
        <a:latin typeface="Franklin Gothic Heavy"/>
        <a:ea typeface=""/>
        <a:cs typeface=""/>
      </a:majorFont>
      <a:minorFont>
        <a:latin typeface="High Tow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Unbridled Spiri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bridled Spiri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</TotalTime>
  <Words>383</Words>
  <Application>Microsoft Office PowerPoint</Application>
  <PresentationFormat>Widescreen</PresentationFormat>
  <Paragraphs>83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Courier New</vt:lpstr>
      <vt:lpstr>Franklin Gothic Heavy</vt:lpstr>
      <vt:lpstr>High Tower Text</vt:lpstr>
      <vt:lpstr>Times New Roman</vt:lpstr>
      <vt:lpstr>Wingdings</vt:lpstr>
      <vt:lpstr>Theme1</vt:lpstr>
      <vt:lpstr>PowerPoint Presentation</vt:lpstr>
      <vt:lpstr>Kentucky Department of Agriculture</vt:lpstr>
      <vt:lpstr>KOAP Staff</vt:lpstr>
      <vt:lpstr>PowerPoint Presentation</vt:lpstr>
      <vt:lpstr>PowerPoint Presentation</vt:lpstr>
      <vt:lpstr>PowerPoint Presentation</vt:lpstr>
      <vt:lpstr>Bill &amp; Brandon’s Top Picks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Watson, Jesslyn (AGR)</dc:creator>
  <cp:lastModifiedBy>Hartley, Rachel (LRC)</cp:lastModifiedBy>
  <cp:revision>117</cp:revision>
  <cp:lastPrinted>2025-05-20T16:58:56Z</cp:lastPrinted>
  <dcterms:created xsi:type="dcterms:W3CDTF">2024-04-12T12:47:29Z</dcterms:created>
  <dcterms:modified xsi:type="dcterms:W3CDTF">2025-05-20T16:59:49Z</dcterms:modified>
</cp:coreProperties>
</file>