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287" r:id="rId2"/>
    <p:sldId id="286" r:id="rId3"/>
    <p:sldId id="288" r:id="rId4"/>
    <p:sldId id="292" r:id="rId5"/>
    <p:sldId id="291" r:id="rId6"/>
    <p:sldId id="293" r:id="rId7"/>
    <p:sldId id="294" r:id="rId8"/>
    <p:sldId id="298" r:id="rId9"/>
    <p:sldId id="295" r:id="rId10"/>
    <p:sldId id="296" r:id="rId11"/>
    <p:sldId id="297" r:id="rId12"/>
    <p:sldId id="299" r:id="rId13"/>
    <p:sldId id="300" r:id="rId14"/>
    <p:sldId id="301" r:id="rId15"/>
    <p:sldId id="304" r:id="rId16"/>
    <p:sldId id="305" r:id="rId17"/>
    <p:sldId id="302" r:id="rId18"/>
    <p:sldId id="307" r:id="rId19"/>
    <p:sldId id="306" r:id="rId20"/>
    <p:sldId id="308" r:id="rId21"/>
    <p:sldId id="309" r:id="rId22"/>
    <p:sldId id="310" r:id="rId23"/>
    <p:sldId id="311" r:id="rId24"/>
    <p:sldId id="312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9A2058-962E-A857-5D51-EA83711472C5}" name="Cowherd, Rachel (AGR)" initials="RC" userId="S::Rachel.Cowherd@ky.gov::e3d3ab78-efee-4851-83bd-266a8b8b2f0f" providerId="AD"/>
  <p188:author id="{65DF53B9-6491-4838-9799-DE8690C90E42}" name="Johnson, Hannah (AGR)" initials="HJ" userId="S::Hannah.Johnson@ky.gov::0683ff2b-3dec-4a50-8b52-b2362571f8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9305816135083"/>
          <c:y val="0.25072046109510088"/>
          <c:w val="0.36585365853658536"/>
          <c:h val="0.561959654178674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37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DC-4963-8425-D4A4B71C9128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5DC-4963-8425-D4A4B71C9128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5DC-4963-8425-D4A4B71C912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5DC-4963-8425-D4A4B71C9128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DC-4963-8425-D4A4B71C9128}"/>
              </c:ext>
            </c:extLst>
          </c:dPt>
          <c:dPt>
            <c:idx val="5"/>
            <c:bubble3D val="0"/>
            <c:spPr>
              <a:solidFill>
                <a:srgbClr val="FFCCFF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5DC-4963-8425-D4A4B71C912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5DC-4963-8425-D4A4B71C9128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5DC-4963-8425-D4A4B71C9128}"/>
              </c:ext>
            </c:extLst>
          </c:dPt>
          <c:dLbls>
            <c:dLbl>
              <c:idx val="0"/>
              <c:layout>
                <c:manualLayout>
                  <c:x val="-6.6626339078270411E-2"/>
                  <c:y val="3.2923726299551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DC-4963-8425-D4A4B71C9128}"/>
                </c:ext>
              </c:extLst>
            </c:dLbl>
            <c:dLbl>
              <c:idx val="1"/>
              <c:layout>
                <c:manualLayout>
                  <c:x val="4.2697155527960544E-2"/>
                  <c:y val="-3.00138155496978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DC-4963-8425-D4A4B71C9128}"/>
                </c:ext>
              </c:extLst>
            </c:dLbl>
            <c:dLbl>
              <c:idx val="2"/>
              <c:layout>
                <c:manualLayout>
                  <c:x val="2.5599278906585487E-2"/>
                  <c:y val="-7.40208335099124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DC-4963-8425-D4A4B71C9128}"/>
                </c:ext>
              </c:extLst>
            </c:dLbl>
            <c:dLbl>
              <c:idx val="3"/>
              <c:layout>
                <c:manualLayout>
                  <c:x val="1.7543272104582341E-2"/>
                  <c:y val="5.8847800106795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DC-4963-8425-D4A4B71C9128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DC-4963-8425-D4A4B71C9128}"/>
                </c:ext>
              </c:extLst>
            </c:dLbl>
            <c:dLbl>
              <c:idx val="5"/>
              <c:layout>
                <c:manualLayout>
                  <c:x val="3.7653820078732435E-2"/>
                  <c:y val="1.84155344414025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DC-4963-8425-D4A4B71C9128}"/>
                </c:ext>
              </c:extLst>
            </c:dLbl>
            <c:dLbl>
              <c:idx val="6"/>
              <c:layout>
                <c:manualLayout>
                  <c:x val="3.5995168408074291E-2"/>
                  <c:y val="6.7756246646494628E-2"/>
                </c:manualLayout>
              </c:layout>
              <c:numFmt formatCode="0%" sourceLinked="0"/>
              <c:spPr>
                <a:noFill/>
                <a:ln w="2274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5DC-4963-8425-D4A4B71C9128}"/>
                </c:ext>
              </c:extLst>
            </c:dLbl>
            <c:dLbl>
              <c:idx val="7"/>
              <c:layout>
                <c:manualLayout>
                  <c:x val="-4.7983073429333709E-2"/>
                  <c:y val="4.27437851215853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DC-4963-8425-D4A4B71C9128}"/>
                </c:ext>
              </c:extLst>
            </c:dLbl>
            <c:numFmt formatCode="0%" sourceLinked="0"/>
            <c:spPr>
              <a:noFill/>
              <a:ln w="227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Tobacco</c:v>
                </c:pt>
                <c:pt idx="1">
                  <c:v>Corn</c:v>
                </c:pt>
                <c:pt idx="2">
                  <c:v>Soybeans</c:v>
                </c:pt>
                <c:pt idx="3">
                  <c:v>Horses</c:v>
                </c:pt>
                <c:pt idx="4">
                  <c:v>Cattle</c:v>
                </c:pt>
                <c:pt idx="5">
                  <c:v>Dairy</c:v>
                </c:pt>
                <c:pt idx="6">
                  <c:v>Other</c:v>
                </c:pt>
                <c:pt idx="7">
                  <c:v>Poultry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24</c:v>
                </c:pt>
                <c:pt idx="1">
                  <c:v>8</c:v>
                </c:pt>
                <c:pt idx="2">
                  <c:v>7</c:v>
                </c:pt>
                <c:pt idx="3">
                  <c:v>17</c:v>
                </c:pt>
                <c:pt idx="4">
                  <c:v>19</c:v>
                </c:pt>
                <c:pt idx="5">
                  <c:v>8</c:v>
                </c:pt>
                <c:pt idx="6">
                  <c:v>12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DC-4963-8425-D4A4B71C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</c:pieChart>
      <c:spPr>
        <a:noFill/>
        <a:ln w="253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49102237233068"/>
          <c:y val="5.9889265053678177E-2"/>
          <c:w val="0.47027642017039384"/>
          <c:h val="0.80843721096080934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60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955-426A-9115-FFC050A25EA3}"/>
              </c:ext>
            </c:extLst>
          </c:dPt>
          <c:dPt>
            <c:idx val="1"/>
            <c:bubble3D val="0"/>
            <c:spPr>
              <a:solidFill>
                <a:srgbClr val="FF7E1D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955-426A-9115-FFC050A25EA3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955-426A-9115-FFC050A25EA3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955-426A-9115-FFC050A25EA3}"/>
              </c:ext>
            </c:extLst>
          </c:dPt>
          <c:dPt>
            <c:idx val="4"/>
            <c:bubble3D val="0"/>
            <c:spPr>
              <a:solidFill>
                <a:srgbClr val="CC99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955-426A-9115-FFC050A25EA3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955-426A-9115-FFC050A25EA3}"/>
              </c:ext>
            </c:extLst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955-426A-9115-FFC050A25EA3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955-426A-9115-FFC050A25EA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955-426A-9115-FFC050A25EA3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955-426A-9115-FFC050A25EA3}"/>
              </c:ext>
            </c:extLst>
          </c:dPt>
          <c:dPt>
            <c:idx val="1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955-426A-9115-FFC050A25EA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B1C4B52-27CF-49FB-B395-F36FE6BB939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22.3%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55-426A-9115-FFC050A25E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5EEC9C-377B-44E7-BFE3-5DBA4EC409F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21.1%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55-426A-9115-FFC050A25E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2B434E-5EE3-47AC-992D-0576E0F4201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16.9%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55-426A-9115-FFC050A25E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Corn
12.4%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955-426A-9115-FFC050A25EA3}"/>
                </c:ext>
              </c:extLst>
            </c:dLbl>
            <c:dLbl>
              <c:idx val="4"/>
              <c:layout>
                <c:manualLayout>
                  <c:x val="2.7652560079283659E-2"/>
                  <c:y val="0"/>
                </c:manualLayout>
              </c:layout>
              <c:tx>
                <c:rich>
                  <a:bodyPr/>
                  <a:lstStyle/>
                  <a:p>
                    <a:fld id="{5501FE49-D5E5-4880-B091-35540B02D13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11.0%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55-426A-9115-FFC050A25EA3}"/>
                </c:ext>
              </c:extLst>
            </c:dLbl>
            <c:dLbl>
              <c:idx val="5"/>
              <c:layout>
                <c:manualLayout>
                  <c:x val="4.5117392165329534E-2"/>
                  <c:y val="-2.50191830909058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Hay 4.1%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753081725253"/>
                      <c:h val="9.25872239438619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955-426A-9115-FFC050A25EA3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Hort 3.3%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955-426A-9115-FFC050A25EA3}"/>
                </c:ext>
              </c:extLst>
            </c:dLbl>
            <c:dLbl>
              <c:idx val="7"/>
              <c:layout>
                <c:manualLayout>
                  <c:x val="-2.6681986580758037E-17"/>
                  <c:y val="5.00385631840277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Wheat 2.3%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955-426A-9115-FFC050A25EA3}"/>
                </c:ext>
              </c:extLst>
            </c:dLbl>
            <c:dLbl>
              <c:idx val="8"/>
              <c:layout>
                <c:manualLayout>
                  <c:x val="8.1334206320481174E-8"/>
                  <c:y val="-1.022026506506425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/>
                    </a:pPr>
                    <a:r>
                      <a:rPr lang="en-US" sz="1400" baseline="0"/>
                      <a:t>               Tobacco </a:t>
                    </a:r>
                    <a:fld id="{4AB01CE5-BFFF-4D52-9CD6-777457C7B8E6}" type="PERCENTAGE">
                      <a:rPr lang="en-US" sz="1400" baseline="0" smtClean="0"/>
                      <a:pPr algn="l">
                        <a:defRPr sz="1400"/>
                      </a:pPr>
                      <a:t>[PERCENTAGE]</a:t>
                    </a:fld>
                    <a:endParaRPr lang="en-US" sz="1400" baseline="0"/>
                  </a:p>
                </c:rich>
              </c:tx>
              <c:numFmt formatCode="0.0%" sourceLinked="0"/>
              <c:spPr>
                <a:noFill/>
                <a:ln w="1209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8749486577816"/>
                      <c:h val="5.43610379930608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955-426A-9115-FFC050A25EA3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Dairy</a:t>
                    </a:r>
                    <a:r>
                      <a:rPr lang="en-US" baseline="0"/>
                      <a:t> </a:t>
                    </a:r>
                    <a:r>
                      <a:rPr lang="en-US"/>
                      <a:t>2.1%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955-426A-9115-FFC050A25E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baseline="0"/>
                      <a:t>Hogs 2.1%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332668810088"/>
                      <c:h val="6.36471468500189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5-3955-426A-9115-FFC050A25EA3}"/>
                </c:ext>
              </c:extLst>
            </c:dLbl>
            <c:numFmt formatCode="0.0%" sourceLinked="0"/>
            <c:spPr>
              <a:noFill/>
              <a:ln w="120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Poultry</c:v>
                </c:pt>
                <c:pt idx="1">
                  <c:v>Cattle</c:v>
                </c:pt>
                <c:pt idx="2">
                  <c:v>Horses</c:v>
                </c:pt>
                <c:pt idx="3">
                  <c:v>Corn</c:v>
                </c:pt>
                <c:pt idx="4">
                  <c:v>Soybeans</c:v>
                </c:pt>
                <c:pt idx="5">
                  <c:v>Hay</c:v>
                </c:pt>
                <c:pt idx="6">
                  <c:v>Hort</c:v>
                </c:pt>
                <c:pt idx="7">
                  <c:v>Wheat</c:v>
                </c:pt>
                <c:pt idx="8">
                  <c:v>Tobacco</c:v>
                </c:pt>
                <c:pt idx="9">
                  <c:v>Dairy</c:v>
                </c:pt>
                <c:pt idx="10">
                  <c:v>Hogs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22.3</c:v>
                </c:pt>
                <c:pt idx="1">
                  <c:v>21.1</c:v>
                </c:pt>
                <c:pt idx="2">
                  <c:v>16.899999999999999</c:v>
                </c:pt>
                <c:pt idx="3">
                  <c:v>12.4</c:v>
                </c:pt>
                <c:pt idx="4">
                  <c:v>11</c:v>
                </c:pt>
                <c:pt idx="5">
                  <c:v>4.0999999999999996</c:v>
                </c:pt>
                <c:pt idx="6" formatCode="General">
                  <c:v>3.3</c:v>
                </c:pt>
                <c:pt idx="7" formatCode="General">
                  <c:v>2.2999999999999998</c:v>
                </c:pt>
                <c:pt idx="8" formatCode="General">
                  <c:v>2.2000000000000002</c:v>
                </c:pt>
                <c:pt idx="9" formatCode="General">
                  <c:v>2.1</c:v>
                </c:pt>
                <c:pt idx="10" formatCode="General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955-426A-9115-FFC050A25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3"/>
      </c:pieChart>
      <c:spPr>
        <a:noFill/>
        <a:ln w="25386">
          <a:noFill/>
        </a:ln>
      </c:spPr>
    </c:plotArea>
    <c:plotVisOnly val="1"/>
    <c:dispBlanksAs val="zero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420FD-5FD8-4402-9B34-54DA8E19A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E3D955-8D28-4307-96E8-4566AF2B155D}">
      <dgm:prSet/>
      <dgm:spPr/>
      <dgm:t>
        <a:bodyPr/>
        <a:lstStyle/>
        <a:p>
          <a:r>
            <a:rPr lang="en-US" b="1"/>
            <a:t>2024 MSA: </a:t>
          </a:r>
          <a:endParaRPr lang="en-US"/>
        </a:p>
      </dgm:t>
    </dgm:pt>
    <dgm:pt modelId="{00AF75A1-00E8-4A1F-BB98-C526BEE2506D}" type="parTrans" cxnId="{6AFA3657-D078-4784-B720-29894B2FB5E5}">
      <dgm:prSet/>
      <dgm:spPr/>
      <dgm:t>
        <a:bodyPr/>
        <a:lstStyle/>
        <a:p>
          <a:endParaRPr lang="en-US"/>
        </a:p>
      </dgm:t>
    </dgm:pt>
    <dgm:pt modelId="{8F1D71EA-7FC3-4D0A-9D13-5836981D49D4}" type="sibTrans" cxnId="{6AFA3657-D078-4784-B720-29894B2FB5E5}">
      <dgm:prSet/>
      <dgm:spPr/>
      <dgm:t>
        <a:bodyPr/>
        <a:lstStyle/>
        <a:p>
          <a:endParaRPr lang="en-US"/>
        </a:p>
      </dgm:t>
    </dgm:pt>
    <dgm:pt modelId="{A2F9158F-19D3-4950-B1A4-0637E8937484}">
      <dgm:prSet/>
      <dgm:spPr/>
      <dgm:t>
        <a:bodyPr/>
        <a:lstStyle/>
        <a:p>
          <a:r>
            <a:rPr lang="en-US" b="1"/>
            <a:t>State         $27,199,270.00</a:t>
          </a:r>
          <a:endParaRPr lang="en-US"/>
        </a:p>
      </dgm:t>
    </dgm:pt>
    <dgm:pt modelId="{DABA4920-CE3B-4C1F-840B-E2EAE6CD2C70}" type="parTrans" cxnId="{E41EEB9C-D272-4B65-866E-C5BE74E82E7A}">
      <dgm:prSet/>
      <dgm:spPr/>
      <dgm:t>
        <a:bodyPr/>
        <a:lstStyle/>
        <a:p>
          <a:endParaRPr lang="en-US"/>
        </a:p>
      </dgm:t>
    </dgm:pt>
    <dgm:pt modelId="{FB5CD4F1-5EE7-4C2E-B51C-F26D6413AE06}" type="sibTrans" cxnId="{E41EEB9C-D272-4B65-866E-C5BE74E82E7A}">
      <dgm:prSet/>
      <dgm:spPr/>
      <dgm:t>
        <a:bodyPr/>
        <a:lstStyle/>
        <a:p>
          <a:endParaRPr lang="en-US"/>
        </a:p>
      </dgm:t>
    </dgm:pt>
    <dgm:pt modelId="{BF7AD2C3-4982-447F-B7F2-E9C621FD7B1D}">
      <dgm:prSet/>
      <dgm:spPr/>
      <dgm:t>
        <a:bodyPr/>
        <a:lstStyle/>
        <a:p>
          <a:r>
            <a:rPr lang="en-US" b="1"/>
            <a:t>County    $15,051,606.00</a:t>
          </a:r>
          <a:endParaRPr lang="en-US"/>
        </a:p>
      </dgm:t>
    </dgm:pt>
    <dgm:pt modelId="{85FFEC54-3612-4F72-818C-D7AE780F2BFA}" type="parTrans" cxnId="{BB2FFFB2-72A0-4E37-AB48-729D24BCC633}">
      <dgm:prSet/>
      <dgm:spPr/>
      <dgm:t>
        <a:bodyPr/>
        <a:lstStyle/>
        <a:p>
          <a:endParaRPr lang="en-US"/>
        </a:p>
      </dgm:t>
    </dgm:pt>
    <dgm:pt modelId="{BCD862C9-63BC-4589-AF39-37F875CC7661}" type="sibTrans" cxnId="{BB2FFFB2-72A0-4E37-AB48-729D24BCC633}">
      <dgm:prSet/>
      <dgm:spPr/>
      <dgm:t>
        <a:bodyPr/>
        <a:lstStyle/>
        <a:p>
          <a:endParaRPr lang="en-US"/>
        </a:p>
      </dgm:t>
    </dgm:pt>
    <dgm:pt modelId="{B81E46C2-D564-448B-A627-0096A51E3FEF}">
      <dgm:prSet/>
      <dgm:spPr/>
      <dgm:t>
        <a:bodyPr/>
        <a:lstStyle/>
        <a:p>
          <a:r>
            <a:rPr lang="en-US" b="1"/>
            <a:t>Total          $42,250,876.00</a:t>
          </a:r>
          <a:endParaRPr lang="en-US"/>
        </a:p>
      </dgm:t>
    </dgm:pt>
    <dgm:pt modelId="{F2312082-A62B-4A8A-A7D8-46640D7515F5}" type="parTrans" cxnId="{D2B99845-8007-4517-A1B1-91AE5C75B3C8}">
      <dgm:prSet/>
      <dgm:spPr/>
      <dgm:t>
        <a:bodyPr/>
        <a:lstStyle/>
        <a:p>
          <a:endParaRPr lang="en-US"/>
        </a:p>
      </dgm:t>
    </dgm:pt>
    <dgm:pt modelId="{5B017261-C1EB-4B80-AA97-687E002E59E9}" type="sibTrans" cxnId="{D2B99845-8007-4517-A1B1-91AE5C75B3C8}">
      <dgm:prSet/>
      <dgm:spPr/>
      <dgm:t>
        <a:bodyPr/>
        <a:lstStyle/>
        <a:p>
          <a:endParaRPr lang="en-US"/>
        </a:p>
      </dgm:t>
    </dgm:pt>
    <dgm:pt modelId="{BF130466-1B69-4675-BE04-35F9C6A956C7}" type="pres">
      <dgm:prSet presAssocID="{3BA420FD-5FD8-4402-9B34-54DA8E19A7AE}" presName="linear" presStyleCnt="0">
        <dgm:presLayoutVars>
          <dgm:animLvl val="lvl"/>
          <dgm:resizeHandles val="exact"/>
        </dgm:presLayoutVars>
      </dgm:prSet>
      <dgm:spPr/>
    </dgm:pt>
    <dgm:pt modelId="{12E620FE-6ACB-4F15-9315-5D2BDA207C02}" type="pres">
      <dgm:prSet presAssocID="{A3E3D955-8D28-4307-96E8-4566AF2B15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A509A1-74EE-445F-A578-0302FC117B1F}" type="pres">
      <dgm:prSet presAssocID="{8F1D71EA-7FC3-4D0A-9D13-5836981D49D4}" presName="spacer" presStyleCnt="0"/>
      <dgm:spPr/>
    </dgm:pt>
    <dgm:pt modelId="{E176661F-4B84-42F2-9024-D16A4CAF01F9}" type="pres">
      <dgm:prSet presAssocID="{A2F9158F-19D3-4950-B1A4-0637E89374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C1521D-AC9C-4880-B566-DDB4EDF1E0CD}" type="pres">
      <dgm:prSet presAssocID="{FB5CD4F1-5EE7-4C2E-B51C-F26D6413AE06}" presName="spacer" presStyleCnt="0"/>
      <dgm:spPr/>
    </dgm:pt>
    <dgm:pt modelId="{232CAB58-5B89-405E-A03D-D932137CB4F9}" type="pres">
      <dgm:prSet presAssocID="{BF7AD2C3-4982-447F-B7F2-E9C621FD7B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CECCE-A4AA-4E82-9103-6AFE953F7B86}" type="pres">
      <dgm:prSet presAssocID="{BCD862C9-63BC-4589-AF39-37F875CC7661}" presName="spacer" presStyleCnt="0"/>
      <dgm:spPr/>
    </dgm:pt>
    <dgm:pt modelId="{03BE7515-51DC-4D23-BA8A-1067DFD4E7F0}" type="pres">
      <dgm:prSet presAssocID="{B81E46C2-D564-448B-A627-0096A51E3F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B99845-8007-4517-A1B1-91AE5C75B3C8}" srcId="{3BA420FD-5FD8-4402-9B34-54DA8E19A7AE}" destId="{B81E46C2-D564-448B-A627-0096A51E3FEF}" srcOrd="3" destOrd="0" parTransId="{F2312082-A62B-4A8A-A7D8-46640D7515F5}" sibTransId="{5B017261-C1EB-4B80-AA97-687E002E59E9}"/>
    <dgm:cxn modelId="{A5B8A84A-1264-462B-9F6D-8E69A094F6DD}" type="presOf" srcId="{A3E3D955-8D28-4307-96E8-4566AF2B155D}" destId="{12E620FE-6ACB-4F15-9315-5D2BDA207C02}" srcOrd="0" destOrd="0" presId="urn:microsoft.com/office/officeart/2005/8/layout/vList2"/>
    <dgm:cxn modelId="{A11CC251-EE9F-4545-A30D-05DE4B37A213}" type="presOf" srcId="{A2F9158F-19D3-4950-B1A4-0637E8937484}" destId="{E176661F-4B84-42F2-9024-D16A4CAF01F9}" srcOrd="0" destOrd="0" presId="urn:microsoft.com/office/officeart/2005/8/layout/vList2"/>
    <dgm:cxn modelId="{6AFA3657-D078-4784-B720-29894B2FB5E5}" srcId="{3BA420FD-5FD8-4402-9B34-54DA8E19A7AE}" destId="{A3E3D955-8D28-4307-96E8-4566AF2B155D}" srcOrd="0" destOrd="0" parTransId="{00AF75A1-00E8-4A1F-BB98-C526BEE2506D}" sibTransId="{8F1D71EA-7FC3-4D0A-9D13-5836981D49D4}"/>
    <dgm:cxn modelId="{9BE1D08B-9489-4A1B-BE79-9E808C03FF9D}" type="presOf" srcId="{3BA420FD-5FD8-4402-9B34-54DA8E19A7AE}" destId="{BF130466-1B69-4675-BE04-35F9C6A956C7}" srcOrd="0" destOrd="0" presId="urn:microsoft.com/office/officeart/2005/8/layout/vList2"/>
    <dgm:cxn modelId="{1F095E90-79CD-44E0-882A-B81422257A3B}" type="presOf" srcId="{B81E46C2-D564-448B-A627-0096A51E3FEF}" destId="{03BE7515-51DC-4D23-BA8A-1067DFD4E7F0}" srcOrd="0" destOrd="0" presId="urn:microsoft.com/office/officeart/2005/8/layout/vList2"/>
    <dgm:cxn modelId="{E41EEB9C-D272-4B65-866E-C5BE74E82E7A}" srcId="{3BA420FD-5FD8-4402-9B34-54DA8E19A7AE}" destId="{A2F9158F-19D3-4950-B1A4-0637E8937484}" srcOrd="1" destOrd="0" parTransId="{DABA4920-CE3B-4C1F-840B-E2EAE6CD2C70}" sibTransId="{FB5CD4F1-5EE7-4C2E-B51C-F26D6413AE06}"/>
    <dgm:cxn modelId="{BA8671A2-0F15-4C99-806F-7C8456B4820E}" type="presOf" srcId="{BF7AD2C3-4982-447F-B7F2-E9C621FD7B1D}" destId="{232CAB58-5B89-405E-A03D-D932137CB4F9}" srcOrd="0" destOrd="0" presId="urn:microsoft.com/office/officeart/2005/8/layout/vList2"/>
    <dgm:cxn modelId="{BB2FFFB2-72A0-4E37-AB48-729D24BCC633}" srcId="{3BA420FD-5FD8-4402-9B34-54DA8E19A7AE}" destId="{BF7AD2C3-4982-447F-B7F2-E9C621FD7B1D}" srcOrd="2" destOrd="0" parTransId="{85FFEC54-3612-4F72-818C-D7AE780F2BFA}" sibTransId="{BCD862C9-63BC-4589-AF39-37F875CC7661}"/>
    <dgm:cxn modelId="{0E8A8A69-5C3C-432F-94C8-5BF4FE4D6152}" type="presParOf" srcId="{BF130466-1B69-4675-BE04-35F9C6A956C7}" destId="{12E620FE-6ACB-4F15-9315-5D2BDA207C02}" srcOrd="0" destOrd="0" presId="urn:microsoft.com/office/officeart/2005/8/layout/vList2"/>
    <dgm:cxn modelId="{D1B2BE78-0DF4-4C8A-8754-2B220C68567C}" type="presParOf" srcId="{BF130466-1B69-4675-BE04-35F9C6A956C7}" destId="{A6A509A1-74EE-445F-A578-0302FC117B1F}" srcOrd="1" destOrd="0" presId="urn:microsoft.com/office/officeart/2005/8/layout/vList2"/>
    <dgm:cxn modelId="{B76A5AD0-310A-47B8-9A74-298DE5C9D4F7}" type="presParOf" srcId="{BF130466-1B69-4675-BE04-35F9C6A956C7}" destId="{E176661F-4B84-42F2-9024-D16A4CAF01F9}" srcOrd="2" destOrd="0" presId="urn:microsoft.com/office/officeart/2005/8/layout/vList2"/>
    <dgm:cxn modelId="{30BC1802-628C-4E7F-9993-70A35D08FAA3}" type="presParOf" srcId="{BF130466-1B69-4675-BE04-35F9C6A956C7}" destId="{D4C1521D-AC9C-4880-B566-DDB4EDF1E0CD}" srcOrd="3" destOrd="0" presId="urn:microsoft.com/office/officeart/2005/8/layout/vList2"/>
    <dgm:cxn modelId="{AFF13E17-EB45-4CBD-B05B-D69C179D7207}" type="presParOf" srcId="{BF130466-1B69-4675-BE04-35F9C6A956C7}" destId="{232CAB58-5B89-405E-A03D-D932137CB4F9}" srcOrd="4" destOrd="0" presId="urn:microsoft.com/office/officeart/2005/8/layout/vList2"/>
    <dgm:cxn modelId="{35FAB9E0-A825-44E1-A8C7-7A1C25ABE324}" type="presParOf" srcId="{BF130466-1B69-4675-BE04-35F9C6A956C7}" destId="{754CECCE-A4AA-4E82-9103-6AFE953F7B86}" srcOrd="5" destOrd="0" presId="urn:microsoft.com/office/officeart/2005/8/layout/vList2"/>
    <dgm:cxn modelId="{CDDBEC02-C310-4837-A1EE-56ECD7FC5CB1}" type="presParOf" srcId="{BF130466-1B69-4675-BE04-35F9C6A956C7}" destId="{03BE7515-51DC-4D23-BA8A-1067DFD4E7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B9E8D-8D5A-40D6-842D-53743F7E0B3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60E59-5E51-4ECF-94A2-3A2A75D5C3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Administrative Cost Total: </a:t>
          </a:r>
          <a:r>
            <a:rPr lang="en-US" b="1" i="1" dirty="0"/>
            <a:t>$1,678,647.75</a:t>
          </a:r>
          <a:endParaRPr lang="en-US" dirty="0"/>
        </a:p>
      </dgm:t>
    </dgm:pt>
    <dgm:pt modelId="{4482C731-F4F7-47C4-8C26-AE6C247F5570}" type="parTrans" cxnId="{CF5073F5-36F8-427B-B5EE-64EA05290A76}">
      <dgm:prSet/>
      <dgm:spPr/>
      <dgm:t>
        <a:bodyPr/>
        <a:lstStyle/>
        <a:p>
          <a:endParaRPr lang="en-US"/>
        </a:p>
      </dgm:t>
    </dgm:pt>
    <dgm:pt modelId="{9EC7F66F-032A-47E2-AC4B-66D8B042335F}" type="sibTrans" cxnId="{CF5073F5-36F8-427B-B5EE-64EA05290A76}">
      <dgm:prSet/>
      <dgm:spPr/>
      <dgm:t>
        <a:bodyPr/>
        <a:lstStyle/>
        <a:p>
          <a:endParaRPr lang="en-US"/>
        </a:p>
      </dgm:t>
    </dgm:pt>
    <dgm:pt modelId="{5BC67039-39C5-4A6F-878D-7903A2098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Office Expenses Total: </a:t>
          </a:r>
          <a:r>
            <a:rPr lang="en-US" b="1" i="1"/>
            <a:t>$282,167.37</a:t>
          </a:r>
          <a:endParaRPr lang="en-US"/>
        </a:p>
      </dgm:t>
    </dgm:pt>
    <dgm:pt modelId="{269119DF-6249-4618-B50A-6CBFA482BF17}" type="parTrans" cxnId="{D7F1E6D1-ACE8-4B9A-B1A9-18062F4AD30A}">
      <dgm:prSet/>
      <dgm:spPr/>
      <dgm:t>
        <a:bodyPr/>
        <a:lstStyle/>
        <a:p>
          <a:endParaRPr lang="en-US"/>
        </a:p>
      </dgm:t>
    </dgm:pt>
    <dgm:pt modelId="{3ECDFF50-4763-4864-AAC9-21441A976018}" type="sibTrans" cxnId="{D7F1E6D1-ACE8-4B9A-B1A9-18062F4AD30A}">
      <dgm:prSet/>
      <dgm:spPr/>
      <dgm:t>
        <a:bodyPr/>
        <a:lstStyle/>
        <a:p>
          <a:endParaRPr lang="en-US"/>
        </a:p>
      </dgm:t>
    </dgm:pt>
    <dgm:pt modelId="{C3119E61-7E98-4F01-AC2F-D5112642C22C}" type="pres">
      <dgm:prSet presAssocID="{10EB9E8D-8D5A-40D6-842D-53743F7E0B3D}" presName="root" presStyleCnt="0">
        <dgm:presLayoutVars>
          <dgm:dir/>
          <dgm:resizeHandles val="exact"/>
        </dgm:presLayoutVars>
      </dgm:prSet>
      <dgm:spPr/>
    </dgm:pt>
    <dgm:pt modelId="{65AF561F-4011-4EAD-99BE-CC89ABF525F1}" type="pres">
      <dgm:prSet presAssocID="{D6C60E59-5E51-4ECF-94A2-3A2A75D5C344}" presName="compNode" presStyleCnt="0"/>
      <dgm:spPr/>
    </dgm:pt>
    <dgm:pt modelId="{1F186673-D453-4981-8CFB-CEBE089D4887}" type="pres">
      <dgm:prSet presAssocID="{D6C60E59-5E51-4ECF-94A2-3A2A75D5C3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ADE62C1-B19C-4E57-A4F7-8C8FC744EC70}" type="pres">
      <dgm:prSet presAssocID="{D6C60E59-5E51-4ECF-94A2-3A2A75D5C344}" presName="spaceRect" presStyleCnt="0"/>
      <dgm:spPr/>
    </dgm:pt>
    <dgm:pt modelId="{995B061A-F92C-41B1-BFA3-2D2D4D97C9B6}" type="pres">
      <dgm:prSet presAssocID="{D6C60E59-5E51-4ECF-94A2-3A2A75D5C344}" presName="textRect" presStyleLbl="revTx" presStyleIdx="0" presStyleCnt="2">
        <dgm:presLayoutVars>
          <dgm:chMax val="1"/>
          <dgm:chPref val="1"/>
        </dgm:presLayoutVars>
      </dgm:prSet>
      <dgm:spPr/>
    </dgm:pt>
    <dgm:pt modelId="{6F628E05-4E08-4D0D-92F5-68BE9C619BEE}" type="pres">
      <dgm:prSet presAssocID="{9EC7F66F-032A-47E2-AC4B-66D8B042335F}" presName="sibTrans" presStyleCnt="0"/>
      <dgm:spPr/>
    </dgm:pt>
    <dgm:pt modelId="{68448957-44C2-4BC4-9BCE-6AD322663918}" type="pres">
      <dgm:prSet presAssocID="{5BC67039-39C5-4A6F-878D-7903A2098524}" presName="compNode" presStyleCnt="0"/>
      <dgm:spPr/>
    </dgm:pt>
    <dgm:pt modelId="{17A2650C-5601-40A8-B38E-298097478FE9}" type="pres">
      <dgm:prSet presAssocID="{5BC67039-39C5-4A6F-878D-7903A20985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31FD3A80-A223-4EA7-AC00-5B5E28C8FEFC}" type="pres">
      <dgm:prSet presAssocID="{5BC67039-39C5-4A6F-878D-7903A2098524}" presName="spaceRect" presStyleCnt="0"/>
      <dgm:spPr/>
    </dgm:pt>
    <dgm:pt modelId="{161726CD-C2C3-4385-8A4D-70369FD4BF6E}" type="pres">
      <dgm:prSet presAssocID="{5BC67039-39C5-4A6F-878D-7903A209852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864851-F9E8-49F2-801B-761BCA8D723F}" type="presOf" srcId="{5BC67039-39C5-4A6F-878D-7903A2098524}" destId="{161726CD-C2C3-4385-8A4D-70369FD4BF6E}" srcOrd="0" destOrd="0" presId="urn:microsoft.com/office/officeart/2018/2/layout/IconLabelList"/>
    <dgm:cxn modelId="{938C965A-1785-4E99-A41A-F75AAB20CDDE}" type="presOf" srcId="{10EB9E8D-8D5A-40D6-842D-53743F7E0B3D}" destId="{C3119E61-7E98-4F01-AC2F-D5112642C22C}" srcOrd="0" destOrd="0" presId="urn:microsoft.com/office/officeart/2018/2/layout/IconLabelList"/>
    <dgm:cxn modelId="{E39C0C93-E698-4CA1-97DA-D1912BACB544}" type="presOf" srcId="{D6C60E59-5E51-4ECF-94A2-3A2A75D5C344}" destId="{995B061A-F92C-41B1-BFA3-2D2D4D97C9B6}" srcOrd="0" destOrd="0" presId="urn:microsoft.com/office/officeart/2018/2/layout/IconLabelList"/>
    <dgm:cxn modelId="{D7F1E6D1-ACE8-4B9A-B1A9-18062F4AD30A}" srcId="{10EB9E8D-8D5A-40D6-842D-53743F7E0B3D}" destId="{5BC67039-39C5-4A6F-878D-7903A2098524}" srcOrd="1" destOrd="0" parTransId="{269119DF-6249-4618-B50A-6CBFA482BF17}" sibTransId="{3ECDFF50-4763-4864-AAC9-21441A976018}"/>
    <dgm:cxn modelId="{CF5073F5-36F8-427B-B5EE-64EA05290A76}" srcId="{10EB9E8D-8D5A-40D6-842D-53743F7E0B3D}" destId="{D6C60E59-5E51-4ECF-94A2-3A2A75D5C344}" srcOrd="0" destOrd="0" parTransId="{4482C731-F4F7-47C4-8C26-AE6C247F5570}" sibTransId="{9EC7F66F-032A-47E2-AC4B-66D8B042335F}"/>
    <dgm:cxn modelId="{D9E2649C-533A-4B58-9FC5-9AF037F70C56}" type="presParOf" srcId="{C3119E61-7E98-4F01-AC2F-D5112642C22C}" destId="{65AF561F-4011-4EAD-99BE-CC89ABF525F1}" srcOrd="0" destOrd="0" presId="urn:microsoft.com/office/officeart/2018/2/layout/IconLabelList"/>
    <dgm:cxn modelId="{4ED7E5ED-0C39-4E6A-BA01-59D053F5F004}" type="presParOf" srcId="{65AF561F-4011-4EAD-99BE-CC89ABF525F1}" destId="{1F186673-D453-4981-8CFB-CEBE089D4887}" srcOrd="0" destOrd="0" presId="urn:microsoft.com/office/officeart/2018/2/layout/IconLabelList"/>
    <dgm:cxn modelId="{819E7CA4-D6CA-4BD4-B0FB-B10F64457ABC}" type="presParOf" srcId="{65AF561F-4011-4EAD-99BE-CC89ABF525F1}" destId="{FADE62C1-B19C-4E57-A4F7-8C8FC744EC70}" srcOrd="1" destOrd="0" presId="urn:microsoft.com/office/officeart/2018/2/layout/IconLabelList"/>
    <dgm:cxn modelId="{DA5C3193-0F84-46D9-A52A-FF16414ABCBA}" type="presParOf" srcId="{65AF561F-4011-4EAD-99BE-CC89ABF525F1}" destId="{995B061A-F92C-41B1-BFA3-2D2D4D97C9B6}" srcOrd="2" destOrd="0" presId="urn:microsoft.com/office/officeart/2018/2/layout/IconLabelList"/>
    <dgm:cxn modelId="{4A503DE4-7832-4242-88D0-A58EB45E13BB}" type="presParOf" srcId="{C3119E61-7E98-4F01-AC2F-D5112642C22C}" destId="{6F628E05-4E08-4D0D-92F5-68BE9C619BEE}" srcOrd="1" destOrd="0" presId="urn:microsoft.com/office/officeart/2018/2/layout/IconLabelList"/>
    <dgm:cxn modelId="{E9156654-1B57-4125-982F-525AD58F1AE4}" type="presParOf" srcId="{C3119E61-7E98-4F01-AC2F-D5112642C22C}" destId="{68448957-44C2-4BC4-9BCE-6AD322663918}" srcOrd="2" destOrd="0" presId="urn:microsoft.com/office/officeart/2018/2/layout/IconLabelList"/>
    <dgm:cxn modelId="{8A14204A-390E-4C99-BE69-A50A08C31949}" type="presParOf" srcId="{68448957-44C2-4BC4-9BCE-6AD322663918}" destId="{17A2650C-5601-40A8-B38E-298097478FE9}" srcOrd="0" destOrd="0" presId="urn:microsoft.com/office/officeart/2018/2/layout/IconLabelList"/>
    <dgm:cxn modelId="{C8D1D96B-9AE8-4CFA-9473-B4507B51FB7B}" type="presParOf" srcId="{68448957-44C2-4BC4-9BCE-6AD322663918}" destId="{31FD3A80-A223-4EA7-AC00-5B5E28C8FEFC}" srcOrd="1" destOrd="0" presId="urn:microsoft.com/office/officeart/2018/2/layout/IconLabelList"/>
    <dgm:cxn modelId="{20C2DF59-65CD-4A14-A8C2-C70173D3EA69}" type="presParOf" srcId="{68448957-44C2-4BC4-9BCE-6AD322663918}" destId="{161726CD-C2C3-4385-8A4D-70369FD4BF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88DE2-8157-444B-BB81-3878C0F1C5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D5321-CDCB-4CC8-9ADC-D85E61428B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Administrative Cost Total: </a:t>
          </a:r>
          <a:r>
            <a:rPr lang="en-US" b="1" i="1"/>
            <a:t>$1,737,830.56</a:t>
          </a:r>
          <a:endParaRPr lang="en-US"/>
        </a:p>
      </dgm:t>
    </dgm:pt>
    <dgm:pt modelId="{919E4A96-A7AA-4F7C-AC08-FD0152D73F1B}" type="parTrans" cxnId="{D5ED5F7D-9F17-45AC-9216-A87CD6647E09}">
      <dgm:prSet/>
      <dgm:spPr/>
      <dgm:t>
        <a:bodyPr/>
        <a:lstStyle/>
        <a:p>
          <a:endParaRPr lang="en-US"/>
        </a:p>
      </dgm:t>
    </dgm:pt>
    <dgm:pt modelId="{E4814C3F-EBFE-426F-93FD-2D525435BEA6}" type="sibTrans" cxnId="{D5ED5F7D-9F17-45AC-9216-A87CD6647E09}">
      <dgm:prSet/>
      <dgm:spPr/>
      <dgm:t>
        <a:bodyPr/>
        <a:lstStyle/>
        <a:p>
          <a:endParaRPr lang="en-US"/>
        </a:p>
      </dgm:t>
    </dgm:pt>
    <dgm:pt modelId="{B2E04950-7D2F-4F44-BBE5-734808033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Office Expenses Total: </a:t>
          </a:r>
          <a:r>
            <a:rPr lang="en-US" b="1" i="1"/>
            <a:t>$368,163.42</a:t>
          </a:r>
          <a:endParaRPr lang="en-US"/>
        </a:p>
      </dgm:t>
    </dgm:pt>
    <dgm:pt modelId="{B092A102-A205-4CEB-A816-7FEC59BFD011}" type="parTrans" cxnId="{0665C883-E924-4C63-A3CB-E8DC555B8057}">
      <dgm:prSet/>
      <dgm:spPr/>
      <dgm:t>
        <a:bodyPr/>
        <a:lstStyle/>
        <a:p>
          <a:endParaRPr lang="en-US"/>
        </a:p>
      </dgm:t>
    </dgm:pt>
    <dgm:pt modelId="{6A7C0C41-CCC0-445D-B7EF-7F64163FE11A}" type="sibTrans" cxnId="{0665C883-E924-4C63-A3CB-E8DC555B8057}">
      <dgm:prSet/>
      <dgm:spPr/>
      <dgm:t>
        <a:bodyPr/>
        <a:lstStyle/>
        <a:p>
          <a:endParaRPr lang="en-US"/>
        </a:p>
      </dgm:t>
    </dgm:pt>
    <dgm:pt modelId="{20A99140-C617-486D-8D60-B4E497E21B98}" type="pres">
      <dgm:prSet presAssocID="{E6388DE2-8157-444B-BB81-3878C0F1C55C}" presName="root" presStyleCnt="0">
        <dgm:presLayoutVars>
          <dgm:dir/>
          <dgm:resizeHandles val="exact"/>
        </dgm:presLayoutVars>
      </dgm:prSet>
      <dgm:spPr/>
    </dgm:pt>
    <dgm:pt modelId="{563AE493-98DF-4C58-8D47-3DAEB528976B}" type="pres">
      <dgm:prSet presAssocID="{300D5321-CDCB-4CC8-9ADC-D85E61428BD1}" presName="compNode" presStyleCnt="0"/>
      <dgm:spPr/>
    </dgm:pt>
    <dgm:pt modelId="{75D54E80-7881-4873-9FD7-55EF2EE63251}" type="pres">
      <dgm:prSet presAssocID="{300D5321-CDCB-4CC8-9ADC-D85E61428B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EF8CB0-4777-4E7B-9875-CA3CE02E0000}" type="pres">
      <dgm:prSet presAssocID="{300D5321-CDCB-4CC8-9ADC-D85E61428BD1}" presName="spaceRect" presStyleCnt="0"/>
      <dgm:spPr/>
    </dgm:pt>
    <dgm:pt modelId="{7DAC0511-D11C-4149-AE88-9B92E5C0AE4D}" type="pres">
      <dgm:prSet presAssocID="{300D5321-CDCB-4CC8-9ADC-D85E61428BD1}" presName="textRect" presStyleLbl="revTx" presStyleIdx="0" presStyleCnt="2">
        <dgm:presLayoutVars>
          <dgm:chMax val="1"/>
          <dgm:chPref val="1"/>
        </dgm:presLayoutVars>
      </dgm:prSet>
      <dgm:spPr/>
    </dgm:pt>
    <dgm:pt modelId="{0EA1DC04-5BDA-48CC-8E39-9A08D81097F6}" type="pres">
      <dgm:prSet presAssocID="{E4814C3F-EBFE-426F-93FD-2D525435BEA6}" presName="sibTrans" presStyleCnt="0"/>
      <dgm:spPr/>
    </dgm:pt>
    <dgm:pt modelId="{C2A8A1F1-83D1-44B0-AC31-98E3CDDA3B16}" type="pres">
      <dgm:prSet presAssocID="{B2E04950-7D2F-4F44-BBE5-734808033A10}" presName="compNode" presStyleCnt="0"/>
      <dgm:spPr/>
    </dgm:pt>
    <dgm:pt modelId="{1A443D25-CCFD-447A-85FB-602CCB18430F}" type="pres">
      <dgm:prSet presAssocID="{B2E04950-7D2F-4F44-BBE5-734808033A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62A62E07-4115-456C-AB8C-6915BAFE843F}" type="pres">
      <dgm:prSet presAssocID="{B2E04950-7D2F-4F44-BBE5-734808033A10}" presName="spaceRect" presStyleCnt="0"/>
      <dgm:spPr/>
    </dgm:pt>
    <dgm:pt modelId="{C17936D0-EC67-4BC8-BAC2-2C41EEF168F9}" type="pres">
      <dgm:prSet presAssocID="{B2E04950-7D2F-4F44-BBE5-734808033A1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E5743E-97C3-4AC2-8EB8-260B1F517F6D}" type="presOf" srcId="{E6388DE2-8157-444B-BB81-3878C0F1C55C}" destId="{20A99140-C617-486D-8D60-B4E497E21B98}" srcOrd="0" destOrd="0" presId="urn:microsoft.com/office/officeart/2018/2/layout/IconLabelList"/>
    <dgm:cxn modelId="{D5ED5F7D-9F17-45AC-9216-A87CD6647E09}" srcId="{E6388DE2-8157-444B-BB81-3878C0F1C55C}" destId="{300D5321-CDCB-4CC8-9ADC-D85E61428BD1}" srcOrd="0" destOrd="0" parTransId="{919E4A96-A7AA-4F7C-AC08-FD0152D73F1B}" sibTransId="{E4814C3F-EBFE-426F-93FD-2D525435BEA6}"/>
    <dgm:cxn modelId="{0665C883-E924-4C63-A3CB-E8DC555B8057}" srcId="{E6388DE2-8157-444B-BB81-3878C0F1C55C}" destId="{B2E04950-7D2F-4F44-BBE5-734808033A10}" srcOrd="1" destOrd="0" parTransId="{B092A102-A205-4CEB-A816-7FEC59BFD011}" sibTransId="{6A7C0C41-CCC0-445D-B7EF-7F64163FE11A}"/>
    <dgm:cxn modelId="{7C6E1D92-1F09-4247-BDCE-D9038DFA9158}" type="presOf" srcId="{B2E04950-7D2F-4F44-BBE5-734808033A10}" destId="{C17936D0-EC67-4BC8-BAC2-2C41EEF168F9}" srcOrd="0" destOrd="0" presId="urn:microsoft.com/office/officeart/2018/2/layout/IconLabelList"/>
    <dgm:cxn modelId="{84A4DFCB-EBCD-4C62-B487-66D054AEF43B}" type="presOf" srcId="{300D5321-CDCB-4CC8-9ADC-D85E61428BD1}" destId="{7DAC0511-D11C-4149-AE88-9B92E5C0AE4D}" srcOrd="0" destOrd="0" presId="urn:microsoft.com/office/officeart/2018/2/layout/IconLabelList"/>
    <dgm:cxn modelId="{D6511376-FEA7-44E2-9042-1EEA0F038F18}" type="presParOf" srcId="{20A99140-C617-486D-8D60-B4E497E21B98}" destId="{563AE493-98DF-4C58-8D47-3DAEB528976B}" srcOrd="0" destOrd="0" presId="urn:microsoft.com/office/officeart/2018/2/layout/IconLabelList"/>
    <dgm:cxn modelId="{97C5BAFA-77BD-4102-88A9-AF9EEA5E4C07}" type="presParOf" srcId="{563AE493-98DF-4C58-8D47-3DAEB528976B}" destId="{75D54E80-7881-4873-9FD7-55EF2EE63251}" srcOrd="0" destOrd="0" presId="urn:microsoft.com/office/officeart/2018/2/layout/IconLabelList"/>
    <dgm:cxn modelId="{97D43A98-5997-431E-929B-B18C096E18B2}" type="presParOf" srcId="{563AE493-98DF-4C58-8D47-3DAEB528976B}" destId="{8CEF8CB0-4777-4E7B-9875-CA3CE02E0000}" srcOrd="1" destOrd="0" presId="urn:microsoft.com/office/officeart/2018/2/layout/IconLabelList"/>
    <dgm:cxn modelId="{B44E91E8-F819-4B59-9E86-EA1A7219C3BB}" type="presParOf" srcId="{563AE493-98DF-4C58-8D47-3DAEB528976B}" destId="{7DAC0511-D11C-4149-AE88-9B92E5C0AE4D}" srcOrd="2" destOrd="0" presId="urn:microsoft.com/office/officeart/2018/2/layout/IconLabelList"/>
    <dgm:cxn modelId="{65EC58FB-CEB9-44CD-AC7E-13F7A8241B46}" type="presParOf" srcId="{20A99140-C617-486D-8D60-B4E497E21B98}" destId="{0EA1DC04-5BDA-48CC-8E39-9A08D81097F6}" srcOrd="1" destOrd="0" presId="urn:microsoft.com/office/officeart/2018/2/layout/IconLabelList"/>
    <dgm:cxn modelId="{FBE4A6CC-732E-430C-B233-9949B02242E3}" type="presParOf" srcId="{20A99140-C617-486D-8D60-B4E497E21B98}" destId="{C2A8A1F1-83D1-44B0-AC31-98E3CDDA3B16}" srcOrd="2" destOrd="0" presId="urn:microsoft.com/office/officeart/2018/2/layout/IconLabelList"/>
    <dgm:cxn modelId="{D0A5134B-3F27-4052-A0BD-C12AFA31090E}" type="presParOf" srcId="{C2A8A1F1-83D1-44B0-AC31-98E3CDDA3B16}" destId="{1A443D25-CCFD-447A-85FB-602CCB18430F}" srcOrd="0" destOrd="0" presId="urn:microsoft.com/office/officeart/2018/2/layout/IconLabelList"/>
    <dgm:cxn modelId="{D2AACABC-ED64-4C8A-A0F5-85A8528B3AD8}" type="presParOf" srcId="{C2A8A1F1-83D1-44B0-AC31-98E3CDDA3B16}" destId="{62A62E07-4115-456C-AB8C-6915BAFE843F}" srcOrd="1" destOrd="0" presId="urn:microsoft.com/office/officeart/2018/2/layout/IconLabelList"/>
    <dgm:cxn modelId="{F9D6992F-E0BC-46DB-BBD5-3F5508B94344}" type="presParOf" srcId="{C2A8A1F1-83D1-44B0-AC31-98E3CDDA3B16}" destId="{C17936D0-EC67-4BC8-BAC2-2C41EEF168F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505E4-8AE1-4BD8-B059-04A6FE3C30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12871-77C8-4EAA-A049-1BE59059CA8A}">
      <dgm:prSet/>
      <dgm:spPr/>
      <dgm:t>
        <a:bodyPr/>
        <a:lstStyle/>
        <a:p>
          <a:r>
            <a:rPr lang="en-US" dirty="0"/>
            <a:t>General Fund/KDA General/Admin. </a:t>
          </a:r>
        </a:p>
      </dgm:t>
    </dgm:pt>
    <dgm:pt modelId="{FFA0CF8F-109B-452A-90E9-7CBE43F38A02}" type="parTrans" cxnId="{063DE649-BC7D-47F2-AB09-4F259275DEFC}">
      <dgm:prSet/>
      <dgm:spPr/>
      <dgm:t>
        <a:bodyPr/>
        <a:lstStyle/>
        <a:p>
          <a:endParaRPr lang="en-US"/>
        </a:p>
      </dgm:t>
    </dgm:pt>
    <dgm:pt modelId="{FFAFF2CC-6DB8-437B-81D0-7459F566ED94}" type="sibTrans" cxnId="{063DE649-BC7D-47F2-AB09-4F259275DEFC}">
      <dgm:prSet/>
      <dgm:spPr/>
      <dgm:t>
        <a:bodyPr/>
        <a:lstStyle/>
        <a:p>
          <a:endParaRPr lang="en-US"/>
        </a:p>
      </dgm:t>
    </dgm:pt>
    <dgm:pt modelId="{B6A87FBC-3E6D-4C8F-AC21-E30201451BCE}">
      <dgm:prSet/>
      <dgm:spPr/>
      <dgm:t>
        <a:bodyPr/>
        <a:lstStyle/>
        <a:p>
          <a:r>
            <a:rPr lang="en-US" dirty="0"/>
            <a:t>Operations </a:t>
          </a:r>
        </a:p>
        <a:p>
          <a:r>
            <a:rPr lang="en-US" dirty="0"/>
            <a:t>(100K per year allowed for Admin)</a:t>
          </a:r>
        </a:p>
      </dgm:t>
    </dgm:pt>
    <dgm:pt modelId="{EE29A103-951D-4AE5-86B5-D235BE094648}" type="parTrans" cxnId="{D413A491-BB19-4858-91AB-028D5E348C08}">
      <dgm:prSet/>
      <dgm:spPr/>
      <dgm:t>
        <a:bodyPr/>
        <a:lstStyle/>
        <a:p>
          <a:endParaRPr lang="en-US"/>
        </a:p>
      </dgm:t>
    </dgm:pt>
    <dgm:pt modelId="{EC17280F-C059-4854-A1A1-199C9F931F22}" type="sibTrans" cxnId="{D413A491-BB19-4858-91AB-028D5E348C08}">
      <dgm:prSet/>
      <dgm:spPr/>
      <dgm:t>
        <a:bodyPr/>
        <a:lstStyle/>
        <a:p>
          <a:endParaRPr lang="en-US"/>
        </a:p>
      </dgm:t>
    </dgm:pt>
    <dgm:pt modelId="{8514F48C-00D3-4A0B-A0F6-24508EE0E348}" type="pres">
      <dgm:prSet presAssocID="{9E1505E4-8AE1-4BD8-B059-04A6FE3C3027}" presName="vert0" presStyleCnt="0">
        <dgm:presLayoutVars>
          <dgm:dir/>
          <dgm:animOne val="branch"/>
          <dgm:animLvl val="lvl"/>
        </dgm:presLayoutVars>
      </dgm:prSet>
      <dgm:spPr/>
    </dgm:pt>
    <dgm:pt modelId="{2961A7DC-0003-47D5-92CD-D6484303BA8B}" type="pres">
      <dgm:prSet presAssocID="{A1412871-77C8-4EAA-A049-1BE59059CA8A}" presName="thickLine" presStyleLbl="alignNode1" presStyleIdx="0" presStyleCnt="2"/>
      <dgm:spPr/>
    </dgm:pt>
    <dgm:pt modelId="{CA1ACD1C-7EE4-4966-9AF5-309DBA597F41}" type="pres">
      <dgm:prSet presAssocID="{A1412871-77C8-4EAA-A049-1BE59059CA8A}" presName="horz1" presStyleCnt="0"/>
      <dgm:spPr/>
    </dgm:pt>
    <dgm:pt modelId="{B54AA2A9-A3FC-4CE5-8D35-9251FBF356C2}" type="pres">
      <dgm:prSet presAssocID="{A1412871-77C8-4EAA-A049-1BE59059CA8A}" presName="tx1" presStyleLbl="revTx" presStyleIdx="0" presStyleCnt="2"/>
      <dgm:spPr/>
    </dgm:pt>
    <dgm:pt modelId="{FC302E34-804C-4E95-B1BC-F21E71E65886}" type="pres">
      <dgm:prSet presAssocID="{A1412871-77C8-4EAA-A049-1BE59059CA8A}" presName="vert1" presStyleCnt="0"/>
      <dgm:spPr/>
    </dgm:pt>
    <dgm:pt modelId="{8BC7F406-C913-450F-80B3-12B2F9CC014D}" type="pres">
      <dgm:prSet presAssocID="{B6A87FBC-3E6D-4C8F-AC21-E30201451BCE}" presName="thickLine" presStyleLbl="alignNode1" presStyleIdx="1" presStyleCnt="2"/>
      <dgm:spPr/>
    </dgm:pt>
    <dgm:pt modelId="{B053E59B-F9A3-439E-865D-7F46DF1E81EE}" type="pres">
      <dgm:prSet presAssocID="{B6A87FBC-3E6D-4C8F-AC21-E30201451BCE}" presName="horz1" presStyleCnt="0"/>
      <dgm:spPr/>
    </dgm:pt>
    <dgm:pt modelId="{765C1C9E-BC4B-499F-B885-9A3C07C87D26}" type="pres">
      <dgm:prSet presAssocID="{B6A87FBC-3E6D-4C8F-AC21-E30201451BCE}" presName="tx1" presStyleLbl="revTx" presStyleIdx="1" presStyleCnt="2"/>
      <dgm:spPr/>
    </dgm:pt>
    <dgm:pt modelId="{53EE508D-4267-4E94-9D9E-E84F5D8C539A}" type="pres">
      <dgm:prSet presAssocID="{B6A87FBC-3E6D-4C8F-AC21-E30201451BCE}" presName="vert1" presStyleCnt="0"/>
      <dgm:spPr/>
    </dgm:pt>
  </dgm:ptLst>
  <dgm:cxnLst>
    <dgm:cxn modelId="{9838C949-C44E-4570-82A5-5DC923E4C108}" type="presOf" srcId="{9E1505E4-8AE1-4BD8-B059-04A6FE3C3027}" destId="{8514F48C-00D3-4A0B-A0F6-24508EE0E348}" srcOrd="0" destOrd="0" presId="urn:microsoft.com/office/officeart/2008/layout/LinedList"/>
    <dgm:cxn modelId="{063DE649-BC7D-47F2-AB09-4F259275DEFC}" srcId="{9E1505E4-8AE1-4BD8-B059-04A6FE3C3027}" destId="{A1412871-77C8-4EAA-A049-1BE59059CA8A}" srcOrd="0" destOrd="0" parTransId="{FFA0CF8F-109B-452A-90E9-7CBE43F38A02}" sibTransId="{FFAFF2CC-6DB8-437B-81D0-7459F566ED94}"/>
    <dgm:cxn modelId="{D413A491-BB19-4858-91AB-028D5E348C08}" srcId="{9E1505E4-8AE1-4BD8-B059-04A6FE3C3027}" destId="{B6A87FBC-3E6D-4C8F-AC21-E30201451BCE}" srcOrd="1" destOrd="0" parTransId="{EE29A103-951D-4AE5-86B5-D235BE094648}" sibTransId="{EC17280F-C059-4854-A1A1-199C9F931F22}"/>
    <dgm:cxn modelId="{10CA2CA7-C5B7-4670-ABA5-EBBF5B685D19}" type="presOf" srcId="{B6A87FBC-3E6D-4C8F-AC21-E30201451BCE}" destId="{765C1C9E-BC4B-499F-B885-9A3C07C87D26}" srcOrd="0" destOrd="0" presId="urn:microsoft.com/office/officeart/2008/layout/LinedList"/>
    <dgm:cxn modelId="{D570A9C3-DFA9-4E51-8A8D-18853A9EE2D4}" type="presOf" srcId="{A1412871-77C8-4EAA-A049-1BE59059CA8A}" destId="{B54AA2A9-A3FC-4CE5-8D35-9251FBF356C2}" srcOrd="0" destOrd="0" presId="urn:microsoft.com/office/officeart/2008/layout/LinedList"/>
    <dgm:cxn modelId="{E6F466F4-469B-4629-9E7F-074D1C7F55B0}" type="presParOf" srcId="{8514F48C-00D3-4A0B-A0F6-24508EE0E348}" destId="{2961A7DC-0003-47D5-92CD-D6484303BA8B}" srcOrd="0" destOrd="0" presId="urn:microsoft.com/office/officeart/2008/layout/LinedList"/>
    <dgm:cxn modelId="{DF35E5BF-055B-498F-B9D3-F11C5D339A4F}" type="presParOf" srcId="{8514F48C-00D3-4A0B-A0F6-24508EE0E348}" destId="{CA1ACD1C-7EE4-4966-9AF5-309DBA597F41}" srcOrd="1" destOrd="0" presId="urn:microsoft.com/office/officeart/2008/layout/LinedList"/>
    <dgm:cxn modelId="{873D672D-EEE7-4497-B375-1A30CBD08237}" type="presParOf" srcId="{CA1ACD1C-7EE4-4966-9AF5-309DBA597F41}" destId="{B54AA2A9-A3FC-4CE5-8D35-9251FBF356C2}" srcOrd="0" destOrd="0" presId="urn:microsoft.com/office/officeart/2008/layout/LinedList"/>
    <dgm:cxn modelId="{AA394000-578B-4AD3-8940-E8AA15961A4A}" type="presParOf" srcId="{CA1ACD1C-7EE4-4966-9AF5-309DBA597F41}" destId="{FC302E34-804C-4E95-B1BC-F21E71E65886}" srcOrd="1" destOrd="0" presId="urn:microsoft.com/office/officeart/2008/layout/LinedList"/>
    <dgm:cxn modelId="{61CCB426-4032-424F-B27D-1DF0C7C12994}" type="presParOf" srcId="{8514F48C-00D3-4A0B-A0F6-24508EE0E348}" destId="{8BC7F406-C913-450F-80B3-12B2F9CC014D}" srcOrd="2" destOrd="0" presId="urn:microsoft.com/office/officeart/2008/layout/LinedList"/>
    <dgm:cxn modelId="{6B513FEE-A287-48A4-8C42-FA8B1882C0F9}" type="presParOf" srcId="{8514F48C-00D3-4A0B-A0F6-24508EE0E348}" destId="{B053E59B-F9A3-439E-865D-7F46DF1E81EE}" srcOrd="3" destOrd="0" presId="urn:microsoft.com/office/officeart/2008/layout/LinedList"/>
    <dgm:cxn modelId="{38144CD1-284A-4032-9768-EF98327402AC}" type="presParOf" srcId="{B053E59B-F9A3-439E-865D-7F46DF1E81EE}" destId="{765C1C9E-BC4B-499F-B885-9A3C07C87D26}" srcOrd="0" destOrd="0" presId="urn:microsoft.com/office/officeart/2008/layout/LinedList"/>
    <dgm:cxn modelId="{85922E38-15B9-4ACC-A08B-A00167DA2AB4}" type="presParOf" srcId="{B053E59B-F9A3-439E-865D-7F46DF1E81EE}" destId="{53EE508D-4267-4E94-9D9E-E84F5D8C53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E9A2D-EA66-4535-9B33-0278D0241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E3B16-85F2-4B04-B0F6-E9FAB197D5CD}">
      <dgm:prSet/>
      <dgm:spPr/>
      <dgm:t>
        <a:bodyPr/>
        <a:lstStyle/>
        <a:p>
          <a:r>
            <a:rPr lang="en-US" dirty="0"/>
            <a:t>Total Tobacco Expenditures for FY25: $677,008.60</a:t>
          </a:r>
        </a:p>
      </dgm:t>
    </dgm:pt>
    <dgm:pt modelId="{2BF9F558-4866-4F45-8885-3B30FF6F4E71}" type="parTrans" cxnId="{F1713F93-869A-4EBD-82D6-3E480C2BE56A}">
      <dgm:prSet/>
      <dgm:spPr/>
      <dgm:t>
        <a:bodyPr/>
        <a:lstStyle/>
        <a:p>
          <a:endParaRPr lang="en-US"/>
        </a:p>
      </dgm:t>
    </dgm:pt>
    <dgm:pt modelId="{7E65889B-DE28-482B-9FDF-375A4E7E53C5}" type="sibTrans" cxnId="{F1713F93-869A-4EBD-82D6-3E480C2BE56A}">
      <dgm:prSet/>
      <dgm:spPr/>
      <dgm:t>
        <a:bodyPr/>
        <a:lstStyle/>
        <a:p>
          <a:endParaRPr lang="en-US"/>
        </a:p>
      </dgm:t>
    </dgm:pt>
    <dgm:pt modelId="{E9482AFB-D776-4F84-AB1E-BBDDEA12E98E}">
      <dgm:prSet/>
      <dgm:spPr/>
      <dgm:t>
        <a:bodyPr/>
        <a:lstStyle/>
        <a:p>
          <a:r>
            <a:rPr lang="en-US"/>
            <a:t>Admin., Advertising, Medical Supplies, Vehicle Infrastructure, MASH Unit, Materials, Micro Grants, etc.</a:t>
          </a:r>
        </a:p>
      </dgm:t>
    </dgm:pt>
    <dgm:pt modelId="{964DAE7B-32F4-4C11-9A9E-AAAECCA44EE9}" type="parTrans" cxnId="{965345E2-92F5-4B6F-B7C7-814533917676}">
      <dgm:prSet/>
      <dgm:spPr/>
      <dgm:t>
        <a:bodyPr/>
        <a:lstStyle/>
        <a:p>
          <a:endParaRPr lang="en-US"/>
        </a:p>
      </dgm:t>
    </dgm:pt>
    <dgm:pt modelId="{852A8665-3D98-483B-A8B5-41D861A66105}" type="sibTrans" cxnId="{965345E2-92F5-4B6F-B7C7-814533917676}">
      <dgm:prSet/>
      <dgm:spPr/>
      <dgm:t>
        <a:bodyPr/>
        <a:lstStyle/>
        <a:p>
          <a:endParaRPr lang="en-US"/>
        </a:p>
      </dgm:t>
    </dgm:pt>
    <dgm:pt modelId="{552257DD-3A30-4BD2-AC3A-EE8938BE1E27}" type="pres">
      <dgm:prSet presAssocID="{E63E9A2D-EA66-4535-9B33-0278D0241C73}" presName="linear" presStyleCnt="0">
        <dgm:presLayoutVars>
          <dgm:animLvl val="lvl"/>
          <dgm:resizeHandles val="exact"/>
        </dgm:presLayoutVars>
      </dgm:prSet>
      <dgm:spPr/>
    </dgm:pt>
    <dgm:pt modelId="{C608E84F-846A-4F73-9275-81AD70DA89A9}" type="pres">
      <dgm:prSet presAssocID="{905E3B16-85F2-4B04-B0F6-E9FAB197D5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9B529B-D19E-480A-BCF8-19093B07C54A}" type="pres">
      <dgm:prSet presAssocID="{7E65889B-DE28-482B-9FDF-375A4E7E53C5}" presName="spacer" presStyleCnt="0"/>
      <dgm:spPr/>
    </dgm:pt>
    <dgm:pt modelId="{00E3A5C8-4406-4682-A624-E975241CBC9A}" type="pres">
      <dgm:prSet presAssocID="{E9482AFB-D776-4F84-AB1E-BBDDEA12E9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22C7B42-6B45-4EA5-9D4F-44FCD1D2A955}" type="presOf" srcId="{E63E9A2D-EA66-4535-9B33-0278D0241C73}" destId="{552257DD-3A30-4BD2-AC3A-EE8938BE1E27}" srcOrd="0" destOrd="0" presId="urn:microsoft.com/office/officeart/2005/8/layout/vList2"/>
    <dgm:cxn modelId="{09FB8355-A1DB-499E-BA30-B4BE4FF80261}" type="presOf" srcId="{E9482AFB-D776-4F84-AB1E-BBDDEA12E98E}" destId="{00E3A5C8-4406-4682-A624-E975241CBC9A}" srcOrd="0" destOrd="0" presId="urn:microsoft.com/office/officeart/2005/8/layout/vList2"/>
    <dgm:cxn modelId="{F1713F93-869A-4EBD-82D6-3E480C2BE56A}" srcId="{E63E9A2D-EA66-4535-9B33-0278D0241C73}" destId="{905E3B16-85F2-4B04-B0F6-E9FAB197D5CD}" srcOrd="0" destOrd="0" parTransId="{2BF9F558-4866-4F45-8885-3B30FF6F4E71}" sibTransId="{7E65889B-DE28-482B-9FDF-375A4E7E53C5}"/>
    <dgm:cxn modelId="{312D87B5-EC37-4A33-A2AB-9076860AF4B4}" type="presOf" srcId="{905E3B16-85F2-4B04-B0F6-E9FAB197D5CD}" destId="{C608E84F-846A-4F73-9275-81AD70DA89A9}" srcOrd="0" destOrd="0" presId="urn:microsoft.com/office/officeart/2005/8/layout/vList2"/>
    <dgm:cxn modelId="{965345E2-92F5-4B6F-B7C7-814533917676}" srcId="{E63E9A2D-EA66-4535-9B33-0278D0241C73}" destId="{E9482AFB-D776-4F84-AB1E-BBDDEA12E98E}" srcOrd="1" destOrd="0" parTransId="{964DAE7B-32F4-4C11-9A9E-AAAECCA44EE9}" sibTransId="{852A8665-3D98-483B-A8B5-41D861A66105}"/>
    <dgm:cxn modelId="{A849BDFE-A5B7-48B6-941D-D0265DFF072A}" type="presParOf" srcId="{552257DD-3A30-4BD2-AC3A-EE8938BE1E27}" destId="{C608E84F-846A-4F73-9275-81AD70DA89A9}" srcOrd="0" destOrd="0" presId="urn:microsoft.com/office/officeart/2005/8/layout/vList2"/>
    <dgm:cxn modelId="{EF61DEEB-6223-4F50-BEF4-A9E9B1730271}" type="presParOf" srcId="{552257DD-3A30-4BD2-AC3A-EE8938BE1E27}" destId="{9C9B529B-D19E-480A-BCF8-19093B07C54A}" srcOrd="1" destOrd="0" presId="urn:microsoft.com/office/officeart/2005/8/layout/vList2"/>
    <dgm:cxn modelId="{5509B716-9F7A-483B-AD87-AD18537AA32F}" type="presParOf" srcId="{552257DD-3A30-4BD2-AC3A-EE8938BE1E27}" destId="{00E3A5C8-4406-4682-A624-E975241CBC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B15522-B9A6-4D76-AD1F-D0136D9B4857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F899E0-3024-4A56-BA84-B2CE30912D9A}">
      <dgm:prSet/>
      <dgm:spPr/>
      <dgm:t>
        <a:bodyPr/>
        <a:lstStyle/>
        <a:p>
          <a:r>
            <a:rPr lang="en-US" dirty="0"/>
            <a:t>Total Tobacco Expenditures for FY26 up to </a:t>
          </a:r>
        </a:p>
        <a:p>
          <a:r>
            <a:rPr lang="en-US" dirty="0"/>
            <a:t>Jan. 21, 2026: $530,129.75</a:t>
          </a:r>
        </a:p>
      </dgm:t>
    </dgm:pt>
    <dgm:pt modelId="{84A18EDA-E8D5-476D-A1D1-135592E8CFF3}" type="parTrans" cxnId="{20E14C11-6071-4E06-A50D-18FC7FE615E9}">
      <dgm:prSet/>
      <dgm:spPr/>
      <dgm:t>
        <a:bodyPr/>
        <a:lstStyle/>
        <a:p>
          <a:endParaRPr lang="en-US"/>
        </a:p>
      </dgm:t>
    </dgm:pt>
    <dgm:pt modelId="{8C165EAA-8418-4D83-8851-5E15E4E08A66}" type="sibTrans" cxnId="{20E14C11-6071-4E06-A50D-18FC7FE615E9}">
      <dgm:prSet/>
      <dgm:spPr/>
      <dgm:t>
        <a:bodyPr/>
        <a:lstStyle/>
        <a:p>
          <a:endParaRPr lang="en-US"/>
        </a:p>
      </dgm:t>
    </dgm:pt>
    <dgm:pt modelId="{E6B27DA4-4251-458F-BFBA-EEB0D9E59686}">
      <dgm:prSet/>
      <dgm:spPr/>
      <dgm:t>
        <a:bodyPr/>
        <a:lstStyle/>
        <a:p>
          <a:r>
            <a:rPr lang="en-US" dirty="0"/>
            <a:t>Admin., Advertising, Medical Supplies, Vehicle Infrastructure, MASH Unit, Materials, &amp; Micro Grants.</a:t>
          </a:r>
        </a:p>
      </dgm:t>
    </dgm:pt>
    <dgm:pt modelId="{230A935A-E8AB-46A7-BF7E-AAE240991FBB}" type="parTrans" cxnId="{C25DB252-1D6A-448B-8899-7F2AA1F84548}">
      <dgm:prSet/>
      <dgm:spPr/>
      <dgm:t>
        <a:bodyPr/>
        <a:lstStyle/>
        <a:p>
          <a:endParaRPr lang="en-US"/>
        </a:p>
      </dgm:t>
    </dgm:pt>
    <dgm:pt modelId="{42610361-FE65-4EEC-8870-BE997A60AC0E}" type="sibTrans" cxnId="{C25DB252-1D6A-448B-8899-7F2AA1F84548}">
      <dgm:prSet/>
      <dgm:spPr/>
      <dgm:t>
        <a:bodyPr/>
        <a:lstStyle/>
        <a:p>
          <a:endParaRPr lang="en-US"/>
        </a:p>
      </dgm:t>
    </dgm:pt>
    <dgm:pt modelId="{44BD3F32-1C76-4908-89DF-70269BC2128C}">
      <dgm:prSet/>
      <dgm:spPr/>
      <dgm:t>
        <a:bodyPr/>
        <a:lstStyle/>
        <a:p>
          <a:r>
            <a:rPr lang="en-US"/>
            <a:t>Total: $1,207,138.35 </a:t>
          </a:r>
        </a:p>
      </dgm:t>
    </dgm:pt>
    <dgm:pt modelId="{E85385BB-8B92-4418-B435-602B4029B75B}" type="parTrans" cxnId="{E8DC4B5D-1926-44A1-B55B-52BD5EE5EA40}">
      <dgm:prSet/>
      <dgm:spPr/>
      <dgm:t>
        <a:bodyPr/>
        <a:lstStyle/>
        <a:p>
          <a:endParaRPr lang="en-US"/>
        </a:p>
      </dgm:t>
    </dgm:pt>
    <dgm:pt modelId="{805A048B-79D3-4293-B885-8ACE7BDF5A69}" type="sibTrans" cxnId="{E8DC4B5D-1926-44A1-B55B-52BD5EE5EA40}">
      <dgm:prSet/>
      <dgm:spPr/>
      <dgm:t>
        <a:bodyPr/>
        <a:lstStyle/>
        <a:p>
          <a:endParaRPr lang="en-US"/>
        </a:p>
      </dgm:t>
    </dgm:pt>
    <dgm:pt modelId="{96C43882-6C98-4F19-AABF-8F22B1C8691D}">
      <dgm:prSet/>
      <dgm:spPr/>
      <dgm:t>
        <a:bodyPr/>
        <a:lstStyle/>
        <a:p>
          <a:r>
            <a:rPr lang="en-US" dirty="0"/>
            <a:t>Left: $792,861.65</a:t>
          </a:r>
        </a:p>
      </dgm:t>
    </dgm:pt>
    <dgm:pt modelId="{022285D8-D201-4EE7-A603-15C66788BFA4}" type="parTrans" cxnId="{B09F7D0E-3B14-48E3-9DA5-2B9C460CC785}">
      <dgm:prSet/>
      <dgm:spPr/>
      <dgm:t>
        <a:bodyPr/>
        <a:lstStyle/>
        <a:p>
          <a:endParaRPr lang="en-US"/>
        </a:p>
      </dgm:t>
    </dgm:pt>
    <dgm:pt modelId="{0E8E49F5-2BB7-4FE2-8177-C5DAB39415FE}" type="sibTrans" cxnId="{B09F7D0E-3B14-48E3-9DA5-2B9C460CC785}">
      <dgm:prSet/>
      <dgm:spPr/>
      <dgm:t>
        <a:bodyPr/>
        <a:lstStyle/>
        <a:p>
          <a:endParaRPr lang="en-US"/>
        </a:p>
      </dgm:t>
    </dgm:pt>
    <dgm:pt modelId="{F4617DE1-35A5-4D89-9733-772C9BA64FF5}" type="pres">
      <dgm:prSet presAssocID="{0DB15522-B9A6-4D76-AD1F-D0136D9B4857}" presName="linear" presStyleCnt="0">
        <dgm:presLayoutVars>
          <dgm:animLvl val="lvl"/>
          <dgm:resizeHandles val="exact"/>
        </dgm:presLayoutVars>
      </dgm:prSet>
      <dgm:spPr/>
    </dgm:pt>
    <dgm:pt modelId="{140B0A41-55C1-4685-BA18-DCFE5AEC2B69}" type="pres">
      <dgm:prSet presAssocID="{29F899E0-3024-4A56-BA84-B2CE30912D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2860A7-C820-4E94-938A-5C932C9ADE12}" type="pres">
      <dgm:prSet presAssocID="{8C165EAA-8418-4D83-8851-5E15E4E08A66}" presName="spacer" presStyleCnt="0"/>
      <dgm:spPr/>
    </dgm:pt>
    <dgm:pt modelId="{B507DBF0-AFBE-4272-B4F8-9A65943BA333}" type="pres">
      <dgm:prSet presAssocID="{E6B27DA4-4251-458F-BFBA-EEB0D9E596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BFA79A-C9B0-4E56-98A2-94B3C35E064A}" type="pres">
      <dgm:prSet presAssocID="{42610361-FE65-4EEC-8870-BE997A60AC0E}" presName="spacer" presStyleCnt="0"/>
      <dgm:spPr/>
    </dgm:pt>
    <dgm:pt modelId="{5BAD1FA8-E032-4819-8331-D188CC3E4890}" type="pres">
      <dgm:prSet presAssocID="{44BD3F32-1C76-4908-89DF-70269BC212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31E2C2-1A98-41C0-8719-CC3BB0FE54B7}" type="pres">
      <dgm:prSet presAssocID="{805A048B-79D3-4293-B885-8ACE7BDF5A69}" presName="spacer" presStyleCnt="0"/>
      <dgm:spPr/>
    </dgm:pt>
    <dgm:pt modelId="{32085161-5B7D-4DD8-A1DB-59677F4EE19C}" type="pres">
      <dgm:prSet presAssocID="{96C43882-6C98-4F19-AABF-8F22B1C869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9F7D0E-3B14-48E3-9DA5-2B9C460CC785}" srcId="{0DB15522-B9A6-4D76-AD1F-D0136D9B4857}" destId="{96C43882-6C98-4F19-AABF-8F22B1C8691D}" srcOrd="3" destOrd="0" parTransId="{022285D8-D201-4EE7-A603-15C66788BFA4}" sibTransId="{0E8E49F5-2BB7-4FE2-8177-C5DAB39415FE}"/>
    <dgm:cxn modelId="{20E14C11-6071-4E06-A50D-18FC7FE615E9}" srcId="{0DB15522-B9A6-4D76-AD1F-D0136D9B4857}" destId="{29F899E0-3024-4A56-BA84-B2CE30912D9A}" srcOrd="0" destOrd="0" parTransId="{84A18EDA-E8D5-476D-A1D1-135592E8CFF3}" sibTransId="{8C165EAA-8418-4D83-8851-5E15E4E08A66}"/>
    <dgm:cxn modelId="{340B4318-11CA-4C5B-A638-7A381959B423}" type="presOf" srcId="{0DB15522-B9A6-4D76-AD1F-D0136D9B4857}" destId="{F4617DE1-35A5-4D89-9733-772C9BA64FF5}" srcOrd="0" destOrd="0" presId="urn:microsoft.com/office/officeart/2005/8/layout/vList2"/>
    <dgm:cxn modelId="{E8DC4B5D-1926-44A1-B55B-52BD5EE5EA40}" srcId="{0DB15522-B9A6-4D76-AD1F-D0136D9B4857}" destId="{44BD3F32-1C76-4908-89DF-70269BC2128C}" srcOrd="2" destOrd="0" parTransId="{E85385BB-8B92-4418-B435-602B4029B75B}" sibTransId="{805A048B-79D3-4293-B885-8ACE7BDF5A69}"/>
    <dgm:cxn modelId="{8C990D4D-B1D1-4211-82DA-F3A7160CB742}" type="presOf" srcId="{29F899E0-3024-4A56-BA84-B2CE30912D9A}" destId="{140B0A41-55C1-4685-BA18-DCFE5AEC2B69}" srcOrd="0" destOrd="0" presId="urn:microsoft.com/office/officeart/2005/8/layout/vList2"/>
    <dgm:cxn modelId="{C25DB252-1D6A-448B-8899-7F2AA1F84548}" srcId="{0DB15522-B9A6-4D76-AD1F-D0136D9B4857}" destId="{E6B27DA4-4251-458F-BFBA-EEB0D9E59686}" srcOrd="1" destOrd="0" parTransId="{230A935A-E8AB-46A7-BF7E-AAE240991FBB}" sibTransId="{42610361-FE65-4EEC-8870-BE997A60AC0E}"/>
    <dgm:cxn modelId="{D09D8C96-8F49-4698-83EA-A166D2FA454B}" type="presOf" srcId="{96C43882-6C98-4F19-AABF-8F22B1C8691D}" destId="{32085161-5B7D-4DD8-A1DB-59677F4EE19C}" srcOrd="0" destOrd="0" presId="urn:microsoft.com/office/officeart/2005/8/layout/vList2"/>
    <dgm:cxn modelId="{1DA1F5E5-FA5F-4AA6-BE60-525200D7BC75}" type="presOf" srcId="{44BD3F32-1C76-4908-89DF-70269BC2128C}" destId="{5BAD1FA8-E032-4819-8331-D188CC3E4890}" srcOrd="0" destOrd="0" presId="urn:microsoft.com/office/officeart/2005/8/layout/vList2"/>
    <dgm:cxn modelId="{CF8129FE-8C4E-4F7D-AE9A-617580C3F9E4}" type="presOf" srcId="{E6B27DA4-4251-458F-BFBA-EEB0D9E59686}" destId="{B507DBF0-AFBE-4272-B4F8-9A65943BA333}" srcOrd="0" destOrd="0" presId="urn:microsoft.com/office/officeart/2005/8/layout/vList2"/>
    <dgm:cxn modelId="{FBE3A426-AF17-40B9-B355-5CFB3C72EAE3}" type="presParOf" srcId="{F4617DE1-35A5-4D89-9733-772C9BA64FF5}" destId="{140B0A41-55C1-4685-BA18-DCFE5AEC2B69}" srcOrd="0" destOrd="0" presId="urn:microsoft.com/office/officeart/2005/8/layout/vList2"/>
    <dgm:cxn modelId="{742BF84B-066A-4024-B094-B770547E912F}" type="presParOf" srcId="{F4617DE1-35A5-4D89-9733-772C9BA64FF5}" destId="{5F2860A7-C820-4E94-938A-5C932C9ADE12}" srcOrd="1" destOrd="0" presId="urn:microsoft.com/office/officeart/2005/8/layout/vList2"/>
    <dgm:cxn modelId="{FB2B2F2A-CB02-4021-9EF7-F27218222D92}" type="presParOf" srcId="{F4617DE1-35A5-4D89-9733-772C9BA64FF5}" destId="{B507DBF0-AFBE-4272-B4F8-9A65943BA333}" srcOrd="2" destOrd="0" presId="urn:microsoft.com/office/officeart/2005/8/layout/vList2"/>
    <dgm:cxn modelId="{B5C6D48A-E28A-4378-ACE5-D7C810A5F59B}" type="presParOf" srcId="{F4617DE1-35A5-4D89-9733-772C9BA64FF5}" destId="{F1BFA79A-C9B0-4E56-98A2-94B3C35E064A}" srcOrd="3" destOrd="0" presId="urn:microsoft.com/office/officeart/2005/8/layout/vList2"/>
    <dgm:cxn modelId="{F9B778B1-0524-4E77-84B5-E6A6679F0283}" type="presParOf" srcId="{F4617DE1-35A5-4D89-9733-772C9BA64FF5}" destId="{5BAD1FA8-E032-4819-8331-D188CC3E4890}" srcOrd="4" destOrd="0" presId="urn:microsoft.com/office/officeart/2005/8/layout/vList2"/>
    <dgm:cxn modelId="{CF05A551-9B57-4A94-AC89-B25B8724BD70}" type="presParOf" srcId="{F4617DE1-35A5-4D89-9733-772C9BA64FF5}" destId="{1D31E2C2-1A98-41C0-8719-CC3BB0FE54B7}" srcOrd="5" destOrd="0" presId="urn:microsoft.com/office/officeart/2005/8/layout/vList2"/>
    <dgm:cxn modelId="{F1F5FFB7-CBEA-4E65-B0C2-DBC56F7640DF}" type="presParOf" srcId="{F4617DE1-35A5-4D89-9733-772C9BA64FF5}" destId="{32085161-5B7D-4DD8-A1DB-59677F4EE1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A01BB2-1858-4D8A-B1E4-CF3FCC02796D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51974A9-444C-4E4F-9306-D4B3CD299A79}">
      <dgm:prSet/>
      <dgm:spPr/>
      <dgm:t>
        <a:bodyPr/>
        <a:lstStyle/>
        <a:p>
          <a:r>
            <a:rPr lang="en-US"/>
            <a:t>8 persons referred to a vascular surgeon for a significant amount of carotid stenosis</a:t>
          </a:r>
        </a:p>
      </dgm:t>
    </dgm:pt>
    <dgm:pt modelId="{14318C4F-00D0-45A5-8D81-6E6D95EF4F0D}" type="parTrans" cxnId="{D2002D38-9E83-45EB-9890-28F1AC1FC04B}">
      <dgm:prSet/>
      <dgm:spPr/>
      <dgm:t>
        <a:bodyPr/>
        <a:lstStyle/>
        <a:p>
          <a:endParaRPr lang="en-US"/>
        </a:p>
      </dgm:t>
    </dgm:pt>
    <dgm:pt modelId="{F1B85CAB-C276-4C4B-A903-50BEF0CC6C73}" type="sibTrans" cxnId="{D2002D38-9E83-45EB-9890-28F1AC1FC04B}">
      <dgm:prSet/>
      <dgm:spPr/>
      <dgm:t>
        <a:bodyPr/>
        <a:lstStyle/>
        <a:p>
          <a:endParaRPr lang="en-US"/>
        </a:p>
      </dgm:t>
    </dgm:pt>
    <dgm:pt modelId="{856EB66F-9BD7-400C-8162-6C7036BDBBDD}">
      <dgm:prSet/>
      <dgm:spPr/>
      <dgm:t>
        <a:bodyPr/>
        <a:lstStyle/>
        <a:p>
          <a:r>
            <a:rPr lang="en-US"/>
            <a:t>1 hypertensive crisis, and 1 person with hypertension who were referred to their primary physician </a:t>
          </a:r>
        </a:p>
      </dgm:t>
    </dgm:pt>
    <dgm:pt modelId="{C8493663-39F2-4BFC-9B87-2AE3476FA979}" type="parTrans" cxnId="{870AA0B9-DA7B-4626-887F-5AD885BCB5AB}">
      <dgm:prSet/>
      <dgm:spPr/>
      <dgm:t>
        <a:bodyPr/>
        <a:lstStyle/>
        <a:p>
          <a:endParaRPr lang="en-US"/>
        </a:p>
      </dgm:t>
    </dgm:pt>
    <dgm:pt modelId="{04B11485-68B2-4FE8-A729-AC755C148509}" type="sibTrans" cxnId="{870AA0B9-DA7B-4626-887F-5AD885BCB5AB}">
      <dgm:prSet/>
      <dgm:spPr/>
      <dgm:t>
        <a:bodyPr/>
        <a:lstStyle/>
        <a:p>
          <a:endParaRPr lang="en-US"/>
        </a:p>
      </dgm:t>
    </dgm:pt>
    <dgm:pt modelId="{824048D0-A4B7-44DC-A117-7885970B167F}">
      <dgm:prSet/>
      <dgm:spPr/>
      <dgm:t>
        <a:bodyPr/>
        <a:lstStyle/>
        <a:p>
          <a:r>
            <a:rPr lang="en-US"/>
            <a:t>2 people with potentially new onset diabetes </a:t>
          </a:r>
        </a:p>
      </dgm:t>
    </dgm:pt>
    <dgm:pt modelId="{7ADF5B92-964B-4A87-81FD-13DB8FB7E78A}" type="parTrans" cxnId="{31953D2D-0D82-445E-8DFD-247AE4350593}">
      <dgm:prSet/>
      <dgm:spPr/>
      <dgm:t>
        <a:bodyPr/>
        <a:lstStyle/>
        <a:p>
          <a:endParaRPr lang="en-US"/>
        </a:p>
      </dgm:t>
    </dgm:pt>
    <dgm:pt modelId="{9B37BA5F-59FE-48D4-B693-2C564DC407E5}" type="sibTrans" cxnId="{31953D2D-0D82-445E-8DFD-247AE4350593}">
      <dgm:prSet/>
      <dgm:spPr/>
      <dgm:t>
        <a:bodyPr/>
        <a:lstStyle/>
        <a:p>
          <a:endParaRPr lang="en-US"/>
        </a:p>
      </dgm:t>
    </dgm:pt>
    <dgm:pt modelId="{24EC3751-A7C6-4763-8396-511E2A822078}">
      <dgm:prSet/>
      <dgm:spPr/>
      <dgm:t>
        <a:bodyPr/>
        <a:lstStyle/>
        <a:p>
          <a:r>
            <a:rPr lang="en-US"/>
            <a:t>1 new atrial fibrillation (Appalachian Regional Health)</a:t>
          </a:r>
        </a:p>
      </dgm:t>
    </dgm:pt>
    <dgm:pt modelId="{C16D1CE9-275E-4D48-9B5E-5F420A5E7A65}" type="parTrans" cxnId="{C523DA4D-BC7D-4F1B-8CF5-A1E757FAF539}">
      <dgm:prSet/>
      <dgm:spPr/>
      <dgm:t>
        <a:bodyPr/>
        <a:lstStyle/>
        <a:p>
          <a:endParaRPr lang="en-US"/>
        </a:p>
      </dgm:t>
    </dgm:pt>
    <dgm:pt modelId="{FBAA6F34-277C-44DE-81E4-DF5B03B14B03}" type="sibTrans" cxnId="{C523DA4D-BC7D-4F1B-8CF5-A1E757FAF539}">
      <dgm:prSet/>
      <dgm:spPr/>
      <dgm:t>
        <a:bodyPr/>
        <a:lstStyle/>
        <a:p>
          <a:endParaRPr lang="en-US"/>
        </a:p>
      </dgm:t>
    </dgm:pt>
    <dgm:pt modelId="{01504A42-06C5-4F50-A83B-D4F6810F2ED7}">
      <dgm:prSet/>
      <dgm:spPr/>
      <dgm:t>
        <a:bodyPr/>
        <a:lstStyle/>
        <a:p>
          <a:r>
            <a:rPr lang="en-US"/>
            <a:t>1 dehydrated patient referred to EMS</a:t>
          </a:r>
        </a:p>
      </dgm:t>
    </dgm:pt>
    <dgm:pt modelId="{5297F663-29BA-449E-A7A6-1DBDD3398D2B}" type="parTrans" cxnId="{2D67A1B1-0939-4E28-B690-EBCBD7A4C1A3}">
      <dgm:prSet/>
      <dgm:spPr/>
      <dgm:t>
        <a:bodyPr/>
        <a:lstStyle/>
        <a:p>
          <a:endParaRPr lang="en-US"/>
        </a:p>
      </dgm:t>
    </dgm:pt>
    <dgm:pt modelId="{46727A2C-D6D6-48B2-9B39-C992429769FD}" type="sibTrans" cxnId="{2D67A1B1-0939-4E28-B690-EBCBD7A4C1A3}">
      <dgm:prSet/>
      <dgm:spPr/>
      <dgm:t>
        <a:bodyPr/>
        <a:lstStyle/>
        <a:p>
          <a:endParaRPr lang="en-US"/>
        </a:p>
      </dgm:t>
    </dgm:pt>
    <dgm:pt modelId="{36A72A8D-34B5-4349-B7B9-C2EF22679F0C}">
      <dgm:prSet/>
      <dgm:spPr/>
      <dgm:t>
        <a:bodyPr/>
        <a:lstStyle/>
        <a:p>
          <a:r>
            <a:rPr lang="en-US"/>
            <a:t>6 Grain entrapments, 5 alive</a:t>
          </a:r>
        </a:p>
      </dgm:t>
    </dgm:pt>
    <dgm:pt modelId="{41DCA021-70AE-410E-BDFB-096E38EF781E}" type="parTrans" cxnId="{E5B5F5CC-04BA-474D-85B8-1EE7766411BE}">
      <dgm:prSet/>
      <dgm:spPr/>
      <dgm:t>
        <a:bodyPr/>
        <a:lstStyle/>
        <a:p>
          <a:endParaRPr lang="en-US"/>
        </a:p>
      </dgm:t>
    </dgm:pt>
    <dgm:pt modelId="{FDD2A363-F732-4000-BC0D-3D464F4DF18C}" type="sibTrans" cxnId="{E5B5F5CC-04BA-474D-85B8-1EE7766411BE}">
      <dgm:prSet/>
      <dgm:spPr/>
      <dgm:t>
        <a:bodyPr/>
        <a:lstStyle/>
        <a:p>
          <a:endParaRPr lang="en-US"/>
        </a:p>
      </dgm:t>
    </dgm:pt>
    <dgm:pt modelId="{CCDE5B33-0BAD-4C7C-A40B-2FA0579CD004}">
      <dgm:prSet/>
      <dgm:spPr/>
      <dgm:t>
        <a:bodyPr/>
        <a:lstStyle/>
        <a:p>
          <a:r>
            <a:rPr lang="en-US"/>
            <a:t>1 early intervention save sudden cardiac death</a:t>
          </a:r>
        </a:p>
      </dgm:t>
    </dgm:pt>
    <dgm:pt modelId="{A4B1584F-D0B8-454E-97E8-DF2A4F39D437}" type="parTrans" cxnId="{A51DCA1E-D935-4536-893C-9D10F263CDFA}">
      <dgm:prSet/>
      <dgm:spPr/>
      <dgm:t>
        <a:bodyPr/>
        <a:lstStyle/>
        <a:p>
          <a:endParaRPr lang="en-US"/>
        </a:p>
      </dgm:t>
    </dgm:pt>
    <dgm:pt modelId="{464D6970-FACE-4095-8AB7-E37CED149DD5}" type="sibTrans" cxnId="{A51DCA1E-D935-4536-893C-9D10F263CDFA}">
      <dgm:prSet/>
      <dgm:spPr/>
      <dgm:t>
        <a:bodyPr/>
        <a:lstStyle/>
        <a:p>
          <a:endParaRPr lang="en-US"/>
        </a:p>
      </dgm:t>
    </dgm:pt>
    <dgm:pt modelId="{1545C08D-F80C-4F76-80F9-9F004282159C}">
      <dgm:prSet/>
      <dgm:spPr/>
      <dgm:t>
        <a:bodyPr/>
        <a:lstStyle/>
        <a:p>
          <a:r>
            <a:rPr lang="en-US"/>
            <a:t>4 known successful suicide interventions</a:t>
          </a:r>
        </a:p>
      </dgm:t>
    </dgm:pt>
    <dgm:pt modelId="{68A947E8-786A-4AB9-80DD-9E8AB52466D3}" type="parTrans" cxnId="{7F39BA56-9D15-4E84-A170-CDF5CE9FF4AA}">
      <dgm:prSet/>
      <dgm:spPr/>
      <dgm:t>
        <a:bodyPr/>
        <a:lstStyle/>
        <a:p>
          <a:endParaRPr lang="en-US"/>
        </a:p>
      </dgm:t>
    </dgm:pt>
    <dgm:pt modelId="{21FA24CB-51BC-4EE7-8DB1-48D0E055CCE5}" type="sibTrans" cxnId="{7F39BA56-9D15-4E84-A170-CDF5CE9FF4AA}">
      <dgm:prSet/>
      <dgm:spPr/>
      <dgm:t>
        <a:bodyPr/>
        <a:lstStyle/>
        <a:p>
          <a:endParaRPr lang="en-US"/>
        </a:p>
      </dgm:t>
    </dgm:pt>
    <dgm:pt modelId="{A0F97676-CC88-4F84-9F59-2E111AFF41E9}">
      <dgm:prSet/>
      <dgm:spPr/>
      <dgm:t>
        <a:bodyPr/>
        <a:lstStyle/>
        <a:p>
          <a:r>
            <a:rPr lang="en-US"/>
            <a:t>Raising Hope 854 Health Screenings (doesn’t include those in partnership with ARH)</a:t>
          </a:r>
        </a:p>
      </dgm:t>
    </dgm:pt>
    <dgm:pt modelId="{1F8CAF7E-A05F-40B1-8D99-BC457A465D74}" type="parTrans" cxnId="{2916BFA3-A8A2-4548-B9F2-F23A81F861D1}">
      <dgm:prSet/>
      <dgm:spPr/>
      <dgm:t>
        <a:bodyPr/>
        <a:lstStyle/>
        <a:p>
          <a:endParaRPr lang="en-US"/>
        </a:p>
      </dgm:t>
    </dgm:pt>
    <dgm:pt modelId="{2A97738E-B69D-4421-B890-C2207BC49958}" type="sibTrans" cxnId="{2916BFA3-A8A2-4548-B9F2-F23A81F861D1}">
      <dgm:prSet/>
      <dgm:spPr/>
      <dgm:t>
        <a:bodyPr/>
        <a:lstStyle/>
        <a:p>
          <a:endParaRPr lang="en-US"/>
        </a:p>
      </dgm:t>
    </dgm:pt>
    <dgm:pt modelId="{E10ECE84-142E-48D9-8FEC-703556FBAFFB}" type="pres">
      <dgm:prSet presAssocID="{0BA01BB2-1858-4D8A-B1E4-CF3FCC02796D}" presName="linear" presStyleCnt="0">
        <dgm:presLayoutVars>
          <dgm:animLvl val="lvl"/>
          <dgm:resizeHandles val="exact"/>
        </dgm:presLayoutVars>
      </dgm:prSet>
      <dgm:spPr/>
    </dgm:pt>
    <dgm:pt modelId="{A82594DB-3925-49D3-B66A-6A4AAE1E50A3}" type="pres">
      <dgm:prSet presAssocID="{A51974A9-444C-4E4F-9306-D4B3CD299A7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192CEDB1-50BD-4083-A72E-247B984E63E1}" type="pres">
      <dgm:prSet presAssocID="{F1B85CAB-C276-4C4B-A903-50BEF0CC6C73}" presName="spacer" presStyleCnt="0"/>
      <dgm:spPr/>
    </dgm:pt>
    <dgm:pt modelId="{C6B23EC1-EA7B-4408-A74E-13F62803D4B9}" type="pres">
      <dgm:prSet presAssocID="{856EB66F-9BD7-400C-8162-6C7036BDBBD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F397FECF-809A-43A4-A000-10B7B5BC7881}" type="pres">
      <dgm:prSet presAssocID="{04B11485-68B2-4FE8-A729-AC755C148509}" presName="spacer" presStyleCnt="0"/>
      <dgm:spPr/>
    </dgm:pt>
    <dgm:pt modelId="{DA485E24-CD6B-478A-B075-743A091AC4C9}" type="pres">
      <dgm:prSet presAssocID="{824048D0-A4B7-44DC-A117-7885970B167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9022030-280C-457F-868A-E97B52CDA571}" type="pres">
      <dgm:prSet presAssocID="{9B37BA5F-59FE-48D4-B693-2C564DC407E5}" presName="spacer" presStyleCnt="0"/>
      <dgm:spPr/>
    </dgm:pt>
    <dgm:pt modelId="{F9B65F21-5B29-4E51-B087-765BCE71F951}" type="pres">
      <dgm:prSet presAssocID="{24EC3751-A7C6-4763-8396-511E2A822078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A954FD9-73FC-4FF1-9EDB-FC06D73AFB31}" type="pres">
      <dgm:prSet presAssocID="{FBAA6F34-277C-44DE-81E4-DF5B03B14B03}" presName="spacer" presStyleCnt="0"/>
      <dgm:spPr/>
    </dgm:pt>
    <dgm:pt modelId="{46B959A9-03F3-4BDA-947C-3BC0FD2CCC1A}" type="pres">
      <dgm:prSet presAssocID="{01504A42-06C5-4F50-A83B-D4F6810F2ED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2AE3B379-EBD2-4CC0-BBF2-CBBCD78D6CAD}" type="pres">
      <dgm:prSet presAssocID="{46727A2C-D6D6-48B2-9B39-C992429769FD}" presName="spacer" presStyleCnt="0"/>
      <dgm:spPr/>
    </dgm:pt>
    <dgm:pt modelId="{8751F0AC-DECB-4BDC-8E32-00D8BBD0A99B}" type="pres">
      <dgm:prSet presAssocID="{36A72A8D-34B5-4349-B7B9-C2EF22679F0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214F38A-5DF6-4A59-A0E6-BFDBEDCC7A13}" type="pres">
      <dgm:prSet presAssocID="{FDD2A363-F732-4000-BC0D-3D464F4DF18C}" presName="spacer" presStyleCnt="0"/>
      <dgm:spPr/>
    </dgm:pt>
    <dgm:pt modelId="{6D532361-A11D-4F92-A3D8-0C391B03E538}" type="pres">
      <dgm:prSet presAssocID="{CCDE5B33-0BAD-4C7C-A40B-2FA0579CD00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9EFD171-F719-428A-AD0C-8F7C0D722875}" type="pres">
      <dgm:prSet presAssocID="{464D6970-FACE-4095-8AB7-E37CED149DD5}" presName="spacer" presStyleCnt="0"/>
      <dgm:spPr/>
    </dgm:pt>
    <dgm:pt modelId="{955AFD1D-C467-4B1D-B944-7E4B7E94650C}" type="pres">
      <dgm:prSet presAssocID="{1545C08D-F80C-4F76-80F9-9F004282159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FB0798A2-8304-4B58-A549-A1335C8EC007}" type="pres">
      <dgm:prSet presAssocID="{21FA24CB-51BC-4EE7-8DB1-48D0E055CCE5}" presName="spacer" presStyleCnt="0"/>
      <dgm:spPr/>
    </dgm:pt>
    <dgm:pt modelId="{CACC078A-EC6F-4CD6-BE3C-212C949AB207}" type="pres">
      <dgm:prSet presAssocID="{A0F97676-CC88-4F84-9F59-2E111AFF41E9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276910C-45D4-408C-A495-63DC3E4BBA2F}" type="presOf" srcId="{01504A42-06C5-4F50-A83B-D4F6810F2ED7}" destId="{46B959A9-03F3-4BDA-947C-3BC0FD2CCC1A}" srcOrd="0" destOrd="0" presId="urn:microsoft.com/office/officeart/2005/8/layout/vList2"/>
    <dgm:cxn modelId="{A51DCA1E-D935-4536-893C-9D10F263CDFA}" srcId="{0BA01BB2-1858-4D8A-B1E4-CF3FCC02796D}" destId="{CCDE5B33-0BAD-4C7C-A40B-2FA0579CD004}" srcOrd="6" destOrd="0" parTransId="{A4B1584F-D0B8-454E-97E8-DF2A4F39D437}" sibTransId="{464D6970-FACE-4095-8AB7-E37CED149DD5}"/>
    <dgm:cxn modelId="{9C205624-CB66-452A-94F3-51BAB3C13472}" type="presOf" srcId="{A0F97676-CC88-4F84-9F59-2E111AFF41E9}" destId="{CACC078A-EC6F-4CD6-BE3C-212C949AB207}" srcOrd="0" destOrd="0" presId="urn:microsoft.com/office/officeart/2005/8/layout/vList2"/>
    <dgm:cxn modelId="{31953D2D-0D82-445E-8DFD-247AE4350593}" srcId="{0BA01BB2-1858-4D8A-B1E4-CF3FCC02796D}" destId="{824048D0-A4B7-44DC-A117-7885970B167F}" srcOrd="2" destOrd="0" parTransId="{7ADF5B92-964B-4A87-81FD-13DB8FB7E78A}" sibTransId="{9B37BA5F-59FE-48D4-B693-2C564DC407E5}"/>
    <dgm:cxn modelId="{D2002D38-9E83-45EB-9890-28F1AC1FC04B}" srcId="{0BA01BB2-1858-4D8A-B1E4-CF3FCC02796D}" destId="{A51974A9-444C-4E4F-9306-D4B3CD299A79}" srcOrd="0" destOrd="0" parTransId="{14318C4F-00D0-45A5-8D81-6E6D95EF4F0D}" sibTransId="{F1B85CAB-C276-4C4B-A903-50BEF0CC6C73}"/>
    <dgm:cxn modelId="{C523DA4D-BC7D-4F1B-8CF5-A1E757FAF539}" srcId="{0BA01BB2-1858-4D8A-B1E4-CF3FCC02796D}" destId="{24EC3751-A7C6-4763-8396-511E2A822078}" srcOrd="3" destOrd="0" parTransId="{C16D1CE9-275E-4D48-9B5E-5F420A5E7A65}" sibTransId="{FBAA6F34-277C-44DE-81E4-DF5B03B14B03}"/>
    <dgm:cxn modelId="{7F39BA56-9D15-4E84-A170-CDF5CE9FF4AA}" srcId="{0BA01BB2-1858-4D8A-B1E4-CF3FCC02796D}" destId="{1545C08D-F80C-4F76-80F9-9F004282159C}" srcOrd="7" destOrd="0" parTransId="{68A947E8-786A-4AB9-80DD-9E8AB52466D3}" sibTransId="{21FA24CB-51BC-4EE7-8DB1-48D0E055CCE5}"/>
    <dgm:cxn modelId="{57E4287F-1558-4C32-AB3D-CDC98366B976}" type="presOf" srcId="{856EB66F-9BD7-400C-8162-6C7036BDBBDD}" destId="{C6B23EC1-EA7B-4408-A74E-13F62803D4B9}" srcOrd="0" destOrd="0" presId="urn:microsoft.com/office/officeart/2005/8/layout/vList2"/>
    <dgm:cxn modelId="{366E8D7F-82C4-4601-9A62-73A23D8DCAF8}" type="presOf" srcId="{0BA01BB2-1858-4D8A-B1E4-CF3FCC02796D}" destId="{E10ECE84-142E-48D9-8FEC-703556FBAFFB}" srcOrd="0" destOrd="0" presId="urn:microsoft.com/office/officeart/2005/8/layout/vList2"/>
    <dgm:cxn modelId="{2916BFA3-A8A2-4548-B9F2-F23A81F861D1}" srcId="{0BA01BB2-1858-4D8A-B1E4-CF3FCC02796D}" destId="{A0F97676-CC88-4F84-9F59-2E111AFF41E9}" srcOrd="8" destOrd="0" parTransId="{1F8CAF7E-A05F-40B1-8D99-BC457A465D74}" sibTransId="{2A97738E-B69D-4421-B890-C2207BC49958}"/>
    <dgm:cxn modelId="{FA59ACAA-6D83-495B-A6FC-A824E75D29F1}" type="presOf" srcId="{CCDE5B33-0BAD-4C7C-A40B-2FA0579CD004}" destId="{6D532361-A11D-4F92-A3D8-0C391B03E538}" srcOrd="0" destOrd="0" presId="urn:microsoft.com/office/officeart/2005/8/layout/vList2"/>
    <dgm:cxn modelId="{2D67A1B1-0939-4E28-B690-EBCBD7A4C1A3}" srcId="{0BA01BB2-1858-4D8A-B1E4-CF3FCC02796D}" destId="{01504A42-06C5-4F50-A83B-D4F6810F2ED7}" srcOrd="4" destOrd="0" parTransId="{5297F663-29BA-449E-A7A6-1DBDD3398D2B}" sibTransId="{46727A2C-D6D6-48B2-9B39-C992429769FD}"/>
    <dgm:cxn modelId="{E049A8B1-F149-49CA-8F48-FA29C2C4FA61}" type="presOf" srcId="{824048D0-A4B7-44DC-A117-7885970B167F}" destId="{DA485E24-CD6B-478A-B075-743A091AC4C9}" srcOrd="0" destOrd="0" presId="urn:microsoft.com/office/officeart/2005/8/layout/vList2"/>
    <dgm:cxn modelId="{FF4A71B7-AD50-45C2-94AF-494221BA4E9C}" type="presOf" srcId="{1545C08D-F80C-4F76-80F9-9F004282159C}" destId="{955AFD1D-C467-4B1D-B944-7E4B7E94650C}" srcOrd="0" destOrd="0" presId="urn:microsoft.com/office/officeart/2005/8/layout/vList2"/>
    <dgm:cxn modelId="{870AA0B9-DA7B-4626-887F-5AD885BCB5AB}" srcId="{0BA01BB2-1858-4D8A-B1E4-CF3FCC02796D}" destId="{856EB66F-9BD7-400C-8162-6C7036BDBBDD}" srcOrd="1" destOrd="0" parTransId="{C8493663-39F2-4BFC-9B87-2AE3476FA979}" sibTransId="{04B11485-68B2-4FE8-A729-AC755C148509}"/>
    <dgm:cxn modelId="{9C2CD0C4-8650-432C-88A9-4CEB3FAA8CF2}" type="presOf" srcId="{36A72A8D-34B5-4349-B7B9-C2EF22679F0C}" destId="{8751F0AC-DECB-4BDC-8E32-00D8BBD0A99B}" srcOrd="0" destOrd="0" presId="urn:microsoft.com/office/officeart/2005/8/layout/vList2"/>
    <dgm:cxn modelId="{E5B5F5CC-04BA-474D-85B8-1EE7766411BE}" srcId="{0BA01BB2-1858-4D8A-B1E4-CF3FCC02796D}" destId="{36A72A8D-34B5-4349-B7B9-C2EF22679F0C}" srcOrd="5" destOrd="0" parTransId="{41DCA021-70AE-410E-BDFB-096E38EF781E}" sibTransId="{FDD2A363-F732-4000-BC0D-3D464F4DF18C}"/>
    <dgm:cxn modelId="{4CFB5AD6-A342-4CE9-A5A7-3FA3C9B909ED}" type="presOf" srcId="{A51974A9-444C-4E4F-9306-D4B3CD299A79}" destId="{A82594DB-3925-49D3-B66A-6A4AAE1E50A3}" srcOrd="0" destOrd="0" presId="urn:microsoft.com/office/officeart/2005/8/layout/vList2"/>
    <dgm:cxn modelId="{BC0776FF-7204-4E2C-8F40-8CC5A3A8C06D}" type="presOf" srcId="{24EC3751-A7C6-4763-8396-511E2A822078}" destId="{F9B65F21-5B29-4E51-B087-765BCE71F951}" srcOrd="0" destOrd="0" presId="urn:microsoft.com/office/officeart/2005/8/layout/vList2"/>
    <dgm:cxn modelId="{FA189115-4E7D-48D4-97B4-69BF488C7A13}" type="presParOf" srcId="{E10ECE84-142E-48D9-8FEC-703556FBAFFB}" destId="{A82594DB-3925-49D3-B66A-6A4AAE1E50A3}" srcOrd="0" destOrd="0" presId="urn:microsoft.com/office/officeart/2005/8/layout/vList2"/>
    <dgm:cxn modelId="{248188E3-6D20-4351-B94E-1D56B7CEFF67}" type="presParOf" srcId="{E10ECE84-142E-48D9-8FEC-703556FBAFFB}" destId="{192CEDB1-50BD-4083-A72E-247B984E63E1}" srcOrd="1" destOrd="0" presId="urn:microsoft.com/office/officeart/2005/8/layout/vList2"/>
    <dgm:cxn modelId="{1E94B2BE-36EA-4165-A6BC-E6323C3C045C}" type="presParOf" srcId="{E10ECE84-142E-48D9-8FEC-703556FBAFFB}" destId="{C6B23EC1-EA7B-4408-A74E-13F62803D4B9}" srcOrd="2" destOrd="0" presId="urn:microsoft.com/office/officeart/2005/8/layout/vList2"/>
    <dgm:cxn modelId="{EE65C18F-C7F2-435A-B412-AB85B6F07178}" type="presParOf" srcId="{E10ECE84-142E-48D9-8FEC-703556FBAFFB}" destId="{F397FECF-809A-43A4-A000-10B7B5BC7881}" srcOrd="3" destOrd="0" presId="urn:microsoft.com/office/officeart/2005/8/layout/vList2"/>
    <dgm:cxn modelId="{490B9833-D082-443B-A4B9-347FF971C37A}" type="presParOf" srcId="{E10ECE84-142E-48D9-8FEC-703556FBAFFB}" destId="{DA485E24-CD6B-478A-B075-743A091AC4C9}" srcOrd="4" destOrd="0" presId="urn:microsoft.com/office/officeart/2005/8/layout/vList2"/>
    <dgm:cxn modelId="{5F7CE1CF-7741-428A-AA70-2A28FFFA5AB7}" type="presParOf" srcId="{E10ECE84-142E-48D9-8FEC-703556FBAFFB}" destId="{A9022030-280C-457F-868A-E97B52CDA571}" srcOrd="5" destOrd="0" presId="urn:microsoft.com/office/officeart/2005/8/layout/vList2"/>
    <dgm:cxn modelId="{A155EDFE-9D61-46A9-9E89-AACE1ABA1763}" type="presParOf" srcId="{E10ECE84-142E-48D9-8FEC-703556FBAFFB}" destId="{F9B65F21-5B29-4E51-B087-765BCE71F951}" srcOrd="6" destOrd="0" presId="urn:microsoft.com/office/officeart/2005/8/layout/vList2"/>
    <dgm:cxn modelId="{00D6C9FD-BE25-4407-B757-B976A4825ED4}" type="presParOf" srcId="{E10ECE84-142E-48D9-8FEC-703556FBAFFB}" destId="{EA954FD9-73FC-4FF1-9EDB-FC06D73AFB31}" srcOrd="7" destOrd="0" presId="urn:microsoft.com/office/officeart/2005/8/layout/vList2"/>
    <dgm:cxn modelId="{25B51CA9-7E5C-459B-A2C6-691D1B748B1F}" type="presParOf" srcId="{E10ECE84-142E-48D9-8FEC-703556FBAFFB}" destId="{46B959A9-03F3-4BDA-947C-3BC0FD2CCC1A}" srcOrd="8" destOrd="0" presId="urn:microsoft.com/office/officeart/2005/8/layout/vList2"/>
    <dgm:cxn modelId="{3FD8D29B-B49B-46D1-AA4D-0F6326BFD05F}" type="presParOf" srcId="{E10ECE84-142E-48D9-8FEC-703556FBAFFB}" destId="{2AE3B379-EBD2-4CC0-BBF2-CBBCD78D6CAD}" srcOrd="9" destOrd="0" presId="urn:microsoft.com/office/officeart/2005/8/layout/vList2"/>
    <dgm:cxn modelId="{FCE80019-BA38-4B31-B50D-26112B649F52}" type="presParOf" srcId="{E10ECE84-142E-48D9-8FEC-703556FBAFFB}" destId="{8751F0AC-DECB-4BDC-8E32-00D8BBD0A99B}" srcOrd="10" destOrd="0" presId="urn:microsoft.com/office/officeart/2005/8/layout/vList2"/>
    <dgm:cxn modelId="{4613B38D-D555-4A18-A468-B399CBDC382E}" type="presParOf" srcId="{E10ECE84-142E-48D9-8FEC-703556FBAFFB}" destId="{4214F38A-5DF6-4A59-A0E6-BFDBEDCC7A13}" srcOrd="11" destOrd="0" presId="urn:microsoft.com/office/officeart/2005/8/layout/vList2"/>
    <dgm:cxn modelId="{BA49D032-BB91-4A2A-AF8A-C01081D5500C}" type="presParOf" srcId="{E10ECE84-142E-48D9-8FEC-703556FBAFFB}" destId="{6D532361-A11D-4F92-A3D8-0C391B03E538}" srcOrd="12" destOrd="0" presId="urn:microsoft.com/office/officeart/2005/8/layout/vList2"/>
    <dgm:cxn modelId="{15CA1E20-EAC3-436C-8A47-7B08F330B7B1}" type="presParOf" srcId="{E10ECE84-142E-48D9-8FEC-703556FBAFFB}" destId="{99EFD171-F719-428A-AD0C-8F7C0D722875}" srcOrd="13" destOrd="0" presId="urn:microsoft.com/office/officeart/2005/8/layout/vList2"/>
    <dgm:cxn modelId="{CEE85001-70DA-4F50-A210-F77AEF2939DF}" type="presParOf" srcId="{E10ECE84-142E-48D9-8FEC-703556FBAFFB}" destId="{955AFD1D-C467-4B1D-B944-7E4B7E94650C}" srcOrd="14" destOrd="0" presId="urn:microsoft.com/office/officeart/2005/8/layout/vList2"/>
    <dgm:cxn modelId="{CF8D294D-CB33-4734-B052-7C6291AB9B7A}" type="presParOf" srcId="{E10ECE84-142E-48D9-8FEC-703556FBAFFB}" destId="{FB0798A2-8304-4B58-A549-A1335C8EC007}" srcOrd="15" destOrd="0" presId="urn:microsoft.com/office/officeart/2005/8/layout/vList2"/>
    <dgm:cxn modelId="{C41C70E7-820D-4E6C-8958-2DDD4085AB11}" type="presParOf" srcId="{E10ECE84-142E-48D9-8FEC-703556FBAFFB}" destId="{CACC078A-EC6F-4CD6-BE3C-212C949AB20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99261-E470-4FB1-9A31-1867FC54A592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F2010C9-12B0-4AA0-985A-ABD94793BEF5}">
      <dgm:prSet/>
      <dgm:spPr/>
      <dgm:t>
        <a:bodyPr/>
        <a:lstStyle/>
        <a:p>
          <a:r>
            <a:rPr lang="en-US"/>
            <a:t>11 Screening Events (January - December 2025)</a:t>
          </a:r>
        </a:p>
      </dgm:t>
    </dgm:pt>
    <dgm:pt modelId="{4CAFD790-E43C-401A-A84E-D5E819B15DF7}" type="parTrans" cxnId="{397BF7BE-9E8B-412B-BA7F-9D9EC01CFFF8}">
      <dgm:prSet/>
      <dgm:spPr/>
      <dgm:t>
        <a:bodyPr/>
        <a:lstStyle/>
        <a:p>
          <a:endParaRPr lang="en-US"/>
        </a:p>
      </dgm:t>
    </dgm:pt>
    <dgm:pt modelId="{549D7D8B-6623-4D9B-AC76-FED8F7CF3297}" type="sibTrans" cxnId="{397BF7BE-9E8B-412B-BA7F-9D9EC01CFFF8}">
      <dgm:prSet/>
      <dgm:spPr/>
      <dgm:t>
        <a:bodyPr/>
        <a:lstStyle/>
        <a:p>
          <a:endParaRPr lang="en-US"/>
        </a:p>
      </dgm:t>
    </dgm:pt>
    <dgm:pt modelId="{C3F9000F-FF87-4E02-B74D-C53C391F7BC2}">
      <dgm:prSet/>
      <dgm:spPr/>
      <dgm:t>
        <a:bodyPr/>
        <a:lstStyle/>
        <a:p>
          <a:r>
            <a:rPr lang="en-US"/>
            <a:t>• 55 cholesterol screenings</a:t>
          </a:r>
        </a:p>
      </dgm:t>
    </dgm:pt>
    <dgm:pt modelId="{C329858B-ABDE-4702-A6C8-028535520457}" type="parTrans" cxnId="{0F0EE9F3-6AB9-4330-A352-B8FA28FF746A}">
      <dgm:prSet/>
      <dgm:spPr/>
      <dgm:t>
        <a:bodyPr/>
        <a:lstStyle/>
        <a:p>
          <a:endParaRPr lang="en-US"/>
        </a:p>
      </dgm:t>
    </dgm:pt>
    <dgm:pt modelId="{B0E4FDD8-43CF-4353-B173-D7FD778AB348}" type="sibTrans" cxnId="{0F0EE9F3-6AB9-4330-A352-B8FA28FF746A}">
      <dgm:prSet/>
      <dgm:spPr/>
      <dgm:t>
        <a:bodyPr/>
        <a:lstStyle/>
        <a:p>
          <a:endParaRPr lang="en-US"/>
        </a:p>
      </dgm:t>
    </dgm:pt>
    <dgm:pt modelId="{D86F8544-0EF4-4639-8169-075BECA3FD8E}">
      <dgm:prSet/>
      <dgm:spPr/>
      <dgm:t>
        <a:bodyPr/>
        <a:lstStyle/>
        <a:p>
          <a:r>
            <a:rPr lang="en-US"/>
            <a:t>• 418 blood pressure screenings</a:t>
          </a:r>
        </a:p>
      </dgm:t>
    </dgm:pt>
    <dgm:pt modelId="{48899107-0909-43E8-828B-742C9E7E0580}" type="parTrans" cxnId="{D01381F9-83DB-4B78-B674-3E1FB499E8BD}">
      <dgm:prSet/>
      <dgm:spPr/>
      <dgm:t>
        <a:bodyPr/>
        <a:lstStyle/>
        <a:p>
          <a:endParaRPr lang="en-US"/>
        </a:p>
      </dgm:t>
    </dgm:pt>
    <dgm:pt modelId="{A5AF841B-20EE-49D7-8F1D-66E9FE6AEDA4}" type="sibTrans" cxnId="{D01381F9-83DB-4B78-B674-3E1FB499E8BD}">
      <dgm:prSet/>
      <dgm:spPr/>
      <dgm:t>
        <a:bodyPr/>
        <a:lstStyle/>
        <a:p>
          <a:endParaRPr lang="en-US"/>
        </a:p>
      </dgm:t>
    </dgm:pt>
    <dgm:pt modelId="{B760D4A8-D7B3-4947-B3EE-B04CE0019C48}">
      <dgm:prSet/>
      <dgm:spPr/>
      <dgm:t>
        <a:bodyPr/>
        <a:lstStyle/>
        <a:p>
          <a:r>
            <a:rPr lang="en-US"/>
            <a:t>• 504 A1Cs</a:t>
          </a:r>
        </a:p>
      </dgm:t>
    </dgm:pt>
    <dgm:pt modelId="{0D18984D-473C-4206-9778-9822FCDC5864}" type="parTrans" cxnId="{0BADDD8D-7FBA-461A-B5FD-5F5166B70102}">
      <dgm:prSet/>
      <dgm:spPr/>
      <dgm:t>
        <a:bodyPr/>
        <a:lstStyle/>
        <a:p>
          <a:endParaRPr lang="en-US"/>
        </a:p>
      </dgm:t>
    </dgm:pt>
    <dgm:pt modelId="{69061973-437B-48B4-A5CB-DD75905B94EE}" type="sibTrans" cxnId="{0BADDD8D-7FBA-461A-B5FD-5F5166B70102}">
      <dgm:prSet/>
      <dgm:spPr/>
      <dgm:t>
        <a:bodyPr/>
        <a:lstStyle/>
        <a:p>
          <a:endParaRPr lang="en-US"/>
        </a:p>
      </dgm:t>
    </dgm:pt>
    <dgm:pt modelId="{181E42D9-0123-4F80-A90C-FB63D946FDE6}">
      <dgm:prSet/>
      <dgm:spPr/>
      <dgm:t>
        <a:bodyPr/>
        <a:lstStyle/>
        <a:p>
          <a:r>
            <a:rPr lang="en-US"/>
            <a:t>• 110 BMIs</a:t>
          </a:r>
        </a:p>
      </dgm:t>
    </dgm:pt>
    <dgm:pt modelId="{E9D072BB-93C2-421C-8ED2-EE666C698647}" type="parTrans" cxnId="{B1991204-4943-47C1-84AE-FD770AE21338}">
      <dgm:prSet/>
      <dgm:spPr/>
      <dgm:t>
        <a:bodyPr/>
        <a:lstStyle/>
        <a:p>
          <a:endParaRPr lang="en-US"/>
        </a:p>
      </dgm:t>
    </dgm:pt>
    <dgm:pt modelId="{8E371E8E-2B74-4513-AEE1-CBB807D3B4FC}" type="sibTrans" cxnId="{B1991204-4943-47C1-84AE-FD770AE21338}">
      <dgm:prSet/>
      <dgm:spPr/>
      <dgm:t>
        <a:bodyPr/>
        <a:lstStyle/>
        <a:p>
          <a:endParaRPr lang="en-US"/>
        </a:p>
      </dgm:t>
    </dgm:pt>
    <dgm:pt modelId="{35A3270B-231A-410A-ADEB-A6569D8BFD87}">
      <dgm:prSet/>
      <dgm:spPr/>
      <dgm:t>
        <a:bodyPr/>
        <a:lstStyle/>
        <a:p>
          <a:r>
            <a:rPr lang="en-US"/>
            <a:t>• 3 FIT Kits</a:t>
          </a:r>
        </a:p>
      </dgm:t>
    </dgm:pt>
    <dgm:pt modelId="{EC140D27-7B7E-440C-88A7-530430D230BC}" type="parTrans" cxnId="{292A5107-2AD1-46CC-80E2-9DA7B693C17A}">
      <dgm:prSet/>
      <dgm:spPr/>
      <dgm:t>
        <a:bodyPr/>
        <a:lstStyle/>
        <a:p>
          <a:endParaRPr lang="en-US"/>
        </a:p>
      </dgm:t>
    </dgm:pt>
    <dgm:pt modelId="{A6A7CBE5-59CA-4E5A-9943-E36496684403}" type="sibTrans" cxnId="{292A5107-2AD1-46CC-80E2-9DA7B693C17A}">
      <dgm:prSet/>
      <dgm:spPr/>
      <dgm:t>
        <a:bodyPr/>
        <a:lstStyle/>
        <a:p>
          <a:endParaRPr lang="en-US"/>
        </a:p>
      </dgm:t>
    </dgm:pt>
    <dgm:pt modelId="{E1552775-0D20-4EF6-9915-4437D471114F}">
      <dgm:prSet/>
      <dgm:spPr/>
      <dgm:t>
        <a:bodyPr/>
        <a:lstStyle/>
        <a:p>
          <a:r>
            <a:rPr lang="en-US"/>
            <a:t>• 36 hearing screenings</a:t>
          </a:r>
        </a:p>
      </dgm:t>
    </dgm:pt>
    <dgm:pt modelId="{D3578DBF-FF83-4121-8BBE-D0CF3B3BAB6D}" type="parTrans" cxnId="{194E6335-CD0D-41FC-9A91-E6CEBF434FBD}">
      <dgm:prSet/>
      <dgm:spPr/>
      <dgm:t>
        <a:bodyPr/>
        <a:lstStyle/>
        <a:p>
          <a:endParaRPr lang="en-US"/>
        </a:p>
      </dgm:t>
    </dgm:pt>
    <dgm:pt modelId="{083E1366-B457-4CA2-BC6D-8957406206E4}" type="sibTrans" cxnId="{194E6335-CD0D-41FC-9A91-E6CEBF434FBD}">
      <dgm:prSet/>
      <dgm:spPr/>
      <dgm:t>
        <a:bodyPr/>
        <a:lstStyle/>
        <a:p>
          <a:endParaRPr lang="en-US"/>
        </a:p>
      </dgm:t>
    </dgm:pt>
    <dgm:pt modelId="{DCDF78E1-80F6-4462-9327-3B8C3ADEE4A9}">
      <dgm:prSet/>
      <dgm:spPr/>
      <dgm:t>
        <a:bodyPr/>
        <a:lstStyle/>
        <a:p>
          <a:r>
            <a:rPr lang="en-US"/>
            <a:t>• 17 mental Health screenings</a:t>
          </a:r>
        </a:p>
      </dgm:t>
    </dgm:pt>
    <dgm:pt modelId="{7BF96DDE-5FBE-490A-931C-A28E867E63EE}" type="parTrans" cxnId="{E50F35F1-4AF9-4D65-828C-ABE8E6FD992D}">
      <dgm:prSet/>
      <dgm:spPr/>
      <dgm:t>
        <a:bodyPr/>
        <a:lstStyle/>
        <a:p>
          <a:endParaRPr lang="en-US"/>
        </a:p>
      </dgm:t>
    </dgm:pt>
    <dgm:pt modelId="{F1901362-5231-4E13-8257-089B39FAA07B}" type="sibTrans" cxnId="{E50F35F1-4AF9-4D65-828C-ABE8E6FD992D}">
      <dgm:prSet/>
      <dgm:spPr/>
      <dgm:t>
        <a:bodyPr/>
        <a:lstStyle/>
        <a:p>
          <a:endParaRPr lang="en-US"/>
        </a:p>
      </dgm:t>
    </dgm:pt>
    <dgm:pt modelId="{1E668408-8B35-4694-B8D1-C2725E24168E}">
      <dgm:prSet/>
      <dgm:spPr/>
      <dgm:t>
        <a:bodyPr/>
        <a:lstStyle/>
        <a:p>
          <a:r>
            <a:rPr lang="en-US"/>
            <a:t>• 16 flu shots</a:t>
          </a:r>
        </a:p>
      </dgm:t>
    </dgm:pt>
    <dgm:pt modelId="{55306BAD-B16E-41C3-9124-708466A1A0E9}" type="parTrans" cxnId="{461DC293-49F4-4809-A22D-17A665F700E8}">
      <dgm:prSet/>
      <dgm:spPr/>
      <dgm:t>
        <a:bodyPr/>
        <a:lstStyle/>
        <a:p>
          <a:endParaRPr lang="en-US"/>
        </a:p>
      </dgm:t>
    </dgm:pt>
    <dgm:pt modelId="{1F756DFE-E8CC-46B3-8933-7F40D9A67DB6}" type="sibTrans" cxnId="{461DC293-49F4-4809-A22D-17A665F700E8}">
      <dgm:prSet/>
      <dgm:spPr/>
      <dgm:t>
        <a:bodyPr/>
        <a:lstStyle/>
        <a:p>
          <a:endParaRPr lang="en-US"/>
        </a:p>
      </dgm:t>
    </dgm:pt>
    <dgm:pt modelId="{C5E31E05-21DB-474E-B2D4-450F2646F0B6}">
      <dgm:prSet/>
      <dgm:spPr/>
      <dgm:t>
        <a:bodyPr/>
        <a:lstStyle/>
        <a:p>
          <a:r>
            <a:rPr lang="en-US"/>
            <a:t>• 25 hands only CPR certifications</a:t>
          </a:r>
        </a:p>
      </dgm:t>
    </dgm:pt>
    <dgm:pt modelId="{CA0CBC4B-FB23-4F23-8D5E-DF9F0609ADDA}" type="parTrans" cxnId="{4A0E4F31-4FE8-4DA0-ABAA-946E3880CBB5}">
      <dgm:prSet/>
      <dgm:spPr/>
      <dgm:t>
        <a:bodyPr/>
        <a:lstStyle/>
        <a:p>
          <a:endParaRPr lang="en-US"/>
        </a:p>
      </dgm:t>
    </dgm:pt>
    <dgm:pt modelId="{67AEE0A1-9051-4995-BFEC-DF6472130043}" type="sibTrans" cxnId="{4A0E4F31-4FE8-4DA0-ABAA-946E3880CBB5}">
      <dgm:prSet/>
      <dgm:spPr/>
      <dgm:t>
        <a:bodyPr/>
        <a:lstStyle/>
        <a:p>
          <a:endParaRPr lang="en-US"/>
        </a:p>
      </dgm:t>
    </dgm:pt>
    <dgm:pt modelId="{88B99A53-C332-4FA2-8FC2-308D67E9162D}">
      <dgm:prSet/>
      <dgm:spPr/>
      <dgm:t>
        <a:bodyPr/>
        <a:lstStyle/>
        <a:p>
          <a:r>
            <a:rPr lang="en-US"/>
            <a:t>• 432 Narcan units distributed</a:t>
          </a:r>
        </a:p>
      </dgm:t>
    </dgm:pt>
    <dgm:pt modelId="{0778A4C2-CB7E-480F-B99D-4624DFF04AE6}" type="parTrans" cxnId="{91FF627D-2C5E-476A-91E4-38A24CD3B219}">
      <dgm:prSet/>
      <dgm:spPr/>
      <dgm:t>
        <a:bodyPr/>
        <a:lstStyle/>
        <a:p>
          <a:endParaRPr lang="en-US"/>
        </a:p>
      </dgm:t>
    </dgm:pt>
    <dgm:pt modelId="{838F423C-1BE5-4632-8741-7106EC9F7639}" type="sibTrans" cxnId="{91FF627D-2C5E-476A-91E4-38A24CD3B219}">
      <dgm:prSet/>
      <dgm:spPr/>
      <dgm:t>
        <a:bodyPr/>
        <a:lstStyle/>
        <a:p>
          <a:endParaRPr lang="en-US"/>
        </a:p>
      </dgm:t>
    </dgm:pt>
    <dgm:pt modelId="{F94CD276-22C6-466C-8D65-F3246C6DBAAD}">
      <dgm:prSet/>
      <dgm:spPr/>
      <dgm:t>
        <a:bodyPr/>
        <a:lstStyle/>
        <a:p>
          <a:r>
            <a:rPr lang="en-US"/>
            <a:t>• 15 skin cancer screenings</a:t>
          </a:r>
        </a:p>
      </dgm:t>
    </dgm:pt>
    <dgm:pt modelId="{12527324-55BD-4424-AABA-6EF872D0C3BE}" type="parTrans" cxnId="{865C02B7-84C3-4AA0-AB37-A9BC1FA88B77}">
      <dgm:prSet/>
      <dgm:spPr/>
      <dgm:t>
        <a:bodyPr/>
        <a:lstStyle/>
        <a:p>
          <a:endParaRPr lang="en-US"/>
        </a:p>
      </dgm:t>
    </dgm:pt>
    <dgm:pt modelId="{AADA7FE3-DD70-4260-94A9-71B8AC0DF1A9}" type="sibTrans" cxnId="{865C02B7-84C3-4AA0-AB37-A9BC1FA88B77}">
      <dgm:prSet/>
      <dgm:spPr/>
      <dgm:t>
        <a:bodyPr/>
        <a:lstStyle/>
        <a:p>
          <a:endParaRPr lang="en-US"/>
        </a:p>
      </dgm:t>
    </dgm:pt>
    <dgm:pt modelId="{377B8CCF-1D5B-4284-8A71-5CF3E5C2F693}">
      <dgm:prSet/>
      <dgm:spPr/>
      <dgm:t>
        <a:bodyPr/>
        <a:lstStyle/>
        <a:p>
          <a:r>
            <a:rPr lang="en-US"/>
            <a:t>• 27 dental screenings</a:t>
          </a:r>
        </a:p>
      </dgm:t>
    </dgm:pt>
    <dgm:pt modelId="{11ED5974-1422-426E-BF44-61E3CB1E14D7}" type="parTrans" cxnId="{962DF550-B518-4C62-AA2C-02C7D665BDF1}">
      <dgm:prSet/>
      <dgm:spPr/>
      <dgm:t>
        <a:bodyPr/>
        <a:lstStyle/>
        <a:p>
          <a:endParaRPr lang="en-US"/>
        </a:p>
      </dgm:t>
    </dgm:pt>
    <dgm:pt modelId="{D092AACE-4359-427F-A247-039C469143D4}" type="sibTrans" cxnId="{962DF550-B518-4C62-AA2C-02C7D665BDF1}">
      <dgm:prSet/>
      <dgm:spPr/>
      <dgm:t>
        <a:bodyPr/>
        <a:lstStyle/>
        <a:p>
          <a:endParaRPr lang="en-US"/>
        </a:p>
      </dgm:t>
    </dgm:pt>
    <dgm:pt modelId="{C9F1DAB9-F3E1-4FA2-B85D-EDBFBD19363F}">
      <dgm:prSet/>
      <dgm:spPr/>
      <dgm:t>
        <a:bodyPr/>
        <a:lstStyle/>
        <a:p>
          <a:r>
            <a:rPr lang="en-US"/>
            <a:t>• 1,571 total screenings/certifications</a:t>
          </a:r>
        </a:p>
      </dgm:t>
    </dgm:pt>
    <dgm:pt modelId="{42BFD73E-F101-4F98-8A1F-D2204F5319C9}" type="parTrans" cxnId="{F88DF7E5-B1D5-489E-8A31-CE5922950EC8}">
      <dgm:prSet/>
      <dgm:spPr/>
      <dgm:t>
        <a:bodyPr/>
        <a:lstStyle/>
        <a:p>
          <a:endParaRPr lang="en-US"/>
        </a:p>
      </dgm:t>
    </dgm:pt>
    <dgm:pt modelId="{14B52594-81AD-4D13-A9F6-B7EEAD5AE231}" type="sibTrans" cxnId="{F88DF7E5-B1D5-489E-8A31-CE5922950EC8}">
      <dgm:prSet/>
      <dgm:spPr/>
      <dgm:t>
        <a:bodyPr/>
        <a:lstStyle/>
        <a:p>
          <a:endParaRPr lang="en-US"/>
        </a:p>
      </dgm:t>
    </dgm:pt>
    <dgm:pt modelId="{249B085F-E699-4D84-8FC3-9B9EC9B6F8F7}" type="pres">
      <dgm:prSet presAssocID="{AD999261-E470-4FB1-9A31-1867FC54A592}" presName="Name0" presStyleCnt="0">
        <dgm:presLayoutVars>
          <dgm:dir/>
          <dgm:animLvl val="lvl"/>
          <dgm:resizeHandles val="exact"/>
        </dgm:presLayoutVars>
      </dgm:prSet>
      <dgm:spPr/>
    </dgm:pt>
    <dgm:pt modelId="{B4FBE326-BACD-4AA5-903A-1F9A3594EDE2}" type="pres">
      <dgm:prSet presAssocID="{AF2010C9-12B0-4AA0-985A-ABD94793BEF5}" presName="linNode" presStyleCnt="0"/>
      <dgm:spPr/>
    </dgm:pt>
    <dgm:pt modelId="{FB26EBAA-6CFA-4A6F-80DE-BEC8F491381D}" type="pres">
      <dgm:prSet presAssocID="{AF2010C9-12B0-4AA0-985A-ABD94793BEF5}" presName="parentText" presStyleLbl="node1" presStyleIdx="0" presStyleCnt="14">
        <dgm:presLayoutVars>
          <dgm:chMax val="1"/>
          <dgm:bulletEnabled val="1"/>
        </dgm:presLayoutVars>
      </dgm:prSet>
      <dgm:spPr/>
    </dgm:pt>
    <dgm:pt modelId="{5BFA48EC-F14C-4208-B7C2-71266D7F281C}" type="pres">
      <dgm:prSet presAssocID="{549D7D8B-6623-4D9B-AC76-FED8F7CF3297}" presName="sp" presStyleCnt="0"/>
      <dgm:spPr/>
    </dgm:pt>
    <dgm:pt modelId="{988CC7B1-7E19-4A1C-9195-F91F35D7FF41}" type="pres">
      <dgm:prSet presAssocID="{C3F9000F-FF87-4E02-B74D-C53C391F7BC2}" presName="linNode" presStyleCnt="0"/>
      <dgm:spPr/>
    </dgm:pt>
    <dgm:pt modelId="{E9BE7DE8-307E-43B6-B582-37D1921C5D2B}" type="pres">
      <dgm:prSet presAssocID="{C3F9000F-FF87-4E02-B74D-C53C391F7BC2}" presName="parentText" presStyleLbl="node1" presStyleIdx="1" presStyleCnt="14">
        <dgm:presLayoutVars>
          <dgm:chMax val="1"/>
          <dgm:bulletEnabled val="1"/>
        </dgm:presLayoutVars>
      </dgm:prSet>
      <dgm:spPr/>
    </dgm:pt>
    <dgm:pt modelId="{91B4E744-9E9C-43A8-84C5-DC8570A0CDAC}" type="pres">
      <dgm:prSet presAssocID="{B0E4FDD8-43CF-4353-B173-D7FD778AB348}" presName="sp" presStyleCnt="0"/>
      <dgm:spPr/>
    </dgm:pt>
    <dgm:pt modelId="{83F7AE2E-3D4F-4F82-B0CB-FE4E82CB2A0F}" type="pres">
      <dgm:prSet presAssocID="{D86F8544-0EF4-4639-8169-075BECA3FD8E}" presName="linNode" presStyleCnt="0"/>
      <dgm:spPr/>
    </dgm:pt>
    <dgm:pt modelId="{9BFB45DF-6C59-41E5-B404-E17F9BC547B3}" type="pres">
      <dgm:prSet presAssocID="{D86F8544-0EF4-4639-8169-075BECA3FD8E}" presName="parentText" presStyleLbl="node1" presStyleIdx="2" presStyleCnt="14">
        <dgm:presLayoutVars>
          <dgm:chMax val="1"/>
          <dgm:bulletEnabled val="1"/>
        </dgm:presLayoutVars>
      </dgm:prSet>
      <dgm:spPr/>
    </dgm:pt>
    <dgm:pt modelId="{A0748A36-2B9C-4E00-9C3B-F64688C377C7}" type="pres">
      <dgm:prSet presAssocID="{A5AF841B-20EE-49D7-8F1D-66E9FE6AEDA4}" presName="sp" presStyleCnt="0"/>
      <dgm:spPr/>
    </dgm:pt>
    <dgm:pt modelId="{CF8B1FFD-4B44-4FEF-8C25-BCD882ED2491}" type="pres">
      <dgm:prSet presAssocID="{B760D4A8-D7B3-4947-B3EE-B04CE0019C48}" presName="linNode" presStyleCnt="0"/>
      <dgm:spPr/>
    </dgm:pt>
    <dgm:pt modelId="{100272D0-F128-45BD-B624-E1DFC50B321D}" type="pres">
      <dgm:prSet presAssocID="{B760D4A8-D7B3-4947-B3EE-B04CE0019C48}" presName="parentText" presStyleLbl="node1" presStyleIdx="3" presStyleCnt="14">
        <dgm:presLayoutVars>
          <dgm:chMax val="1"/>
          <dgm:bulletEnabled val="1"/>
        </dgm:presLayoutVars>
      </dgm:prSet>
      <dgm:spPr/>
    </dgm:pt>
    <dgm:pt modelId="{BFD578F4-9353-4347-BD55-C60A2A3A612F}" type="pres">
      <dgm:prSet presAssocID="{69061973-437B-48B4-A5CB-DD75905B94EE}" presName="sp" presStyleCnt="0"/>
      <dgm:spPr/>
    </dgm:pt>
    <dgm:pt modelId="{9A7CE447-4FF2-420C-A5CB-B41FA8A57409}" type="pres">
      <dgm:prSet presAssocID="{181E42D9-0123-4F80-A90C-FB63D946FDE6}" presName="linNode" presStyleCnt="0"/>
      <dgm:spPr/>
    </dgm:pt>
    <dgm:pt modelId="{9381E98C-64E0-4165-B194-7869C66C9E84}" type="pres">
      <dgm:prSet presAssocID="{181E42D9-0123-4F80-A90C-FB63D946FDE6}" presName="parentText" presStyleLbl="node1" presStyleIdx="4" presStyleCnt="14">
        <dgm:presLayoutVars>
          <dgm:chMax val="1"/>
          <dgm:bulletEnabled val="1"/>
        </dgm:presLayoutVars>
      </dgm:prSet>
      <dgm:spPr/>
    </dgm:pt>
    <dgm:pt modelId="{04DE5B88-43AB-4D6F-8959-A9506817944D}" type="pres">
      <dgm:prSet presAssocID="{8E371E8E-2B74-4513-AEE1-CBB807D3B4FC}" presName="sp" presStyleCnt="0"/>
      <dgm:spPr/>
    </dgm:pt>
    <dgm:pt modelId="{D9FDA89C-99E7-436B-9751-FC376DFC08BF}" type="pres">
      <dgm:prSet presAssocID="{35A3270B-231A-410A-ADEB-A6569D8BFD87}" presName="linNode" presStyleCnt="0"/>
      <dgm:spPr/>
    </dgm:pt>
    <dgm:pt modelId="{B27A80B9-62EB-48FB-9C8A-00AF3C285FE8}" type="pres">
      <dgm:prSet presAssocID="{35A3270B-231A-410A-ADEB-A6569D8BFD87}" presName="parentText" presStyleLbl="node1" presStyleIdx="5" presStyleCnt="14">
        <dgm:presLayoutVars>
          <dgm:chMax val="1"/>
          <dgm:bulletEnabled val="1"/>
        </dgm:presLayoutVars>
      </dgm:prSet>
      <dgm:spPr/>
    </dgm:pt>
    <dgm:pt modelId="{C8672518-2617-4382-A64C-773137B1A13C}" type="pres">
      <dgm:prSet presAssocID="{A6A7CBE5-59CA-4E5A-9943-E36496684403}" presName="sp" presStyleCnt="0"/>
      <dgm:spPr/>
    </dgm:pt>
    <dgm:pt modelId="{AE7E1261-AD9D-4109-8C37-2D6BD82FA6DB}" type="pres">
      <dgm:prSet presAssocID="{E1552775-0D20-4EF6-9915-4437D471114F}" presName="linNode" presStyleCnt="0"/>
      <dgm:spPr/>
    </dgm:pt>
    <dgm:pt modelId="{32B69BE0-23EE-46D0-BE96-11739F9BD615}" type="pres">
      <dgm:prSet presAssocID="{E1552775-0D20-4EF6-9915-4437D471114F}" presName="parentText" presStyleLbl="node1" presStyleIdx="6" presStyleCnt="14">
        <dgm:presLayoutVars>
          <dgm:chMax val="1"/>
          <dgm:bulletEnabled val="1"/>
        </dgm:presLayoutVars>
      </dgm:prSet>
      <dgm:spPr/>
    </dgm:pt>
    <dgm:pt modelId="{838B558D-5A13-4EF9-9D24-A3FFAE739A3A}" type="pres">
      <dgm:prSet presAssocID="{083E1366-B457-4CA2-BC6D-8957406206E4}" presName="sp" presStyleCnt="0"/>
      <dgm:spPr/>
    </dgm:pt>
    <dgm:pt modelId="{CCF2A4CC-86C2-4DBC-9EE4-F064E06C6A74}" type="pres">
      <dgm:prSet presAssocID="{DCDF78E1-80F6-4462-9327-3B8C3ADEE4A9}" presName="linNode" presStyleCnt="0"/>
      <dgm:spPr/>
    </dgm:pt>
    <dgm:pt modelId="{3A6743C2-905B-412D-A23E-8259A956EEE5}" type="pres">
      <dgm:prSet presAssocID="{DCDF78E1-80F6-4462-9327-3B8C3ADEE4A9}" presName="parentText" presStyleLbl="node1" presStyleIdx="7" presStyleCnt="14">
        <dgm:presLayoutVars>
          <dgm:chMax val="1"/>
          <dgm:bulletEnabled val="1"/>
        </dgm:presLayoutVars>
      </dgm:prSet>
      <dgm:spPr/>
    </dgm:pt>
    <dgm:pt modelId="{91120AB5-88F4-48C6-A3A8-40A46DE88DE4}" type="pres">
      <dgm:prSet presAssocID="{F1901362-5231-4E13-8257-089B39FAA07B}" presName="sp" presStyleCnt="0"/>
      <dgm:spPr/>
    </dgm:pt>
    <dgm:pt modelId="{829CEF7A-A9B9-4644-8F54-F80C28EBF367}" type="pres">
      <dgm:prSet presAssocID="{1E668408-8B35-4694-B8D1-C2725E24168E}" presName="linNode" presStyleCnt="0"/>
      <dgm:spPr/>
    </dgm:pt>
    <dgm:pt modelId="{06EBC76D-3530-40BF-8D1D-C5B0815FAD1B}" type="pres">
      <dgm:prSet presAssocID="{1E668408-8B35-4694-B8D1-C2725E24168E}" presName="parentText" presStyleLbl="node1" presStyleIdx="8" presStyleCnt="14">
        <dgm:presLayoutVars>
          <dgm:chMax val="1"/>
          <dgm:bulletEnabled val="1"/>
        </dgm:presLayoutVars>
      </dgm:prSet>
      <dgm:spPr/>
    </dgm:pt>
    <dgm:pt modelId="{158F486F-D7D3-41E4-B920-67C2017DA74C}" type="pres">
      <dgm:prSet presAssocID="{1F756DFE-E8CC-46B3-8933-7F40D9A67DB6}" presName="sp" presStyleCnt="0"/>
      <dgm:spPr/>
    </dgm:pt>
    <dgm:pt modelId="{8EF8ED13-B218-4E33-B6D0-0118F2EFF589}" type="pres">
      <dgm:prSet presAssocID="{C5E31E05-21DB-474E-B2D4-450F2646F0B6}" presName="linNode" presStyleCnt="0"/>
      <dgm:spPr/>
    </dgm:pt>
    <dgm:pt modelId="{119E623A-8623-452A-B05F-6377420514E9}" type="pres">
      <dgm:prSet presAssocID="{C5E31E05-21DB-474E-B2D4-450F2646F0B6}" presName="parentText" presStyleLbl="node1" presStyleIdx="9" presStyleCnt="14">
        <dgm:presLayoutVars>
          <dgm:chMax val="1"/>
          <dgm:bulletEnabled val="1"/>
        </dgm:presLayoutVars>
      </dgm:prSet>
      <dgm:spPr/>
    </dgm:pt>
    <dgm:pt modelId="{E2D9A05D-9810-4398-85BF-DF88788DCEF5}" type="pres">
      <dgm:prSet presAssocID="{67AEE0A1-9051-4995-BFEC-DF6472130043}" presName="sp" presStyleCnt="0"/>
      <dgm:spPr/>
    </dgm:pt>
    <dgm:pt modelId="{C3A5D59E-7CF1-44EF-AD1E-98A3229D0585}" type="pres">
      <dgm:prSet presAssocID="{88B99A53-C332-4FA2-8FC2-308D67E9162D}" presName="linNode" presStyleCnt="0"/>
      <dgm:spPr/>
    </dgm:pt>
    <dgm:pt modelId="{9270FB4A-CCC8-4BD4-A6A0-8A4CAA8D1323}" type="pres">
      <dgm:prSet presAssocID="{88B99A53-C332-4FA2-8FC2-308D67E9162D}" presName="parentText" presStyleLbl="node1" presStyleIdx="10" presStyleCnt="14">
        <dgm:presLayoutVars>
          <dgm:chMax val="1"/>
          <dgm:bulletEnabled val="1"/>
        </dgm:presLayoutVars>
      </dgm:prSet>
      <dgm:spPr/>
    </dgm:pt>
    <dgm:pt modelId="{83AEA54A-588C-4658-B3B6-1C58BA82A810}" type="pres">
      <dgm:prSet presAssocID="{838F423C-1BE5-4632-8741-7106EC9F7639}" presName="sp" presStyleCnt="0"/>
      <dgm:spPr/>
    </dgm:pt>
    <dgm:pt modelId="{34F362D2-B5C3-4F38-86AB-7CB81432F5DB}" type="pres">
      <dgm:prSet presAssocID="{F94CD276-22C6-466C-8D65-F3246C6DBAAD}" presName="linNode" presStyleCnt="0"/>
      <dgm:spPr/>
    </dgm:pt>
    <dgm:pt modelId="{9765E002-F06D-43BC-85D4-F24D8962B3A8}" type="pres">
      <dgm:prSet presAssocID="{F94CD276-22C6-466C-8D65-F3246C6DBAAD}" presName="parentText" presStyleLbl="node1" presStyleIdx="11" presStyleCnt="14">
        <dgm:presLayoutVars>
          <dgm:chMax val="1"/>
          <dgm:bulletEnabled val="1"/>
        </dgm:presLayoutVars>
      </dgm:prSet>
      <dgm:spPr/>
    </dgm:pt>
    <dgm:pt modelId="{5174F8F3-BDAD-46CA-9583-10089F4F5619}" type="pres">
      <dgm:prSet presAssocID="{AADA7FE3-DD70-4260-94A9-71B8AC0DF1A9}" presName="sp" presStyleCnt="0"/>
      <dgm:spPr/>
    </dgm:pt>
    <dgm:pt modelId="{C1608831-B6D6-4D42-A82D-02EA23F4358B}" type="pres">
      <dgm:prSet presAssocID="{377B8CCF-1D5B-4284-8A71-5CF3E5C2F693}" presName="linNode" presStyleCnt="0"/>
      <dgm:spPr/>
    </dgm:pt>
    <dgm:pt modelId="{CE35C3D6-BC01-4277-84C5-7101427692B6}" type="pres">
      <dgm:prSet presAssocID="{377B8CCF-1D5B-4284-8A71-5CF3E5C2F693}" presName="parentText" presStyleLbl="node1" presStyleIdx="12" presStyleCnt="14">
        <dgm:presLayoutVars>
          <dgm:chMax val="1"/>
          <dgm:bulletEnabled val="1"/>
        </dgm:presLayoutVars>
      </dgm:prSet>
      <dgm:spPr/>
    </dgm:pt>
    <dgm:pt modelId="{3815F514-6401-4491-97DC-458D5F6EAD14}" type="pres">
      <dgm:prSet presAssocID="{D092AACE-4359-427F-A247-039C469143D4}" presName="sp" presStyleCnt="0"/>
      <dgm:spPr/>
    </dgm:pt>
    <dgm:pt modelId="{C9C0FD97-4618-4CFF-A96D-91ACD10593C8}" type="pres">
      <dgm:prSet presAssocID="{C9F1DAB9-F3E1-4FA2-B85D-EDBFBD19363F}" presName="linNode" presStyleCnt="0"/>
      <dgm:spPr/>
    </dgm:pt>
    <dgm:pt modelId="{5F5E133B-E733-4CC4-971F-132F9B5CE155}" type="pres">
      <dgm:prSet presAssocID="{C9F1DAB9-F3E1-4FA2-B85D-EDBFBD19363F}" presName="parentText" presStyleLbl="node1" presStyleIdx="13" presStyleCnt="14">
        <dgm:presLayoutVars>
          <dgm:chMax val="1"/>
          <dgm:bulletEnabled val="1"/>
        </dgm:presLayoutVars>
      </dgm:prSet>
      <dgm:spPr/>
    </dgm:pt>
  </dgm:ptLst>
  <dgm:cxnLst>
    <dgm:cxn modelId="{B1991204-4943-47C1-84AE-FD770AE21338}" srcId="{AD999261-E470-4FB1-9A31-1867FC54A592}" destId="{181E42D9-0123-4F80-A90C-FB63D946FDE6}" srcOrd="4" destOrd="0" parTransId="{E9D072BB-93C2-421C-8ED2-EE666C698647}" sibTransId="{8E371E8E-2B74-4513-AEE1-CBB807D3B4FC}"/>
    <dgm:cxn modelId="{292A5107-2AD1-46CC-80E2-9DA7B693C17A}" srcId="{AD999261-E470-4FB1-9A31-1867FC54A592}" destId="{35A3270B-231A-410A-ADEB-A6569D8BFD87}" srcOrd="5" destOrd="0" parTransId="{EC140D27-7B7E-440C-88A7-530430D230BC}" sibTransId="{A6A7CBE5-59CA-4E5A-9943-E36496684403}"/>
    <dgm:cxn modelId="{D0684919-57EE-46E5-B643-3D3491FE2C85}" type="presOf" srcId="{B760D4A8-D7B3-4947-B3EE-B04CE0019C48}" destId="{100272D0-F128-45BD-B624-E1DFC50B321D}" srcOrd="0" destOrd="0" presId="urn:microsoft.com/office/officeart/2005/8/layout/vList5"/>
    <dgm:cxn modelId="{EB928A2A-20CA-451D-881E-488D101AE64E}" type="presOf" srcId="{C5E31E05-21DB-474E-B2D4-450F2646F0B6}" destId="{119E623A-8623-452A-B05F-6377420514E9}" srcOrd="0" destOrd="0" presId="urn:microsoft.com/office/officeart/2005/8/layout/vList5"/>
    <dgm:cxn modelId="{28070B2B-7529-4C52-975C-36306E3D7220}" type="presOf" srcId="{C3F9000F-FF87-4E02-B74D-C53C391F7BC2}" destId="{E9BE7DE8-307E-43B6-B582-37D1921C5D2B}" srcOrd="0" destOrd="0" presId="urn:microsoft.com/office/officeart/2005/8/layout/vList5"/>
    <dgm:cxn modelId="{4A0E4F31-4FE8-4DA0-ABAA-946E3880CBB5}" srcId="{AD999261-E470-4FB1-9A31-1867FC54A592}" destId="{C5E31E05-21DB-474E-B2D4-450F2646F0B6}" srcOrd="9" destOrd="0" parTransId="{CA0CBC4B-FB23-4F23-8D5E-DF9F0609ADDA}" sibTransId="{67AEE0A1-9051-4995-BFEC-DF6472130043}"/>
    <dgm:cxn modelId="{194E6335-CD0D-41FC-9A91-E6CEBF434FBD}" srcId="{AD999261-E470-4FB1-9A31-1867FC54A592}" destId="{E1552775-0D20-4EF6-9915-4437D471114F}" srcOrd="6" destOrd="0" parTransId="{D3578DBF-FF83-4121-8BBE-D0CF3B3BAB6D}" sibTransId="{083E1366-B457-4CA2-BC6D-8957406206E4}"/>
    <dgm:cxn modelId="{7850DF68-FA68-4462-899A-6CFC6AFF2F5B}" type="presOf" srcId="{88B99A53-C332-4FA2-8FC2-308D67E9162D}" destId="{9270FB4A-CCC8-4BD4-A6A0-8A4CAA8D1323}" srcOrd="0" destOrd="0" presId="urn:microsoft.com/office/officeart/2005/8/layout/vList5"/>
    <dgm:cxn modelId="{962DF550-B518-4C62-AA2C-02C7D665BDF1}" srcId="{AD999261-E470-4FB1-9A31-1867FC54A592}" destId="{377B8CCF-1D5B-4284-8A71-5CF3E5C2F693}" srcOrd="12" destOrd="0" parTransId="{11ED5974-1422-426E-BF44-61E3CB1E14D7}" sibTransId="{D092AACE-4359-427F-A247-039C469143D4}"/>
    <dgm:cxn modelId="{21021A57-FF7E-44C5-8DE2-90B93DAB53A2}" type="presOf" srcId="{DCDF78E1-80F6-4462-9327-3B8C3ADEE4A9}" destId="{3A6743C2-905B-412D-A23E-8259A956EEE5}" srcOrd="0" destOrd="0" presId="urn:microsoft.com/office/officeart/2005/8/layout/vList5"/>
    <dgm:cxn modelId="{91FF627D-2C5E-476A-91E4-38A24CD3B219}" srcId="{AD999261-E470-4FB1-9A31-1867FC54A592}" destId="{88B99A53-C332-4FA2-8FC2-308D67E9162D}" srcOrd="10" destOrd="0" parTransId="{0778A4C2-CB7E-480F-B99D-4624DFF04AE6}" sibTransId="{838F423C-1BE5-4632-8741-7106EC9F7639}"/>
    <dgm:cxn modelId="{75ACE681-5A4B-49B3-94CC-983C1558FC2F}" type="presOf" srcId="{1E668408-8B35-4694-B8D1-C2725E24168E}" destId="{06EBC76D-3530-40BF-8D1D-C5B0815FAD1B}" srcOrd="0" destOrd="0" presId="urn:microsoft.com/office/officeart/2005/8/layout/vList5"/>
    <dgm:cxn modelId="{8EC28F8A-06D8-4E63-AADF-02B1D17A8970}" type="presOf" srcId="{E1552775-0D20-4EF6-9915-4437D471114F}" destId="{32B69BE0-23EE-46D0-BE96-11739F9BD615}" srcOrd="0" destOrd="0" presId="urn:microsoft.com/office/officeart/2005/8/layout/vList5"/>
    <dgm:cxn modelId="{1DFC9A8B-AEA8-467A-9DD2-C791A40D6C36}" type="presOf" srcId="{377B8CCF-1D5B-4284-8A71-5CF3E5C2F693}" destId="{CE35C3D6-BC01-4277-84C5-7101427692B6}" srcOrd="0" destOrd="0" presId="urn:microsoft.com/office/officeart/2005/8/layout/vList5"/>
    <dgm:cxn modelId="{0BADDD8D-7FBA-461A-B5FD-5F5166B70102}" srcId="{AD999261-E470-4FB1-9A31-1867FC54A592}" destId="{B760D4A8-D7B3-4947-B3EE-B04CE0019C48}" srcOrd="3" destOrd="0" parTransId="{0D18984D-473C-4206-9778-9822FCDC5864}" sibTransId="{69061973-437B-48B4-A5CB-DD75905B94EE}"/>
    <dgm:cxn modelId="{461DC293-49F4-4809-A22D-17A665F700E8}" srcId="{AD999261-E470-4FB1-9A31-1867FC54A592}" destId="{1E668408-8B35-4694-B8D1-C2725E24168E}" srcOrd="8" destOrd="0" parTransId="{55306BAD-B16E-41C3-9124-708466A1A0E9}" sibTransId="{1F756DFE-E8CC-46B3-8933-7F40D9A67DB6}"/>
    <dgm:cxn modelId="{3281D2AA-3BF3-4DF7-87CF-32B362633F0B}" type="presOf" srcId="{C9F1DAB9-F3E1-4FA2-B85D-EDBFBD19363F}" destId="{5F5E133B-E733-4CC4-971F-132F9B5CE155}" srcOrd="0" destOrd="0" presId="urn:microsoft.com/office/officeart/2005/8/layout/vList5"/>
    <dgm:cxn modelId="{865C02B7-84C3-4AA0-AB37-A9BC1FA88B77}" srcId="{AD999261-E470-4FB1-9A31-1867FC54A592}" destId="{F94CD276-22C6-466C-8D65-F3246C6DBAAD}" srcOrd="11" destOrd="0" parTransId="{12527324-55BD-4424-AABA-6EF872D0C3BE}" sibTransId="{AADA7FE3-DD70-4260-94A9-71B8AC0DF1A9}"/>
    <dgm:cxn modelId="{2C1086B9-B3F8-4564-A83C-79377D4887CC}" type="presOf" srcId="{181E42D9-0123-4F80-A90C-FB63D946FDE6}" destId="{9381E98C-64E0-4165-B194-7869C66C9E84}" srcOrd="0" destOrd="0" presId="urn:microsoft.com/office/officeart/2005/8/layout/vList5"/>
    <dgm:cxn modelId="{397BF7BE-9E8B-412B-BA7F-9D9EC01CFFF8}" srcId="{AD999261-E470-4FB1-9A31-1867FC54A592}" destId="{AF2010C9-12B0-4AA0-985A-ABD94793BEF5}" srcOrd="0" destOrd="0" parTransId="{4CAFD790-E43C-401A-A84E-D5E819B15DF7}" sibTransId="{549D7D8B-6623-4D9B-AC76-FED8F7CF3297}"/>
    <dgm:cxn modelId="{21FEEACF-43B9-472A-B142-56B5C3B0F06F}" type="presOf" srcId="{D86F8544-0EF4-4639-8169-075BECA3FD8E}" destId="{9BFB45DF-6C59-41E5-B404-E17F9BC547B3}" srcOrd="0" destOrd="0" presId="urn:microsoft.com/office/officeart/2005/8/layout/vList5"/>
    <dgm:cxn modelId="{17F8F1D5-C9F3-41C9-AD9F-BB1565D334AA}" type="presOf" srcId="{F94CD276-22C6-466C-8D65-F3246C6DBAAD}" destId="{9765E002-F06D-43BC-85D4-F24D8962B3A8}" srcOrd="0" destOrd="0" presId="urn:microsoft.com/office/officeart/2005/8/layout/vList5"/>
    <dgm:cxn modelId="{425E62D9-0EE2-4492-B7FC-AE315EC4A6C4}" type="presOf" srcId="{AD999261-E470-4FB1-9A31-1867FC54A592}" destId="{249B085F-E699-4D84-8FC3-9B9EC9B6F8F7}" srcOrd="0" destOrd="0" presId="urn:microsoft.com/office/officeart/2005/8/layout/vList5"/>
    <dgm:cxn modelId="{F88DF7E5-B1D5-489E-8A31-CE5922950EC8}" srcId="{AD999261-E470-4FB1-9A31-1867FC54A592}" destId="{C9F1DAB9-F3E1-4FA2-B85D-EDBFBD19363F}" srcOrd="13" destOrd="0" parTransId="{42BFD73E-F101-4F98-8A1F-D2204F5319C9}" sibTransId="{14B52594-81AD-4D13-A9F6-B7EEAD5AE231}"/>
    <dgm:cxn modelId="{05DDB3E6-4B2B-40DD-93F1-C49F963FF2B4}" type="presOf" srcId="{35A3270B-231A-410A-ADEB-A6569D8BFD87}" destId="{B27A80B9-62EB-48FB-9C8A-00AF3C285FE8}" srcOrd="0" destOrd="0" presId="urn:microsoft.com/office/officeart/2005/8/layout/vList5"/>
    <dgm:cxn modelId="{E50F35F1-4AF9-4D65-828C-ABE8E6FD992D}" srcId="{AD999261-E470-4FB1-9A31-1867FC54A592}" destId="{DCDF78E1-80F6-4462-9327-3B8C3ADEE4A9}" srcOrd="7" destOrd="0" parTransId="{7BF96DDE-5FBE-490A-931C-A28E867E63EE}" sibTransId="{F1901362-5231-4E13-8257-089B39FAA07B}"/>
    <dgm:cxn modelId="{0F0EE9F3-6AB9-4330-A352-B8FA28FF746A}" srcId="{AD999261-E470-4FB1-9A31-1867FC54A592}" destId="{C3F9000F-FF87-4E02-B74D-C53C391F7BC2}" srcOrd="1" destOrd="0" parTransId="{C329858B-ABDE-4702-A6C8-028535520457}" sibTransId="{B0E4FDD8-43CF-4353-B173-D7FD778AB348}"/>
    <dgm:cxn modelId="{C8521CF7-B68C-4CEA-8063-7A4C4959155B}" type="presOf" srcId="{AF2010C9-12B0-4AA0-985A-ABD94793BEF5}" destId="{FB26EBAA-6CFA-4A6F-80DE-BEC8F491381D}" srcOrd="0" destOrd="0" presId="urn:microsoft.com/office/officeart/2005/8/layout/vList5"/>
    <dgm:cxn modelId="{D01381F9-83DB-4B78-B674-3E1FB499E8BD}" srcId="{AD999261-E470-4FB1-9A31-1867FC54A592}" destId="{D86F8544-0EF4-4639-8169-075BECA3FD8E}" srcOrd="2" destOrd="0" parTransId="{48899107-0909-43E8-828B-742C9E7E0580}" sibTransId="{A5AF841B-20EE-49D7-8F1D-66E9FE6AEDA4}"/>
    <dgm:cxn modelId="{B6751E67-81A6-4660-8F3F-0E2E84A90DE3}" type="presParOf" srcId="{249B085F-E699-4D84-8FC3-9B9EC9B6F8F7}" destId="{B4FBE326-BACD-4AA5-903A-1F9A3594EDE2}" srcOrd="0" destOrd="0" presId="urn:microsoft.com/office/officeart/2005/8/layout/vList5"/>
    <dgm:cxn modelId="{0E65F35E-25C0-48A2-B727-09CC2F4E2E43}" type="presParOf" srcId="{B4FBE326-BACD-4AA5-903A-1F9A3594EDE2}" destId="{FB26EBAA-6CFA-4A6F-80DE-BEC8F491381D}" srcOrd="0" destOrd="0" presId="urn:microsoft.com/office/officeart/2005/8/layout/vList5"/>
    <dgm:cxn modelId="{31222F53-49E2-4A80-ADCA-BA0FF38523C6}" type="presParOf" srcId="{249B085F-E699-4D84-8FC3-9B9EC9B6F8F7}" destId="{5BFA48EC-F14C-4208-B7C2-71266D7F281C}" srcOrd="1" destOrd="0" presId="urn:microsoft.com/office/officeart/2005/8/layout/vList5"/>
    <dgm:cxn modelId="{AB1ECA9B-195B-4A17-8E99-83EFB3BEE191}" type="presParOf" srcId="{249B085F-E699-4D84-8FC3-9B9EC9B6F8F7}" destId="{988CC7B1-7E19-4A1C-9195-F91F35D7FF41}" srcOrd="2" destOrd="0" presId="urn:microsoft.com/office/officeart/2005/8/layout/vList5"/>
    <dgm:cxn modelId="{D7144384-C3FD-44C9-8796-F456C571836F}" type="presParOf" srcId="{988CC7B1-7E19-4A1C-9195-F91F35D7FF41}" destId="{E9BE7DE8-307E-43B6-B582-37D1921C5D2B}" srcOrd="0" destOrd="0" presId="urn:microsoft.com/office/officeart/2005/8/layout/vList5"/>
    <dgm:cxn modelId="{0B1CA206-3E9B-4C6B-BA62-56365C16E607}" type="presParOf" srcId="{249B085F-E699-4D84-8FC3-9B9EC9B6F8F7}" destId="{91B4E744-9E9C-43A8-84C5-DC8570A0CDAC}" srcOrd="3" destOrd="0" presId="urn:microsoft.com/office/officeart/2005/8/layout/vList5"/>
    <dgm:cxn modelId="{C8154860-BAD5-45CF-9948-9B02FD9C3A66}" type="presParOf" srcId="{249B085F-E699-4D84-8FC3-9B9EC9B6F8F7}" destId="{83F7AE2E-3D4F-4F82-B0CB-FE4E82CB2A0F}" srcOrd="4" destOrd="0" presId="urn:microsoft.com/office/officeart/2005/8/layout/vList5"/>
    <dgm:cxn modelId="{75964AD8-DB57-4689-9725-390412AF7835}" type="presParOf" srcId="{83F7AE2E-3D4F-4F82-B0CB-FE4E82CB2A0F}" destId="{9BFB45DF-6C59-41E5-B404-E17F9BC547B3}" srcOrd="0" destOrd="0" presId="urn:microsoft.com/office/officeart/2005/8/layout/vList5"/>
    <dgm:cxn modelId="{B7FB5E5A-0FA5-4CBF-9498-7D8E0A21B7A4}" type="presParOf" srcId="{249B085F-E699-4D84-8FC3-9B9EC9B6F8F7}" destId="{A0748A36-2B9C-4E00-9C3B-F64688C377C7}" srcOrd="5" destOrd="0" presId="urn:microsoft.com/office/officeart/2005/8/layout/vList5"/>
    <dgm:cxn modelId="{0F343035-ED6A-4584-97B6-E6BDE3209440}" type="presParOf" srcId="{249B085F-E699-4D84-8FC3-9B9EC9B6F8F7}" destId="{CF8B1FFD-4B44-4FEF-8C25-BCD882ED2491}" srcOrd="6" destOrd="0" presId="urn:microsoft.com/office/officeart/2005/8/layout/vList5"/>
    <dgm:cxn modelId="{A22967D5-8CF3-4FF7-ACB2-133C742B4637}" type="presParOf" srcId="{CF8B1FFD-4B44-4FEF-8C25-BCD882ED2491}" destId="{100272D0-F128-45BD-B624-E1DFC50B321D}" srcOrd="0" destOrd="0" presId="urn:microsoft.com/office/officeart/2005/8/layout/vList5"/>
    <dgm:cxn modelId="{B1A57B8C-1C60-4935-87DD-E377E9AFCDFA}" type="presParOf" srcId="{249B085F-E699-4D84-8FC3-9B9EC9B6F8F7}" destId="{BFD578F4-9353-4347-BD55-C60A2A3A612F}" srcOrd="7" destOrd="0" presId="urn:microsoft.com/office/officeart/2005/8/layout/vList5"/>
    <dgm:cxn modelId="{95AC257D-FA3C-474C-88CC-AA42F02E24B7}" type="presParOf" srcId="{249B085F-E699-4D84-8FC3-9B9EC9B6F8F7}" destId="{9A7CE447-4FF2-420C-A5CB-B41FA8A57409}" srcOrd="8" destOrd="0" presId="urn:microsoft.com/office/officeart/2005/8/layout/vList5"/>
    <dgm:cxn modelId="{125FEFAB-2F98-4B4F-AF60-1866FDB94FA5}" type="presParOf" srcId="{9A7CE447-4FF2-420C-A5CB-B41FA8A57409}" destId="{9381E98C-64E0-4165-B194-7869C66C9E84}" srcOrd="0" destOrd="0" presId="urn:microsoft.com/office/officeart/2005/8/layout/vList5"/>
    <dgm:cxn modelId="{53CB4436-ED2F-46D2-89E1-DA331E236960}" type="presParOf" srcId="{249B085F-E699-4D84-8FC3-9B9EC9B6F8F7}" destId="{04DE5B88-43AB-4D6F-8959-A9506817944D}" srcOrd="9" destOrd="0" presId="urn:microsoft.com/office/officeart/2005/8/layout/vList5"/>
    <dgm:cxn modelId="{CC1C5B03-3A21-4A5B-92C9-F513F574FFE2}" type="presParOf" srcId="{249B085F-E699-4D84-8FC3-9B9EC9B6F8F7}" destId="{D9FDA89C-99E7-436B-9751-FC376DFC08BF}" srcOrd="10" destOrd="0" presId="urn:microsoft.com/office/officeart/2005/8/layout/vList5"/>
    <dgm:cxn modelId="{FBC701AD-82BE-4974-A340-34B8FB5798A5}" type="presParOf" srcId="{D9FDA89C-99E7-436B-9751-FC376DFC08BF}" destId="{B27A80B9-62EB-48FB-9C8A-00AF3C285FE8}" srcOrd="0" destOrd="0" presId="urn:microsoft.com/office/officeart/2005/8/layout/vList5"/>
    <dgm:cxn modelId="{5684CE7E-B751-40E9-B758-6E323CBCBF55}" type="presParOf" srcId="{249B085F-E699-4D84-8FC3-9B9EC9B6F8F7}" destId="{C8672518-2617-4382-A64C-773137B1A13C}" srcOrd="11" destOrd="0" presId="urn:microsoft.com/office/officeart/2005/8/layout/vList5"/>
    <dgm:cxn modelId="{A4F29649-DF28-4E80-A812-CF6D7AF5B23F}" type="presParOf" srcId="{249B085F-E699-4D84-8FC3-9B9EC9B6F8F7}" destId="{AE7E1261-AD9D-4109-8C37-2D6BD82FA6DB}" srcOrd="12" destOrd="0" presId="urn:microsoft.com/office/officeart/2005/8/layout/vList5"/>
    <dgm:cxn modelId="{66161A33-865C-49D0-94C0-37F2154D1877}" type="presParOf" srcId="{AE7E1261-AD9D-4109-8C37-2D6BD82FA6DB}" destId="{32B69BE0-23EE-46D0-BE96-11739F9BD615}" srcOrd="0" destOrd="0" presId="urn:microsoft.com/office/officeart/2005/8/layout/vList5"/>
    <dgm:cxn modelId="{8B734AF7-B571-49E8-A495-D46A00124C3A}" type="presParOf" srcId="{249B085F-E699-4D84-8FC3-9B9EC9B6F8F7}" destId="{838B558D-5A13-4EF9-9D24-A3FFAE739A3A}" srcOrd="13" destOrd="0" presId="urn:microsoft.com/office/officeart/2005/8/layout/vList5"/>
    <dgm:cxn modelId="{D9F50E99-3947-4E7C-BB69-7409C5DA2EF9}" type="presParOf" srcId="{249B085F-E699-4D84-8FC3-9B9EC9B6F8F7}" destId="{CCF2A4CC-86C2-4DBC-9EE4-F064E06C6A74}" srcOrd="14" destOrd="0" presId="urn:microsoft.com/office/officeart/2005/8/layout/vList5"/>
    <dgm:cxn modelId="{E9B44799-F8E7-44A7-8100-CDC28ECE222A}" type="presParOf" srcId="{CCF2A4CC-86C2-4DBC-9EE4-F064E06C6A74}" destId="{3A6743C2-905B-412D-A23E-8259A956EEE5}" srcOrd="0" destOrd="0" presId="urn:microsoft.com/office/officeart/2005/8/layout/vList5"/>
    <dgm:cxn modelId="{96011933-A6C9-4180-A9AD-8DABE0FCBC1A}" type="presParOf" srcId="{249B085F-E699-4D84-8FC3-9B9EC9B6F8F7}" destId="{91120AB5-88F4-48C6-A3A8-40A46DE88DE4}" srcOrd="15" destOrd="0" presId="urn:microsoft.com/office/officeart/2005/8/layout/vList5"/>
    <dgm:cxn modelId="{DA1F4661-EA77-48B2-A84E-8800FF9F53B5}" type="presParOf" srcId="{249B085F-E699-4D84-8FC3-9B9EC9B6F8F7}" destId="{829CEF7A-A9B9-4644-8F54-F80C28EBF367}" srcOrd="16" destOrd="0" presId="urn:microsoft.com/office/officeart/2005/8/layout/vList5"/>
    <dgm:cxn modelId="{E994CFCB-412B-46BD-813C-578D167763A0}" type="presParOf" srcId="{829CEF7A-A9B9-4644-8F54-F80C28EBF367}" destId="{06EBC76D-3530-40BF-8D1D-C5B0815FAD1B}" srcOrd="0" destOrd="0" presId="urn:microsoft.com/office/officeart/2005/8/layout/vList5"/>
    <dgm:cxn modelId="{836ECE72-266C-469B-ABD6-369C08078A0C}" type="presParOf" srcId="{249B085F-E699-4D84-8FC3-9B9EC9B6F8F7}" destId="{158F486F-D7D3-41E4-B920-67C2017DA74C}" srcOrd="17" destOrd="0" presId="urn:microsoft.com/office/officeart/2005/8/layout/vList5"/>
    <dgm:cxn modelId="{84F80D27-1AAD-4CC2-9B56-44E81800A8D0}" type="presParOf" srcId="{249B085F-E699-4D84-8FC3-9B9EC9B6F8F7}" destId="{8EF8ED13-B218-4E33-B6D0-0118F2EFF589}" srcOrd="18" destOrd="0" presId="urn:microsoft.com/office/officeart/2005/8/layout/vList5"/>
    <dgm:cxn modelId="{370F2190-A6EB-4093-B8E0-F0F8841850AA}" type="presParOf" srcId="{8EF8ED13-B218-4E33-B6D0-0118F2EFF589}" destId="{119E623A-8623-452A-B05F-6377420514E9}" srcOrd="0" destOrd="0" presId="urn:microsoft.com/office/officeart/2005/8/layout/vList5"/>
    <dgm:cxn modelId="{28869284-9235-41DF-8934-E5B73F7A7B31}" type="presParOf" srcId="{249B085F-E699-4D84-8FC3-9B9EC9B6F8F7}" destId="{E2D9A05D-9810-4398-85BF-DF88788DCEF5}" srcOrd="19" destOrd="0" presId="urn:microsoft.com/office/officeart/2005/8/layout/vList5"/>
    <dgm:cxn modelId="{009AC130-D007-4A7F-9BE0-E724F3F9DBE7}" type="presParOf" srcId="{249B085F-E699-4D84-8FC3-9B9EC9B6F8F7}" destId="{C3A5D59E-7CF1-44EF-AD1E-98A3229D0585}" srcOrd="20" destOrd="0" presId="urn:microsoft.com/office/officeart/2005/8/layout/vList5"/>
    <dgm:cxn modelId="{55F8EA94-FF6C-450C-869D-89E22B0D4856}" type="presParOf" srcId="{C3A5D59E-7CF1-44EF-AD1E-98A3229D0585}" destId="{9270FB4A-CCC8-4BD4-A6A0-8A4CAA8D1323}" srcOrd="0" destOrd="0" presId="urn:microsoft.com/office/officeart/2005/8/layout/vList5"/>
    <dgm:cxn modelId="{42B50700-7472-4A80-B3BC-57A76A34F3D7}" type="presParOf" srcId="{249B085F-E699-4D84-8FC3-9B9EC9B6F8F7}" destId="{83AEA54A-588C-4658-B3B6-1C58BA82A810}" srcOrd="21" destOrd="0" presId="urn:microsoft.com/office/officeart/2005/8/layout/vList5"/>
    <dgm:cxn modelId="{BE3378F2-0D16-4618-9C8F-A32B06E8E93C}" type="presParOf" srcId="{249B085F-E699-4D84-8FC3-9B9EC9B6F8F7}" destId="{34F362D2-B5C3-4F38-86AB-7CB81432F5DB}" srcOrd="22" destOrd="0" presId="urn:microsoft.com/office/officeart/2005/8/layout/vList5"/>
    <dgm:cxn modelId="{D5491F9E-D1E3-4CCE-A07B-3FCC58CB629E}" type="presParOf" srcId="{34F362D2-B5C3-4F38-86AB-7CB81432F5DB}" destId="{9765E002-F06D-43BC-85D4-F24D8962B3A8}" srcOrd="0" destOrd="0" presId="urn:microsoft.com/office/officeart/2005/8/layout/vList5"/>
    <dgm:cxn modelId="{A834C9FA-E41B-49CB-91BC-8FF880DD3054}" type="presParOf" srcId="{249B085F-E699-4D84-8FC3-9B9EC9B6F8F7}" destId="{5174F8F3-BDAD-46CA-9583-10089F4F5619}" srcOrd="23" destOrd="0" presId="urn:microsoft.com/office/officeart/2005/8/layout/vList5"/>
    <dgm:cxn modelId="{2153417B-9D06-4B7A-9788-DD4879C01DD6}" type="presParOf" srcId="{249B085F-E699-4D84-8FC3-9B9EC9B6F8F7}" destId="{C1608831-B6D6-4D42-A82D-02EA23F4358B}" srcOrd="24" destOrd="0" presId="urn:microsoft.com/office/officeart/2005/8/layout/vList5"/>
    <dgm:cxn modelId="{CBF31DB9-2069-4E84-AF2A-7BB037EF6D88}" type="presParOf" srcId="{C1608831-B6D6-4D42-A82D-02EA23F4358B}" destId="{CE35C3D6-BC01-4277-84C5-7101427692B6}" srcOrd="0" destOrd="0" presId="urn:microsoft.com/office/officeart/2005/8/layout/vList5"/>
    <dgm:cxn modelId="{EB094037-5232-4E8E-B23D-9AC8F465F4AD}" type="presParOf" srcId="{249B085F-E699-4D84-8FC3-9B9EC9B6F8F7}" destId="{3815F514-6401-4491-97DC-458D5F6EAD14}" srcOrd="25" destOrd="0" presId="urn:microsoft.com/office/officeart/2005/8/layout/vList5"/>
    <dgm:cxn modelId="{6198F8F8-BAE6-47FA-82D2-394C7274AA0B}" type="presParOf" srcId="{249B085F-E699-4D84-8FC3-9B9EC9B6F8F7}" destId="{C9C0FD97-4618-4CFF-A96D-91ACD10593C8}" srcOrd="26" destOrd="0" presId="urn:microsoft.com/office/officeart/2005/8/layout/vList5"/>
    <dgm:cxn modelId="{564F0A11-C082-4A06-B6B0-564465791175}" type="presParOf" srcId="{C9C0FD97-4618-4CFF-A96D-91ACD10593C8}" destId="{5F5E133B-E733-4CC4-971F-132F9B5CE1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37B34E-F0DC-41D7-8E95-E910E70199C1}" type="doc">
      <dgm:prSet loTypeId="urn:microsoft.com/office/officeart/2005/8/layout/process4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F00D8A0-5C8E-4096-9BA8-30C513DCF3A3}">
      <dgm:prSet/>
      <dgm:spPr/>
      <dgm:t>
        <a:bodyPr/>
        <a:lstStyle/>
        <a:p>
          <a:r>
            <a:rPr lang="en-US" dirty="0"/>
            <a:t>41 Individual Events</a:t>
          </a:r>
        </a:p>
        <a:p>
          <a:r>
            <a:rPr lang="en-US" dirty="0"/>
            <a:t>Total Attendees: 3,082</a:t>
          </a:r>
        </a:p>
      </dgm:t>
    </dgm:pt>
    <dgm:pt modelId="{7EDE167A-39FD-4E29-AAC3-DE2B1A45170D}" type="parTrans" cxnId="{26AD8170-E462-483C-B309-CBF86C0D8212}">
      <dgm:prSet/>
      <dgm:spPr/>
      <dgm:t>
        <a:bodyPr/>
        <a:lstStyle/>
        <a:p>
          <a:endParaRPr lang="en-US"/>
        </a:p>
      </dgm:t>
    </dgm:pt>
    <dgm:pt modelId="{9AD6137B-A827-4999-B135-59DD0825DD1F}" type="sibTrans" cxnId="{26AD8170-E462-483C-B309-CBF86C0D8212}">
      <dgm:prSet/>
      <dgm:spPr/>
      <dgm:t>
        <a:bodyPr/>
        <a:lstStyle/>
        <a:p>
          <a:endParaRPr lang="en-US"/>
        </a:p>
      </dgm:t>
    </dgm:pt>
    <dgm:pt modelId="{7F727613-1998-4AB8-BD53-857D00BA3902}">
      <dgm:prSet/>
      <dgm:spPr/>
      <dgm:t>
        <a:bodyPr/>
        <a:lstStyle/>
        <a:p>
          <a:r>
            <a:rPr lang="en-US"/>
            <a:t>Major Events:  North American International Livestock Expo, National Farm Machinery Show and Kentucky State Fair.</a:t>
          </a:r>
        </a:p>
      </dgm:t>
    </dgm:pt>
    <dgm:pt modelId="{63E715C6-D7F7-474E-B598-19775EF84653}" type="parTrans" cxnId="{43532159-C1DF-48DA-80EC-81E27AB56D7A}">
      <dgm:prSet/>
      <dgm:spPr/>
      <dgm:t>
        <a:bodyPr/>
        <a:lstStyle/>
        <a:p>
          <a:endParaRPr lang="en-US"/>
        </a:p>
      </dgm:t>
    </dgm:pt>
    <dgm:pt modelId="{D20DD66E-015B-4A26-9AB1-C119E202D1AE}" type="sibTrans" cxnId="{43532159-C1DF-48DA-80EC-81E27AB56D7A}">
      <dgm:prSet/>
      <dgm:spPr/>
      <dgm:t>
        <a:bodyPr/>
        <a:lstStyle/>
        <a:p>
          <a:endParaRPr lang="en-US"/>
        </a:p>
      </dgm:t>
    </dgm:pt>
    <dgm:pt modelId="{134FFCF4-C07B-4CA4-BA87-0B84914EA580}" type="pres">
      <dgm:prSet presAssocID="{FC37B34E-F0DC-41D7-8E95-E910E70199C1}" presName="Name0" presStyleCnt="0">
        <dgm:presLayoutVars>
          <dgm:dir/>
          <dgm:animLvl val="lvl"/>
          <dgm:resizeHandles val="exact"/>
        </dgm:presLayoutVars>
      </dgm:prSet>
      <dgm:spPr/>
    </dgm:pt>
    <dgm:pt modelId="{893048FB-DB16-4168-92BF-2088A8BDD16D}" type="pres">
      <dgm:prSet presAssocID="{7F727613-1998-4AB8-BD53-857D00BA3902}" presName="boxAndChildren" presStyleCnt="0"/>
      <dgm:spPr/>
    </dgm:pt>
    <dgm:pt modelId="{163CF7A5-B45B-4642-84F9-1DB8019C3476}" type="pres">
      <dgm:prSet presAssocID="{7F727613-1998-4AB8-BD53-857D00BA3902}" presName="parentTextBox" presStyleLbl="node1" presStyleIdx="0" presStyleCnt="2"/>
      <dgm:spPr/>
    </dgm:pt>
    <dgm:pt modelId="{EE8E6B95-75FA-4516-A0B2-E6663507690A}" type="pres">
      <dgm:prSet presAssocID="{9AD6137B-A827-4999-B135-59DD0825DD1F}" presName="sp" presStyleCnt="0"/>
      <dgm:spPr/>
    </dgm:pt>
    <dgm:pt modelId="{876F70DB-1D2F-441A-B231-71CFEDD30A18}" type="pres">
      <dgm:prSet presAssocID="{8F00D8A0-5C8E-4096-9BA8-30C513DCF3A3}" presName="arrowAndChildren" presStyleCnt="0"/>
      <dgm:spPr/>
    </dgm:pt>
    <dgm:pt modelId="{FDF76A11-DB20-4581-96CF-10785CFA46BE}" type="pres">
      <dgm:prSet presAssocID="{8F00D8A0-5C8E-4096-9BA8-30C513DCF3A3}" presName="parentTextArrow" presStyleLbl="node1" presStyleIdx="1" presStyleCnt="2"/>
      <dgm:spPr/>
    </dgm:pt>
  </dgm:ptLst>
  <dgm:cxnLst>
    <dgm:cxn modelId="{E19E6B14-4F1F-4135-96BA-AA33A7AFE184}" type="presOf" srcId="{7F727613-1998-4AB8-BD53-857D00BA3902}" destId="{163CF7A5-B45B-4642-84F9-1DB8019C3476}" srcOrd="0" destOrd="0" presId="urn:microsoft.com/office/officeart/2005/8/layout/process4"/>
    <dgm:cxn modelId="{26AD8170-E462-483C-B309-CBF86C0D8212}" srcId="{FC37B34E-F0DC-41D7-8E95-E910E70199C1}" destId="{8F00D8A0-5C8E-4096-9BA8-30C513DCF3A3}" srcOrd="0" destOrd="0" parTransId="{7EDE167A-39FD-4E29-AAC3-DE2B1A45170D}" sibTransId="{9AD6137B-A827-4999-B135-59DD0825DD1F}"/>
    <dgm:cxn modelId="{43532159-C1DF-48DA-80EC-81E27AB56D7A}" srcId="{FC37B34E-F0DC-41D7-8E95-E910E70199C1}" destId="{7F727613-1998-4AB8-BD53-857D00BA3902}" srcOrd="1" destOrd="0" parTransId="{63E715C6-D7F7-474E-B598-19775EF84653}" sibTransId="{D20DD66E-015B-4A26-9AB1-C119E202D1AE}"/>
    <dgm:cxn modelId="{7CE9E493-0FA2-4D4A-9FB9-F4A48C4AE6A4}" type="presOf" srcId="{FC37B34E-F0DC-41D7-8E95-E910E70199C1}" destId="{134FFCF4-C07B-4CA4-BA87-0B84914EA580}" srcOrd="0" destOrd="0" presId="urn:microsoft.com/office/officeart/2005/8/layout/process4"/>
    <dgm:cxn modelId="{9D2EC5A4-4413-4DA7-BA22-990E99F1E4DF}" type="presOf" srcId="{8F00D8A0-5C8E-4096-9BA8-30C513DCF3A3}" destId="{FDF76A11-DB20-4581-96CF-10785CFA46BE}" srcOrd="0" destOrd="0" presId="urn:microsoft.com/office/officeart/2005/8/layout/process4"/>
    <dgm:cxn modelId="{5915F5A7-533B-4254-9305-4C401482ECC6}" type="presParOf" srcId="{134FFCF4-C07B-4CA4-BA87-0B84914EA580}" destId="{893048FB-DB16-4168-92BF-2088A8BDD16D}" srcOrd="0" destOrd="0" presId="urn:microsoft.com/office/officeart/2005/8/layout/process4"/>
    <dgm:cxn modelId="{C8392F69-650F-4D3A-9421-1D1C5CC3DF81}" type="presParOf" srcId="{893048FB-DB16-4168-92BF-2088A8BDD16D}" destId="{163CF7A5-B45B-4642-84F9-1DB8019C3476}" srcOrd="0" destOrd="0" presId="urn:microsoft.com/office/officeart/2005/8/layout/process4"/>
    <dgm:cxn modelId="{200A3836-59AE-4CC4-996A-1BF2286F4D67}" type="presParOf" srcId="{134FFCF4-C07B-4CA4-BA87-0B84914EA580}" destId="{EE8E6B95-75FA-4516-A0B2-E6663507690A}" srcOrd="1" destOrd="0" presId="urn:microsoft.com/office/officeart/2005/8/layout/process4"/>
    <dgm:cxn modelId="{98E3A0E9-34DB-409C-A5F6-A958FF883C95}" type="presParOf" srcId="{134FFCF4-C07B-4CA4-BA87-0B84914EA580}" destId="{876F70DB-1D2F-441A-B231-71CFEDD30A18}" srcOrd="2" destOrd="0" presId="urn:microsoft.com/office/officeart/2005/8/layout/process4"/>
    <dgm:cxn modelId="{7D80C175-2F2D-464A-9432-1CE2EE7486A3}" type="presParOf" srcId="{876F70DB-1D2F-441A-B231-71CFEDD30A18}" destId="{FDF76A11-DB20-4581-96CF-10785CFA46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620FE-6ACB-4F15-9315-5D2BDA207C02}">
      <dsp:nvSpPr>
        <dsp:cNvPr id="0" name=""/>
        <dsp:cNvSpPr/>
      </dsp:nvSpPr>
      <dsp:spPr>
        <a:xfrm>
          <a:off x="0" y="842915"/>
          <a:ext cx="4605867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2024 MSA: </a:t>
          </a:r>
          <a:endParaRPr lang="en-US" sz="3000" kern="1200"/>
        </a:p>
      </dsp:txBody>
      <dsp:txXfrm>
        <a:off x="35982" y="878897"/>
        <a:ext cx="4533903" cy="665135"/>
      </dsp:txXfrm>
    </dsp:sp>
    <dsp:sp modelId="{E176661F-4B84-42F2-9024-D16A4CAF01F9}">
      <dsp:nvSpPr>
        <dsp:cNvPr id="0" name=""/>
        <dsp:cNvSpPr/>
      </dsp:nvSpPr>
      <dsp:spPr>
        <a:xfrm>
          <a:off x="0" y="1666415"/>
          <a:ext cx="4605867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State         $27,199,270.00</a:t>
          </a:r>
          <a:endParaRPr lang="en-US" sz="3000" kern="1200"/>
        </a:p>
      </dsp:txBody>
      <dsp:txXfrm>
        <a:off x="35982" y="1702397"/>
        <a:ext cx="4533903" cy="665135"/>
      </dsp:txXfrm>
    </dsp:sp>
    <dsp:sp modelId="{232CAB58-5B89-405E-A03D-D932137CB4F9}">
      <dsp:nvSpPr>
        <dsp:cNvPr id="0" name=""/>
        <dsp:cNvSpPr/>
      </dsp:nvSpPr>
      <dsp:spPr>
        <a:xfrm>
          <a:off x="0" y="2489915"/>
          <a:ext cx="4605867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County    $15,051,606.00</a:t>
          </a:r>
          <a:endParaRPr lang="en-US" sz="3000" kern="1200"/>
        </a:p>
      </dsp:txBody>
      <dsp:txXfrm>
        <a:off x="35982" y="2525897"/>
        <a:ext cx="4533903" cy="665135"/>
      </dsp:txXfrm>
    </dsp:sp>
    <dsp:sp modelId="{03BE7515-51DC-4D23-BA8A-1067DFD4E7F0}">
      <dsp:nvSpPr>
        <dsp:cNvPr id="0" name=""/>
        <dsp:cNvSpPr/>
      </dsp:nvSpPr>
      <dsp:spPr>
        <a:xfrm>
          <a:off x="0" y="3313415"/>
          <a:ext cx="4605867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Total          $42,250,876.00</a:t>
          </a:r>
          <a:endParaRPr lang="en-US" sz="3000" kern="1200"/>
        </a:p>
      </dsp:txBody>
      <dsp:txXfrm>
        <a:off x="35982" y="3349397"/>
        <a:ext cx="4533903" cy="66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86673-D453-4981-8CFB-CEBE089D4887}">
      <dsp:nvSpPr>
        <dsp:cNvPr id="0" name=""/>
        <dsp:cNvSpPr/>
      </dsp:nvSpPr>
      <dsp:spPr>
        <a:xfrm>
          <a:off x="1188148" y="989218"/>
          <a:ext cx="1873125" cy="187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061A-F92C-41B1-BFA3-2D2D4D97C9B6}">
      <dsp:nvSpPr>
        <dsp:cNvPr id="0" name=""/>
        <dsp:cNvSpPr/>
      </dsp:nvSpPr>
      <dsp:spPr>
        <a:xfrm>
          <a:off x="43461" y="3319981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Administrative Cost Total: </a:t>
          </a:r>
          <a:r>
            <a:rPr lang="en-US" sz="2300" b="1" i="1" kern="1200" dirty="0"/>
            <a:t>$1,678,647.75</a:t>
          </a:r>
          <a:endParaRPr lang="en-US" sz="2300" kern="1200" dirty="0"/>
        </a:p>
      </dsp:txBody>
      <dsp:txXfrm>
        <a:off x="43461" y="3319981"/>
        <a:ext cx="4162500" cy="720000"/>
      </dsp:txXfrm>
    </dsp:sp>
    <dsp:sp modelId="{17A2650C-5601-40A8-B38E-298097478FE9}">
      <dsp:nvSpPr>
        <dsp:cNvPr id="0" name=""/>
        <dsp:cNvSpPr/>
      </dsp:nvSpPr>
      <dsp:spPr>
        <a:xfrm>
          <a:off x="6079086" y="989218"/>
          <a:ext cx="1873125" cy="187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26CD-C2C3-4385-8A4D-70369FD4BF6E}">
      <dsp:nvSpPr>
        <dsp:cNvPr id="0" name=""/>
        <dsp:cNvSpPr/>
      </dsp:nvSpPr>
      <dsp:spPr>
        <a:xfrm>
          <a:off x="4934398" y="3319981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Office Expenses Total: </a:t>
          </a:r>
          <a:r>
            <a:rPr lang="en-US" sz="2300" b="1" i="1" kern="1200"/>
            <a:t>$282,167.37</a:t>
          </a:r>
          <a:endParaRPr lang="en-US" sz="2300" kern="1200"/>
        </a:p>
      </dsp:txBody>
      <dsp:txXfrm>
        <a:off x="4934398" y="3319981"/>
        <a:ext cx="41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4E80-7881-4873-9FD7-55EF2EE63251}">
      <dsp:nvSpPr>
        <dsp:cNvPr id="0" name=""/>
        <dsp:cNvSpPr/>
      </dsp:nvSpPr>
      <dsp:spPr>
        <a:xfrm>
          <a:off x="1174502" y="887466"/>
          <a:ext cx="1802250" cy="180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C0511-D11C-4149-AE88-9B92E5C0AE4D}">
      <dsp:nvSpPr>
        <dsp:cNvPr id="0" name=""/>
        <dsp:cNvSpPr/>
      </dsp:nvSpPr>
      <dsp:spPr>
        <a:xfrm>
          <a:off x="73127" y="3134865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Administrative Cost Total: </a:t>
          </a:r>
          <a:r>
            <a:rPr lang="en-US" sz="2300" b="1" i="1" kern="1200"/>
            <a:t>$1,737,830.56</a:t>
          </a:r>
          <a:endParaRPr lang="en-US" sz="2300" kern="1200"/>
        </a:p>
      </dsp:txBody>
      <dsp:txXfrm>
        <a:off x="73127" y="3134865"/>
        <a:ext cx="4005000" cy="720000"/>
      </dsp:txXfrm>
    </dsp:sp>
    <dsp:sp modelId="{1A443D25-CCFD-447A-85FB-602CCB18430F}">
      <dsp:nvSpPr>
        <dsp:cNvPr id="0" name=""/>
        <dsp:cNvSpPr/>
      </dsp:nvSpPr>
      <dsp:spPr>
        <a:xfrm>
          <a:off x="5880377" y="887466"/>
          <a:ext cx="1802250" cy="180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936D0-EC67-4BC8-BAC2-2C41EEF168F9}">
      <dsp:nvSpPr>
        <dsp:cNvPr id="0" name=""/>
        <dsp:cNvSpPr/>
      </dsp:nvSpPr>
      <dsp:spPr>
        <a:xfrm>
          <a:off x="4779002" y="3134865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Office Expenses Total: </a:t>
          </a:r>
          <a:r>
            <a:rPr lang="en-US" sz="2300" b="1" i="1" kern="1200"/>
            <a:t>$368,163.42</a:t>
          </a:r>
          <a:endParaRPr lang="en-US" sz="2300" kern="1200"/>
        </a:p>
      </dsp:txBody>
      <dsp:txXfrm>
        <a:off x="4779002" y="3134865"/>
        <a:ext cx="400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A7DC-0003-47D5-92CD-D6484303BA8B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AA2A9-A3FC-4CE5-8D35-9251FBF356C2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General Fund/KDA General/Admin. </a:t>
          </a:r>
        </a:p>
      </dsp:txBody>
      <dsp:txXfrm>
        <a:off x="0" y="0"/>
        <a:ext cx="5181600" cy="2175669"/>
      </dsp:txXfrm>
    </dsp:sp>
    <dsp:sp modelId="{8BC7F406-C913-450F-80B3-12B2F9CC014D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C1C9E-BC4B-499F-B885-9A3C07C87D26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Operations 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(100K per year allowed for Admin)</a:t>
          </a:r>
        </a:p>
      </dsp:txBody>
      <dsp:txXfrm>
        <a:off x="0" y="2175669"/>
        <a:ext cx="5181600" cy="2175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E84F-846A-4F73-9275-81AD70DA89A9}">
      <dsp:nvSpPr>
        <dsp:cNvPr id="0" name=""/>
        <dsp:cNvSpPr/>
      </dsp:nvSpPr>
      <dsp:spPr>
        <a:xfrm>
          <a:off x="0" y="6725"/>
          <a:ext cx="5181600" cy="2125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Total Tobacco Expenditures for FY25: $677,008.60</a:t>
          </a:r>
        </a:p>
      </dsp:txBody>
      <dsp:txXfrm>
        <a:off x="103770" y="110495"/>
        <a:ext cx="4974060" cy="1918203"/>
      </dsp:txXfrm>
    </dsp:sp>
    <dsp:sp modelId="{00E3A5C8-4406-4682-A624-E975241CBC9A}">
      <dsp:nvSpPr>
        <dsp:cNvPr id="0" name=""/>
        <dsp:cNvSpPr/>
      </dsp:nvSpPr>
      <dsp:spPr>
        <a:xfrm>
          <a:off x="0" y="2218869"/>
          <a:ext cx="5181600" cy="2125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Admin., Advertising, Medical Supplies, Vehicle Infrastructure, MASH Unit, Materials, Micro Grants, etc.</a:t>
          </a:r>
        </a:p>
      </dsp:txBody>
      <dsp:txXfrm>
        <a:off x="103770" y="2322639"/>
        <a:ext cx="4974060" cy="1918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B0A41-55C1-4685-BA18-DCFE5AEC2B69}">
      <dsp:nvSpPr>
        <dsp:cNvPr id="0" name=""/>
        <dsp:cNvSpPr/>
      </dsp:nvSpPr>
      <dsp:spPr>
        <a:xfrm>
          <a:off x="0" y="72908"/>
          <a:ext cx="10515600" cy="10038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Total Tobacco Expenditures for FY26 up to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Jan. 21, 2026: $530,129.75</a:t>
          </a:r>
        </a:p>
      </dsp:txBody>
      <dsp:txXfrm>
        <a:off x="49004" y="121912"/>
        <a:ext cx="10417592" cy="905852"/>
      </dsp:txXfrm>
    </dsp:sp>
    <dsp:sp modelId="{B507DBF0-AFBE-4272-B4F8-9A65943BA333}">
      <dsp:nvSpPr>
        <dsp:cNvPr id="0" name=""/>
        <dsp:cNvSpPr/>
      </dsp:nvSpPr>
      <dsp:spPr>
        <a:xfrm>
          <a:off x="0" y="1140128"/>
          <a:ext cx="10515600" cy="10038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Admin., Advertising, Medical Supplies, Vehicle Infrastructure, MASH Unit, Materials, &amp; Micro Grants.</a:t>
          </a:r>
        </a:p>
      </dsp:txBody>
      <dsp:txXfrm>
        <a:off x="49004" y="1189132"/>
        <a:ext cx="10417592" cy="905852"/>
      </dsp:txXfrm>
    </dsp:sp>
    <dsp:sp modelId="{5BAD1FA8-E032-4819-8331-D188CC3E4890}">
      <dsp:nvSpPr>
        <dsp:cNvPr id="0" name=""/>
        <dsp:cNvSpPr/>
      </dsp:nvSpPr>
      <dsp:spPr>
        <a:xfrm>
          <a:off x="0" y="2207349"/>
          <a:ext cx="10515600" cy="10038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Total: $1,207,138.35 </a:t>
          </a:r>
        </a:p>
      </dsp:txBody>
      <dsp:txXfrm>
        <a:off x="49004" y="2256353"/>
        <a:ext cx="10417592" cy="905852"/>
      </dsp:txXfrm>
    </dsp:sp>
    <dsp:sp modelId="{32085161-5B7D-4DD8-A1DB-59677F4EE19C}">
      <dsp:nvSpPr>
        <dsp:cNvPr id="0" name=""/>
        <dsp:cNvSpPr/>
      </dsp:nvSpPr>
      <dsp:spPr>
        <a:xfrm>
          <a:off x="0" y="3274569"/>
          <a:ext cx="10515600" cy="10038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Left: $792,861.65</a:t>
          </a:r>
        </a:p>
      </dsp:txBody>
      <dsp:txXfrm>
        <a:off x="49004" y="3323573"/>
        <a:ext cx="10417592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594DB-3925-49D3-B66A-6A4AAE1E50A3}">
      <dsp:nvSpPr>
        <dsp:cNvPr id="0" name=""/>
        <dsp:cNvSpPr/>
      </dsp:nvSpPr>
      <dsp:spPr>
        <a:xfrm>
          <a:off x="0" y="6590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8 persons referred to a vascular surgeon for a significant amount of carotid stenosis</a:t>
          </a:r>
        </a:p>
      </dsp:txBody>
      <dsp:txXfrm>
        <a:off x="14393" y="673448"/>
        <a:ext cx="6514887" cy="266053"/>
      </dsp:txXfrm>
    </dsp:sp>
    <dsp:sp modelId="{C6B23EC1-EA7B-4408-A74E-13F62803D4B9}">
      <dsp:nvSpPr>
        <dsp:cNvPr id="0" name=""/>
        <dsp:cNvSpPr/>
      </dsp:nvSpPr>
      <dsp:spPr>
        <a:xfrm>
          <a:off x="0" y="9884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hypertensive crisis, and 1 person with hypertension who were referred to their primary physician </a:t>
          </a:r>
        </a:p>
      </dsp:txBody>
      <dsp:txXfrm>
        <a:off x="14393" y="1002848"/>
        <a:ext cx="6514887" cy="266053"/>
      </dsp:txXfrm>
    </dsp:sp>
    <dsp:sp modelId="{DA485E24-CD6B-478A-B075-743A091AC4C9}">
      <dsp:nvSpPr>
        <dsp:cNvPr id="0" name=""/>
        <dsp:cNvSpPr/>
      </dsp:nvSpPr>
      <dsp:spPr>
        <a:xfrm>
          <a:off x="0" y="13178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 people with potentially new onset diabetes </a:t>
          </a:r>
        </a:p>
      </dsp:txBody>
      <dsp:txXfrm>
        <a:off x="14393" y="1332248"/>
        <a:ext cx="6514887" cy="266053"/>
      </dsp:txXfrm>
    </dsp:sp>
    <dsp:sp modelId="{F9B65F21-5B29-4E51-B087-765BCE71F951}">
      <dsp:nvSpPr>
        <dsp:cNvPr id="0" name=""/>
        <dsp:cNvSpPr/>
      </dsp:nvSpPr>
      <dsp:spPr>
        <a:xfrm>
          <a:off x="0" y="16472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new atrial fibrillation (Appalachian Regional Health)</a:t>
          </a:r>
        </a:p>
      </dsp:txBody>
      <dsp:txXfrm>
        <a:off x="14393" y="1661648"/>
        <a:ext cx="6514887" cy="266053"/>
      </dsp:txXfrm>
    </dsp:sp>
    <dsp:sp modelId="{46B959A9-03F3-4BDA-947C-3BC0FD2CCC1A}">
      <dsp:nvSpPr>
        <dsp:cNvPr id="0" name=""/>
        <dsp:cNvSpPr/>
      </dsp:nvSpPr>
      <dsp:spPr>
        <a:xfrm>
          <a:off x="0" y="19766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dehydrated patient referred to EMS</a:t>
          </a:r>
        </a:p>
      </dsp:txBody>
      <dsp:txXfrm>
        <a:off x="14393" y="1991048"/>
        <a:ext cx="6514887" cy="266053"/>
      </dsp:txXfrm>
    </dsp:sp>
    <dsp:sp modelId="{8751F0AC-DECB-4BDC-8E32-00D8BBD0A99B}">
      <dsp:nvSpPr>
        <dsp:cNvPr id="0" name=""/>
        <dsp:cNvSpPr/>
      </dsp:nvSpPr>
      <dsp:spPr>
        <a:xfrm>
          <a:off x="0" y="23060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6 Grain entrapments, 5 alive</a:t>
          </a:r>
        </a:p>
      </dsp:txBody>
      <dsp:txXfrm>
        <a:off x="14393" y="2320448"/>
        <a:ext cx="6514887" cy="266053"/>
      </dsp:txXfrm>
    </dsp:sp>
    <dsp:sp modelId="{6D532361-A11D-4F92-A3D8-0C391B03E538}">
      <dsp:nvSpPr>
        <dsp:cNvPr id="0" name=""/>
        <dsp:cNvSpPr/>
      </dsp:nvSpPr>
      <dsp:spPr>
        <a:xfrm>
          <a:off x="0" y="2635455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early intervention save sudden cardiac death</a:t>
          </a:r>
        </a:p>
      </dsp:txBody>
      <dsp:txXfrm>
        <a:off x="14393" y="2649848"/>
        <a:ext cx="6514887" cy="266053"/>
      </dsp:txXfrm>
    </dsp:sp>
    <dsp:sp modelId="{955AFD1D-C467-4B1D-B944-7E4B7E94650C}">
      <dsp:nvSpPr>
        <dsp:cNvPr id="0" name=""/>
        <dsp:cNvSpPr/>
      </dsp:nvSpPr>
      <dsp:spPr>
        <a:xfrm>
          <a:off x="0" y="2964854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 known successful suicide interventions</a:t>
          </a:r>
        </a:p>
      </dsp:txBody>
      <dsp:txXfrm>
        <a:off x="14393" y="2979247"/>
        <a:ext cx="6514887" cy="266053"/>
      </dsp:txXfrm>
    </dsp:sp>
    <dsp:sp modelId="{CACC078A-EC6F-4CD6-BE3C-212C949AB207}">
      <dsp:nvSpPr>
        <dsp:cNvPr id="0" name=""/>
        <dsp:cNvSpPr/>
      </dsp:nvSpPr>
      <dsp:spPr>
        <a:xfrm>
          <a:off x="0" y="3294254"/>
          <a:ext cx="6543673" cy="2948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Raising Hope 854 Health Screenings (doesn’t include those in partnership with ARH)</a:t>
          </a:r>
        </a:p>
      </dsp:txBody>
      <dsp:txXfrm>
        <a:off x="14393" y="3308647"/>
        <a:ext cx="6514887" cy="2660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6EBAA-6CFA-4A6F-80DE-BEC8F491381D}">
      <dsp:nvSpPr>
        <dsp:cNvPr id="0" name=""/>
        <dsp:cNvSpPr/>
      </dsp:nvSpPr>
      <dsp:spPr>
        <a:xfrm>
          <a:off x="3364992" y="703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11 Screening Events (January - December 2025)</a:t>
          </a:r>
        </a:p>
      </dsp:txBody>
      <dsp:txXfrm>
        <a:off x="3379487" y="15198"/>
        <a:ext cx="3756626" cy="267933"/>
      </dsp:txXfrm>
    </dsp:sp>
    <dsp:sp modelId="{E9BE7DE8-307E-43B6-B582-37D1921C5D2B}">
      <dsp:nvSpPr>
        <dsp:cNvPr id="0" name=""/>
        <dsp:cNvSpPr/>
      </dsp:nvSpPr>
      <dsp:spPr>
        <a:xfrm>
          <a:off x="3364992" y="312473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55 cholesterol screenings</a:t>
          </a:r>
        </a:p>
      </dsp:txBody>
      <dsp:txXfrm>
        <a:off x="3379487" y="326968"/>
        <a:ext cx="3756626" cy="267933"/>
      </dsp:txXfrm>
    </dsp:sp>
    <dsp:sp modelId="{9BFB45DF-6C59-41E5-B404-E17F9BC547B3}">
      <dsp:nvSpPr>
        <dsp:cNvPr id="0" name=""/>
        <dsp:cNvSpPr/>
      </dsp:nvSpPr>
      <dsp:spPr>
        <a:xfrm>
          <a:off x="3364992" y="624243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418 blood pressure screenings</a:t>
          </a:r>
        </a:p>
      </dsp:txBody>
      <dsp:txXfrm>
        <a:off x="3379487" y="638738"/>
        <a:ext cx="3756626" cy="267933"/>
      </dsp:txXfrm>
    </dsp:sp>
    <dsp:sp modelId="{100272D0-F128-45BD-B624-E1DFC50B321D}">
      <dsp:nvSpPr>
        <dsp:cNvPr id="0" name=""/>
        <dsp:cNvSpPr/>
      </dsp:nvSpPr>
      <dsp:spPr>
        <a:xfrm>
          <a:off x="3364992" y="936013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504 A1Cs</a:t>
          </a:r>
        </a:p>
      </dsp:txBody>
      <dsp:txXfrm>
        <a:off x="3379487" y="950508"/>
        <a:ext cx="3756626" cy="267933"/>
      </dsp:txXfrm>
    </dsp:sp>
    <dsp:sp modelId="{9381E98C-64E0-4165-B194-7869C66C9E84}">
      <dsp:nvSpPr>
        <dsp:cNvPr id="0" name=""/>
        <dsp:cNvSpPr/>
      </dsp:nvSpPr>
      <dsp:spPr>
        <a:xfrm>
          <a:off x="3364992" y="1247782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110 BMIs</a:t>
          </a:r>
        </a:p>
      </dsp:txBody>
      <dsp:txXfrm>
        <a:off x="3379487" y="1262277"/>
        <a:ext cx="3756626" cy="267933"/>
      </dsp:txXfrm>
    </dsp:sp>
    <dsp:sp modelId="{B27A80B9-62EB-48FB-9C8A-00AF3C285FE8}">
      <dsp:nvSpPr>
        <dsp:cNvPr id="0" name=""/>
        <dsp:cNvSpPr/>
      </dsp:nvSpPr>
      <dsp:spPr>
        <a:xfrm>
          <a:off x="3364992" y="1559552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3 FIT Kits</a:t>
          </a:r>
        </a:p>
      </dsp:txBody>
      <dsp:txXfrm>
        <a:off x="3379487" y="1574047"/>
        <a:ext cx="3756626" cy="267933"/>
      </dsp:txXfrm>
    </dsp:sp>
    <dsp:sp modelId="{32B69BE0-23EE-46D0-BE96-11739F9BD615}">
      <dsp:nvSpPr>
        <dsp:cNvPr id="0" name=""/>
        <dsp:cNvSpPr/>
      </dsp:nvSpPr>
      <dsp:spPr>
        <a:xfrm>
          <a:off x="3364992" y="1871322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36 hearing screenings</a:t>
          </a:r>
        </a:p>
      </dsp:txBody>
      <dsp:txXfrm>
        <a:off x="3379487" y="1885817"/>
        <a:ext cx="3756626" cy="267933"/>
      </dsp:txXfrm>
    </dsp:sp>
    <dsp:sp modelId="{3A6743C2-905B-412D-A23E-8259A956EEE5}">
      <dsp:nvSpPr>
        <dsp:cNvPr id="0" name=""/>
        <dsp:cNvSpPr/>
      </dsp:nvSpPr>
      <dsp:spPr>
        <a:xfrm>
          <a:off x="3364992" y="2183092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17 mental Health screenings</a:t>
          </a:r>
        </a:p>
      </dsp:txBody>
      <dsp:txXfrm>
        <a:off x="3379487" y="2197587"/>
        <a:ext cx="3756626" cy="267933"/>
      </dsp:txXfrm>
    </dsp:sp>
    <dsp:sp modelId="{06EBC76D-3530-40BF-8D1D-C5B0815FAD1B}">
      <dsp:nvSpPr>
        <dsp:cNvPr id="0" name=""/>
        <dsp:cNvSpPr/>
      </dsp:nvSpPr>
      <dsp:spPr>
        <a:xfrm>
          <a:off x="3364992" y="2494861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16 flu shots</a:t>
          </a:r>
        </a:p>
      </dsp:txBody>
      <dsp:txXfrm>
        <a:off x="3379487" y="2509356"/>
        <a:ext cx="3756626" cy="267933"/>
      </dsp:txXfrm>
    </dsp:sp>
    <dsp:sp modelId="{119E623A-8623-452A-B05F-6377420514E9}">
      <dsp:nvSpPr>
        <dsp:cNvPr id="0" name=""/>
        <dsp:cNvSpPr/>
      </dsp:nvSpPr>
      <dsp:spPr>
        <a:xfrm>
          <a:off x="3364992" y="2806631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25 hands only CPR certifications</a:t>
          </a:r>
        </a:p>
      </dsp:txBody>
      <dsp:txXfrm>
        <a:off x="3379487" y="2821126"/>
        <a:ext cx="3756626" cy="267933"/>
      </dsp:txXfrm>
    </dsp:sp>
    <dsp:sp modelId="{9270FB4A-CCC8-4BD4-A6A0-8A4CAA8D1323}">
      <dsp:nvSpPr>
        <dsp:cNvPr id="0" name=""/>
        <dsp:cNvSpPr/>
      </dsp:nvSpPr>
      <dsp:spPr>
        <a:xfrm>
          <a:off x="3364992" y="3118401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432 Narcan units distributed</a:t>
          </a:r>
        </a:p>
      </dsp:txBody>
      <dsp:txXfrm>
        <a:off x="3379487" y="3132896"/>
        <a:ext cx="3756626" cy="267933"/>
      </dsp:txXfrm>
    </dsp:sp>
    <dsp:sp modelId="{9765E002-F06D-43BC-85D4-F24D8962B3A8}">
      <dsp:nvSpPr>
        <dsp:cNvPr id="0" name=""/>
        <dsp:cNvSpPr/>
      </dsp:nvSpPr>
      <dsp:spPr>
        <a:xfrm>
          <a:off x="3364992" y="3430171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15 skin cancer screenings</a:t>
          </a:r>
        </a:p>
      </dsp:txBody>
      <dsp:txXfrm>
        <a:off x="3379487" y="3444666"/>
        <a:ext cx="3756626" cy="267933"/>
      </dsp:txXfrm>
    </dsp:sp>
    <dsp:sp modelId="{CE35C3D6-BC01-4277-84C5-7101427692B6}">
      <dsp:nvSpPr>
        <dsp:cNvPr id="0" name=""/>
        <dsp:cNvSpPr/>
      </dsp:nvSpPr>
      <dsp:spPr>
        <a:xfrm>
          <a:off x="3364992" y="3741940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27 dental screenings</a:t>
          </a:r>
        </a:p>
      </dsp:txBody>
      <dsp:txXfrm>
        <a:off x="3379487" y="3756435"/>
        <a:ext cx="3756626" cy="267933"/>
      </dsp:txXfrm>
    </dsp:sp>
    <dsp:sp modelId="{5F5E133B-E733-4CC4-971F-132F9B5CE155}">
      <dsp:nvSpPr>
        <dsp:cNvPr id="0" name=""/>
        <dsp:cNvSpPr/>
      </dsp:nvSpPr>
      <dsp:spPr>
        <a:xfrm>
          <a:off x="3364992" y="4053710"/>
          <a:ext cx="3785616" cy="296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1,571 total screenings/certifications</a:t>
          </a:r>
        </a:p>
      </dsp:txBody>
      <dsp:txXfrm>
        <a:off x="3379487" y="4068205"/>
        <a:ext cx="3756626" cy="2679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F7A5-B45B-4642-84F9-1DB8019C3476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Major Events:  North American International Livestock Expo, National Farm Machinery Show and Kentucky State Fair.</a:t>
          </a:r>
        </a:p>
      </dsp:txBody>
      <dsp:txXfrm>
        <a:off x="0" y="2626263"/>
        <a:ext cx="10515600" cy="1723112"/>
      </dsp:txXfrm>
    </dsp:sp>
    <dsp:sp modelId="{FDF76A11-DB20-4581-96CF-10785CFA46BE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41 Individual Events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Total Attendees: 3,082</a:t>
          </a:r>
        </a:p>
      </dsp:txBody>
      <dsp:txXfrm rot="10800000">
        <a:off x="0" y="1962"/>
        <a:ext cx="10515600" cy="172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0BDEA-82A4-DE93-E688-4645F31C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84B16DF-44E8-D8B7-FC55-EDC68B6D4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FF350B0-B8E7-0C44-3276-B06B5D772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BD50259-8135-57FD-3968-EDA0FEC6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29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66F9-18A5-D76C-95E9-263EEA0B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27DBFF2-8D59-5C4C-B280-11B943C49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10C31B4-1294-A0B6-C062-A05F4B57A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63CC94C-CEB4-9C71-239F-8D7FA9F36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2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7768-FC1E-EA1B-AF34-9EE6ACFD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C895E85-9EDA-A7BE-FEB8-C20ABB99E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610FCCC-9982-9CFC-59A9-1BD1F9688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509A4F0-CA38-E47D-870C-49649E11E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2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7786E-B54E-EF59-9B03-F6D3D529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6BCB18-583E-8666-5BB5-A4A0A69F4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32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7CF98-F78D-4CEA-87EF-6A33C2B89F1B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40E2565-8D88-97A7-1F05-E6DCF098C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7634B0-E3F7-57A4-E18C-512913A82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B55F-2FC9-4BA6-EE60-CC5A8F2BE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23B28-99F8-616E-AEB9-43290844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B3BD0-F8D7-1661-8B87-AC9002B0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BB81-C8F8-D6B4-BE25-B86A6F48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BAA1E-5D48-884B-9CAD-F61F67EB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1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3137-47C1-DFEE-50C8-C3F414E7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7AE0A-FB10-B4FA-4E90-C7B75D76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DC48-43CE-1A14-42BF-F4F3334B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A385-18E1-4A36-E242-E28F2C2A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DCFF8-399F-91D0-95FE-5A2746F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EE2B-7C2A-455F-8D94-EB07F82C3C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4E939-40CA-B310-9290-9EE0A5BD5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4E54C-B27B-A315-86AF-00D65184D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BAB8-829F-2846-9428-D631A2F2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6C34-526A-8A96-E4F5-19F60ECE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367F-9999-2084-F6C2-3C2FE533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A4EE0-A780-4A13-93AC-1BE23170B4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9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0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4C4E-FB56-BE51-98B6-8B4805CF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4C5B-B39D-EF43-BFD1-1700B3C2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4D5B-9B27-2EE0-1550-90219ED2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D7F2-F183-1462-7876-916C724A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052E-4FD8-E66C-B782-F3A0CE7D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188D1-CB2E-4CC0-9771-93502A58B5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3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F745-2CB9-220F-2496-0E1E7D46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11105-046D-3BE4-B6B3-2A3D2705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708F-0F79-E681-0BC4-386D4FDB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B271-F42E-C55C-FE58-DCF8096B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3459-E050-8AC8-E311-ABEE8ABB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69E2A-5329-4D5E-AF59-D277A0267E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668F-58C4-3718-11F8-85B6E94F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BEF67-E5CA-39F7-1005-4C8616358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EC676-7F33-CA2C-BAB9-5480436D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BCE16-6126-32CE-5170-28C16D37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394AB-6584-6FD0-161B-BF6D8BB4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372C-CECC-835F-51D8-8B2AC40D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F6887-BE21-42DF-B45B-A0DE68A3B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3E5E-2F88-4D24-6739-5BE86818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4769-1072-BB58-657C-AFC45674E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4BEE-678D-810C-4DCC-C20CDD55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42083-757C-76F3-049B-062E909FB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C3290-C4C6-4D03-212B-7274B6CA0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06977-9124-679E-6F27-341AAAA9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1C316-0EA2-251B-05DD-CC89425E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D0948-33E3-4222-11C0-8E839E02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08EAB-9BBD-4189-8075-4D59846DC8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4231-7B1C-2F93-6456-C74FB459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E9543-B54A-5C8E-5B7A-6BF092C0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ADA20-1789-6B4D-0B4E-42A98793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27BF4-D6F2-0B85-26B8-93BDD03E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E0D03-A95F-4311-8D82-7E2441827B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2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A0BAD-2092-85E8-01BF-6B2CDC68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743B2-E173-93CC-0B96-DF6559B5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87E5B-35A9-67F3-666E-6EE915BF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8D5F1-94C2-4D18-9A38-1FC37A6350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1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5DFF-66BB-42A9-AE1D-32F731A4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A29D-EAA9-FCBE-010D-399C76C6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412CD-7BD3-9C2D-53DE-BA298C6A6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B6245-2235-6D27-8B49-BABE8DFB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41565-6905-4407-BC3A-E86FD105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CA6C2-5E5C-D787-C1D4-264E3C1C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B92E9-66F4-491E-86E2-49F6C62B22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8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F4F3-FA51-44C5-F2B0-F97CE7A6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28562-42A0-82E9-621F-AE8E34D30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10EE3-16A7-714D-59F0-9A94F4217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E4FE9-68B6-AA35-046B-BE1C609D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12029-A832-4B7C-3FE2-8BACCBDF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E683-1F49-E3B7-6C5F-459A464E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57A20-A8A9-487B-BCF6-7F572BD80D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46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14282-07D0-E195-D606-3B7FCF16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7CAD0-4B87-02FF-20A1-52ECB0725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9060-6EEF-29C5-44D1-0A8264983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7EAF-2504-06C5-1526-121CBBDF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D600-66A7-05BA-A716-34A1AA08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8C6FB68-290B-718D-8B0A-409B432D3F6A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399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699714" y="5490971"/>
            <a:ext cx="6962072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KOAP’s Report of </a:t>
            </a:r>
            <a:r>
              <a:rPr lang="en-U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2024</a:t>
            </a:r>
            <a:r>
              <a:rPr lang="en-US" sz="3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2025</a:t>
            </a:r>
            <a:endParaRPr lang="en-US" sz="3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12862517-A5B5-E15F-CBED-EB99D082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735590"/>
            <a:ext cx="11327549" cy="38295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ABEA0-060F-675F-0670-70C2B8F3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5AB7E-9612-DA1D-2346-1AC696A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KAFC: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36924-B630-A8A3-2FAB-CD488B131981}"/>
              </a:ext>
            </a:extLst>
          </p:cNvPr>
          <p:cNvSpPr txBox="1"/>
          <p:nvPr/>
        </p:nvSpPr>
        <p:spPr bwMode="auto">
          <a:xfrm>
            <a:off x="4129423" y="1283856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600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38AB63-CE70-2A04-7C5E-A54859D94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54819"/>
              </p:ext>
            </p:extLst>
          </p:nvPr>
        </p:nvGraphicFramePr>
        <p:xfrm>
          <a:off x="432225" y="2335860"/>
          <a:ext cx="11327550" cy="371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76">
                  <a:extLst>
                    <a:ext uri="{9D8B030D-6E8A-4147-A177-3AD203B41FA5}">
                      <a16:colId xmlns:a16="http://schemas.microsoft.com/office/drawing/2014/main" val="2579062823"/>
                    </a:ext>
                  </a:extLst>
                </a:gridCol>
                <a:gridCol w="2195607">
                  <a:extLst>
                    <a:ext uri="{9D8B030D-6E8A-4147-A177-3AD203B41FA5}">
                      <a16:colId xmlns:a16="http://schemas.microsoft.com/office/drawing/2014/main" val="371857602"/>
                    </a:ext>
                  </a:extLst>
                </a:gridCol>
                <a:gridCol w="1175367">
                  <a:extLst>
                    <a:ext uri="{9D8B030D-6E8A-4147-A177-3AD203B41FA5}">
                      <a16:colId xmlns:a16="http://schemas.microsoft.com/office/drawing/2014/main" val="4097760698"/>
                    </a:ext>
                  </a:extLst>
                </a:gridCol>
              </a:tblGrid>
              <a:tr h="773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Application Type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Total Approved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# of Awards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1467774532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Agricultural Infrastructure Loan Program (AILP)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$10,137,320.50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55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3323550052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Agricultural Processing Loan Program (APLP)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$870,000.00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5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3809819800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Beginning Farmer Loan Program (BFLP)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$23,115,276.00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118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970186844"/>
                  </a:ext>
                </a:extLst>
              </a:tr>
              <a:tr h="773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Diversification Through Entrpreneurship in Agribusiness Loan Program (DEALP)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$837,500.00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4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3875123310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Horticulture Incentives Loan Program (HILP)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$250,000.00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1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2904906112"/>
                  </a:ext>
                </a:extLst>
              </a:tr>
              <a:tr h="433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Large/Food Animal Veterinary Loan Program (LFAVLP)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$250,000.00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200" u="none" strike="noStrike">
                          <a:effectLst/>
                        </a:rPr>
                        <a:t>1</a:t>
                      </a:r>
                      <a:endParaRPr lang="en-US" sz="22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311" marR="19311" marT="19311" marB="0" anchor="b"/>
                </a:tc>
                <a:extLst>
                  <a:ext uri="{0D108BD9-81ED-4DB2-BD59-A6C34878D82A}">
                    <a16:rowId xmlns:a16="http://schemas.microsoft.com/office/drawing/2014/main" val="176083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graphical user interface">
            <a:extLst>
              <a:ext uri="{FF2B5EF4-FFF2-40B4-BE49-F238E27FC236}">
                <a16:creationId xmlns:a16="http://schemas.microsoft.com/office/drawing/2014/main" id="{CA6D2575-D137-C723-4503-CF7AEF9AD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248"/>
          <a:stretch>
            <a:fillRect/>
          </a:stretch>
        </p:blipFill>
        <p:spPr>
          <a:xfrm>
            <a:off x="-1" y="-3"/>
            <a:ext cx="6096001" cy="73628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20BB-C65E-48A5-5B60-9598AF8D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4187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5A399-D7F6-0A35-582E-5869F52F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Evaluation of Agricultural Development Board Investments in Kentucky Agriculture 2007-2014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KADF Projects, Programs, &amp; the Kentucky Agricultural Finance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8B18B-B2BB-8D7D-279A-A87A10F73B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5" y="1694821"/>
            <a:ext cx="8153396" cy="40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8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E805-3B7F-B252-DEA7-D60DE871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56" y="167059"/>
            <a:ext cx="10515600" cy="8029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900" b="1" dirty="0"/>
            </a:br>
            <a:br>
              <a:rPr lang="en-US" sz="2900" b="1" dirty="0"/>
            </a:br>
            <a:r>
              <a:rPr lang="en-US" sz="2900" b="1" dirty="0"/>
              <a:t>Distribution of KY Agricultural Cash Receipts</a:t>
            </a:r>
            <a:br>
              <a:rPr lang="en-US" sz="2900" b="1" dirty="0"/>
            </a:br>
            <a:r>
              <a:rPr lang="en-US" sz="2900" b="1" dirty="0"/>
              <a:t>1990s vs 2025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EF78A-A584-530B-F054-BECB6E6BD9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111" y="1482085"/>
            <a:ext cx="3023878" cy="847417"/>
          </a:xfrm>
          <a:prstGeom prst="rect">
            <a:avLst/>
          </a:prstGeom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0C61870-6EB9-629E-2DC3-029415CB5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161566"/>
              </p:ext>
            </p:extLst>
          </p:nvPr>
        </p:nvGraphicFramePr>
        <p:xfrm>
          <a:off x="77506" y="2709944"/>
          <a:ext cx="5056604" cy="328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B081C7C-6AF8-AC96-1181-B5FADA5734CE}"/>
              </a:ext>
            </a:extLst>
          </p:cNvPr>
          <p:cNvGrpSpPr/>
          <p:nvPr/>
        </p:nvGrpSpPr>
        <p:grpSpPr>
          <a:xfrm>
            <a:off x="3986049" y="1682540"/>
            <a:ext cx="8010852" cy="4637508"/>
            <a:chOff x="469433" y="1031587"/>
            <a:chExt cx="9576241" cy="5663958"/>
          </a:xfrm>
        </p:grpSpPr>
        <p:graphicFrame>
          <p:nvGraphicFramePr>
            <p:cNvPr id="8" name="Object 15">
              <a:extLst>
                <a:ext uri="{FF2B5EF4-FFF2-40B4-BE49-F238E27FC236}">
                  <a16:creationId xmlns:a16="http://schemas.microsoft.com/office/drawing/2014/main" id="{023F8EC2-A659-7DEC-3DE6-53CB03CD0C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892" y="1670990"/>
            <a:ext cx="9444782" cy="4460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E825B0-F52D-37E3-A3E7-0219B6F2AF6E}"/>
                </a:ext>
              </a:extLst>
            </p:cNvPr>
            <p:cNvSpPr txBox="1"/>
            <p:nvPr/>
          </p:nvSpPr>
          <p:spPr>
            <a:xfrm>
              <a:off x="469433" y="6319646"/>
              <a:ext cx="4796433" cy="37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 AEC/UK Estimates (December 2025)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4AB7556-28F4-C59D-A1ED-E6C7751E7BC1}"/>
                </a:ext>
              </a:extLst>
            </p:cNvPr>
            <p:cNvSpPr txBox="1"/>
            <p:nvPr/>
          </p:nvSpPr>
          <p:spPr>
            <a:xfrm>
              <a:off x="600892" y="1031587"/>
              <a:ext cx="8431859" cy="45107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Livestock Receipts Account for 65% of Total Ag Cash Receipts</a:t>
              </a:r>
            </a:p>
          </p:txBody>
        </p:sp>
      </p:grpSp>
      <p:sp>
        <p:nvSpPr>
          <p:cNvPr id="11" name="Text Box 12">
            <a:extLst>
              <a:ext uri="{FF2B5EF4-FFF2-40B4-BE49-F238E27FC236}">
                <a16:creationId xmlns:a16="http://schemas.microsoft.com/office/drawing/2014/main" id="{222BDBD0-4797-9E67-D268-862B7D40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787" y="897557"/>
            <a:ext cx="2534307" cy="707886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2025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Estimate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$8.3 billion</a:t>
            </a:r>
          </a:p>
        </p:txBody>
      </p:sp>
    </p:spTree>
    <p:extLst>
      <p:ext uri="{BB962C8B-B14F-4D97-AF65-F5344CB8AC3E}">
        <p14:creationId xmlns:p14="http://schemas.microsoft.com/office/powerpoint/2010/main" val="235490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13D5D-592C-AF13-5A1A-40745621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7106"/>
            <a:ext cx="403860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Annual Report</a:t>
            </a:r>
          </a:p>
        </p:txBody>
      </p:sp>
      <p:pic>
        <p:nvPicPr>
          <p:cNvPr id="6" name="Content Placeholder 5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4F93C8D0-61B6-8178-1D09-5F7C6C27F3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/>
          <a:stretch>
            <a:fillRect/>
          </a:stretch>
        </p:blipFill>
        <p:spPr>
          <a:xfrm>
            <a:off x="5778777" y="467208"/>
            <a:ext cx="467304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AF3F3-F45B-DBA8-72B2-21C5C87F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2A9C4B-FF5D-6E91-27D9-12B208B4A99F}"/>
              </a:ext>
            </a:extLst>
          </p:cNvPr>
          <p:cNvSpPr txBox="1">
            <a:spLocks/>
          </p:cNvSpPr>
          <p:nvPr/>
        </p:nvSpPr>
        <p:spPr bwMode="auto">
          <a:xfrm>
            <a:off x="197317" y="2699581"/>
            <a:ext cx="3841287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Farms To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Food Banks</a:t>
            </a:r>
          </a:p>
        </p:txBody>
      </p:sp>
      <p:pic>
        <p:nvPicPr>
          <p:cNvPr id="3" name="Picture 2" descr="A picture containing logo&#10;&#10;AI-generated content may be incorrect.">
            <a:extLst>
              <a:ext uri="{FF2B5EF4-FFF2-40B4-BE49-F238E27FC236}">
                <a16:creationId xmlns:a16="http://schemas.microsoft.com/office/drawing/2014/main" id="{45D8AAE1-EA24-58C3-7C1B-DDC3B28B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2471588"/>
            <a:ext cx="7225748" cy="19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64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4D28-E9C5-032C-FA36-5E95EEDE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Impact Report FY25-FY26</a:t>
            </a:r>
          </a:p>
        </p:txBody>
      </p:sp>
      <p:pic>
        <p:nvPicPr>
          <p:cNvPr id="8" name="Content Placeholder 7" descr="Logo&#10;&#10;AI-generated content may be incorrect.">
            <a:extLst>
              <a:ext uri="{FF2B5EF4-FFF2-40B4-BE49-F238E27FC236}">
                <a16:creationId xmlns:a16="http://schemas.microsoft.com/office/drawing/2014/main" id="{EBC4A5FD-B416-A3A8-A21E-05C856291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9" y="1928621"/>
            <a:ext cx="5131088" cy="3296724"/>
          </a:xfrm>
          <a:prstGeom prst="rect">
            <a:avLst/>
          </a:prstGeom>
        </p:spPr>
      </p:pic>
      <p:pic>
        <p:nvPicPr>
          <p:cNvPr id="6" name="Content Placeholder 5" descr="Timeline&#10;&#10;AI-generated content may be incorrect.">
            <a:extLst>
              <a:ext uri="{FF2B5EF4-FFF2-40B4-BE49-F238E27FC236}">
                <a16:creationId xmlns:a16="http://schemas.microsoft.com/office/drawing/2014/main" id="{40223B93-DD01-3053-79D1-3E4A63FC1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-573"/>
            <a:ext cx="5295089" cy="68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3E9A5-E88B-3610-183A-5BFA518E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Summary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2024-2025</a:t>
            </a:r>
          </a:p>
        </p:txBody>
      </p:sp>
      <p:pic>
        <p:nvPicPr>
          <p:cNvPr id="8" name="Content Placeholder 7" descr="Text, timeline">
            <a:extLst>
              <a:ext uri="{FF2B5EF4-FFF2-40B4-BE49-F238E27FC236}">
                <a16:creationId xmlns:a16="http://schemas.microsoft.com/office/drawing/2014/main" id="{6D7AD2C1-5503-5EF0-5335-582BF8908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r="1542"/>
          <a:stretch>
            <a:fillRect/>
          </a:stretch>
        </p:blipFill>
        <p:spPr>
          <a:xfrm>
            <a:off x="5890656" y="5091"/>
            <a:ext cx="5139294" cy="68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9D9FE-E220-C32F-2E72-D0301C20E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A45B23-FCDE-F0E6-41FC-3FFDF4EDCB95}"/>
              </a:ext>
            </a:extLst>
          </p:cNvPr>
          <p:cNvSpPr txBox="1">
            <a:spLocks/>
          </p:cNvSpPr>
          <p:nvPr/>
        </p:nvSpPr>
        <p:spPr bwMode="auto"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Raising Hope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15B9CA3B-D352-A080-4B48-DE0065561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32" y="467208"/>
            <a:ext cx="485734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837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638B-BE08-863B-8B72-088EFADB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Settlement Agreement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B1C9-C769-0663-D502-17522FBEE6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Tobacco Fund: $1 Million FY25, $1 Million FY26 </a:t>
            </a:r>
          </a:p>
          <a:p>
            <a:pPr marL="0" indent="0">
              <a:buNone/>
            </a:pPr>
            <a:r>
              <a:rPr lang="en-US" dirty="0"/>
              <a:t>W/Carry Forward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900376-502F-8B82-6519-067ADACDDB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900630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44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200" b="1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217A6-7575-95B0-3BD3-A3F2085E37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291" y="-21210"/>
            <a:ext cx="5274733" cy="68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74C1B-C7C7-7380-66A2-059898E34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57" y="1726368"/>
            <a:ext cx="4928093" cy="31089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16BA-0D53-799D-8B4D-FC5AFC1F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Tobacco Expenditures FY25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ACEC9CD-DECB-AE89-F40F-4B87A27A4B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682972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Content Placeholder 13" descr="A picture containing text, sign, device, meter&#10;&#10;AI-generated content may be incorrect.">
            <a:extLst>
              <a:ext uri="{FF2B5EF4-FFF2-40B4-BE49-F238E27FC236}">
                <a16:creationId xmlns:a16="http://schemas.microsoft.com/office/drawing/2014/main" id="{5F01B6DB-7D22-2BEE-D141-6D008D7AD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66" y="1825625"/>
            <a:ext cx="36952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sign, device, meter&#10;&#10;AI-generated content may be incorrect.">
            <a:extLst>
              <a:ext uri="{FF2B5EF4-FFF2-40B4-BE49-F238E27FC236}">
                <a16:creationId xmlns:a16="http://schemas.microsoft.com/office/drawing/2014/main" id="{47D8C29E-7198-A11E-8001-A42C08F63E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9" r="1" b="3016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C42BD-805B-D907-670D-14E8F56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Total Tobacco Expenditures FY26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A0A841-369D-FEC7-CE62-45E6C3961B6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39153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45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AFC86-1F4D-8EAA-A6BA-74F42F62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Since 2021: 30 Lives Forever Impacted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picture containing text, sign, device, meter&#10;&#10;AI-generated content may be incorrect.">
            <a:extLst>
              <a:ext uri="{FF2B5EF4-FFF2-40B4-BE49-F238E27FC236}">
                <a16:creationId xmlns:a16="http://schemas.microsoft.com/office/drawing/2014/main" id="{AD3D72B1-3E9B-04D8-C7F2-6DC795331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0" y="489118"/>
            <a:ext cx="4646107" cy="54660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3B742C9-D211-F363-E77D-6CD5017B30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744712"/>
              </p:ext>
            </p:extLst>
          </p:nvPr>
        </p:nvGraphicFramePr>
        <p:xfrm>
          <a:off x="152401" y="1885950"/>
          <a:ext cx="6543674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21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sign, device, meter&#10;&#10;AI-generated content may be incorrect.">
            <a:extLst>
              <a:ext uri="{FF2B5EF4-FFF2-40B4-BE49-F238E27FC236}">
                <a16:creationId xmlns:a16="http://schemas.microsoft.com/office/drawing/2014/main" id="{B5C97697-5B83-B951-C106-19000EDD0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9" r="1" b="3016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D795D-CB32-257B-C541-21B9F17D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Appalachian Regional Healthcare Partnership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C7C5337-BDD4-1BB7-1D5C-920667B439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9773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74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sign, device, meter&#10;&#10;AI-generated content may be incorrect.">
            <a:extLst>
              <a:ext uri="{FF2B5EF4-FFF2-40B4-BE49-F238E27FC236}">
                <a16:creationId xmlns:a16="http://schemas.microsoft.com/office/drawing/2014/main" id="{5D69C70D-5857-9246-8AC3-FB78D9C10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9" r="1" b="3016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BDA80-D72A-2555-08BE-F5D3B04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2025-2026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29D534-DDE2-AEDF-3790-78BB28E71B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61472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10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C2A840E8-851C-8F79-D7B1-DC60013BCE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" y="0"/>
            <a:ext cx="5233462" cy="6829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2C61D7-4847-8F45-2CC7-0DBD9D77D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70" y="1792089"/>
            <a:ext cx="493209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6" y="169485"/>
            <a:ext cx="9635067" cy="812800"/>
          </a:xfrm>
        </p:spPr>
        <p:txBody>
          <a:bodyPr/>
          <a:lstStyle/>
          <a:p>
            <a:pPr algn="ctr"/>
            <a:r>
              <a:rPr lang="en-US" sz="3200" b="1" dirty="0">
                <a:latin typeface="+mn-lt"/>
              </a:rPr>
              <a:t>Master Settlement Agreement Breakdown: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E9CFFA8-F9B5-EDC3-4E4B-C1019A7BB0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0764655"/>
              </p:ext>
            </p:extLst>
          </p:nvPr>
        </p:nvGraphicFramePr>
        <p:xfrm>
          <a:off x="472101" y="1287085"/>
          <a:ext cx="4605867" cy="489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FF6C95-FE8A-21EC-06B1-EF412CFAC276}"/>
              </a:ext>
            </a:extLst>
          </p:cNvPr>
          <p:cNvSpPr txBox="1">
            <a:spLocks/>
          </p:cNvSpPr>
          <p:nvPr/>
        </p:nvSpPr>
        <p:spPr>
          <a:xfrm>
            <a:off x="6898428" y="1287085"/>
            <a:ext cx="4605867" cy="489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2025 MSA: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State         $24,867,043.00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County    $13,389,508.00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Total          $38,256,551.00</a:t>
            </a:r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1503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b="1" dirty="0">
                <a:latin typeface="+mn-lt"/>
                <a:ea typeface="+mj-ea"/>
                <a:cs typeface="+mj-cs"/>
              </a:rPr>
              <a:t>2024 Administrative &amp; Office: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16C93F6-0DFD-4E96-A898-48F3A5BB4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782457"/>
              </p:ext>
            </p:extLst>
          </p:nvPr>
        </p:nvGraphicFramePr>
        <p:xfrm>
          <a:off x="1525820" y="1337945"/>
          <a:ext cx="914036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C79E-3F63-F2A0-1F23-0065B63C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444BD-5619-6CAD-2D11-8184E2288C87}"/>
              </a:ext>
            </a:extLst>
          </p:cNvPr>
          <p:cNvSpPr txBox="1">
            <a:spLocks/>
          </p:cNvSpPr>
          <p:nvPr/>
        </p:nvSpPr>
        <p:spPr bwMode="auto">
          <a:xfrm>
            <a:off x="1278466" y="18288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/>
              <a:t>2025 Administrative &amp; Office:</a:t>
            </a:r>
            <a:endParaRPr lang="en-US" sz="3200" b="1" dirty="0"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471C240-DA3F-3CA5-EA63-16C56A11609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67434" y="1679626"/>
          <a:ext cx="8857130" cy="474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0188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122A7-5CF4-7685-FADA-2FCCEF5F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0B3557-CC4D-B84C-661D-B51871AB3120}"/>
              </a:ext>
            </a:extLst>
          </p:cNvPr>
          <p:cNvSpPr txBox="1">
            <a:spLocks/>
          </p:cNvSpPr>
          <p:nvPr/>
        </p:nvSpPr>
        <p:spPr bwMode="auto">
          <a:xfrm>
            <a:off x="1371599" y="5510253"/>
            <a:ext cx="9895951" cy="1033669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 KADF: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8A0CD-11B0-48C1-A17B-7AF43989A9F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40256" y="3833199"/>
            <a:ext cx="8332826" cy="1119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/>
            <a:endParaRPr lang="en-US" sz="2000"/>
          </a:p>
          <a:p>
            <a:pPr marL="457200" lvl="1"/>
            <a:endParaRPr lang="en-US" sz="2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902B3A-89A0-6123-9495-E10575FE202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7051015"/>
              </p:ext>
            </p:extLst>
          </p:nvPr>
        </p:nvGraphicFramePr>
        <p:xfrm>
          <a:off x="1940256" y="396740"/>
          <a:ext cx="8129769" cy="456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149">
                  <a:extLst>
                    <a:ext uri="{9D8B030D-6E8A-4147-A177-3AD203B41FA5}">
                      <a16:colId xmlns:a16="http://schemas.microsoft.com/office/drawing/2014/main" val="611625502"/>
                    </a:ext>
                  </a:extLst>
                </a:gridCol>
                <a:gridCol w="1416142">
                  <a:extLst>
                    <a:ext uri="{9D8B030D-6E8A-4147-A177-3AD203B41FA5}">
                      <a16:colId xmlns:a16="http://schemas.microsoft.com/office/drawing/2014/main" val="3556658443"/>
                    </a:ext>
                  </a:extLst>
                </a:gridCol>
                <a:gridCol w="1118855">
                  <a:extLst>
                    <a:ext uri="{9D8B030D-6E8A-4147-A177-3AD203B41FA5}">
                      <a16:colId xmlns:a16="http://schemas.microsoft.com/office/drawing/2014/main" val="3867746062"/>
                    </a:ext>
                  </a:extLst>
                </a:gridCol>
                <a:gridCol w="1228623">
                  <a:extLst>
                    <a:ext uri="{9D8B030D-6E8A-4147-A177-3AD203B41FA5}">
                      <a16:colId xmlns:a16="http://schemas.microsoft.com/office/drawing/2014/main" val="461377703"/>
                    </a:ext>
                  </a:extLst>
                </a:gridCol>
              </a:tblGrid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Application Type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Total Approved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# of Awards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# of Counties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3202368515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CAIP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$14,740,391.97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98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98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4057344833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County Council 4% Admin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$342.61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1521917718"/>
                  </a:ext>
                </a:extLst>
              </a:tr>
              <a:tr h="3561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Deceased Farm Animal Removal (DAR)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$218,332.50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537169700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Farmers Market Project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$1,141,000.00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546302310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Food Safety &amp; Efficiency Incentives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$19,975.00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3543004488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Large &amp; Food Animal Veterinary Incentives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$761,168.20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16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12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43789080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Next Generation Farmer (NextGen)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$81,107.16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725159567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On-Farm Energy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$193,136.00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1693362192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Project</a:t>
                      </a:r>
                      <a:endParaRPr lang="en-US" sz="13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$17,993,705.42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33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2986729001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Shared-Use Equipment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$232,705.00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1901799533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Youth Ag Incentives Program (YAIP)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$473,774.20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32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32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796935924"/>
                  </a:ext>
                </a:extLst>
              </a:tr>
              <a:tr h="3503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$35,855,638.06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272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106</a:t>
                      </a:r>
                      <a:endParaRPr lang="en-US" sz="13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980" marR="10980" marT="10980" marB="0" anchor="b"/>
                </a:tc>
                <a:extLst>
                  <a:ext uri="{0D108BD9-81ED-4DB2-BD59-A6C34878D82A}">
                    <a16:rowId xmlns:a16="http://schemas.microsoft.com/office/drawing/2014/main" val="350646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0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CF351-85D7-6FDD-BF5D-AAFDD77F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 KAFC: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1FBFE1-A225-0957-CC9D-F3513C529B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638655"/>
              </p:ext>
            </p:extLst>
          </p:nvPr>
        </p:nvGraphicFramePr>
        <p:xfrm>
          <a:off x="2154965" y="2112579"/>
          <a:ext cx="7906012" cy="419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360">
                  <a:extLst>
                    <a:ext uri="{9D8B030D-6E8A-4147-A177-3AD203B41FA5}">
                      <a16:colId xmlns:a16="http://schemas.microsoft.com/office/drawing/2014/main" val="3615965244"/>
                    </a:ext>
                  </a:extLst>
                </a:gridCol>
                <a:gridCol w="2226902">
                  <a:extLst>
                    <a:ext uri="{9D8B030D-6E8A-4147-A177-3AD203B41FA5}">
                      <a16:colId xmlns:a16="http://schemas.microsoft.com/office/drawing/2014/main" val="2791530149"/>
                    </a:ext>
                  </a:extLst>
                </a:gridCol>
                <a:gridCol w="1145750">
                  <a:extLst>
                    <a:ext uri="{9D8B030D-6E8A-4147-A177-3AD203B41FA5}">
                      <a16:colId xmlns:a16="http://schemas.microsoft.com/office/drawing/2014/main" val="2541447693"/>
                    </a:ext>
                  </a:extLst>
                </a:gridCol>
              </a:tblGrid>
              <a:tr h="766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Application Type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Total Approved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# of Awards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extLst>
                  <a:ext uri="{0D108BD9-81ED-4DB2-BD59-A6C34878D82A}">
                    <a16:rowId xmlns:a16="http://schemas.microsoft.com/office/drawing/2014/main" val="4290704572"/>
                  </a:ext>
                </a:extLst>
              </a:tr>
              <a:tr h="766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Agricultural Infrastructure Loan Program (AILP)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$8,274,180.50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47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extLst>
                  <a:ext uri="{0D108BD9-81ED-4DB2-BD59-A6C34878D82A}">
                    <a16:rowId xmlns:a16="http://schemas.microsoft.com/office/drawing/2014/main" val="2674925524"/>
                  </a:ext>
                </a:extLst>
              </a:tr>
              <a:tr h="766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Agricultural Processing Loan Program (APLP)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$374,500.00</a:t>
                      </a:r>
                      <a:endParaRPr lang="en-US" sz="24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extLst>
                  <a:ext uri="{0D108BD9-81ED-4DB2-BD59-A6C34878D82A}">
                    <a16:rowId xmlns:a16="http://schemas.microsoft.com/office/drawing/2014/main" val="3264692682"/>
                  </a:ext>
                </a:extLst>
              </a:tr>
              <a:tr h="766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Beginning Farmer Loan Program (BFLP)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$27,452,313.00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147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extLst>
                  <a:ext uri="{0D108BD9-81ED-4DB2-BD59-A6C34878D82A}">
                    <a16:rowId xmlns:a16="http://schemas.microsoft.com/office/drawing/2014/main" val="797717738"/>
                  </a:ext>
                </a:extLst>
              </a:tr>
              <a:tr h="1125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Diversification Through Entrpreneurship in Agribusiness Loan Program (DEALP)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$1,272,500.00</a:t>
                      </a:r>
                      <a:endParaRPr lang="en-US" sz="24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0" marR="16220" marT="16220" marB="0" anchor="b"/>
                </a:tc>
                <a:extLst>
                  <a:ext uri="{0D108BD9-81ED-4DB2-BD59-A6C34878D82A}">
                    <a16:rowId xmlns:a16="http://schemas.microsoft.com/office/drawing/2014/main" val="34022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37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458DF-493F-68E9-25F5-D39DD5EC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D601B-1BF3-2018-6771-DC132C4E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KADF: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3980-EDBE-42D1-7663-422C837DAC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40256" y="3833199"/>
            <a:ext cx="8332826" cy="1119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/>
            <a:endParaRPr lang="en-US" sz="2000"/>
          </a:p>
          <a:p>
            <a:pPr lvl="1"/>
            <a:endParaRPr lang="en-US" sz="2000"/>
          </a:p>
          <a:p>
            <a:pPr marL="457200" lvl="1"/>
            <a:endParaRPr lang="en-US" sz="2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139D3C-DE1A-F622-1B75-5F95FF8A3B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4849208"/>
              </p:ext>
            </p:extLst>
          </p:nvPr>
        </p:nvGraphicFramePr>
        <p:xfrm>
          <a:off x="1474935" y="479275"/>
          <a:ext cx="9420043" cy="447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357">
                  <a:extLst>
                    <a:ext uri="{9D8B030D-6E8A-4147-A177-3AD203B41FA5}">
                      <a16:colId xmlns:a16="http://schemas.microsoft.com/office/drawing/2014/main" val="351426988"/>
                    </a:ext>
                  </a:extLst>
                </a:gridCol>
                <a:gridCol w="1913226">
                  <a:extLst>
                    <a:ext uri="{9D8B030D-6E8A-4147-A177-3AD203B41FA5}">
                      <a16:colId xmlns:a16="http://schemas.microsoft.com/office/drawing/2014/main" val="129581754"/>
                    </a:ext>
                  </a:extLst>
                </a:gridCol>
                <a:gridCol w="1180022">
                  <a:extLst>
                    <a:ext uri="{9D8B030D-6E8A-4147-A177-3AD203B41FA5}">
                      <a16:colId xmlns:a16="http://schemas.microsoft.com/office/drawing/2014/main" val="2410705601"/>
                    </a:ext>
                  </a:extLst>
                </a:gridCol>
                <a:gridCol w="1292438">
                  <a:extLst>
                    <a:ext uri="{9D8B030D-6E8A-4147-A177-3AD203B41FA5}">
                      <a16:colId xmlns:a16="http://schemas.microsoft.com/office/drawing/2014/main" val="2126001941"/>
                    </a:ext>
                  </a:extLst>
                </a:gridCol>
              </a:tblGrid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Application Type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Total Approved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# of Awards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# of Counties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53902504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CAIP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$14,222,764.06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2128850997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County Council 4% Admin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$4,500.00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902947772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Deceased Farm Animal Removal (DAR)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$239,986.77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535493717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Food Safety &amp; Efficiency Incentives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$23,334.00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7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665373104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Horticulture Incentives Loan (Pilot)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$1,080,419.00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276219987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Large &amp; Food Animal Veterinary Incentives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$438,572.00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8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7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875242198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Next Generation Farmer (NextGen)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$190,000.00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2948031498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On-Farm Energy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$158,839.00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17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12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935707694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Project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$5,854,775.51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38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25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736678654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Shared-Use Equipment Program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$188,808.00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11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8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2811822877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Youth Ag Incentives Program (YAIP)</a:t>
                      </a:r>
                      <a:endParaRPr lang="en-US" sz="13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$600,600.40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30</a:t>
                      </a:r>
                      <a:endParaRPr lang="en-US" sz="13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092110608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$23,002,598.74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>
                          <a:effectLst/>
                        </a:rPr>
                        <a:t>244</a:t>
                      </a:r>
                      <a:endParaRPr lang="en-US" sz="13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300" u="none" strike="noStrike" dirty="0">
                          <a:effectLst/>
                        </a:rPr>
                        <a:t>107</a:t>
                      </a:r>
                      <a:endParaRPr lang="en-US" sz="13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37" marR="10337" marT="10337" marB="0" anchor="b"/>
                </a:tc>
                <a:extLst>
                  <a:ext uri="{0D108BD9-81ED-4DB2-BD59-A6C34878D82A}">
                    <a16:rowId xmlns:a16="http://schemas.microsoft.com/office/drawing/2014/main" val="311504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2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877</Words>
  <Application>Microsoft Office PowerPoint</Application>
  <PresentationFormat>Widescreen</PresentationFormat>
  <Paragraphs>246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Aptos Narrow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Master Settlement Agreement Breakdown:</vt:lpstr>
      <vt:lpstr>2024 Administrative &amp; Office:</vt:lpstr>
      <vt:lpstr>PowerPoint Presentation</vt:lpstr>
      <vt:lpstr>PowerPoint Presentation</vt:lpstr>
      <vt:lpstr>2024 KAFC:</vt:lpstr>
      <vt:lpstr>2025 KADF:</vt:lpstr>
      <vt:lpstr>2025 KAFC:</vt:lpstr>
      <vt:lpstr>PowerPoint Presentation</vt:lpstr>
      <vt:lpstr>An Evaluation of Agricultural Development Board Investments in Kentucky Agriculture 2007-2014 KADF Projects, Programs, &amp; the Kentucky Agricultural Finance Corporation</vt:lpstr>
      <vt:lpstr>  Distribution of KY Agricultural Cash Receipts 1990s vs 2025 </vt:lpstr>
      <vt:lpstr>2025 Annual Report</vt:lpstr>
      <vt:lpstr>PowerPoint Presentation</vt:lpstr>
      <vt:lpstr>Impact Report FY25-FY26</vt:lpstr>
      <vt:lpstr>Impact Summary  2024-2025</vt:lpstr>
      <vt:lpstr>PowerPoint Presentation</vt:lpstr>
      <vt:lpstr>Master Settlement Agreement Breakdown</vt:lpstr>
      <vt:lpstr>Total Tobacco Expenditures FY25 </vt:lpstr>
      <vt:lpstr>Total Tobacco Expenditures FY26 </vt:lpstr>
      <vt:lpstr>Since 2021: 30 Lives Forever Impacted </vt:lpstr>
      <vt:lpstr>Appalachian Regional Healthcare Partnership </vt:lpstr>
      <vt:lpstr>2025-2026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135</cp:revision>
  <cp:lastPrinted>2025-09-09T18:23:18Z</cp:lastPrinted>
  <dcterms:created xsi:type="dcterms:W3CDTF">2024-04-12T12:47:29Z</dcterms:created>
  <dcterms:modified xsi:type="dcterms:W3CDTF">2026-02-18T14:49:28Z</dcterms:modified>
</cp:coreProperties>
</file>