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1"/>
  </p:sldMasterIdLst>
  <p:notesMasterIdLst>
    <p:notesMasterId r:id="rId8"/>
  </p:notesMasterIdLst>
  <p:sldIdLst>
    <p:sldId id="256" r:id="rId2"/>
    <p:sldId id="274" r:id="rId3"/>
    <p:sldId id="272" r:id="rId4"/>
    <p:sldId id="258" r:id="rId5"/>
    <p:sldId id="270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Share and</a:t>
            </a:r>
            <a:r>
              <a:rPr lang="en-US" sz="40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 Aid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198449312384064"/>
          <c:y val="5.0593644955564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v>State Cost Share Program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Sheet1!$A$46:$A$57</c:f>
              <c:strCache>
                <c:ptCount val="12"/>
                <c:pt idx="0">
                  <c:v>FY2015</c:v>
                </c:pt>
                <c:pt idx="1">
                  <c:v>FY2016</c:v>
                </c:pt>
                <c:pt idx="2">
                  <c:v>FY2017</c:v>
                </c:pt>
                <c:pt idx="3">
                  <c:v>FY2018</c:v>
                </c:pt>
                <c:pt idx="4">
                  <c:v>FY2019</c:v>
                </c:pt>
                <c:pt idx="5">
                  <c:v>FY2020</c:v>
                </c:pt>
                <c:pt idx="6">
                  <c:v>FY2021</c:v>
                </c:pt>
                <c:pt idx="7">
                  <c:v>FY2022</c:v>
                </c:pt>
                <c:pt idx="8">
                  <c:v>FY2023</c:v>
                </c:pt>
                <c:pt idx="9">
                  <c:v>FY2024</c:v>
                </c:pt>
                <c:pt idx="10">
                  <c:v>FY2025</c:v>
                </c:pt>
                <c:pt idx="11">
                  <c:v>FY2026</c:v>
                </c:pt>
              </c:strCache>
            </c:strRef>
          </c:cat>
          <c:val>
            <c:numRef>
              <c:f>Sheet1!$B$46:$B$57</c:f>
              <c:numCache>
                <c:formatCode>"$"#,##0_);\("$"#,##0\)</c:formatCode>
                <c:ptCount val="12"/>
                <c:pt idx="0">
                  <c:v>6000000</c:v>
                </c:pt>
                <c:pt idx="1">
                  <c:v>3000000</c:v>
                </c:pt>
                <c:pt idx="2">
                  <c:v>5000000</c:v>
                </c:pt>
                <c:pt idx="3">
                  <c:v>5000000</c:v>
                </c:pt>
                <c:pt idx="4" formatCode="&quot;$&quot;#,##0">
                  <c:v>3757300</c:v>
                </c:pt>
                <c:pt idx="5" formatCode="&quot;$&quot;#,##0">
                  <c:v>3757300</c:v>
                </c:pt>
                <c:pt idx="6">
                  <c:v>3386800</c:v>
                </c:pt>
                <c:pt idx="7">
                  <c:v>3423400</c:v>
                </c:pt>
                <c:pt idx="8">
                  <c:v>3386800</c:v>
                </c:pt>
                <c:pt idx="9">
                  <c:v>3400000</c:v>
                </c:pt>
                <c:pt idx="10">
                  <c:v>3000000</c:v>
                </c:pt>
                <c:pt idx="11">
                  <c:v>3000000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2E-4133-A108-41FF17458E1E}"/>
            </c:ext>
          </c:extLst>
        </c:ser>
        <c:ser>
          <c:idx val="1"/>
          <c:order val="1"/>
          <c:tx>
            <c:v>Conservation District Direct Aid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Sheet1!$A$46:$A$57</c:f>
              <c:strCache>
                <c:ptCount val="12"/>
                <c:pt idx="0">
                  <c:v>FY2015</c:v>
                </c:pt>
                <c:pt idx="1">
                  <c:v>FY2016</c:v>
                </c:pt>
                <c:pt idx="2">
                  <c:v>FY2017</c:v>
                </c:pt>
                <c:pt idx="3">
                  <c:v>FY2018</c:v>
                </c:pt>
                <c:pt idx="4">
                  <c:v>FY2019</c:v>
                </c:pt>
                <c:pt idx="5">
                  <c:v>FY2020</c:v>
                </c:pt>
                <c:pt idx="6">
                  <c:v>FY2021</c:v>
                </c:pt>
                <c:pt idx="7">
                  <c:v>FY2022</c:v>
                </c:pt>
                <c:pt idx="8">
                  <c:v>FY2023</c:v>
                </c:pt>
                <c:pt idx="9">
                  <c:v>FY2024</c:v>
                </c:pt>
                <c:pt idx="10">
                  <c:v>FY2025</c:v>
                </c:pt>
                <c:pt idx="11">
                  <c:v>FY2026</c:v>
                </c:pt>
              </c:strCache>
            </c:strRef>
          </c:cat>
          <c:val>
            <c:numRef>
              <c:f>Sheet1!$D$46:$D$57</c:f>
              <c:numCache>
                <c:formatCode>"$"#,##0_);\("$"#,##0\)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&quot;$&quot;#,##0">
                  <c:v>907300</c:v>
                </c:pt>
                <c:pt idx="5" formatCode="&quot;$&quot;#,##0">
                  <c:v>907300</c:v>
                </c:pt>
                <c:pt idx="6">
                  <c:v>907300</c:v>
                </c:pt>
                <c:pt idx="7">
                  <c:v>907300</c:v>
                </c:pt>
                <c:pt idx="8">
                  <c:v>900000</c:v>
                </c:pt>
                <c:pt idx="9">
                  <c:v>900000</c:v>
                </c:pt>
                <c:pt idx="10">
                  <c:v>1000000</c:v>
                </c:pt>
                <c:pt idx="11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2E-4133-A108-41FF17458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9035104"/>
        <c:axId val="729031864"/>
        <c:axId val="749012600"/>
      </c:bar3DChart>
      <c:catAx>
        <c:axId val="7290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31864"/>
        <c:crosses val="autoZero"/>
        <c:auto val="1"/>
        <c:lblAlgn val="ctr"/>
        <c:lblOffset val="100"/>
        <c:noMultiLvlLbl val="0"/>
      </c:catAx>
      <c:valAx>
        <c:axId val="729031864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9035104"/>
        <c:crosses val="autoZero"/>
        <c:crossBetween val="between"/>
      </c:valAx>
      <c:serAx>
        <c:axId val="749012600"/>
        <c:scaling>
          <c:orientation val="minMax"/>
        </c:scaling>
        <c:delete val="1"/>
        <c:axPos val="b"/>
        <c:majorTickMark val="none"/>
        <c:minorTickMark val="none"/>
        <c:tickLblPos val="nextTo"/>
        <c:crossAx val="729031864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43017579917051"/>
          <c:y val="0.84225588137403962"/>
          <c:w val="0.21352433060144005"/>
          <c:h val="9.40092428617942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 w="28575" cap="flat" cmpd="sng" algn="ctr">
      <a:solidFill>
        <a:srgbClr val="00206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C531A-2ABA-4A08-A757-906EB059E28B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937273F-7BAE-46C9-8C09-A606BBCAEB24}">
      <dgm:prSet/>
      <dgm:spPr/>
      <dgm:t>
        <a:bodyPr/>
        <a:lstStyle/>
        <a:p>
          <a:pPr>
            <a:defRPr b="1"/>
          </a:pPr>
          <a:r>
            <a:rPr lang="en-US"/>
            <a:t>1 Jan. – 15 Nov. 2023</a:t>
          </a:r>
        </a:p>
      </dgm:t>
    </dgm:pt>
    <dgm:pt modelId="{EE6783AF-DFAC-46FA-B06D-FF2325F8A3E2}" type="parTrans" cxnId="{9CA1E5EC-293F-4EC5-A52F-50DA771F77A5}">
      <dgm:prSet/>
      <dgm:spPr/>
      <dgm:t>
        <a:bodyPr/>
        <a:lstStyle/>
        <a:p>
          <a:endParaRPr lang="en-US"/>
        </a:p>
      </dgm:t>
    </dgm:pt>
    <dgm:pt modelId="{C7773C64-B53F-42A1-BBAD-D395D4705FED}" type="sibTrans" cxnId="{9CA1E5EC-293F-4EC5-A52F-50DA771F77A5}">
      <dgm:prSet/>
      <dgm:spPr/>
      <dgm:t>
        <a:bodyPr/>
        <a:lstStyle/>
        <a:p>
          <a:endParaRPr lang="en-US"/>
        </a:p>
      </dgm:t>
    </dgm:pt>
    <dgm:pt modelId="{F1DB0EF5-9D05-4736-B9C0-7DF3B8C7F6EF}">
      <dgm:prSet/>
      <dgm:spPr/>
      <dgm:t>
        <a:bodyPr/>
        <a:lstStyle/>
        <a:p>
          <a:r>
            <a:rPr lang="en-US"/>
            <a:t>Producers may apply for FY24 funding</a:t>
          </a:r>
        </a:p>
      </dgm:t>
    </dgm:pt>
    <dgm:pt modelId="{CAFBF490-5D3F-4A38-A56A-C88CFCACC4C2}" type="parTrans" cxnId="{19BA7273-9903-4635-AA27-93BA2854C1C9}">
      <dgm:prSet/>
      <dgm:spPr/>
      <dgm:t>
        <a:bodyPr/>
        <a:lstStyle/>
        <a:p>
          <a:endParaRPr lang="en-US"/>
        </a:p>
      </dgm:t>
    </dgm:pt>
    <dgm:pt modelId="{2B876F1A-01D8-4F06-A365-5BD6351991D9}" type="sibTrans" cxnId="{19BA7273-9903-4635-AA27-93BA2854C1C9}">
      <dgm:prSet/>
      <dgm:spPr/>
      <dgm:t>
        <a:bodyPr/>
        <a:lstStyle/>
        <a:p>
          <a:endParaRPr lang="en-US"/>
        </a:p>
      </dgm:t>
    </dgm:pt>
    <dgm:pt modelId="{521C680E-9676-47B9-BD1F-B4E528B34FA2}">
      <dgm:prSet/>
      <dgm:spPr/>
      <dgm:t>
        <a:bodyPr/>
        <a:lstStyle/>
        <a:p>
          <a:pPr>
            <a:defRPr b="1"/>
          </a:pPr>
          <a:r>
            <a:rPr lang="en-US" dirty="0"/>
            <a:t>February 1, 2024</a:t>
          </a:r>
        </a:p>
      </dgm:t>
    </dgm:pt>
    <dgm:pt modelId="{996E2C4D-F0DE-4500-8F70-5E3051910B54}" type="parTrans" cxnId="{8A5ECDA4-B1E6-4D4B-9E77-D7934A8341F4}">
      <dgm:prSet/>
      <dgm:spPr/>
      <dgm:t>
        <a:bodyPr/>
        <a:lstStyle/>
        <a:p>
          <a:endParaRPr lang="en-US"/>
        </a:p>
      </dgm:t>
    </dgm:pt>
    <dgm:pt modelId="{2DFFA71E-F15B-43AA-B0B9-7464BF8E028F}" type="sibTrans" cxnId="{8A5ECDA4-B1E6-4D4B-9E77-D7934A8341F4}">
      <dgm:prSet/>
      <dgm:spPr/>
      <dgm:t>
        <a:bodyPr/>
        <a:lstStyle/>
        <a:p>
          <a:endParaRPr lang="en-US"/>
        </a:p>
      </dgm:t>
    </dgm:pt>
    <dgm:pt modelId="{A090AC4B-534E-475B-AC3B-AA7FC9C402A8}">
      <dgm:prSet/>
      <dgm:spPr/>
      <dgm:t>
        <a:bodyPr/>
        <a:lstStyle/>
        <a:p>
          <a:r>
            <a:rPr lang="en-US" dirty="0"/>
            <a:t>Soil &amp; Water Conservation Commission approves project applications (approved for 1 year with options for two 6-month extensions available)</a:t>
          </a:r>
        </a:p>
      </dgm:t>
    </dgm:pt>
    <dgm:pt modelId="{BD29B8E6-DEEA-4CCF-A110-CCA780265ADB}" type="parTrans" cxnId="{E3042993-3EA5-45F5-AEDC-851E75E4AC6F}">
      <dgm:prSet/>
      <dgm:spPr/>
      <dgm:t>
        <a:bodyPr/>
        <a:lstStyle/>
        <a:p>
          <a:endParaRPr lang="en-US"/>
        </a:p>
      </dgm:t>
    </dgm:pt>
    <dgm:pt modelId="{8A1492B0-C1E9-4F8E-A957-B3F7924C9133}" type="sibTrans" cxnId="{E3042993-3EA5-45F5-AEDC-851E75E4AC6F}">
      <dgm:prSet/>
      <dgm:spPr/>
      <dgm:t>
        <a:bodyPr/>
        <a:lstStyle/>
        <a:p>
          <a:endParaRPr lang="en-US"/>
        </a:p>
      </dgm:t>
    </dgm:pt>
    <dgm:pt modelId="{B4ADFEA6-F669-4169-A45F-E97C60908335}">
      <dgm:prSet/>
      <dgm:spPr/>
      <dgm:t>
        <a:bodyPr/>
        <a:lstStyle/>
        <a:p>
          <a:pPr>
            <a:defRPr b="1"/>
          </a:pPr>
          <a:r>
            <a:rPr lang="en-US" dirty="0"/>
            <a:t>February 1, 2025</a:t>
          </a:r>
        </a:p>
      </dgm:t>
    </dgm:pt>
    <dgm:pt modelId="{889FF47E-4438-42DB-973D-13AB463E94F8}" type="parTrans" cxnId="{110F49FB-8543-4129-8FBC-59925B116EB9}">
      <dgm:prSet/>
      <dgm:spPr/>
      <dgm:t>
        <a:bodyPr/>
        <a:lstStyle/>
        <a:p>
          <a:endParaRPr lang="en-US"/>
        </a:p>
      </dgm:t>
    </dgm:pt>
    <dgm:pt modelId="{DC6D2562-5284-4CF4-AABC-248020C2F29F}" type="sibTrans" cxnId="{110F49FB-8543-4129-8FBC-59925B116EB9}">
      <dgm:prSet/>
      <dgm:spPr/>
      <dgm:t>
        <a:bodyPr/>
        <a:lstStyle/>
        <a:p>
          <a:endParaRPr lang="en-US"/>
        </a:p>
      </dgm:t>
    </dgm:pt>
    <dgm:pt modelId="{6780433D-9D92-47C1-85EA-96A0DBAFFE32}">
      <dgm:prSet/>
      <dgm:spPr/>
      <dgm:t>
        <a:bodyPr/>
        <a:lstStyle/>
        <a:p>
          <a:r>
            <a:rPr lang="en-US"/>
            <a:t>1-Year deadline for Best Management Practice installation of project</a:t>
          </a:r>
        </a:p>
      </dgm:t>
    </dgm:pt>
    <dgm:pt modelId="{B53D838A-6415-4D33-A3F0-5A3C41EBAE4F}" type="parTrans" cxnId="{85A8FC8F-5217-41BB-BFD9-E16BBF73AED2}">
      <dgm:prSet/>
      <dgm:spPr/>
      <dgm:t>
        <a:bodyPr/>
        <a:lstStyle/>
        <a:p>
          <a:endParaRPr lang="en-US"/>
        </a:p>
      </dgm:t>
    </dgm:pt>
    <dgm:pt modelId="{D2EFB853-9D8C-4D14-92DE-FC6362AF351C}" type="sibTrans" cxnId="{85A8FC8F-5217-41BB-BFD9-E16BBF73AED2}">
      <dgm:prSet/>
      <dgm:spPr/>
      <dgm:t>
        <a:bodyPr/>
        <a:lstStyle/>
        <a:p>
          <a:endParaRPr lang="en-US"/>
        </a:p>
      </dgm:t>
    </dgm:pt>
    <dgm:pt modelId="{05EF9EBE-A140-4F93-8946-4BD329A1486A}">
      <dgm:prSet/>
      <dgm:spPr/>
      <dgm:t>
        <a:bodyPr/>
        <a:lstStyle/>
        <a:p>
          <a:pPr>
            <a:defRPr b="1"/>
          </a:pPr>
          <a:r>
            <a:rPr lang="en-US" dirty="0"/>
            <a:t>August 1, 2025</a:t>
          </a:r>
        </a:p>
      </dgm:t>
    </dgm:pt>
    <dgm:pt modelId="{9CEC953D-52CB-41FB-9751-FF9E78B05C32}" type="parTrans" cxnId="{EFC6959E-CD68-4F90-9637-6FE5CFAC1BF9}">
      <dgm:prSet/>
      <dgm:spPr/>
      <dgm:t>
        <a:bodyPr/>
        <a:lstStyle/>
        <a:p>
          <a:endParaRPr lang="en-US"/>
        </a:p>
      </dgm:t>
    </dgm:pt>
    <dgm:pt modelId="{DCA19260-1485-4AB1-9BB1-5BC439DED839}" type="sibTrans" cxnId="{EFC6959E-CD68-4F90-9637-6FE5CFAC1BF9}">
      <dgm:prSet/>
      <dgm:spPr/>
      <dgm:t>
        <a:bodyPr/>
        <a:lstStyle/>
        <a:p>
          <a:endParaRPr lang="en-US"/>
        </a:p>
      </dgm:t>
    </dgm:pt>
    <dgm:pt modelId="{D31CEB8F-0186-4C98-B18A-DFB80EC5BD3B}">
      <dgm:prSet/>
      <dgm:spPr/>
      <dgm:t>
        <a:bodyPr/>
        <a:lstStyle/>
        <a:p>
          <a:r>
            <a:rPr lang="en-US"/>
            <a:t>Deadline after 1st 6-month extension request</a:t>
          </a:r>
        </a:p>
      </dgm:t>
    </dgm:pt>
    <dgm:pt modelId="{5CF82E4C-7086-44C6-82B6-8C050691EACB}" type="parTrans" cxnId="{930A0EFE-FF32-4451-8A36-1DA692E23334}">
      <dgm:prSet/>
      <dgm:spPr/>
      <dgm:t>
        <a:bodyPr/>
        <a:lstStyle/>
        <a:p>
          <a:endParaRPr lang="en-US"/>
        </a:p>
      </dgm:t>
    </dgm:pt>
    <dgm:pt modelId="{82E563E0-67CE-4DA3-9441-F9062F9AFB83}" type="sibTrans" cxnId="{930A0EFE-FF32-4451-8A36-1DA692E23334}">
      <dgm:prSet/>
      <dgm:spPr/>
      <dgm:t>
        <a:bodyPr/>
        <a:lstStyle/>
        <a:p>
          <a:endParaRPr lang="en-US"/>
        </a:p>
      </dgm:t>
    </dgm:pt>
    <dgm:pt modelId="{15627CEE-B6DB-4F3B-BF63-C5AC676FF9DD}">
      <dgm:prSet/>
      <dgm:spPr/>
      <dgm:t>
        <a:bodyPr/>
        <a:lstStyle/>
        <a:p>
          <a:pPr>
            <a:defRPr b="1"/>
          </a:pPr>
          <a:r>
            <a:rPr lang="en-US" dirty="0"/>
            <a:t>February 1, 2026</a:t>
          </a:r>
        </a:p>
      </dgm:t>
    </dgm:pt>
    <dgm:pt modelId="{B2C19428-F37B-4A38-A765-AB365C05B98D}" type="parTrans" cxnId="{794168B0-6577-4ECF-9D0B-723A62E158E4}">
      <dgm:prSet/>
      <dgm:spPr/>
      <dgm:t>
        <a:bodyPr/>
        <a:lstStyle/>
        <a:p>
          <a:endParaRPr lang="en-US"/>
        </a:p>
      </dgm:t>
    </dgm:pt>
    <dgm:pt modelId="{6B945E29-EE6B-4D91-A4C4-52277ECECD9C}" type="sibTrans" cxnId="{794168B0-6577-4ECF-9D0B-723A62E158E4}">
      <dgm:prSet/>
      <dgm:spPr/>
      <dgm:t>
        <a:bodyPr/>
        <a:lstStyle/>
        <a:p>
          <a:endParaRPr lang="en-US"/>
        </a:p>
      </dgm:t>
    </dgm:pt>
    <dgm:pt modelId="{19EE5272-272C-4EB0-9136-F1C6678E6CE0}">
      <dgm:prSet/>
      <dgm:spPr/>
      <dgm:t>
        <a:bodyPr/>
        <a:lstStyle/>
        <a:p>
          <a:r>
            <a:rPr lang="en-US"/>
            <a:t>Final deadline after 2nd 6-month extension</a:t>
          </a:r>
        </a:p>
      </dgm:t>
    </dgm:pt>
    <dgm:pt modelId="{3370EC9B-6F50-46A3-8F7B-8B3B8A63BD6F}" type="parTrans" cxnId="{FAC924EB-BD3C-416D-81A6-6527FD1B43A6}">
      <dgm:prSet/>
      <dgm:spPr/>
      <dgm:t>
        <a:bodyPr/>
        <a:lstStyle/>
        <a:p>
          <a:endParaRPr lang="en-US"/>
        </a:p>
      </dgm:t>
    </dgm:pt>
    <dgm:pt modelId="{24080A51-5586-4DD4-A041-6E9D9B36D995}" type="sibTrans" cxnId="{FAC924EB-BD3C-416D-81A6-6527FD1B43A6}">
      <dgm:prSet/>
      <dgm:spPr/>
      <dgm:t>
        <a:bodyPr/>
        <a:lstStyle/>
        <a:p>
          <a:endParaRPr lang="en-US"/>
        </a:p>
      </dgm:t>
    </dgm:pt>
    <dgm:pt modelId="{02A5C911-4C88-4834-9E05-B8FF631A7BD5}" type="pres">
      <dgm:prSet presAssocID="{B28C531A-2ABA-4A08-A757-906EB059E28B}" presName="root" presStyleCnt="0">
        <dgm:presLayoutVars>
          <dgm:chMax/>
          <dgm:chPref/>
          <dgm:animLvl val="lvl"/>
        </dgm:presLayoutVars>
      </dgm:prSet>
      <dgm:spPr/>
    </dgm:pt>
    <dgm:pt modelId="{BB1820EE-5FB9-4CA9-81E6-D31A1DBA3B32}" type="pres">
      <dgm:prSet presAssocID="{B28C531A-2ABA-4A08-A757-906EB059E28B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1C19DB43-7BBD-42A5-89ED-E25A9A6ECB4C}" type="pres">
      <dgm:prSet presAssocID="{B28C531A-2ABA-4A08-A757-906EB059E28B}" presName="nodes" presStyleCnt="0">
        <dgm:presLayoutVars>
          <dgm:chMax/>
          <dgm:chPref/>
          <dgm:animLvl val="lvl"/>
        </dgm:presLayoutVars>
      </dgm:prSet>
      <dgm:spPr/>
    </dgm:pt>
    <dgm:pt modelId="{12DB71CC-080C-4FF4-BE1B-3B925D99D16A}" type="pres">
      <dgm:prSet presAssocID="{5937273F-7BAE-46C9-8C09-A606BBCAEB24}" presName="composite" presStyleCnt="0"/>
      <dgm:spPr/>
    </dgm:pt>
    <dgm:pt modelId="{C9F81DAE-A02A-4E88-AE9A-4D9BF2F20EAD}" type="pres">
      <dgm:prSet presAssocID="{5937273F-7BAE-46C9-8C09-A606BBCAEB24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A46DB98-2B9F-49A5-AD07-09A211705ECA}" type="pres">
      <dgm:prSet presAssocID="{5937273F-7BAE-46C9-8C09-A606BBCAEB24}" presName="DropPinPlaceHolder" presStyleCnt="0"/>
      <dgm:spPr/>
    </dgm:pt>
    <dgm:pt modelId="{C92F9982-AED7-4723-BB2B-14A3D2DD44FF}" type="pres">
      <dgm:prSet presAssocID="{5937273F-7BAE-46C9-8C09-A606BBCAEB24}" presName="DropPin" presStyleLbl="alignNode1" presStyleIdx="0" presStyleCnt="5"/>
      <dgm:spPr/>
    </dgm:pt>
    <dgm:pt modelId="{999A2F09-69B3-4247-BE3E-DF45C16BD63A}" type="pres">
      <dgm:prSet presAssocID="{5937273F-7BAE-46C9-8C09-A606BBCAEB24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CA29A72-760D-4EFA-82E8-F9D76D730FE0}" type="pres">
      <dgm:prSet presAssocID="{5937273F-7BAE-46C9-8C09-A606BBCAEB24}" presName="L2TextContainer" presStyleLbl="revTx" presStyleIdx="0" presStyleCnt="10">
        <dgm:presLayoutVars>
          <dgm:bulletEnabled val="1"/>
        </dgm:presLayoutVars>
      </dgm:prSet>
      <dgm:spPr/>
    </dgm:pt>
    <dgm:pt modelId="{ABDF2E4E-2B1A-4649-A45B-EC4CFAFD5257}" type="pres">
      <dgm:prSet presAssocID="{5937273F-7BAE-46C9-8C09-A606BBCAEB24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816478CF-6D63-4C56-87F8-61049AFAA550}" type="pres">
      <dgm:prSet presAssocID="{5937273F-7BAE-46C9-8C09-A606BBCAEB24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3C41FE57-EF28-4E8B-8300-FDA556C18EBE}" type="pres">
      <dgm:prSet presAssocID="{5937273F-7BAE-46C9-8C09-A606BBCAEB24}" presName="EmptyPlaceHolder" presStyleCnt="0"/>
      <dgm:spPr/>
    </dgm:pt>
    <dgm:pt modelId="{1C2CBF96-B34B-4650-AC85-A287EE91EBE9}" type="pres">
      <dgm:prSet presAssocID="{C7773C64-B53F-42A1-BBAD-D395D4705FED}" presName="spaceBetweenRectangles" presStyleCnt="0"/>
      <dgm:spPr/>
    </dgm:pt>
    <dgm:pt modelId="{2D12626A-A5E7-4613-869C-DA2E73A76D0B}" type="pres">
      <dgm:prSet presAssocID="{521C680E-9676-47B9-BD1F-B4E528B34FA2}" presName="composite" presStyleCnt="0"/>
      <dgm:spPr/>
    </dgm:pt>
    <dgm:pt modelId="{30072040-8B19-49DC-8112-56EA01A77E2B}" type="pres">
      <dgm:prSet presAssocID="{521C680E-9676-47B9-BD1F-B4E528B34FA2}" presName="ConnectorPoint" presStyleLbl="lnNode1" presStyleIdx="1" presStyleCnt="5"/>
      <dgm:spPr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3638163-F1BD-4FC5-B9E5-A3DD962B88E3}" type="pres">
      <dgm:prSet presAssocID="{521C680E-9676-47B9-BD1F-B4E528B34FA2}" presName="DropPinPlaceHolder" presStyleCnt="0"/>
      <dgm:spPr/>
    </dgm:pt>
    <dgm:pt modelId="{65C7D098-A114-44C0-8166-906949EFFA45}" type="pres">
      <dgm:prSet presAssocID="{521C680E-9676-47B9-BD1F-B4E528B34FA2}" presName="DropPin" presStyleLbl="alignNode1" presStyleIdx="1" presStyleCnt="5"/>
      <dgm:spPr/>
    </dgm:pt>
    <dgm:pt modelId="{2C016B14-58C2-4717-96EC-41A62CB984ED}" type="pres">
      <dgm:prSet presAssocID="{521C680E-9676-47B9-BD1F-B4E528B34FA2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3E738738-F0E1-43DB-BD78-FC1D72C8110A}" type="pres">
      <dgm:prSet presAssocID="{521C680E-9676-47B9-BD1F-B4E528B34FA2}" presName="L2TextContainer" presStyleLbl="revTx" presStyleIdx="2" presStyleCnt="10">
        <dgm:presLayoutVars>
          <dgm:bulletEnabled val="1"/>
        </dgm:presLayoutVars>
      </dgm:prSet>
      <dgm:spPr/>
    </dgm:pt>
    <dgm:pt modelId="{56F041D9-9590-4C39-B12E-8D64F329E682}" type="pres">
      <dgm:prSet presAssocID="{521C680E-9676-47B9-BD1F-B4E528B34FA2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F444096E-8888-4FF5-9B59-641A4A703C34}" type="pres">
      <dgm:prSet presAssocID="{521C680E-9676-47B9-BD1F-B4E528B34FA2}" presName="ConnectLine" presStyleLbl="sibTrans1D1" presStyleIdx="1" presStyleCnt="5"/>
      <dgm:spPr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dash"/>
          <a:miter lim="800000"/>
        </a:ln>
        <a:effectLst/>
      </dgm:spPr>
    </dgm:pt>
    <dgm:pt modelId="{237BDD25-ED11-4D1C-866E-81E05F07E8A6}" type="pres">
      <dgm:prSet presAssocID="{521C680E-9676-47B9-BD1F-B4E528B34FA2}" presName="EmptyPlaceHolder" presStyleCnt="0"/>
      <dgm:spPr/>
    </dgm:pt>
    <dgm:pt modelId="{DF3F99B6-40C0-4EA4-A802-4B80C2671158}" type="pres">
      <dgm:prSet presAssocID="{2DFFA71E-F15B-43AA-B0B9-7464BF8E028F}" presName="spaceBetweenRectangles" presStyleCnt="0"/>
      <dgm:spPr/>
    </dgm:pt>
    <dgm:pt modelId="{552AA730-2F1A-472B-AEEE-BF71DFA43D01}" type="pres">
      <dgm:prSet presAssocID="{B4ADFEA6-F669-4169-A45F-E97C60908335}" presName="composite" presStyleCnt="0"/>
      <dgm:spPr/>
    </dgm:pt>
    <dgm:pt modelId="{D37BD725-B6B1-489C-9C09-0210CD679F60}" type="pres">
      <dgm:prSet presAssocID="{B4ADFEA6-F669-4169-A45F-E97C60908335}" presName="ConnectorPoint" presStyleLbl="lnNode1" presStyleIdx="2" presStyleCnt="5"/>
      <dgm:spPr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334D7B83-4800-41B4-B90D-D1846BE78DD8}" type="pres">
      <dgm:prSet presAssocID="{B4ADFEA6-F669-4169-A45F-E97C60908335}" presName="DropPinPlaceHolder" presStyleCnt="0"/>
      <dgm:spPr/>
    </dgm:pt>
    <dgm:pt modelId="{6B856A02-09D0-4B6D-9365-1DC93AE33493}" type="pres">
      <dgm:prSet presAssocID="{B4ADFEA6-F669-4169-A45F-E97C60908335}" presName="DropPin" presStyleLbl="alignNode1" presStyleIdx="2" presStyleCnt="5"/>
      <dgm:spPr/>
    </dgm:pt>
    <dgm:pt modelId="{7459F2DB-B532-408D-8136-3723FA208541}" type="pres">
      <dgm:prSet presAssocID="{B4ADFEA6-F669-4169-A45F-E97C6090833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8622B865-DF11-4C1D-93A5-05BC19CCEDA6}" type="pres">
      <dgm:prSet presAssocID="{B4ADFEA6-F669-4169-A45F-E97C60908335}" presName="L2TextContainer" presStyleLbl="revTx" presStyleIdx="4" presStyleCnt="10">
        <dgm:presLayoutVars>
          <dgm:bulletEnabled val="1"/>
        </dgm:presLayoutVars>
      </dgm:prSet>
      <dgm:spPr/>
    </dgm:pt>
    <dgm:pt modelId="{00F0AACC-F2F3-4D05-81BB-E00AAA4B9B4D}" type="pres">
      <dgm:prSet presAssocID="{B4ADFEA6-F669-4169-A45F-E97C6090833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7DACC05B-DCF2-467D-8DF5-B90C4F59F445}" type="pres">
      <dgm:prSet presAssocID="{B4ADFEA6-F669-4169-A45F-E97C60908335}" presName="ConnectLine" presStyleLbl="sibTrans1D1" presStyleIdx="2" presStyleCnt="5"/>
      <dgm:spPr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gm:spPr>
    </dgm:pt>
    <dgm:pt modelId="{90D0499D-C3EE-441E-9684-2F9F706FD420}" type="pres">
      <dgm:prSet presAssocID="{B4ADFEA6-F669-4169-A45F-E97C60908335}" presName="EmptyPlaceHolder" presStyleCnt="0"/>
      <dgm:spPr/>
    </dgm:pt>
    <dgm:pt modelId="{A11D6277-E08B-4E1E-A169-4CA7BBDD9896}" type="pres">
      <dgm:prSet presAssocID="{DC6D2562-5284-4CF4-AABC-248020C2F29F}" presName="spaceBetweenRectangles" presStyleCnt="0"/>
      <dgm:spPr/>
    </dgm:pt>
    <dgm:pt modelId="{97FBB1EF-DCBF-4047-B576-DC6D20B37308}" type="pres">
      <dgm:prSet presAssocID="{05EF9EBE-A140-4F93-8946-4BD329A1486A}" presName="composite" presStyleCnt="0"/>
      <dgm:spPr/>
    </dgm:pt>
    <dgm:pt modelId="{BB252244-B9B2-4C13-8D2E-FF442A592903}" type="pres">
      <dgm:prSet presAssocID="{05EF9EBE-A140-4F93-8946-4BD329A1486A}" presName="ConnectorPoint" presStyleLbl="lnNode1" presStyleIdx="3" presStyleCnt="5"/>
      <dgm:spPr>
        <a:solidFill>
          <a:schemeClr val="accent2">
            <a:hueOff val="4832710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C1E855E-B4B5-4D8C-ABF6-4F1C6AE4930F}" type="pres">
      <dgm:prSet presAssocID="{05EF9EBE-A140-4F93-8946-4BD329A1486A}" presName="DropPinPlaceHolder" presStyleCnt="0"/>
      <dgm:spPr/>
    </dgm:pt>
    <dgm:pt modelId="{2204F41C-BE3E-4AB8-A36B-3FE055AE901D}" type="pres">
      <dgm:prSet presAssocID="{05EF9EBE-A140-4F93-8946-4BD329A1486A}" presName="DropPin" presStyleLbl="alignNode1" presStyleIdx="3" presStyleCnt="5"/>
      <dgm:spPr/>
    </dgm:pt>
    <dgm:pt modelId="{A42DF47F-8DCB-4164-AA78-209A85F7FFFD}" type="pres">
      <dgm:prSet presAssocID="{05EF9EBE-A140-4F93-8946-4BD329A1486A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4A13DAB0-BBB2-4075-949C-328DC6F03574}" type="pres">
      <dgm:prSet presAssocID="{05EF9EBE-A140-4F93-8946-4BD329A1486A}" presName="L2TextContainer" presStyleLbl="revTx" presStyleIdx="6" presStyleCnt="10">
        <dgm:presLayoutVars>
          <dgm:bulletEnabled val="1"/>
        </dgm:presLayoutVars>
      </dgm:prSet>
      <dgm:spPr/>
    </dgm:pt>
    <dgm:pt modelId="{F40709F9-F68C-4B04-9D83-8E4BC1DF0B5B}" type="pres">
      <dgm:prSet presAssocID="{05EF9EBE-A140-4F93-8946-4BD329A1486A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9540C37F-64D9-40CB-A9F6-6BC9B98A4EE6}" type="pres">
      <dgm:prSet presAssocID="{05EF9EBE-A140-4F93-8946-4BD329A1486A}" presName="ConnectLine" presStyleLbl="sibTrans1D1" presStyleIdx="3" presStyleCnt="5"/>
      <dgm:spPr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dash"/>
          <a:miter lim="800000"/>
        </a:ln>
        <a:effectLst/>
      </dgm:spPr>
    </dgm:pt>
    <dgm:pt modelId="{3505C91A-29D7-468F-A7D8-2569762A00C1}" type="pres">
      <dgm:prSet presAssocID="{05EF9EBE-A140-4F93-8946-4BD329A1486A}" presName="EmptyPlaceHolder" presStyleCnt="0"/>
      <dgm:spPr/>
    </dgm:pt>
    <dgm:pt modelId="{3EDE7DE0-E340-442F-8B67-EB08FC23CF24}" type="pres">
      <dgm:prSet presAssocID="{DCA19260-1485-4AB1-9BB1-5BC439DED839}" presName="spaceBetweenRectangles" presStyleCnt="0"/>
      <dgm:spPr/>
    </dgm:pt>
    <dgm:pt modelId="{136669E1-02AA-4BAD-BFC0-7B3387CF4525}" type="pres">
      <dgm:prSet presAssocID="{15627CEE-B6DB-4F3B-BF63-C5AC676FF9DD}" presName="composite" presStyleCnt="0"/>
      <dgm:spPr/>
    </dgm:pt>
    <dgm:pt modelId="{A4286EAC-8CB5-4B78-8C5F-AF6C55835A13}" type="pres">
      <dgm:prSet presAssocID="{15627CEE-B6DB-4F3B-BF63-C5AC676FF9DD}" presName="ConnectorPoint" presStyleLbl="lnNode1" presStyleIdx="4" presStyleCnt="5"/>
      <dgm:spPr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C4606FE-58EB-4ED0-85C8-8B2AE67B5B61}" type="pres">
      <dgm:prSet presAssocID="{15627CEE-B6DB-4F3B-BF63-C5AC676FF9DD}" presName="DropPinPlaceHolder" presStyleCnt="0"/>
      <dgm:spPr/>
    </dgm:pt>
    <dgm:pt modelId="{289A2AF7-2573-4077-8057-A8630DC27E3A}" type="pres">
      <dgm:prSet presAssocID="{15627CEE-B6DB-4F3B-BF63-C5AC676FF9DD}" presName="DropPin" presStyleLbl="alignNode1" presStyleIdx="4" presStyleCnt="5"/>
      <dgm:spPr/>
    </dgm:pt>
    <dgm:pt modelId="{C0DB94E4-B221-4F22-9E70-C28C95182062}" type="pres">
      <dgm:prSet presAssocID="{15627CEE-B6DB-4F3B-BF63-C5AC676FF9DD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gm:spPr>
    </dgm:pt>
    <dgm:pt modelId="{6EAB082E-9662-4228-8217-568BD9C77483}" type="pres">
      <dgm:prSet presAssocID="{15627CEE-B6DB-4F3B-BF63-C5AC676FF9DD}" presName="L2TextContainer" presStyleLbl="revTx" presStyleIdx="8" presStyleCnt="10">
        <dgm:presLayoutVars>
          <dgm:bulletEnabled val="1"/>
        </dgm:presLayoutVars>
      </dgm:prSet>
      <dgm:spPr/>
    </dgm:pt>
    <dgm:pt modelId="{C05F4345-4897-42BC-B312-E91333784EC1}" type="pres">
      <dgm:prSet presAssocID="{15627CEE-B6DB-4F3B-BF63-C5AC676FF9DD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C60A0F7A-9601-44AF-B538-2B66945A4901}" type="pres">
      <dgm:prSet presAssocID="{15627CEE-B6DB-4F3B-BF63-C5AC676FF9DD}" presName="ConnectLine" presStyleLbl="sibTrans1D1" presStyleIdx="4" presStyleCnt="5"/>
      <dgm:spPr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gm:spPr>
    </dgm:pt>
    <dgm:pt modelId="{130A298F-A14F-440E-B396-2A330464E118}" type="pres">
      <dgm:prSet presAssocID="{15627CEE-B6DB-4F3B-BF63-C5AC676FF9DD}" presName="EmptyPlaceHolder" presStyleCnt="0"/>
      <dgm:spPr/>
    </dgm:pt>
  </dgm:ptLst>
  <dgm:cxnLst>
    <dgm:cxn modelId="{7DA5EC13-8CC9-4B5C-907D-0DC683DB8796}" type="presOf" srcId="{6780433D-9D92-47C1-85EA-96A0DBAFFE32}" destId="{8622B865-DF11-4C1D-93A5-05BC19CCEDA6}" srcOrd="0" destOrd="0" presId="urn:microsoft.com/office/officeart/2017/3/layout/DropPinTimeline"/>
    <dgm:cxn modelId="{E7F5A115-ADC1-42FD-A923-0DA70EAC35D8}" type="presOf" srcId="{B4ADFEA6-F669-4169-A45F-E97C60908335}" destId="{00F0AACC-F2F3-4D05-81BB-E00AAA4B9B4D}" srcOrd="0" destOrd="0" presId="urn:microsoft.com/office/officeart/2017/3/layout/DropPinTimeline"/>
    <dgm:cxn modelId="{E0423918-C258-4E49-B0B4-C438B8AF4F70}" type="presOf" srcId="{D31CEB8F-0186-4C98-B18A-DFB80EC5BD3B}" destId="{4A13DAB0-BBB2-4075-949C-328DC6F03574}" srcOrd="0" destOrd="0" presId="urn:microsoft.com/office/officeart/2017/3/layout/DropPinTimeline"/>
    <dgm:cxn modelId="{A0CFE15B-FEE9-440F-8F68-E2A5237B489A}" type="presOf" srcId="{05EF9EBE-A140-4F93-8946-4BD329A1486A}" destId="{F40709F9-F68C-4B04-9D83-8E4BC1DF0B5B}" srcOrd="0" destOrd="0" presId="urn:microsoft.com/office/officeart/2017/3/layout/DropPinTimeline"/>
    <dgm:cxn modelId="{5927075D-3E35-4C68-BA93-CF5496D198FE}" type="presOf" srcId="{A090AC4B-534E-475B-AC3B-AA7FC9C402A8}" destId="{3E738738-F0E1-43DB-BD78-FC1D72C8110A}" srcOrd="0" destOrd="0" presId="urn:microsoft.com/office/officeart/2017/3/layout/DropPinTimeline"/>
    <dgm:cxn modelId="{5C56305E-54E0-4A8D-8341-73261F7C25AC}" type="presOf" srcId="{19EE5272-272C-4EB0-9136-F1C6678E6CE0}" destId="{6EAB082E-9662-4228-8217-568BD9C77483}" srcOrd="0" destOrd="0" presId="urn:microsoft.com/office/officeart/2017/3/layout/DropPinTimeline"/>
    <dgm:cxn modelId="{19BA7273-9903-4635-AA27-93BA2854C1C9}" srcId="{5937273F-7BAE-46C9-8C09-A606BBCAEB24}" destId="{F1DB0EF5-9D05-4736-B9C0-7DF3B8C7F6EF}" srcOrd="0" destOrd="0" parTransId="{CAFBF490-5D3F-4A38-A56A-C88CFCACC4C2}" sibTransId="{2B876F1A-01D8-4F06-A365-5BD6351991D9}"/>
    <dgm:cxn modelId="{85A8FC8F-5217-41BB-BFD9-E16BBF73AED2}" srcId="{B4ADFEA6-F669-4169-A45F-E97C60908335}" destId="{6780433D-9D92-47C1-85EA-96A0DBAFFE32}" srcOrd="0" destOrd="0" parTransId="{B53D838A-6415-4D33-A3F0-5A3C41EBAE4F}" sibTransId="{D2EFB853-9D8C-4D14-92DE-FC6362AF351C}"/>
    <dgm:cxn modelId="{E3042993-3EA5-45F5-AEDC-851E75E4AC6F}" srcId="{521C680E-9676-47B9-BD1F-B4E528B34FA2}" destId="{A090AC4B-534E-475B-AC3B-AA7FC9C402A8}" srcOrd="0" destOrd="0" parTransId="{BD29B8E6-DEEA-4CCF-A110-CCA780265ADB}" sibTransId="{8A1492B0-C1E9-4F8E-A957-B3F7924C9133}"/>
    <dgm:cxn modelId="{5D70BB94-6B69-4D43-9AE5-CB2B9D3AEFDF}" type="presOf" srcId="{5937273F-7BAE-46C9-8C09-A606BBCAEB24}" destId="{ABDF2E4E-2B1A-4649-A45B-EC4CFAFD5257}" srcOrd="0" destOrd="0" presId="urn:microsoft.com/office/officeart/2017/3/layout/DropPinTimeline"/>
    <dgm:cxn modelId="{2178A895-9E8E-4BC0-B5BE-0B4E78CCE364}" type="presOf" srcId="{B28C531A-2ABA-4A08-A757-906EB059E28B}" destId="{02A5C911-4C88-4834-9E05-B8FF631A7BD5}" srcOrd="0" destOrd="0" presId="urn:microsoft.com/office/officeart/2017/3/layout/DropPinTimeline"/>
    <dgm:cxn modelId="{1B8DFD99-7A41-4286-B8AF-019A6AA2C62E}" type="presOf" srcId="{F1DB0EF5-9D05-4736-B9C0-7DF3B8C7F6EF}" destId="{4CA29A72-760D-4EFA-82E8-F9D76D730FE0}" srcOrd="0" destOrd="0" presId="urn:microsoft.com/office/officeart/2017/3/layout/DropPinTimeline"/>
    <dgm:cxn modelId="{EFC6959E-CD68-4F90-9637-6FE5CFAC1BF9}" srcId="{B28C531A-2ABA-4A08-A757-906EB059E28B}" destId="{05EF9EBE-A140-4F93-8946-4BD329A1486A}" srcOrd="3" destOrd="0" parTransId="{9CEC953D-52CB-41FB-9751-FF9E78B05C32}" sibTransId="{DCA19260-1485-4AB1-9BB1-5BC439DED839}"/>
    <dgm:cxn modelId="{8A5ECDA4-B1E6-4D4B-9E77-D7934A8341F4}" srcId="{B28C531A-2ABA-4A08-A757-906EB059E28B}" destId="{521C680E-9676-47B9-BD1F-B4E528B34FA2}" srcOrd="1" destOrd="0" parTransId="{996E2C4D-F0DE-4500-8F70-5E3051910B54}" sibTransId="{2DFFA71E-F15B-43AA-B0B9-7464BF8E028F}"/>
    <dgm:cxn modelId="{794168B0-6577-4ECF-9D0B-723A62E158E4}" srcId="{B28C531A-2ABA-4A08-A757-906EB059E28B}" destId="{15627CEE-B6DB-4F3B-BF63-C5AC676FF9DD}" srcOrd="4" destOrd="0" parTransId="{B2C19428-F37B-4A38-A765-AB365C05B98D}" sibTransId="{6B945E29-EE6B-4D91-A4C4-52277ECECD9C}"/>
    <dgm:cxn modelId="{CA5486C3-AA86-4E36-819C-9251CF18941D}" type="presOf" srcId="{521C680E-9676-47B9-BD1F-B4E528B34FA2}" destId="{56F041D9-9590-4C39-B12E-8D64F329E682}" srcOrd="0" destOrd="0" presId="urn:microsoft.com/office/officeart/2017/3/layout/DropPinTimeline"/>
    <dgm:cxn modelId="{FAC924EB-BD3C-416D-81A6-6527FD1B43A6}" srcId="{15627CEE-B6DB-4F3B-BF63-C5AC676FF9DD}" destId="{19EE5272-272C-4EB0-9136-F1C6678E6CE0}" srcOrd="0" destOrd="0" parTransId="{3370EC9B-6F50-46A3-8F7B-8B3B8A63BD6F}" sibTransId="{24080A51-5586-4DD4-A041-6E9D9B36D995}"/>
    <dgm:cxn modelId="{9CA1E5EC-293F-4EC5-A52F-50DA771F77A5}" srcId="{B28C531A-2ABA-4A08-A757-906EB059E28B}" destId="{5937273F-7BAE-46C9-8C09-A606BBCAEB24}" srcOrd="0" destOrd="0" parTransId="{EE6783AF-DFAC-46FA-B06D-FF2325F8A3E2}" sibTransId="{C7773C64-B53F-42A1-BBAD-D395D4705FED}"/>
    <dgm:cxn modelId="{FC2F2EF5-D6FF-4794-B830-A3D175FE62B2}" type="presOf" srcId="{15627CEE-B6DB-4F3B-BF63-C5AC676FF9DD}" destId="{C05F4345-4897-42BC-B312-E91333784EC1}" srcOrd="0" destOrd="0" presId="urn:microsoft.com/office/officeart/2017/3/layout/DropPinTimeline"/>
    <dgm:cxn modelId="{110F49FB-8543-4129-8FBC-59925B116EB9}" srcId="{B28C531A-2ABA-4A08-A757-906EB059E28B}" destId="{B4ADFEA6-F669-4169-A45F-E97C60908335}" srcOrd="2" destOrd="0" parTransId="{889FF47E-4438-42DB-973D-13AB463E94F8}" sibTransId="{DC6D2562-5284-4CF4-AABC-248020C2F29F}"/>
    <dgm:cxn modelId="{930A0EFE-FF32-4451-8A36-1DA692E23334}" srcId="{05EF9EBE-A140-4F93-8946-4BD329A1486A}" destId="{D31CEB8F-0186-4C98-B18A-DFB80EC5BD3B}" srcOrd="0" destOrd="0" parTransId="{5CF82E4C-7086-44C6-82B6-8C050691EACB}" sibTransId="{82E563E0-67CE-4DA3-9441-F9062F9AFB83}"/>
    <dgm:cxn modelId="{A5FED6F2-2FC6-4EE6-B84A-E61852D241FE}" type="presParOf" srcId="{02A5C911-4C88-4834-9E05-B8FF631A7BD5}" destId="{BB1820EE-5FB9-4CA9-81E6-D31A1DBA3B32}" srcOrd="0" destOrd="0" presId="urn:microsoft.com/office/officeart/2017/3/layout/DropPinTimeline"/>
    <dgm:cxn modelId="{9AA06D0C-1F98-4624-9D39-77F69BA95B77}" type="presParOf" srcId="{02A5C911-4C88-4834-9E05-B8FF631A7BD5}" destId="{1C19DB43-7BBD-42A5-89ED-E25A9A6ECB4C}" srcOrd="1" destOrd="0" presId="urn:microsoft.com/office/officeart/2017/3/layout/DropPinTimeline"/>
    <dgm:cxn modelId="{0C47A6D9-4D30-4D37-B921-F3ECD299848A}" type="presParOf" srcId="{1C19DB43-7BBD-42A5-89ED-E25A9A6ECB4C}" destId="{12DB71CC-080C-4FF4-BE1B-3B925D99D16A}" srcOrd="0" destOrd="0" presId="urn:microsoft.com/office/officeart/2017/3/layout/DropPinTimeline"/>
    <dgm:cxn modelId="{8E6C49B1-BD78-4B22-AC13-7CDFD7106ABA}" type="presParOf" srcId="{12DB71CC-080C-4FF4-BE1B-3B925D99D16A}" destId="{C9F81DAE-A02A-4E88-AE9A-4D9BF2F20EAD}" srcOrd="0" destOrd="0" presId="urn:microsoft.com/office/officeart/2017/3/layout/DropPinTimeline"/>
    <dgm:cxn modelId="{8AD3A653-4424-4C06-9EE9-F5FE3B87CCFD}" type="presParOf" srcId="{12DB71CC-080C-4FF4-BE1B-3B925D99D16A}" destId="{6A46DB98-2B9F-49A5-AD07-09A211705ECA}" srcOrd="1" destOrd="0" presId="urn:microsoft.com/office/officeart/2017/3/layout/DropPinTimeline"/>
    <dgm:cxn modelId="{E9BA80F7-8837-4396-A154-1D05B5DC97E7}" type="presParOf" srcId="{6A46DB98-2B9F-49A5-AD07-09A211705ECA}" destId="{C92F9982-AED7-4723-BB2B-14A3D2DD44FF}" srcOrd="0" destOrd="0" presId="urn:microsoft.com/office/officeart/2017/3/layout/DropPinTimeline"/>
    <dgm:cxn modelId="{C7E7028E-0EA3-48BE-BDD8-05E2575311D4}" type="presParOf" srcId="{6A46DB98-2B9F-49A5-AD07-09A211705ECA}" destId="{999A2F09-69B3-4247-BE3E-DF45C16BD63A}" srcOrd="1" destOrd="0" presId="urn:microsoft.com/office/officeart/2017/3/layout/DropPinTimeline"/>
    <dgm:cxn modelId="{61E64228-E18F-4A1C-B549-D9D44163BB6A}" type="presParOf" srcId="{12DB71CC-080C-4FF4-BE1B-3B925D99D16A}" destId="{4CA29A72-760D-4EFA-82E8-F9D76D730FE0}" srcOrd="2" destOrd="0" presId="urn:microsoft.com/office/officeart/2017/3/layout/DropPinTimeline"/>
    <dgm:cxn modelId="{922B63DA-3D8F-4420-BD05-184EA76A60AB}" type="presParOf" srcId="{12DB71CC-080C-4FF4-BE1B-3B925D99D16A}" destId="{ABDF2E4E-2B1A-4649-A45B-EC4CFAFD5257}" srcOrd="3" destOrd="0" presId="urn:microsoft.com/office/officeart/2017/3/layout/DropPinTimeline"/>
    <dgm:cxn modelId="{BA4F0434-FD1C-4640-9BB0-87AFF363B628}" type="presParOf" srcId="{12DB71CC-080C-4FF4-BE1B-3B925D99D16A}" destId="{816478CF-6D63-4C56-87F8-61049AFAA550}" srcOrd="4" destOrd="0" presId="urn:microsoft.com/office/officeart/2017/3/layout/DropPinTimeline"/>
    <dgm:cxn modelId="{2020EFC5-0968-48B0-B33B-B8A5D1C064D2}" type="presParOf" srcId="{12DB71CC-080C-4FF4-BE1B-3B925D99D16A}" destId="{3C41FE57-EF28-4E8B-8300-FDA556C18EBE}" srcOrd="5" destOrd="0" presId="urn:microsoft.com/office/officeart/2017/3/layout/DropPinTimeline"/>
    <dgm:cxn modelId="{77C8C114-8D9E-4164-B416-CF3AC88489BB}" type="presParOf" srcId="{1C19DB43-7BBD-42A5-89ED-E25A9A6ECB4C}" destId="{1C2CBF96-B34B-4650-AC85-A287EE91EBE9}" srcOrd="1" destOrd="0" presId="urn:microsoft.com/office/officeart/2017/3/layout/DropPinTimeline"/>
    <dgm:cxn modelId="{05ABED40-CD9F-4C01-9312-7B38C240A273}" type="presParOf" srcId="{1C19DB43-7BBD-42A5-89ED-E25A9A6ECB4C}" destId="{2D12626A-A5E7-4613-869C-DA2E73A76D0B}" srcOrd="2" destOrd="0" presId="urn:microsoft.com/office/officeart/2017/3/layout/DropPinTimeline"/>
    <dgm:cxn modelId="{1D24DCB8-B8DF-48CE-872B-354D2D0DF423}" type="presParOf" srcId="{2D12626A-A5E7-4613-869C-DA2E73A76D0B}" destId="{30072040-8B19-49DC-8112-56EA01A77E2B}" srcOrd="0" destOrd="0" presId="urn:microsoft.com/office/officeart/2017/3/layout/DropPinTimeline"/>
    <dgm:cxn modelId="{4770CD3A-86C6-4C5E-90A6-7E6450EAB3D3}" type="presParOf" srcId="{2D12626A-A5E7-4613-869C-DA2E73A76D0B}" destId="{43638163-F1BD-4FC5-B9E5-A3DD962B88E3}" srcOrd="1" destOrd="0" presId="urn:microsoft.com/office/officeart/2017/3/layout/DropPinTimeline"/>
    <dgm:cxn modelId="{BE0D52CF-E7BC-4462-82DD-3A87F3F34B44}" type="presParOf" srcId="{43638163-F1BD-4FC5-B9E5-A3DD962B88E3}" destId="{65C7D098-A114-44C0-8166-906949EFFA45}" srcOrd="0" destOrd="0" presId="urn:microsoft.com/office/officeart/2017/3/layout/DropPinTimeline"/>
    <dgm:cxn modelId="{6D78D9E3-A30D-49AF-8BC2-6D3CB5E4C060}" type="presParOf" srcId="{43638163-F1BD-4FC5-B9E5-A3DD962B88E3}" destId="{2C016B14-58C2-4717-96EC-41A62CB984ED}" srcOrd="1" destOrd="0" presId="urn:microsoft.com/office/officeart/2017/3/layout/DropPinTimeline"/>
    <dgm:cxn modelId="{E38773A5-678C-43D8-89E4-C6E529E998D0}" type="presParOf" srcId="{2D12626A-A5E7-4613-869C-DA2E73A76D0B}" destId="{3E738738-F0E1-43DB-BD78-FC1D72C8110A}" srcOrd="2" destOrd="0" presId="urn:microsoft.com/office/officeart/2017/3/layout/DropPinTimeline"/>
    <dgm:cxn modelId="{C4008898-C384-4029-BA3F-5FC9F1BE9929}" type="presParOf" srcId="{2D12626A-A5E7-4613-869C-DA2E73A76D0B}" destId="{56F041D9-9590-4C39-B12E-8D64F329E682}" srcOrd="3" destOrd="0" presId="urn:microsoft.com/office/officeart/2017/3/layout/DropPinTimeline"/>
    <dgm:cxn modelId="{0B68FA0D-5EC1-4F81-B32A-5EC97131587F}" type="presParOf" srcId="{2D12626A-A5E7-4613-869C-DA2E73A76D0B}" destId="{F444096E-8888-4FF5-9B59-641A4A703C34}" srcOrd="4" destOrd="0" presId="urn:microsoft.com/office/officeart/2017/3/layout/DropPinTimeline"/>
    <dgm:cxn modelId="{7035784B-E9A5-4554-9634-BE0ED80665EC}" type="presParOf" srcId="{2D12626A-A5E7-4613-869C-DA2E73A76D0B}" destId="{237BDD25-ED11-4D1C-866E-81E05F07E8A6}" srcOrd="5" destOrd="0" presId="urn:microsoft.com/office/officeart/2017/3/layout/DropPinTimeline"/>
    <dgm:cxn modelId="{A41BBE32-04FA-489E-833A-42230647EEBD}" type="presParOf" srcId="{1C19DB43-7BBD-42A5-89ED-E25A9A6ECB4C}" destId="{DF3F99B6-40C0-4EA4-A802-4B80C2671158}" srcOrd="3" destOrd="0" presId="urn:microsoft.com/office/officeart/2017/3/layout/DropPinTimeline"/>
    <dgm:cxn modelId="{297CC368-18CD-45D2-8273-2944D68C366E}" type="presParOf" srcId="{1C19DB43-7BBD-42A5-89ED-E25A9A6ECB4C}" destId="{552AA730-2F1A-472B-AEEE-BF71DFA43D01}" srcOrd="4" destOrd="0" presId="urn:microsoft.com/office/officeart/2017/3/layout/DropPinTimeline"/>
    <dgm:cxn modelId="{C4F62D6F-6C57-46A6-8378-D8301161CEAA}" type="presParOf" srcId="{552AA730-2F1A-472B-AEEE-BF71DFA43D01}" destId="{D37BD725-B6B1-489C-9C09-0210CD679F60}" srcOrd="0" destOrd="0" presId="urn:microsoft.com/office/officeart/2017/3/layout/DropPinTimeline"/>
    <dgm:cxn modelId="{70A37073-9F10-468B-9E8A-6BAF9FD1015A}" type="presParOf" srcId="{552AA730-2F1A-472B-AEEE-BF71DFA43D01}" destId="{334D7B83-4800-41B4-B90D-D1846BE78DD8}" srcOrd="1" destOrd="0" presId="urn:microsoft.com/office/officeart/2017/3/layout/DropPinTimeline"/>
    <dgm:cxn modelId="{88E652E5-4E5E-45F2-9B37-41C1095E6BAB}" type="presParOf" srcId="{334D7B83-4800-41B4-B90D-D1846BE78DD8}" destId="{6B856A02-09D0-4B6D-9365-1DC93AE33493}" srcOrd="0" destOrd="0" presId="urn:microsoft.com/office/officeart/2017/3/layout/DropPinTimeline"/>
    <dgm:cxn modelId="{E783DEAB-ABD7-4CDE-ACD1-3CC60098CFEC}" type="presParOf" srcId="{334D7B83-4800-41B4-B90D-D1846BE78DD8}" destId="{7459F2DB-B532-408D-8136-3723FA208541}" srcOrd="1" destOrd="0" presId="urn:microsoft.com/office/officeart/2017/3/layout/DropPinTimeline"/>
    <dgm:cxn modelId="{0362F64C-56FF-4C91-A4F2-09DD4E01E46B}" type="presParOf" srcId="{552AA730-2F1A-472B-AEEE-BF71DFA43D01}" destId="{8622B865-DF11-4C1D-93A5-05BC19CCEDA6}" srcOrd="2" destOrd="0" presId="urn:microsoft.com/office/officeart/2017/3/layout/DropPinTimeline"/>
    <dgm:cxn modelId="{152CFB9E-4E3D-44B2-8D1F-D56FDEB0F2C6}" type="presParOf" srcId="{552AA730-2F1A-472B-AEEE-BF71DFA43D01}" destId="{00F0AACC-F2F3-4D05-81BB-E00AAA4B9B4D}" srcOrd="3" destOrd="0" presId="urn:microsoft.com/office/officeart/2017/3/layout/DropPinTimeline"/>
    <dgm:cxn modelId="{00A97B4D-D924-4D4D-A4EC-06AEC0B79D58}" type="presParOf" srcId="{552AA730-2F1A-472B-AEEE-BF71DFA43D01}" destId="{7DACC05B-DCF2-467D-8DF5-B90C4F59F445}" srcOrd="4" destOrd="0" presId="urn:microsoft.com/office/officeart/2017/3/layout/DropPinTimeline"/>
    <dgm:cxn modelId="{AA3FE701-4567-4899-A193-C62363296FAC}" type="presParOf" srcId="{552AA730-2F1A-472B-AEEE-BF71DFA43D01}" destId="{90D0499D-C3EE-441E-9684-2F9F706FD420}" srcOrd="5" destOrd="0" presId="urn:microsoft.com/office/officeart/2017/3/layout/DropPinTimeline"/>
    <dgm:cxn modelId="{BA6B457B-B721-4006-8F1B-5F84864D4F15}" type="presParOf" srcId="{1C19DB43-7BBD-42A5-89ED-E25A9A6ECB4C}" destId="{A11D6277-E08B-4E1E-A169-4CA7BBDD9896}" srcOrd="5" destOrd="0" presId="urn:microsoft.com/office/officeart/2017/3/layout/DropPinTimeline"/>
    <dgm:cxn modelId="{0AF8D626-CDCF-4070-AFD5-9775187B1DD9}" type="presParOf" srcId="{1C19DB43-7BBD-42A5-89ED-E25A9A6ECB4C}" destId="{97FBB1EF-DCBF-4047-B576-DC6D20B37308}" srcOrd="6" destOrd="0" presId="urn:microsoft.com/office/officeart/2017/3/layout/DropPinTimeline"/>
    <dgm:cxn modelId="{39F64152-7CEB-42D3-9222-E2C8452703E5}" type="presParOf" srcId="{97FBB1EF-DCBF-4047-B576-DC6D20B37308}" destId="{BB252244-B9B2-4C13-8D2E-FF442A592903}" srcOrd="0" destOrd="0" presId="urn:microsoft.com/office/officeart/2017/3/layout/DropPinTimeline"/>
    <dgm:cxn modelId="{624FC7F6-13FD-420D-B006-78BA3EAE20D9}" type="presParOf" srcId="{97FBB1EF-DCBF-4047-B576-DC6D20B37308}" destId="{6C1E855E-B4B5-4D8C-ABF6-4F1C6AE4930F}" srcOrd="1" destOrd="0" presId="urn:microsoft.com/office/officeart/2017/3/layout/DropPinTimeline"/>
    <dgm:cxn modelId="{CCC191B4-95FF-4C89-9DFE-9D378106B7A4}" type="presParOf" srcId="{6C1E855E-B4B5-4D8C-ABF6-4F1C6AE4930F}" destId="{2204F41C-BE3E-4AB8-A36B-3FE055AE901D}" srcOrd="0" destOrd="0" presId="urn:microsoft.com/office/officeart/2017/3/layout/DropPinTimeline"/>
    <dgm:cxn modelId="{F2D4D292-560F-4491-AA8C-9F9B5011AE48}" type="presParOf" srcId="{6C1E855E-B4B5-4D8C-ABF6-4F1C6AE4930F}" destId="{A42DF47F-8DCB-4164-AA78-209A85F7FFFD}" srcOrd="1" destOrd="0" presId="urn:microsoft.com/office/officeart/2017/3/layout/DropPinTimeline"/>
    <dgm:cxn modelId="{CFDD6677-BB30-45B7-BBAD-4213B8BBE60F}" type="presParOf" srcId="{97FBB1EF-DCBF-4047-B576-DC6D20B37308}" destId="{4A13DAB0-BBB2-4075-949C-328DC6F03574}" srcOrd="2" destOrd="0" presId="urn:microsoft.com/office/officeart/2017/3/layout/DropPinTimeline"/>
    <dgm:cxn modelId="{0589D70A-CA03-47A5-B4E5-7F7FDC297377}" type="presParOf" srcId="{97FBB1EF-DCBF-4047-B576-DC6D20B37308}" destId="{F40709F9-F68C-4B04-9D83-8E4BC1DF0B5B}" srcOrd="3" destOrd="0" presId="urn:microsoft.com/office/officeart/2017/3/layout/DropPinTimeline"/>
    <dgm:cxn modelId="{13F5BC63-F9B7-4171-97D3-3EA5E8A1892E}" type="presParOf" srcId="{97FBB1EF-DCBF-4047-B576-DC6D20B37308}" destId="{9540C37F-64D9-40CB-A9F6-6BC9B98A4EE6}" srcOrd="4" destOrd="0" presId="urn:microsoft.com/office/officeart/2017/3/layout/DropPinTimeline"/>
    <dgm:cxn modelId="{D1072E32-3EE6-4ACE-9E63-0571D92C71AD}" type="presParOf" srcId="{97FBB1EF-DCBF-4047-B576-DC6D20B37308}" destId="{3505C91A-29D7-468F-A7D8-2569762A00C1}" srcOrd="5" destOrd="0" presId="urn:microsoft.com/office/officeart/2017/3/layout/DropPinTimeline"/>
    <dgm:cxn modelId="{DBE09AD7-64D5-4C5F-9CD9-C9C8B0B907B5}" type="presParOf" srcId="{1C19DB43-7BBD-42A5-89ED-E25A9A6ECB4C}" destId="{3EDE7DE0-E340-442F-8B67-EB08FC23CF24}" srcOrd="7" destOrd="0" presId="urn:microsoft.com/office/officeart/2017/3/layout/DropPinTimeline"/>
    <dgm:cxn modelId="{D93A7AA9-D4E2-431D-9318-F8B5675322FF}" type="presParOf" srcId="{1C19DB43-7BBD-42A5-89ED-E25A9A6ECB4C}" destId="{136669E1-02AA-4BAD-BFC0-7B3387CF4525}" srcOrd="8" destOrd="0" presId="urn:microsoft.com/office/officeart/2017/3/layout/DropPinTimeline"/>
    <dgm:cxn modelId="{6EBEFDC9-6306-4496-A6FF-E1F1B30C562D}" type="presParOf" srcId="{136669E1-02AA-4BAD-BFC0-7B3387CF4525}" destId="{A4286EAC-8CB5-4B78-8C5F-AF6C55835A13}" srcOrd="0" destOrd="0" presId="urn:microsoft.com/office/officeart/2017/3/layout/DropPinTimeline"/>
    <dgm:cxn modelId="{DDD819E6-17D1-48D3-BC24-779C23781E34}" type="presParOf" srcId="{136669E1-02AA-4BAD-BFC0-7B3387CF4525}" destId="{0C4606FE-58EB-4ED0-85C8-8B2AE67B5B61}" srcOrd="1" destOrd="0" presId="urn:microsoft.com/office/officeart/2017/3/layout/DropPinTimeline"/>
    <dgm:cxn modelId="{123906C5-8FCD-4C8B-82D0-50842C382758}" type="presParOf" srcId="{0C4606FE-58EB-4ED0-85C8-8B2AE67B5B61}" destId="{289A2AF7-2573-4077-8057-A8630DC27E3A}" srcOrd="0" destOrd="0" presId="urn:microsoft.com/office/officeart/2017/3/layout/DropPinTimeline"/>
    <dgm:cxn modelId="{AAF58C01-5FA8-417A-BB29-97C5BFC34E47}" type="presParOf" srcId="{0C4606FE-58EB-4ED0-85C8-8B2AE67B5B61}" destId="{C0DB94E4-B221-4F22-9E70-C28C95182062}" srcOrd="1" destOrd="0" presId="urn:microsoft.com/office/officeart/2017/3/layout/DropPinTimeline"/>
    <dgm:cxn modelId="{5844578C-5330-458E-B32B-115756F1B0B0}" type="presParOf" srcId="{136669E1-02AA-4BAD-BFC0-7B3387CF4525}" destId="{6EAB082E-9662-4228-8217-568BD9C77483}" srcOrd="2" destOrd="0" presId="urn:microsoft.com/office/officeart/2017/3/layout/DropPinTimeline"/>
    <dgm:cxn modelId="{46C851ED-BB8A-4766-8711-F9379A344FC3}" type="presParOf" srcId="{136669E1-02AA-4BAD-BFC0-7B3387CF4525}" destId="{C05F4345-4897-42BC-B312-E91333784EC1}" srcOrd="3" destOrd="0" presId="urn:microsoft.com/office/officeart/2017/3/layout/DropPinTimeline"/>
    <dgm:cxn modelId="{F1CA1050-C30B-4560-90DE-FD299212F24C}" type="presParOf" srcId="{136669E1-02AA-4BAD-BFC0-7B3387CF4525}" destId="{C60A0F7A-9601-44AF-B538-2B66945A4901}" srcOrd="4" destOrd="0" presId="urn:microsoft.com/office/officeart/2017/3/layout/DropPinTimeline"/>
    <dgm:cxn modelId="{AD3BCB76-B1AB-410A-9499-09B6F4C69CF0}" type="presParOf" srcId="{136669E1-02AA-4BAD-BFC0-7B3387CF4525}" destId="{130A298F-A14F-440E-B396-2A330464E118}" srcOrd="5" destOrd="0" presId="urn:microsoft.com/office/officeart/2017/3/layout/DropPinTimeline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820EE-5FB9-4CA9-81E6-D31A1DBA3B32}">
      <dsp:nvSpPr>
        <dsp:cNvPr id="0" name=""/>
        <dsp:cNvSpPr/>
      </dsp:nvSpPr>
      <dsp:spPr>
        <a:xfrm>
          <a:off x="0" y="1511000"/>
          <a:ext cx="10155676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F9982-AED7-4723-BB2B-14A3D2DD44FF}">
      <dsp:nvSpPr>
        <dsp:cNvPr id="0" name=""/>
        <dsp:cNvSpPr/>
      </dsp:nvSpPr>
      <dsp:spPr>
        <a:xfrm rot="8100000">
          <a:off x="52256" y="348226"/>
          <a:ext cx="222235" cy="222235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A2F09-69B3-4247-BE3E-DF45C16BD63A}">
      <dsp:nvSpPr>
        <dsp:cNvPr id="0" name=""/>
        <dsp:cNvSpPr/>
      </dsp:nvSpPr>
      <dsp:spPr>
        <a:xfrm>
          <a:off x="76945" y="372914"/>
          <a:ext cx="172858" cy="1728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29A72-760D-4EFA-82E8-F9D76D730FE0}">
      <dsp:nvSpPr>
        <dsp:cNvPr id="0" name=""/>
        <dsp:cNvSpPr/>
      </dsp:nvSpPr>
      <dsp:spPr>
        <a:xfrm>
          <a:off x="320518" y="616488"/>
          <a:ext cx="2811509" cy="89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Producers may apply for FY24 funding</a:t>
          </a:r>
        </a:p>
      </dsp:txBody>
      <dsp:txXfrm>
        <a:off x="320518" y="616488"/>
        <a:ext cx="2811509" cy="894511"/>
      </dsp:txXfrm>
    </dsp:sp>
    <dsp:sp modelId="{ABDF2E4E-2B1A-4649-A45B-EC4CFAFD5257}">
      <dsp:nvSpPr>
        <dsp:cNvPr id="0" name=""/>
        <dsp:cNvSpPr/>
      </dsp:nvSpPr>
      <dsp:spPr>
        <a:xfrm>
          <a:off x="320518" y="302200"/>
          <a:ext cx="2811509" cy="31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1 Jan. – 15 Nov. 2023</a:t>
          </a:r>
        </a:p>
      </dsp:txBody>
      <dsp:txXfrm>
        <a:off x="320518" y="302200"/>
        <a:ext cx="2811509" cy="314288"/>
      </dsp:txXfrm>
    </dsp:sp>
    <dsp:sp modelId="{816478CF-6D63-4C56-87F8-61049AFAA550}">
      <dsp:nvSpPr>
        <dsp:cNvPr id="0" name=""/>
        <dsp:cNvSpPr/>
      </dsp:nvSpPr>
      <dsp:spPr>
        <a:xfrm>
          <a:off x="163374" y="616488"/>
          <a:ext cx="0" cy="894511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81DAE-A02A-4E88-AE9A-4D9BF2F20EAD}">
      <dsp:nvSpPr>
        <dsp:cNvPr id="0" name=""/>
        <dsp:cNvSpPr/>
      </dsp:nvSpPr>
      <dsp:spPr>
        <a:xfrm>
          <a:off x="135088" y="1482714"/>
          <a:ext cx="56571" cy="56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7D098-A114-44C0-8166-906949EFFA45}">
      <dsp:nvSpPr>
        <dsp:cNvPr id="0" name=""/>
        <dsp:cNvSpPr/>
      </dsp:nvSpPr>
      <dsp:spPr>
        <a:xfrm rot="18900000">
          <a:off x="1741220" y="2451538"/>
          <a:ext cx="222235" cy="222235"/>
        </a:xfrm>
        <a:prstGeom prst="teardrop">
          <a:avLst>
            <a:gd name="adj" fmla="val 115000"/>
          </a:avLst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1905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016B14-58C2-4717-96EC-41A62CB984ED}">
      <dsp:nvSpPr>
        <dsp:cNvPr id="0" name=""/>
        <dsp:cNvSpPr/>
      </dsp:nvSpPr>
      <dsp:spPr>
        <a:xfrm>
          <a:off x="1765908" y="2476226"/>
          <a:ext cx="172858" cy="1728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738738-F0E1-43DB-BD78-FC1D72C8110A}">
      <dsp:nvSpPr>
        <dsp:cNvPr id="0" name=""/>
        <dsp:cNvSpPr/>
      </dsp:nvSpPr>
      <dsp:spPr>
        <a:xfrm>
          <a:off x="2009481" y="1511000"/>
          <a:ext cx="2811509" cy="89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Soil &amp; Water Conservation Commission approves project applications (approved for 1 year with options for two 6-month extensions available)</a:t>
          </a:r>
        </a:p>
      </dsp:txBody>
      <dsp:txXfrm>
        <a:off x="2009481" y="1511000"/>
        <a:ext cx="2811509" cy="894511"/>
      </dsp:txXfrm>
    </dsp:sp>
    <dsp:sp modelId="{56F041D9-9590-4C39-B12E-8D64F329E682}">
      <dsp:nvSpPr>
        <dsp:cNvPr id="0" name=""/>
        <dsp:cNvSpPr/>
      </dsp:nvSpPr>
      <dsp:spPr>
        <a:xfrm>
          <a:off x="2009481" y="2405512"/>
          <a:ext cx="2811509" cy="31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1, 2024</a:t>
          </a:r>
        </a:p>
      </dsp:txBody>
      <dsp:txXfrm>
        <a:off x="2009481" y="2405512"/>
        <a:ext cx="2811509" cy="314288"/>
      </dsp:txXfrm>
    </dsp:sp>
    <dsp:sp modelId="{F444096E-8888-4FF5-9B59-641A4A703C34}">
      <dsp:nvSpPr>
        <dsp:cNvPr id="0" name=""/>
        <dsp:cNvSpPr/>
      </dsp:nvSpPr>
      <dsp:spPr>
        <a:xfrm>
          <a:off x="1852337" y="1511000"/>
          <a:ext cx="0" cy="894511"/>
        </a:xfrm>
        <a:prstGeom prst="line">
          <a:avLst/>
        </a:pr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72040-8B19-49DC-8112-56EA01A77E2B}">
      <dsp:nvSpPr>
        <dsp:cNvPr id="0" name=""/>
        <dsp:cNvSpPr/>
      </dsp:nvSpPr>
      <dsp:spPr>
        <a:xfrm>
          <a:off x="1823615" y="1482714"/>
          <a:ext cx="56571" cy="56571"/>
        </a:xfrm>
        <a:prstGeom prst="ellipse">
          <a:avLst/>
        </a:prstGeom>
        <a:solidFill>
          <a:schemeClr val="accent2">
            <a:hueOff val="1610903"/>
            <a:satOff val="-4623"/>
            <a:lumOff val="-74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56A02-09D0-4B6D-9365-1DC93AE33493}">
      <dsp:nvSpPr>
        <dsp:cNvPr id="0" name=""/>
        <dsp:cNvSpPr/>
      </dsp:nvSpPr>
      <dsp:spPr>
        <a:xfrm rot="8100000">
          <a:off x="3430183" y="348226"/>
          <a:ext cx="222235" cy="222235"/>
        </a:xfrm>
        <a:prstGeom prst="teardrop">
          <a:avLst>
            <a:gd name="adj" fmla="val 115000"/>
          </a:avLst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9F2DB-B532-408D-8136-3723FA208541}">
      <dsp:nvSpPr>
        <dsp:cNvPr id="0" name=""/>
        <dsp:cNvSpPr/>
      </dsp:nvSpPr>
      <dsp:spPr>
        <a:xfrm>
          <a:off x="3454872" y="372914"/>
          <a:ext cx="172858" cy="1728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2B865-DF11-4C1D-93A5-05BC19CCEDA6}">
      <dsp:nvSpPr>
        <dsp:cNvPr id="0" name=""/>
        <dsp:cNvSpPr/>
      </dsp:nvSpPr>
      <dsp:spPr>
        <a:xfrm>
          <a:off x="3698445" y="616488"/>
          <a:ext cx="2811509" cy="89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1-Year deadline for Best Management Practice installation of project</a:t>
          </a:r>
        </a:p>
      </dsp:txBody>
      <dsp:txXfrm>
        <a:off x="3698445" y="616488"/>
        <a:ext cx="2811509" cy="894511"/>
      </dsp:txXfrm>
    </dsp:sp>
    <dsp:sp modelId="{00F0AACC-F2F3-4D05-81BB-E00AAA4B9B4D}">
      <dsp:nvSpPr>
        <dsp:cNvPr id="0" name=""/>
        <dsp:cNvSpPr/>
      </dsp:nvSpPr>
      <dsp:spPr>
        <a:xfrm>
          <a:off x="3698445" y="302200"/>
          <a:ext cx="2811509" cy="31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1, 2025</a:t>
          </a:r>
        </a:p>
      </dsp:txBody>
      <dsp:txXfrm>
        <a:off x="3698445" y="302200"/>
        <a:ext cx="2811509" cy="314288"/>
      </dsp:txXfrm>
    </dsp:sp>
    <dsp:sp modelId="{7DACC05B-DCF2-467D-8DF5-B90C4F59F445}">
      <dsp:nvSpPr>
        <dsp:cNvPr id="0" name=""/>
        <dsp:cNvSpPr/>
      </dsp:nvSpPr>
      <dsp:spPr>
        <a:xfrm>
          <a:off x="3541301" y="616488"/>
          <a:ext cx="0" cy="894511"/>
        </a:xfrm>
        <a:prstGeom prst="line">
          <a:avLst/>
        </a:pr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BD725-B6B1-489C-9C09-0210CD679F60}">
      <dsp:nvSpPr>
        <dsp:cNvPr id="0" name=""/>
        <dsp:cNvSpPr/>
      </dsp:nvSpPr>
      <dsp:spPr>
        <a:xfrm>
          <a:off x="3512578" y="1482714"/>
          <a:ext cx="56571" cy="56571"/>
        </a:xfrm>
        <a:prstGeom prst="ellips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F41C-BE3E-4AB8-A36B-3FE055AE901D}">
      <dsp:nvSpPr>
        <dsp:cNvPr id="0" name=""/>
        <dsp:cNvSpPr/>
      </dsp:nvSpPr>
      <dsp:spPr>
        <a:xfrm rot="18900000">
          <a:off x="5119147" y="2451538"/>
          <a:ext cx="222235" cy="222235"/>
        </a:xfrm>
        <a:prstGeom prst="teardrop">
          <a:avLst>
            <a:gd name="adj" fmla="val 115000"/>
          </a:avLst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1905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DF47F-8DCB-4164-AA78-209A85F7FFFD}">
      <dsp:nvSpPr>
        <dsp:cNvPr id="0" name=""/>
        <dsp:cNvSpPr/>
      </dsp:nvSpPr>
      <dsp:spPr>
        <a:xfrm>
          <a:off x="5143835" y="2476226"/>
          <a:ext cx="172858" cy="1728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3DAB0-BBB2-4075-949C-328DC6F03574}">
      <dsp:nvSpPr>
        <dsp:cNvPr id="0" name=""/>
        <dsp:cNvSpPr/>
      </dsp:nvSpPr>
      <dsp:spPr>
        <a:xfrm>
          <a:off x="5387408" y="1511000"/>
          <a:ext cx="2811509" cy="89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Deadline after 1st 6-month extension request</a:t>
          </a:r>
        </a:p>
      </dsp:txBody>
      <dsp:txXfrm>
        <a:off x="5387408" y="1511000"/>
        <a:ext cx="2811509" cy="894511"/>
      </dsp:txXfrm>
    </dsp:sp>
    <dsp:sp modelId="{F40709F9-F68C-4B04-9D83-8E4BC1DF0B5B}">
      <dsp:nvSpPr>
        <dsp:cNvPr id="0" name=""/>
        <dsp:cNvSpPr/>
      </dsp:nvSpPr>
      <dsp:spPr>
        <a:xfrm>
          <a:off x="5387408" y="2405512"/>
          <a:ext cx="2811509" cy="31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August 1, 2025</a:t>
          </a:r>
        </a:p>
      </dsp:txBody>
      <dsp:txXfrm>
        <a:off x="5387408" y="2405512"/>
        <a:ext cx="2811509" cy="314288"/>
      </dsp:txXfrm>
    </dsp:sp>
    <dsp:sp modelId="{9540C37F-64D9-40CB-A9F6-6BC9B98A4EE6}">
      <dsp:nvSpPr>
        <dsp:cNvPr id="0" name=""/>
        <dsp:cNvSpPr/>
      </dsp:nvSpPr>
      <dsp:spPr>
        <a:xfrm>
          <a:off x="5230264" y="1511000"/>
          <a:ext cx="0" cy="894511"/>
        </a:xfrm>
        <a:prstGeom prst="line">
          <a:avLst/>
        </a:prstGeom>
        <a:noFill/>
        <a:ln w="12700" cap="flat" cmpd="sng" algn="ctr">
          <a:solidFill>
            <a:schemeClr val="accent2">
              <a:hueOff val="4832710"/>
              <a:satOff val="-13870"/>
              <a:lumOff val="-2220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52244-B9B2-4C13-8D2E-FF442A592903}">
      <dsp:nvSpPr>
        <dsp:cNvPr id="0" name=""/>
        <dsp:cNvSpPr/>
      </dsp:nvSpPr>
      <dsp:spPr>
        <a:xfrm>
          <a:off x="5201542" y="1482714"/>
          <a:ext cx="56571" cy="56571"/>
        </a:xfrm>
        <a:prstGeom prst="ellipse">
          <a:avLst/>
        </a:prstGeom>
        <a:solidFill>
          <a:schemeClr val="accent2">
            <a:hueOff val="4832710"/>
            <a:satOff val="-13870"/>
            <a:lumOff val="-2220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A2AF7-2573-4077-8057-A8630DC27E3A}">
      <dsp:nvSpPr>
        <dsp:cNvPr id="0" name=""/>
        <dsp:cNvSpPr/>
      </dsp:nvSpPr>
      <dsp:spPr>
        <a:xfrm rot="8100000">
          <a:off x="6808110" y="348226"/>
          <a:ext cx="222235" cy="222235"/>
        </a:xfrm>
        <a:prstGeom prst="teardrop">
          <a:avLst>
            <a:gd name="adj" fmla="val 115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B94E4-B221-4F22-9E70-C28C95182062}">
      <dsp:nvSpPr>
        <dsp:cNvPr id="0" name=""/>
        <dsp:cNvSpPr/>
      </dsp:nvSpPr>
      <dsp:spPr>
        <a:xfrm>
          <a:off x="6832798" y="372914"/>
          <a:ext cx="172858" cy="17285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B082E-9662-4228-8217-568BD9C77483}">
      <dsp:nvSpPr>
        <dsp:cNvPr id="0" name=""/>
        <dsp:cNvSpPr/>
      </dsp:nvSpPr>
      <dsp:spPr>
        <a:xfrm>
          <a:off x="7076372" y="616488"/>
          <a:ext cx="2811509" cy="894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Final deadline after 2nd 6-month extension</a:t>
          </a:r>
        </a:p>
      </dsp:txBody>
      <dsp:txXfrm>
        <a:off x="7076372" y="616488"/>
        <a:ext cx="2811509" cy="894511"/>
      </dsp:txXfrm>
    </dsp:sp>
    <dsp:sp modelId="{C05F4345-4897-42BC-B312-E91333784EC1}">
      <dsp:nvSpPr>
        <dsp:cNvPr id="0" name=""/>
        <dsp:cNvSpPr/>
      </dsp:nvSpPr>
      <dsp:spPr>
        <a:xfrm>
          <a:off x="7076372" y="302200"/>
          <a:ext cx="2811509" cy="314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February 1, 2026</a:t>
          </a:r>
        </a:p>
      </dsp:txBody>
      <dsp:txXfrm>
        <a:off x="7076372" y="302200"/>
        <a:ext cx="2811509" cy="314288"/>
      </dsp:txXfrm>
    </dsp:sp>
    <dsp:sp modelId="{C60A0F7A-9601-44AF-B538-2B66945A4901}">
      <dsp:nvSpPr>
        <dsp:cNvPr id="0" name=""/>
        <dsp:cNvSpPr/>
      </dsp:nvSpPr>
      <dsp:spPr>
        <a:xfrm>
          <a:off x="6919228" y="616488"/>
          <a:ext cx="0" cy="894511"/>
        </a:xfrm>
        <a:prstGeom prst="line">
          <a:avLst/>
        </a:pr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286EAC-8CB5-4B78-8C5F-AF6C55835A13}">
      <dsp:nvSpPr>
        <dsp:cNvPr id="0" name=""/>
        <dsp:cNvSpPr/>
      </dsp:nvSpPr>
      <dsp:spPr>
        <a:xfrm>
          <a:off x="6890505" y="1482714"/>
          <a:ext cx="56571" cy="56571"/>
        </a:xfrm>
        <a:prstGeom prst="ellips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1E3DB-BBF7-4350-89C2-2312710E1AA2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BC01-2299-4370-B3EA-41643414E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31298-2149-04F8-D7F8-E4E895383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AF94A-7F7D-DA36-6CAD-47A653303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CFC921-5D9E-5B57-978E-458210009D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3A713-B458-2314-767B-A533C3611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3BC01-2299-4370-B3EA-41643414E8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6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5DA4-87C7-9B89-4D5B-41B467E82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6385A-DB72-9AC6-1DD0-7DA719B05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98E9-A58F-1242-D2F4-9C46423B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7282C-F272-8ED2-AE44-1EBEE780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9F5D3-21B0-410F-8E0C-B9AB98E6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94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6861-0899-5C6E-AAC2-940FE0BB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48950-02FE-02F5-B387-DD40745CD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8B7FD-2A37-2382-DCC3-A4808B22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0B9BA-D3C0-81CA-C2EF-7C526AC8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AAC6A-B7B5-9A5B-7E93-8C90AAD5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7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7DAE9-FCA5-4210-E16B-AE97B36616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0E025-3F17-6B83-23A6-0E3449DE6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73B95-F061-7609-69F7-9DD115B6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A6D2D-54F9-7980-A94A-3A0F7318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5B7FD-1996-EBA7-4700-489DDC82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5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7C0A-21F1-935A-F58F-5F8D8FC3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D5A2E-FC07-4EB6-F1A6-DC343F2C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92DC7-412A-DC7C-ED2A-45132421D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56F31-95A1-D8DC-939A-2EE01CCC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8F139-28B0-D0B4-9B5F-BFD7268A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8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E9E12-17C2-A9E8-6028-B97C1E795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1B63D-0A6C-2856-1C4B-999965004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89275-F175-D75C-E679-114BA1E88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FC12D-63AC-289F-DFEA-A301E379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91E05-DFF0-229D-D230-E8317B28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2364-81B3-A7E3-81F5-5D716736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DBE17-5530-3607-7BB6-9F70296D3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D3F7-7FFB-1AEC-92F6-454109E12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E2E207-2455-2735-D1EF-8F8C52F33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CAA87-AAE5-824F-7385-AB02C903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031D2-2163-C569-5352-1CE58AA0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6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0E65-BD59-6958-F4E5-504FB4F8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7F343-3C08-0514-08FA-1016E6F96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1E05-22F0-801E-F9C4-32A8A68D7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7B40C-2596-6711-3761-CEBD072100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CB5C57-D952-F823-E086-EF03EE58D2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E90E4-C942-D889-D8DA-EFC0D1343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2B296-65B1-E296-E58C-B12B2ABFA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A466A-AAA1-E151-79C5-B291BE46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B1D5-E637-A963-7990-670BA98DE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5C062B-2E90-3184-B3E1-62EDEA0C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E07C9D-4FB8-7C8B-F404-33185BE9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5DBA4-87EE-7354-C1AF-BFAA4832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DE123-AC08-1EC1-C937-71A210E1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19D40D-2B8C-79B7-EB3C-B0904FD4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9A5AB-C6E6-D50B-6C0C-880AF290F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9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A852-8BCB-F024-50EC-F741E4BE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1485D-DDFF-5F33-FE85-F45748E21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DCFC9-0663-AB6B-0510-CFE6F0BA9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EB25E-83C3-F2A2-E624-32941542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18BA7-179B-37B3-D22D-1318C320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3375-002F-9BFB-C990-80B95D8A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5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ECF96-8B5E-5417-6A9E-7F653498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9E06E-6485-EE27-832D-D0300F0289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E4F39-58FB-F229-2386-D70E29650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B36A9-B457-3BA3-397D-4B3E17F6C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F3091-CE4C-B0A8-440A-DFD6D2666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92CEA-22C8-B339-52F4-F80908A0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15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A42A1-E4A7-F7AE-97E2-B4B1A04B4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B9ACB-36E1-0E84-3183-EEB8D9318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331B62-5D32-B83F-81C6-9080F8991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8A325-21DB-408F-8F20-C2860F9EC19E}" type="datetimeFigureOut">
              <a:rPr lang="en-US" smtClean="0"/>
              <a:t>2/18/2026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E89F6-F0D6-38EE-7C90-73A17897B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A029B-D336-8535-C3FA-75BD9304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142CAA-1D50-4C89-89F9-DA5A0EC90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08423-4976-417C-F07D-2CB735612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en-US" sz="6800"/>
              <a:t>Tobacco Settlement Agreement Fund Oversight 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5C854F-6660-534E-DB94-A7B14CB62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0924" y="4385823"/>
            <a:ext cx="3946779" cy="2142795"/>
          </a:xfrm>
        </p:spPr>
        <p:txBody>
          <a:bodyPr>
            <a:normAutofit/>
          </a:bodyPr>
          <a:lstStyle/>
          <a:p>
            <a:pPr algn="r"/>
            <a:r>
              <a:rPr lang="en-US" sz="1500" dirty="0"/>
              <a:t>Jay Nelson, Director</a:t>
            </a:r>
          </a:p>
          <a:p>
            <a:pPr algn="r"/>
            <a:r>
              <a:rPr lang="en-US" sz="1500" dirty="0"/>
              <a:t>Kentucky Division of Conservation</a:t>
            </a:r>
          </a:p>
          <a:p>
            <a:pPr algn="r"/>
            <a:r>
              <a:rPr lang="en-US" sz="1500" dirty="0"/>
              <a:t>Cori Troutman, Director</a:t>
            </a:r>
          </a:p>
          <a:p>
            <a:pPr algn="r"/>
            <a:r>
              <a:rPr lang="en-US" sz="1500" dirty="0"/>
              <a:t>Division of Financial Management</a:t>
            </a:r>
          </a:p>
          <a:p>
            <a:pPr algn="r"/>
            <a:r>
              <a:rPr lang="en-US" sz="1500" dirty="0"/>
              <a:t>Energy and Environment Cabinet</a:t>
            </a:r>
          </a:p>
          <a:p>
            <a:pPr algn="r"/>
            <a:r>
              <a:rPr lang="en-US" sz="1500" dirty="0"/>
              <a:t>February 23, 2026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B971989A-6027-B195-EA76-26A3D43DC4F9}"/>
              </a:ext>
            </a:extLst>
          </p:cNvPr>
          <p:cNvSpPr/>
          <p:nvPr/>
        </p:nvSpPr>
        <p:spPr>
          <a:xfrm>
            <a:off x="838199" y="5154784"/>
            <a:ext cx="1758324" cy="1006091"/>
          </a:xfrm>
          <a:custGeom>
            <a:avLst/>
            <a:gdLst/>
            <a:ahLst/>
            <a:cxnLst/>
            <a:rect l="l" t="t" r="r" b="b"/>
            <a:pathLst>
              <a:path w="1963882" h="1028700">
                <a:moveTo>
                  <a:pt x="0" y="0"/>
                </a:moveTo>
                <a:lnTo>
                  <a:pt x="1963882" y="0"/>
                </a:lnTo>
                <a:lnTo>
                  <a:pt x="19638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74589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6243C2-0F6F-4916-A605-0347F8050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6DB17-7DC4-B555-7F09-4D83F60D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6"/>
            <a:ext cx="8074815" cy="7983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Tobacco Fund Utilization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6BAF3-021B-BD2F-3904-80826D892BE1}"/>
              </a:ext>
            </a:extLst>
          </p:cNvPr>
          <p:cNvSpPr txBox="1"/>
          <p:nvPr/>
        </p:nvSpPr>
        <p:spPr>
          <a:xfrm>
            <a:off x="1003886" y="2035382"/>
            <a:ext cx="10059349" cy="4009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Direct Aid $1,000,000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$851k awarded to districts for operational functions; utilities, rent, employee salary, etc.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$149k used for required district audits per </a:t>
            </a:r>
            <a:r>
              <a:rPr lang="en-US" sz="2000"/>
              <a:t>KRS 65A.030</a:t>
            </a: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Cost Share $2,000,000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Money is used to fund projects that support best management practice projects that protect soil and water and enhance ag producers’ profit margins.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Supports administrative transfer to Division of Conservation (KRS 146.115)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FY26 allocation will be awarded in late February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Paid out $1.65M in FY26 for projects from FY24 &amp; FY25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6336C0BE-9188-F36B-5639-471F6E02D87F}"/>
              </a:ext>
            </a:extLst>
          </p:cNvPr>
          <p:cNvSpPr/>
          <p:nvPr/>
        </p:nvSpPr>
        <p:spPr>
          <a:xfrm>
            <a:off x="9479782" y="826283"/>
            <a:ext cx="1758324" cy="1006091"/>
          </a:xfrm>
          <a:custGeom>
            <a:avLst/>
            <a:gdLst/>
            <a:ahLst/>
            <a:cxnLst/>
            <a:rect l="l" t="t" r="r" b="b"/>
            <a:pathLst>
              <a:path w="1963882" h="1028700">
                <a:moveTo>
                  <a:pt x="0" y="0"/>
                </a:moveTo>
                <a:lnTo>
                  <a:pt x="1963882" y="0"/>
                </a:lnTo>
                <a:lnTo>
                  <a:pt x="19638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1863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0A03-1EA6-8E75-DD27-98EAC126C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915"/>
            <a:ext cx="10515600" cy="521566"/>
          </a:xfrm>
        </p:spPr>
        <p:txBody>
          <a:bodyPr>
            <a:noAutofit/>
          </a:bodyPr>
          <a:lstStyle/>
          <a:p>
            <a:r>
              <a:rPr lang="en-US" sz="3200" dirty="0"/>
              <a:t>Division of Conservation FY26 Tobacco Fund Budget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45153-5F09-F63E-62B3-D1C5E7A6712D}"/>
              </a:ext>
            </a:extLst>
          </p:cNvPr>
          <p:cNvSpPr txBox="1"/>
          <p:nvPr/>
        </p:nvSpPr>
        <p:spPr>
          <a:xfrm>
            <a:off x="682862" y="6309949"/>
            <a:ext cx="10826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Division of Conservation administers the Environmental Stewardship/Direct Aid funds per KRS 248.717 /KRS 146.080 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0B18A0-5865-2AE5-C9B3-5E764C09272C}"/>
              </a:ext>
            </a:extLst>
          </p:cNvPr>
          <p:cNvSpPr txBox="1"/>
          <p:nvPr/>
        </p:nvSpPr>
        <p:spPr>
          <a:xfrm>
            <a:off x="682862" y="5728292"/>
            <a:ext cx="1094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KRS 146.115 allows 5% of the appropriated Cost Share Tobacco Funds ($100k) to be used for administration costs of Conservation’s 13 staff members</a:t>
            </a:r>
            <a:endParaRPr lang="en-US" sz="1600" b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CA1E460-FE0B-EFC4-16ED-18AF76C5E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917042"/>
              </p:ext>
            </p:extLst>
          </p:nvPr>
        </p:nvGraphicFramePr>
        <p:xfrm>
          <a:off x="2032000" y="4695207"/>
          <a:ext cx="8128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9697351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2764162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7164486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737579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Payroll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Direct Aid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Cost Share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621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1,900,000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3,000,000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0823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5713A0B-3051-B57C-B037-284A194B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465" y="703655"/>
            <a:ext cx="7337820" cy="3909652"/>
          </a:xfrm>
          <a:prstGeom prst="rect">
            <a:avLst/>
          </a:prstGeom>
        </p:spPr>
      </p:pic>
      <p:sp>
        <p:nvSpPr>
          <p:cNvPr id="3" name="Freeform 12">
            <a:extLst>
              <a:ext uri="{FF2B5EF4-FFF2-40B4-BE49-F238E27FC236}">
                <a16:creationId xmlns:a16="http://schemas.microsoft.com/office/drawing/2014/main" id="{1E4FBEC6-DC3B-6457-3A1E-BC6A6DCB62D5}"/>
              </a:ext>
            </a:extLst>
          </p:cNvPr>
          <p:cNvSpPr/>
          <p:nvPr/>
        </p:nvSpPr>
        <p:spPr>
          <a:xfrm>
            <a:off x="10430188" y="269435"/>
            <a:ext cx="1611785" cy="794451"/>
          </a:xfrm>
          <a:custGeom>
            <a:avLst/>
            <a:gdLst/>
            <a:ahLst/>
            <a:cxnLst/>
            <a:rect l="l" t="t" r="r" b="b"/>
            <a:pathLst>
              <a:path w="1963882" h="1028700">
                <a:moveTo>
                  <a:pt x="0" y="0"/>
                </a:moveTo>
                <a:lnTo>
                  <a:pt x="1963882" y="0"/>
                </a:lnTo>
                <a:lnTo>
                  <a:pt x="19638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8065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263DF2-AEF5-E542-E914-E4CC89C1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5" y="162375"/>
            <a:ext cx="10394500" cy="783724"/>
          </a:xfrm>
        </p:spPr>
        <p:txBody>
          <a:bodyPr anchor="ctr">
            <a:normAutofit/>
          </a:bodyPr>
          <a:lstStyle/>
          <a:p>
            <a:r>
              <a:rPr lang="en-US" dirty="0"/>
              <a:t>Historical Tobacco Settlement Appropriation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FA1AB0B9-61F9-6640-1803-21E19999A8EA}"/>
              </a:ext>
            </a:extLst>
          </p:cNvPr>
          <p:cNvSpPr/>
          <p:nvPr/>
        </p:nvSpPr>
        <p:spPr>
          <a:xfrm>
            <a:off x="9258681" y="3703320"/>
            <a:ext cx="424815" cy="712663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1FA509F3-D0C4-ACD4-1333-7CA3DDE275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229045"/>
              </p:ext>
            </p:extLst>
          </p:nvPr>
        </p:nvGraphicFramePr>
        <p:xfrm>
          <a:off x="685801" y="1134937"/>
          <a:ext cx="10816041" cy="5264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8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16DAF-4119-1B53-4EC0-25179443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EC9A7-1BCD-0EE6-C6BA-FBCCB0693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372931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Example Timeline for FY24 Cost Share Application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44D50004-2084-0BF2-9641-4C84919237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224313"/>
              </p:ext>
            </p:extLst>
          </p:nvPr>
        </p:nvGraphicFramePr>
        <p:xfrm>
          <a:off x="941732" y="2395025"/>
          <a:ext cx="10155676" cy="302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F32B625-4B5B-D420-26CC-781465C1AFC1}"/>
              </a:ext>
            </a:extLst>
          </p:cNvPr>
          <p:cNvSpPr txBox="1"/>
          <p:nvPr/>
        </p:nvSpPr>
        <p:spPr>
          <a:xfrm>
            <a:off x="238256" y="5640738"/>
            <a:ext cx="3933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*The life of one project can range from 2-3 years from application period to final installation depending on how long it takes the producer to implement the project.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052684-B7F7-8845-9D43-0206567D3C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520" t="-347" r="520" b="22916"/>
          <a:stretch/>
        </p:blipFill>
        <p:spPr>
          <a:xfrm>
            <a:off x="134871" y="4064263"/>
            <a:ext cx="2329411" cy="1352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98C913-590E-3835-7804-C29EAF8FC47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7411" b="19905"/>
          <a:stretch/>
        </p:blipFill>
        <p:spPr>
          <a:xfrm>
            <a:off x="9348099" y="4064263"/>
            <a:ext cx="2359004" cy="1352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57B9C9-6035-DD2F-E944-8485841883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2156" y="5241674"/>
            <a:ext cx="2334209" cy="1557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0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0DFE-3B89-4B64-8D9F-4BBB97BFD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3B3AB8A-C7EA-82A9-EE9F-466FFFE28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209ED9-6679-EB97-F306-F1C270F7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Best Management Practices Examples</a:t>
            </a:r>
            <a:br>
              <a:rPr lang="en-US" dirty="0"/>
            </a:br>
            <a:r>
              <a:rPr lang="en-US" dirty="0"/>
              <a:t>(KY Soil Erosion &amp; Water Quality Cost Share)</a:t>
            </a:r>
            <a:endParaRPr lang="en-US" sz="4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110A21-7713-D2F0-5711-8E17AA152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EAAA2DE-40C7-C8BB-D162-2458BA1EA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8EAAFC-30DB-F745-881B-9F8284C64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12">
            <a:extLst>
              <a:ext uri="{FF2B5EF4-FFF2-40B4-BE49-F238E27FC236}">
                <a16:creationId xmlns:a16="http://schemas.microsoft.com/office/drawing/2014/main" id="{650C54A9-9008-E0DE-61E5-3CC982D05CEA}"/>
              </a:ext>
            </a:extLst>
          </p:cNvPr>
          <p:cNvSpPr/>
          <p:nvPr/>
        </p:nvSpPr>
        <p:spPr>
          <a:xfrm>
            <a:off x="10423600" y="313146"/>
            <a:ext cx="1309255" cy="685800"/>
          </a:xfrm>
          <a:custGeom>
            <a:avLst/>
            <a:gdLst/>
            <a:ahLst/>
            <a:cxnLst/>
            <a:rect l="l" t="t" r="r" b="b"/>
            <a:pathLst>
              <a:path w="1963882" h="1028700">
                <a:moveTo>
                  <a:pt x="0" y="0"/>
                </a:moveTo>
                <a:lnTo>
                  <a:pt x="1963882" y="0"/>
                </a:lnTo>
                <a:lnTo>
                  <a:pt x="1963882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93B629-C47F-24A4-BB24-1A1B41E24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9267"/>
            <a:ext cx="10515600" cy="3577696"/>
          </a:xfrm>
        </p:spPr>
        <p:txBody>
          <a:bodyPr/>
          <a:lstStyle/>
          <a:p>
            <a:pPr marL="0" indent="0">
              <a:buNone/>
            </a:pPr>
            <a:endParaRPr lang="en-US" sz="1500" dirty="0"/>
          </a:p>
          <a:p>
            <a:endParaRPr lang="en-US" dirty="0"/>
          </a:p>
        </p:txBody>
      </p:sp>
      <p:pic>
        <p:nvPicPr>
          <p:cNvPr id="8" name="Content Placeholder 8" descr="A picture containing outdoor, sky, ground, building&#10;&#10;Description automatically generated">
            <a:extLst>
              <a:ext uri="{FF2B5EF4-FFF2-40B4-BE49-F238E27FC236}">
                <a16:creationId xmlns:a16="http://schemas.microsoft.com/office/drawing/2014/main" id="{9A412B4B-178C-255A-7779-4D3D4C16AC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41" y="2252218"/>
            <a:ext cx="3022600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A picture containing outdoor, grass, sky, ground&#10;&#10;Description automatically generated">
            <a:extLst>
              <a:ext uri="{FF2B5EF4-FFF2-40B4-BE49-F238E27FC236}">
                <a16:creationId xmlns:a16="http://schemas.microsoft.com/office/drawing/2014/main" id="{21E05DD7-6295-D1C3-44A2-108B8D9C29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10" y="4481109"/>
            <a:ext cx="3022600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CEFDCD-8859-6690-835D-D1C242CE5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307" y="3801847"/>
            <a:ext cx="3600926" cy="29462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29318D-7F78-35F6-5A2C-A58F73418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47" y="2212972"/>
            <a:ext cx="3671446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4C99FBC0-2F47-9AB4-D72B-F13C90F22A6A}"/>
              </a:ext>
            </a:extLst>
          </p:cNvPr>
          <p:cNvSpPr/>
          <p:nvPr/>
        </p:nvSpPr>
        <p:spPr>
          <a:xfrm>
            <a:off x="5060358" y="4035140"/>
            <a:ext cx="1151382" cy="74424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45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1897</TotalTime>
  <Words>321</Words>
  <Application>Microsoft Office PowerPoint</Application>
  <PresentationFormat>Widescreen</PresentationFormat>
  <Paragraphs>44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Times New Roman</vt:lpstr>
      <vt:lpstr>Office Theme</vt:lpstr>
      <vt:lpstr>Tobacco Settlement Agreement Fund Oversight Committee</vt:lpstr>
      <vt:lpstr>Tobacco Fund Utilization</vt:lpstr>
      <vt:lpstr>Division of Conservation FY26 Tobacco Fund Budget</vt:lpstr>
      <vt:lpstr>Historical Tobacco Settlement Appropriation</vt:lpstr>
      <vt:lpstr>Example Timeline for FY24 Cost Share Application</vt:lpstr>
      <vt:lpstr>Best Management Practices Examples (KY Soil Erosion &amp; Water Quality Cost Share)</vt:lpstr>
    </vt:vector>
  </TitlesOfParts>
  <Company>Commonwealth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Manning, Michael (EEC)</dc:creator>
  <cp:lastModifiedBy>Taylor, Larry C (EEC)</cp:lastModifiedBy>
  <cp:revision>39</cp:revision>
  <dcterms:created xsi:type="dcterms:W3CDTF">2026-02-06T18:28:47Z</dcterms:created>
  <dcterms:modified xsi:type="dcterms:W3CDTF">2026-02-18T21:47:56Z</dcterms:modified>
</cp:coreProperties>
</file>