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9"/>
  </p:notesMasterIdLst>
  <p:sldIdLst>
    <p:sldId id="256" r:id="rId2"/>
    <p:sldId id="365" r:id="rId3"/>
    <p:sldId id="381" r:id="rId4"/>
    <p:sldId id="382" r:id="rId5"/>
    <p:sldId id="368" r:id="rId6"/>
    <p:sldId id="367" r:id="rId7"/>
    <p:sldId id="31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7" autoAdjust="0"/>
    <p:restoredTop sz="86467" autoAdjust="0"/>
  </p:normalViewPr>
  <p:slideViewPr>
    <p:cSldViewPr snapToGrid="0">
      <p:cViewPr varScale="1">
        <p:scale>
          <a:sx n="95" d="100"/>
          <a:sy n="95" d="100"/>
        </p:scale>
        <p:origin x="148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becca.norton\AppData\Local\Microsoft\Windows\INetCache\Content.Outlook\4ZW0CGI7\data%20for%20creation%20of%20LRC%20requested%20report%20on%20expenditures%20(February%202026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ebecca.norton\AppData\Local\Microsoft\Windows\INetCache\Content.Outlook\4ZW0CGI7\data%20for%20creation%20of%20LRC%20requested%20report%20on%20expenditures%20(February%202026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'admin vs programs (all funds)'!$E$10</c:f>
              <c:strCache>
                <c:ptCount val="1"/>
                <c:pt idx="0">
                  <c:v>2024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D2-483C-BD3A-B5ECA882FF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D2-483C-BD3A-B5ECA882FF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'admin vs programs (all funds)'!$D$11:$D$12</c:f>
              <c:strCache>
                <c:ptCount val="2"/>
                <c:pt idx="0">
                  <c:v>Administrative</c:v>
                </c:pt>
                <c:pt idx="1">
                  <c:v>Program</c:v>
                </c:pt>
              </c:strCache>
            </c:strRef>
          </c:cat>
          <c:val>
            <c:numRef>
              <c:f>'admin vs programs (all funds)'!$E$11:$E$12</c:f>
              <c:numCache>
                <c:formatCode>"$"#,##0</c:formatCode>
                <c:ptCount val="2"/>
                <c:pt idx="0">
                  <c:v>460441.75</c:v>
                </c:pt>
                <c:pt idx="1">
                  <c:v>29293592.07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1D2-483C-BD3A-B5ECA882FF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'admin vs programs (all funds)'!$E$25</c:f>
              <c:strCache>
                <c:ptCount val="1"/>
                <c:pt idx="0">
                  <c:v>2025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20-4B0C-A288-D8BD048AB7D7}"/>
              </c:ext>
            </c:extLst>
          </c:dPt>
          <c:dPt>
            <c:idx val="1"/>
            <c:bubble3D val="0"/>
            <c:explosion val="6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20-4B0C-A288-D8BD048AB7D7}"/>
              </c:ext>
            </c:extLst>
          </c:dPt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29212256578403"/>
                      <c:h val="6.23700623700623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320-4B0C-A288-D8BD048AB7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'admin vs programs (all funds)'!$D$26:$D$27</c:f>
              <c:strCache>
                <c:ptCount val="2"/>
                <c:pt idx="0">
                  <c:v>Administrative</c:v>
                </c:pt>
                <c:pt idx="1">
                  <c:v>Program</c:v>
                </c:pt>
              </c:strCache>
            </c:strRef>
          </c:cat>
          <c:val>
            <c:numRef>
              <c:f>'admin vs programs (all funds)'!$E$26:$E$27</c:f>
              <c:numCache>
                <c:formatCode>"$"#,##0</c:formatCode>
                <c:ptCount val="2"/>
                <c:pt idx="0">
                  <c:v>449113.32</c:v>
                </c:pt>
                <c:pt idx="1">
                  <c:v>28317023.720000003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20-4B0C-A288-D8BD048AB7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271BF-42A9-415C-8F28-38E600E06AC0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167EB-C4DD-43B8-8F71-A5DE7F64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5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167EB-C4DD-43B8-8F71-A5DE7F64A16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93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167EB-C4DD-43B8-8F71-A5DE7F64A1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72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167EB-C4DD-43B8-8F71-A5DE7F64A16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7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167EB-C4DD-43B8-8F71-A5DE7F64A16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6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09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45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1317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28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34570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F1133-3259-4C45-BABA-5B62D9C6F78D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02819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439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4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7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1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89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143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3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72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2/16/2026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1133-3259-4C45-BABA-5B62D9C6F78D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25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063" y="843438"/>
            <a:ext cx="9144000" cy="164149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endParaRPr lang="en-US" sz="5300" dirty="0"/>
          </a:p>
        </p:txBody>
      </p:sp>
      <p:pic>
        <p:nvPicPr>
          <p:cNvPr id="5" name="Picture 4" descr="Logo&#10;&#10;Description automatically generated with medium confidence">
            <a:extLst>
              <a:ext uri="{FF2B5EF4-FFF2-40B4-BE49-F238E27FC236}">
                <a16:creationId xmlns:a16="http://schemas.microsoft.com/office/drawing/2014/main" id="{96310FB9-AEDA-4B26-BCF7-6E0E80BC1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546" y="5212239"/>
            <a:ext cx="2398063" cy="12554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81752E-D572-F82B-7C6E-A721D842BB68}"/>
              </a:ext>
            </a:extLst>
          </p:cNvPr>
          <p:cNvSpPr txBox="1"/>
          <p:nvPr/>
        </p:nvSpPr>
        <p:spPr>
          <a:xfrm>
            <a:off x="1065125" y="1643896"/>
            <a:ext cx="851955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Kentucky Office of Drug Control Policy</a:t>
            </a:r>
          </a:p>
          <a:p>
            <a:endParaRPr lang="en-US" sz="3200" dirty="0">
              <a:solidFill>
                <a:srgbClr val="002060"/>
              </a:solidFill>
              <a:latin typeface="+mj-lt"/>
              <a:cs typeface="Segoe UI" panose="020B0502040204020203" pitchFamily="34" charset="0"/>
            </a:endParaRPr>
          </a:p>
          <a:p>
            <a:pPr algn="ctr"/>
            <a:r>
              <a:rPr lang="en-US" dirty="0">
                <a:latin typeface="+mj-lt"/>
                <a:cs typeface="Segoe UI" panose="020B0502040204020203" pitchFamily="34" charset="0"/>
              </a:rPr>
              <a:t>Tobacco Settlement Agreement Fund Oversight Committee </a:t>
            </a:r>
          </a:p>
          <a:p>
            <a:pPr algn="ctr"/>
            <a:r>
              <a:rPr lang="en-US" dirty="0">
                <a:latin typeface="+mj-lt"/>
                <a:cs typeface="Segoe UI" panose="020B0502040204020203" pitchFamily="34" charset="0"/>
              </a:rPr>
              <a:t>February 23, 2026</a:t>
            </a:r>
          </a:p>
          <a:p>
            <a:endParaRPr lang="en-US" sz="32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33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4017" y="240533"/>
            <a:ext cx="8596668" cy="136992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KY Office of Drug Control Policy</a:t>
            </a:r>
            <a:b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</a:br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Overview</a:t>
            </a:r>
            <a:endParaRPr lang="en-US" sz="4000" dirty="0">
              <a:cs typeface="Segoe UI" panose="020B0502040204020203" pitchFamily="34" charset="0"/>
            </a:endParaRP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377F6EF1-8667-46C2-9DF6-E6F6AC641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6970" y="5706627"/>
            <a:ext cx="1820545" cy="953619"/>
          </a:xfrm>
          <a:prstGeom prst="rect">
            <a:avLst/>
          </a:prstGeom>
        </p:spPr>
      </p:pic>
      <p:sp>
        <p:nvSpPr>
          <p:cNvPr id="3" name="Text Box 7">
            <a:extLst>
              <a:ext uri="{FF2B5EF4-FFF2-40B4-BE49-F238E27FC236}">
                <a16:creationId xmlns:a16="http://schemas.microsoft.com/office/drawing/2014/main" id="{93AB303C-928E-722A-412F-1284C61F0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145" y="1768868"/>
            <a:ext cx="85966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ODCP is tasked with coordinating Kentucky’s response to substance misuse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4FCC21B7-EA28-87FA-471A-EBBA2C3B8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143" y="2687165"/>
            <a:ext cx="859666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ODCP’s goal is to change the way substance misuse is handled in Kentucky, thus reducing the problem and making the Commonwealth a model for other states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AAF897C9-56AE-2585-37F1-68626332D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143" y="4027303"/>
            <a:ext cx="8596669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Success depends on the involvement and support of grassroots coalitions, local and state agencies, and community and faith-based organizations throughout Kentucky</a:t>
            </a:r>
          </a:p>
        </p:txBody>
      </p:sp>
    </p:spTree>
    <p:extLst>
      <p:ext uri="{BB962C8B-B14F-4D97-AF65-F5344CB8AC3E}">
        <p14:creationId xmlns:p14="http://schemas.microsoft.com/office/powerpoint/2010/main" val="3334580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84D78-F1F1-843B-67CA-F873D939D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997EE-E15B-737C-F97C-150D88622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177" y="117278"/>
            <a:ext cx="8596668" cy="136992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SFY 2024</a:t>
            </a:r>
            <a:b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</a:br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Expenditures</a:t>
            </a:r>
            <a:endParaRPr lang="en-US" sz="4000" dirty="0">
              <a:cs typeface="Segoe UI" panose="020B0502040204020203" pitchFamily="34" charset="0"/>
            </a:endParaRP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645085F9-91BC-BF20-86CE-33ED85CB8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1629" y="5696668"/>
            <a:ext cx="1820545" cy="95361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ED3FC7C-D7AA-5C85-B033-9047AFD067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391749"/>
              </p:ext>
            </p:extLst>
          </p:nvPr>
        </p:nvGraphicFramePr>
        <p:xfrm>
          <a:off x="688774" y="1464916"/>
          <a:ext cx="4207683" cy="4819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861">
                  <a:extLst>
                    <a:ext uri="{9D8B030D-6E8A-4147-A177-3AD203B41FA5}">
                      <a16:colId xmlns:a16="http://schemas.microsoft.com/office/drawing/2014/main" val="4210057278"/>
                    </a:ext>
                  </a:extLst>
                </a:gridCol>
                <a:gridCol w="2062822">
                  <a:extLst>
                    <a:ext uri="{9D8B030D-6E8A-4147-A177-3AD203B41FA5}">
                      <a16:colId xmlns:a16="http://schemas.microsoft.com/office/drawing/2014/main" val="1021124603"/>
                    </a:ext>
                  </a:extLst>
                </a:gridCol>
              </a:tblGrid>
              <a:tr h="4276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dirty="0"/>
                        <a:t>SFY2024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056594"/>
                  </a:ext>
                </a:extLst>
              </a:tr>
              <a:tr h="42768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Expended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456146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Tobacco-</a:t>
                      </a:r>
                    </a:p>
                    <a:p>
                      <a:pPr algn="ctr"/>
                      <a:r>
                        <a:rPr lang="en-US" dirty="0"/>
                        <a:t>Settlement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$5,416,004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896284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General –</a:t>
                      </a:r>
                    </a:p>
                    <a:p>
                      <a:pPr algn="ctr"/>
                      <a:r>
                        <a:rPr lang="en-US" dirty="0"/>
                        <a:t>Substance Abuse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$16,378,300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326149"/>
                  </a:ext>
                </a:extLst>
              </a:tr>
              <a:tr h="4314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Restricted – </a:t>
                      </a:r>
                    </a:p>
                    <a:p>
                      <a:pPr algn="ctr"/>
                      <a:r>
                        <a:rPr lang="en-US" dirty="0"/>
                        <a:t>Purdue Lawsuit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$1,500,000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9968041"/>
                  </a:ext>
                </a:extLst>
              </a:tr>
              <a:tr h="5117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General – </a:t>
                      </a:r>
                    </a:p>
                    <a:p>
                      <a:pPr algn="ctr"/>
                      <a:r>
                        <a:rPr lang="en-US" dirty="0"/>
                        <a:t>Budget Line 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$5,850,000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302319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Federal-</a:t>
                      </a:r>
                    </a:p>
                    <a:p>
                      <a:pPr algn="ctr"/>
                      <a:r>
                        <a:rPr lang="en-US" dirty="0"/>
                        <a:t>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$609,729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696301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$29,754,034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88966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3DAB24D-99A3-32CF-C2D8-BC0E86F1FB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2445925"/>
              </p:ext>
            </p:extLst>
          </p:nvPr>
        </p:nvGraphicFramePr>
        <p:xfrm>
          <a:off x="5202865" y="1735036"/>
          <a:ext cx="4382571" cy="3387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AA0F4BC-79B0-B593-F04E-BB3A870598B0}"/>
              </a:ext>
            </a:extLst>
          </p:cNvPr>
          <p:cNvSpPr txBox="1"/>
          <p:nvPr/>
        </p:nvSpPr>
        <p:spPr>
          <a:xfrm>
            <a:off x="5144765" y="5516817"/>
            <a:ext cx="3125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Less than 2% of the total expended amount is utilized for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3169164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3A603A-EDD8-68BD-5921-28FFB45C9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57EAD-411E-515C-DCD7-A1E663E06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177" y="117278"/>
            <a:ext cx="8596668" cy="136992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SFY 2025</a:t>
            </a:r>
            <a:b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</a:br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Expenditures</a:t>
            </a:r>
            <a:endParaRPr lang="en-US" sz="4000" dirty="0">
              <a:cs typeface="Segoe UI" panose="020B0502040204020203" pitchFamily="34" charset="0"/>
            </a:endParaRP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07C8A216-3EC2-4CCA-906D-1823F8692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1629" y="5696668"/>
            <a:ext cx="1820545" cy="95361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CB46FFD-197A-1AE3-0B73-7EF46C619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921006"/>
              </p:ext>
            </p:extLst>
          </p:nvPr>
        </p:nvGraphicFramePr>
        <p:xfrm>
          <a:off x="688774" y="1464916"/>
          <a:ext cx="4207683" cy="4839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861">
                  <a:extLst>
                    <a:ext uri="{9D8B030D-6E8A-4147-A177-3AD203B41FA5}">
                      <a16:colId xmlns:a16="http://schemas.microsoft.com/office/drawing/2014/main" val="4210057278"/>
                    </a:ext>
                  </a:extLst>
                </a:gridCol>
                <a:gridCol w="2062822">
                  <a:extLst>
                    <a:ext uri="{9D8B030D-6E8A-4147-A177-3AD203B41FA5}">
                      <a16:colId xmlns:a16="http://schemas.microsoft.com/office/drawing/2014/main" val="1021124603"/>
                    </a:ext>
                  </a:extLst>
                </a:gridCol>
              </a:tblGrid>
              <a:tr h="42768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dirty="0"/>
                        <a:t>SFY2025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056594"/>
                  </a:ext>
                </a:extLst>
              </a:tr>
              <a:tr h="42768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Expended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456146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Tobacco-</a:t>
                      </a:r>
                    </a:p>
                    <a:p>
                      <a:pPr algn="ctr"/>
                      <a:r>
                        <a:rPr lang="en-US" dirty="0"/>
                        <a:t>Settlement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$3,440,615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896284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General –</a:t>
                      </a:r>
                    </a:p>
                    <a:p>
                      <a:pPr algn="ctr"/>
                      <a:r>
                        <a:rPr lang="en-US" dirty="0"/>
                        <a:t>Substance Abuse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$16,375,700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326149"/>
                  </a:ext>
                </a:extLst>
              </a:tr>
              <a:tr h="51176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General – </a:t>
                      </a:r>
                    </a:p>
                    <a:p>
                      <a:pPr algn="ctr"/>
                      <a:r>
                        <a:rPr lang="en-US" dirty="0"/>
                        <a:t>Budget Line Items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$8,000,000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302319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Federal-</a:t>
                      </a:r>
                    </a:p>
                    <a:p>
                      <a:pPr algn="ctr"/>
                      <a:r>
                        <a:rPr lang="en-US" dirty="0"/>
                        <a:t>Grant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$199,822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696301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Restricted – </a:t>
                      </a:r>
                    </a:p>
                    <a:p>
                      <a:pPr algn="ctr"/>
                      <a:r>
                        <a:rPr lang="en-US" dirty="0"/>
                        <a:t>Service 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$750,000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606944"/>
                  </a:ext>
                </a:extLst>
              </a:tr>
              <a:tr h="65990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$28,766,137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08896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3B1BA7B-378F-E60D-E480-145D2B3DEB03}"/>
              </a:ext>
            </a:extLst>
          </p:cNvPr>
          <p:cNvSpPr txBox="1"/>
          <p:nvPr/>
        </p:nvSpPr>
        <p:spPr>
          <a:xfrm>
            <a:off x="5285442" y="5516816"/>
            <a:ext cx="31250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Less than 2% of the total expended amount is utilized for administration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CA9F2D-7837-E0D5-7724-C247143A9E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6008473"/>
              </p:ext>
            </p:extLst>
          </p:nvPr>
        </p:nvGraphicFramePr>
        <p:xfrm>
          <a:off x="5643909" y="1753092"/>
          <a:ext cx="3801542" cy="3281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183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7" name="Isosceles Triangle 36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997" y="775954"/>
            <a:ext cx="8288032" cy="10963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en-US" dirty="0">
                <a:solidFill>
                  <a:srgbClr val="002060"/>
                </a:solidFill>
              </a:rPr>
              <a:t>Tobacco Master Settlement Fund Expenditures by Type</a:t>
            </a:r>
            <a:br>
              <a:rPr lang="en-US" sz="2600" dirty="0"/>
            </a:br>
            <a:endParaRPr lang="en-US" sz="2600" dirty="0"/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377F6EF1-8667-46C2-9DF6-E6F6AC641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9540" y="5590987"/>
            <a:ext cx="1820545" cy="953619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BFE328C-1644-F2CD-ABEC-A77A5E58C1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69412"/>
              </p:ext>
            </p:extLst>
          </p:nvPr>
        </p:nvGraphicFramePr>
        <p:xfrm>
          <a:off x="1517569" y="1970254"/>
          <a:ext cx="7469331" cy="3299452"/>
        </p:xfrm>
        <a:graphic>
          <a:graphicData uri="http://schemas.openxmlformats.org/drawingml/2006/table">
            <a:tbl>
              <a:tblPr/>
              <a:tblGrid>
                <a:gridCol w="3860999">
                  <a:extLst>
                    <a:ext uri="{9D8B030D-6E8A-4147-A177-3AD203B41FA5}">
                      <a16:colId xmlns:a16="http://schemas.microsoft.com/office/drawing/2014/main" val="1042611832"/>
                    </a:ext>
                  </a:extLst>
                </a:gridCol>
                <a:gridCol w="1756258">
                  <a:extLst>
                    <a:ext uri="{9D8B030D-6E8A-4147-A177-3AD203B41FA5}">
                      <a16:colId xmlns:a16="http://schemas.microsoft.com/office/drawing/2014/main" val="2967748181"/>
                    </a:ext>
                  </a:extLst>
                </a:gridCol>
                <a:gridCol w="1852074">
                  <a:extLst>
                    <a:ext uri="{9D8B030D-6E8A-4147-A177-3AD203B41FA5}">
                      <a16:colId xmlns:a16="http://schemas.microsoft.com/office/drawing/2014/main" val="1767236801"/>
                    </a:ext>
                  </a:extLst>
                </a:gridCol>
              </a:tblGrid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of Expense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906134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 ASAP Supplemental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354,217.35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632668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 ASAP Traditional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2,330,000.00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2,290,000.00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719598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185,000.00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205,000.00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681272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EKCEP-Recovery &amp; Support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1,500,000.00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169,296.31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6320538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Chamber-2nd Chance Employment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375,000.00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375,000.00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359283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VOA-Restorative Justice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250,000.00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233,500.00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0921579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Casey's Law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40,000.00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397143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FindHelpKY Promotion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-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16,500.00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160304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CHFS Local Health Department Support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206,000.00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881412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Reducing Barriers to ReEntry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30,000.00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(3,897.07)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169512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Administrative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145,787.06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155,216.20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6217003"/>
                  </a:ext>
                </a:extLst>
              </a:tr>
              <a:tr h="2538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5,416,004.41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3,440,615.44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17" marR="8517" marT="851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632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079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276" y="182679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400" dirty="0">
                <a:solidFill>
                  <a:srgbClr val="002060"/>
                </a:solidFill>
              </a:rPr>
              <a:t>General Fund -Substance Abuse Initiatives Expenditures by Type</a:t>
            </a:r>
          </a:p>
        </p:txBody>
      </p:sp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377F6EF1-8667-46C2-9DF6-E6F6AC641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9202" y="5687367"/>
            <a:ext cx="1820545" cy="953619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06A3B7-8A93-A609-93F6-F0A34F005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653230"/>
              </p:ext>
            </p:extLst>
          </p:nvPr>
        </p:nvGraphicFramePr>
        <p:xfrm>
          <a:off x="862129" y="1657703"/>
          <a:ext cx="7953972" cy="4230630"/>
        </p:xfrm>
        <a:graphic>
          <a:graphicData uri="http://schemas.openxmlformats.org/drawingml/2006/table">
            <a:tbl>
              <a:tblPr/>
              <a:tblGrid>
                <a:gridCol w="4105120">
                  <a:extLst>
                    <a:ext uri="{9D8B030D-6E8A-4147-A177-3AD203B41FA5}">
                      <a16:colId xmlns:a16="http://schemas.microsoft.com/office/drawing/2014/main" val="605127465"/>
                    </a:ext>
                  </a:extLst>
                </a:gridCol>
                <a:gridCol w="1874596">
                  <a:extLst>
                    <a:ext uri="{9D8B030D-6E8A-4147-A177-3AD203B41FA5}">
                      <a16:colId xmlns:a16="http://schemas.microsoft.com/office/drawing/2014/main" val="2995793698"/>
                    </a:ext>
                  </a:extLst>
                </a:gridCol>
                <a:gridCol w="1974256">
                  <a:extLst>
                    <a:ext uri="{9D8B030D-6E8A-4147-A177-3AD203B41FA5}">
                      <a16:colId xmlns:a16="http://schemas.microsoft.com/office/drawing/2014/main" val="2321571284"/>
                    </a:ext>
                  </a:extLst>
                </a:gridCol>
              </a:tblGrid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 of Expense</a:t>
                      </a: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899720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KY-ASAP Supplemental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1,049,734.07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1,298,080.39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8416031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DPA-Social Workers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2,000,000.00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2,000,000.00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3128358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CHFS-NeoNatal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2,675,500.00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3,204,800.00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398884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CHFS-CMHC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3,324,500.00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2,795,200.00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132785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PAC-Rocket Docket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2,000,000.00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2,000,000.00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9472341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DOC-Substance Abuse Program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3,000,000.00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3,000,000.00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030046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EKCEP-Recovery &amp; Support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-  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530,703.69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8068396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UNITE-Call Center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600,000.00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650,000.00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1307031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KPERF-Naloxone Law Enforcement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600,000.00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254253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 Medical Examiner's Office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50,000.00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676339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Justice Treatment Program Evaluation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134,885.24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(1,981.20)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36199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Recovery Ready Communities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300,000.00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955158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KSP-Interdiction &amp; Prevention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300,000.00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305,000.00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8021120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Narcotics Officers Training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25,000.00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452325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Law Enforcement Deflection &amp; Diversion Training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4,026.00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-  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1115384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Administrative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314,654.69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293,897.12 </a:t>
                      </a:r>
                      <a:endParaRPr lang="en-US" sz="1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803760"/>
                  </a:ext>
                </a:extLst>
              </a:tr>
              <a:tr h="23503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US" sz="13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16,378,300.00 </a:t>
                      </a:r>
                      <a:endParaRPr lang="en-US" sz="13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16,375,700.00 </a:t>
                      </a: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51" marR="6151" marT="6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261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25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040B6FF9-5458-4D87-B52B-A720DD472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2129" y="5577460"/>
            <a:ext cx="1820545" cy="953619"/>
          </a:xfrm>
          <a:prstGeom prst="rect">
            <a:avLst/>
          </a:prstGeom>
        </p:spPr>
      </p:pic>
      <p:sp>
        <p:nvSpPr>
          <p:cNvPr id="2" name="Text Box 7">
            <a:extLst>
              <a:ext uri="{FF2B5EF4-FFF2-40B4-BE49-F238E27FC236}">
                <a16:creationId xmlns:a16="http://schemas.microsoft.com/office/drawing/2014/main" id="{476E43FE-7701-B92C-503D-9E9DA074F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2998" y="2583538"/>
            <a:ext cx="678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Van</a:t>
            </a:r>
            <a:r>
              <a:rPr lang="en-US" altLang="en-US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Ingram</a:t>
            </a:r>
            <a:r>
              <a:rPr lang="en-US" altLang="en-US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Executive</a:t>
            </a:r>
            <a:r>
              <a:rPr lang="en-US" altLang="en-US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Director</a:t>
            </a: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FADA011A-C215-CF0D-0196-64CF6A456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3" y="3198167"/>
            <a:ext cx="68770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Heather Wainscott</a:t>
            </a:r>
            <a:r>
              <a:rPr lang="en-US" altLang="en-US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Branch Manager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0BB7A429-EE86-702B-3EE3-E4B7FE404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4" y="3843213"/>
            <a:ext cx="74390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Amy Andrews</a:t>
            </a:r>
            <a:r>
              <a:rPr lang="en-US" altLang="en-US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en-US" altLang="en-US" sz="2400" b="1" dirty="0">
                <a:solidFill>
                  <a:schemeClr val="tx2"/>
                </a:solidFill>
                <a:latin typeface="+mj-lt"/>
              </a:rPr>
              <a:t>Justice Program Administrator</a:t>
            </a: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2A00CAA2-E690-CD06-0559-1400E2802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3" y="4488259"/>
            <a:ext cx="77724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547688" indent="-2730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822325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096963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1371600" indent="-228600">
              <a:spcBef>
                <a:spcPct val="20000"/>
              </a:spcBef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en-US" altLang="en-US" sz="2400" b="1" dirty="0">
                <a:solidFill>
                  <a:schemeClr val="tx2"/>
                </a:solidFill>
                <a:latin typeface="+mn-lt"/>
              </a:rPr>
              <a:t>Logan McChesney, Administrative Specialist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D530731-6C3B-A750-F067-760762B29AFB}"/>
              </a:ext>
            </a:extLst>
          </p:cNvPr>
          <p:cNvSpPr txBox="1">
            <a:spLocks/>
          </p:cNvSpPr>
          <p:nvPr/>
        </p:nvSpPr>
        <p:spPr>
          <a:xfrm>
            <a:off x="1142998" y="627565"/>
            <a:ext cx="8596668" cy="13699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KY Office of Drug Control Policy</a:t>
            </a:r>
            <a:b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</a:br>
            <a:r>
              <a:rPr lang="en-US" sz="4000" dirty="0">
                <a:solidFill>
                  <a:srgbClr val="002060"/>
                </a:solidFill>
                <a:cs typeface="Segoe UI" panose="020B0502040204020203" pitchFamily="34" charset="0"/>
              </a:rPr>
              <a:t>Staff</a:t>
            </a:r>
          </a:p>
        </p:txBody>
      </p:sp>
    </p:spTree>
    <p:extLst>
      <p:ext uri="{BB962C8B-B14F-4D97-AF65-F5344CB8AC3E}">
        <p14:creationId xmlns:p14="http://schemas.microsoft.com/office/powerpoint/2010/main" val="10418174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6068</TotalTime>
  <Words>498</Words>
  <Application>Microsoft Office PowerPoint</Application>
  <PresentationFormat>Widescreen</PresentationFormat>
  <Paragraphs>158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Segoe UI</vt:lpstr>
      <vt:lpstr>Trebuchet MS</vt:lpstr>
      <vt:lpstr>Wingdings 3</vt:lpstr>
      <vt:lpstr>Facet</vt:lpstr>
      <vt:lpstr> </vt:lpstr>
      <vt:lpstr>KY Office of Drug Control Policy Overview</vt:lpstr>
      <vt:lpstr>SFY 2024 Expenditures</vt:lpstr>
      <vt:lpstr>SFY 2025 Expenditures</vt:lpstr>
      <vt:lpstr>Tobacco Master Settlement Fund Expenditures by Type </vt:lpstr>
      <vt:lpstr>General Fund -Substance Abuse Initiatives Expenditures by Type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the Agency LaShana Harris, Commissioner</dc:title>
  <dc:creator>Reynolds, Jason C.</dc:creator>
  <cp:lastModifiedBy>Norton, Rebecca A (Justice)</cp:lastModifiedBy>
  <cp:revision>148</cp:revision>
  <dcterms:created xsi:type="dcterms:W3CDTF">2020-07-17T02:48:44Z</dcterms:created>
  <dcterms:modified xsi:type="dcterms:W3CDTF">2026-02-16T19:53:16Z</dcterms:modified>
</cp:coreProperties>
</file>