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Adobe Garamond Pro" panose="020B0604020202020204" charset="0"/>
      <p:regular r:id="rId16"/>
    </p:embeddedFont>
    <p:embeddedFont>
      <p:font typeface="League Spartan" panose="020B0604020202020204" charset="0"/>
      <p:regular r:id="rId17"/>
    </p:embeddedFont>
    <p:embeddedFont>
      <p:font typeface="MetaBold-Roman" panose="02000803000000000000" charset="0"/>
      <p:regular r:id="rId18"/>
    </p:embeddedFont>
    <p:embeddedFont>
      <p:font typeface="MetaCondMediumLF-Roman" panose="02000603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5725" y="8737365"/>
            <a:ext cx="591446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3099695" y="8418028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0"/>
                </a:lnTo>
                <a:lnTo>
                  <a:pt x="0" y="102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62704" y="1037893"/>
            <a:ext cx="3740504" cy="1434790"/>
          </a:xfrm>
          <a:custGeom>
            <a:avLst/>
            <a:gdLst/>
            <a:ahLst/>
            <a:cxnLst/>
            <a:rect l="l" t="t" r="r" b="b"/>
            <a:pathLst>
              <a:path w="3740504" h="1434790">
                <a:moveTo>
                  <a:pt x="0" y="0"/>
                </a:moveTo>
                <a:lnTo>
                  <a:pt x="3740504" y="0"/>
                </a:lnTo>
                <a:lnTo>
                  <a:pt x="3740504" y="1434790"/>
                </a:lnTo>
                <a:lnTo>
                  <a:pt x="0" y="1434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850760" y="2196983"/>
            <a:ext cx="9098421" cy="6221045"/>
          </a:xfrm>
          <a:custGeom>
            <a:avLst/>
            <a:gdLst/>
            <a:ahLst/>
            <a:cxnLst/>
            <a:rect l="l" t="t" r="r" b="b"/>
            <a:pathLst>
              <a:path w="9098421" h="6221045">
                <a:moveTo>
                  <a:pt x="0" y="0"/>
                </a:moveTo>
                <a:lnTo>
                  <a:pt x="9098421" y="0"/>
                </a:lnTo>
                <a:lnTo>
                  <a:pt x="9098421" y="6221045"/>
                </a:lnTo>
                <a:lnTo>
                  <a:pt x="0" y="6221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5751" y="3755901"/>
            <a:ext cx="7054409" cy="1735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07"/>
              </a:lnSpc>
            </a:pPr>
            <a:r>
              <a:rPr lang="en-US" sz="5482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RESTORATIVE JUSTICE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6158" y="5911044"/>
            <a:ext cx="6053594" cy="238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643">
                <a:solidFill>
                  <a:srgbClr val="0067AC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Transforming Communities </a:t>
            </a:r>
          </a:p>
          <a:p>
            <a:pPr algn="ctr">
              <a:lnSpc>
                <a:spcPts val="4590"/>
              </a:lnSpc>
            </a:pPr>
            <a:r>
              <a:rPr lang="en-US" sz="3643">
                <a:solidFill>
                  <a:srgbClr val="0067AC"/>
                </a:solidFill>
                <a:latin typeface="Adobe Garamond Pro"/>
                <a:ea typeface="Adobe Garamond Pro"/>
                <a:cs typeface="Adobe Garamond Pro"/>
                <a:sym typeface="Adobe Garamond Pro"/>
              </a:rPr>
              <a:t>by Increasing Accountability and Support for Youth.</a:t>
            </a:r>
          </a:p>
          <a:p>
            <a:pPr marL="0" lvl="0" indent="0" algn="ctr">
              <a:lnSpc>
                <a:spcPts val="4590"/>
              </a:lnSpc>
            </a:pPr>
            <a:endParaRPr lang="en-US" sz="3643">
              <a:solidFill>
                <a:srgbClr val="0067AC"/>
              </a:solidFill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8125" y="8889765"/>
            <a:ext cx="591446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7728140" y="8445650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0"/>
                </a:lnTo>
                <a:lnTo>
                  <a:pt x="0" y="102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091149" y="1111766"/>
            <a:ext cx="3740504" cy="1434790"/>
          </a:xfrm>
          <a:custGeom>
            <a:avLst/>
            <a:gdLst/>
            <a:ahLst/>
            <a:cxnLst/>
            <a:rect l="l" t="t" r="r" b="b"/>
            <a:pathLst>
              <a:path w="3740504" h="1434790">
                <a:moveTo>
                  <a:pt x="0" y="0"/>
                </a:moveTo>
                <a:lnTo>
                  <a:pt x="3740504" y="0"/>
                </a:lnTo>
                <a:lnTo>
                  <a:pt x="3740504" y="1434790"/>
                </a:lnTo>
                <a:lnTo>
                  <a:pt x="0" y="1434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1390650" y="-155314"/>
            <a:ext cx="1857826" cy="10968379"/>
            <a:chOff x="0" y="0"/>
            <a:chExt cx="489304" cy="28887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229092" y="3850673"/>
            <a:ext cx="8162575" cy="99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92"/>
              </a:lnSpc>
            </a:pPr>
            <a:r>
              <a:rPr lang="en-US" sz="6343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975" y="354324"/>
            <a:ext cx="2204339" cy="845545"/>
          </a:xfrm>
          <a:custGeom>
            <a:avLst/>
            <a:gdLst/>
            <a:ahLst/>
            <a:cxnLst/>
            <a:rect l="l" t="t" r="r" b="b"/>
            <a:pathLst>
              <a:path w="2204339" h="845545">
                <a:moveTo>
                  <a:pt x="0" y="0"/>
                </a:moveTo>
                <a:lnTo>
                  <a:pt x="2204339" y="0"/>
                </a:lnTo>
                <a:lnTo>
                  <a:pt x="2204339" y="845545"/>
                </a:lnTo>
                <a:lnTo>
                  <a:pt x="0" y="845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25733" y="3715395"/>
            <a:ext cx="1056462" cy="1056462"/>
          </a:xfrm>
          <a:custGeom>
            <a:avLst/>
            <a:gdLst/>
            <a:ahLst/>
            <a:cxnLst/>
            <a:rect l="l" t="t" r="r" b="b"/>
            <a:pathLst>
              <a:path w="1056462" h="1056462">
                <a:moveTo>
                  <a:pt x="0" y="0"/>
                </a:moveTo>
                <a:lnTo>
                  <a:pt x="1056462" y="0"/>
                </a:lnTo>
                <a:lnTo>
                  <a:pt x="1056462" y="1056462"/>
                </a:lnTo>
                <a:lnTo>
                  <a:pt x="0" y="1056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825733" y="1297510"/>
            <a:ext cx="1056462" cy="1056462"/>
          </a:xfrm>
          <a:custGeom>
            <a:avLst/>
            <a:gdLst/>
            <a:ahLst/>
            <a:cxnLst/>
            <a:rect l="l" t="t" r="r" b="b"/>
            <a:pathLst>
              <a:path w="1056462" h="1056462">
                <a:moveTo>
                  <a:pt x="0" y="0"/>
                </a:moveTo>
                <a:lnTo>
                  <a:pt x="1056462" y="0"/>
                </a:lnTo>
                <a:lnTo>
                  <a:pt x="1056462" y="1056462"/>
                </a:lnTo>
                <a:lnTo>
                  <a:pt x="0" y="10564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2926217" y="589423"/>
            <a:ext cx="3841560" cy="3757710"/>
          </a:xfrm>
          <a:custGeom>
            <a:avLst/>
            <a:gdLst/>
            <a:ahLst/>
            <a:cxnLst/>
            <a:rect l="l" t="t" r="r" b="b"/>
            <a:pathLst>
              <a:path w="3841560" h="3757710">
                <a:moveTo>
                  <a:pt x="3841560" y="0"/>
                </a:moveTo>
                <a:lnTo>
                  <a:pt x="0" y="0"/>
                </a:lnTo>
                <a:lnTo>
                  <a:pt x="0" y="3757710"/>
                </a:lnTo>
                <a:lnTo>
                  <a:pt x="3841560" y="3757710"/>
                </a:lnTo>
                <a:lnTo>
                  <a:pt x="38415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115475" y="7847543"/>
            <a:ext cx="2143351" cy="2143351"/>
          </a:xfrm>
          <a:custGeom>
            <a:avLst/>
            <a:gdLst/>
            <a:ahLst/>
            <a:cxnLst/>
            <a:rect l="l" t="t" r="r" b="b"/>
            <a:pathLst>
              <a:path w="2143351" h="2143351">
                <a:moveTo>
                  <a:pt x="0" y="0"/>
                </a:moveTo>
                <a:lnTo>
                  <a:pt x="2143351" y="0"/>
                </a:lnTo>
                <a:lnTo>
                  <a:pt x="2143351" y="2143351"/>
                </a:lnTo>
                <a:lnTo>
                  <a:pt x="0" y="21433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0631769">
            <a:off x="4759823" y="8125153"/>
            <a:ext cx="1944096" cy="549207"/>
          </a:xfrm>
          <a:custGeom>
            <a:avLst/>
            <a:gdLst/>
            <a:ahLst/>
            <a:cxnLst/>
            <a:rect l="l" t="t" r="r" b="b"/>
            <a:pathLst>
              <a:path w="1944096" h="549207">
                <a:moveTo>
                  <a:pt x="0" y="0"/>
                </a:moveTo>
                <a:lnTo>
                  <a:pt x="1944096" y="0"/>
                </a:lnTo>
                <a:lnTo>
                  <a:pt x="1944096" y="549207"/>
                </a:lnTo>
                <a:lnTo>
                  <a:pt x="0" y="549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13596" y="777097"/>
            <a:ext cx="1896472" cy="1896472"/>
          </a:xfrm>
          <a:custGeom>
            <a:avLst/>
            <a:gdLst/>
            <a:ahLst/>
            <a:cxnLst/>
            <a:rect l="l" t="t" r="r" b="b"/>
            <a:pathLst>
              <a:path w="1896472" h="1896472">
                <a:moveTo>
                  <a:pt x="0" y="0"/>
                </a:moveTo>
                <a:lnTo>
                  <a:pt x="1896472" y="0"/>
                </a:lnTo>
                <a:lnTo>
                  <a:pt x="1896472" y="1896472"/>
                </a:lnTo>
                <a:lnTo>
                  <a:pt x="0" y="18964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813596" y="3334227"/>
            <a:ext cx="1818798" cy="1818798"/>
          </a:xfrm>
          <a:custGeom>
            <a:avLst/>
            <a:gdLst/>
            <a:ahLst/>
            <a:cxnLst/>
            <a:rect l="l" t="t" r="r" b="b"/>
            <a:pathLst>
              <a:path w="1818798" h="1818798">
                <a:moveTo>
                  <a:pt x="0" y="0"/>
                </a:moveTo>
                <a:lnTo>
                  <a:pt x="1818798" y="0"/>
                </a:lnTo>
                <a:lnTo>
                  <a:pt x="1818798" y="1818798"/>
                </a:lnTo>
                <a:lnTo>
                  <a:pt x="0" y="1818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13596" y="5965477"/>
            <a:ext cx="1818798" cy="1818798"/>
          </a:xfrm>
          <a:custGeom>
            <a:avLst/>
            <a:gdLst/>
            <a:ahLst/>
            <a:cxnLst/>
            <a:rect l="l" t="t" r="r" b="b"/>
            <a:pathLst>
              <a:path w="1818798" h="1818798">
                <a:moveTo>
                  <a:pt x="0" y="0"/>
                </a:moveTo>
                <a:lnTo>
                  <a:pt x="1818798" y="0"/>
                </a:lnTo>
                <a:lnTo>
                  <a:pt x="1818798" y="1818798"/>
                </a:lnTo>
                <a:lnTo>
                  <a:pt x="0" y="1818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404262" y="817635"/>
            <a:ext cx="5109466" cy="25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4569">
                <a:solidFill>
                  <a:srgbClr val="FFFFFF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Follow us!</a:t>
            </a:r>
          </a:p>
          <a:p>
            <a:pPr algn="ctr">
              <a:lnSpc>
                <a:spcPts val="6762"/>
              </a:lnSpc>
            </a:pPr>
            <a:r>
              <a:rPr lang="en-US" sz="4569">
                <a:solidFill>
                  <a:srgbClr val="FFFFFF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Like us! </a:t>
            </a:r>
          </a:p>
          <a:p>
            <a:pPr algn="ctr">
              <a:lnSpc>
                <a:spcPts val="6762"/>
              </a:lnSpc>
            </a:pPr>
            <a:r>
              <a:rPr lang="en-US" sz="4569">
                <a:solidFill>
                  <a:srgbClr val="FFFFFF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Share us!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90446" y="4746375"/>
            <a:ext cx="9246564" cy="90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0"/>
              </a:lnSpc>
            </a:pPr>
            <a:r>
              <a:rPr lang="en-US" sz="4858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Follow us on social @voamid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6256" y="8939142"/>
            <a:ext cx="9246564" cy="90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0"/>
              </a:lnSpc>
            </a:pPr>
            <a:r>
              <a:rPr lang="en-US" sz="4858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Visit our website at voamid.org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7021" y="8833494"/>
            <a:ext cx="3376810" cy="96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1"/>
              </a:lnSpc>
            </a:pPr>
            <a:r>
              <a:rPr lang="en-US" sz="2608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Scan here </a:t>
            </a:r>
          </a:p>
          <a:p>
            <a:pPr algn="ctr">
              <a:lnSpc>
                <a:spcPts val="3861"/>
              </a:lnSpc>
            </a:pPr>
            <a:r>
              <a:rPr lang="en-US" sz="2608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from your mobile device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083319" y="-118563"/>
            <a:ext cx="2387391" cy="10804891"/>
            <a:chOff x="0" y="0"/>
            <a:chExt cx="605888" cy="27421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05888" cy="2742135"/>
            </a:xfrm>
            <a:custGeom>
              <a:avLst/>
              <a:gdLst/>
              <a:ahLst/>
              <a:cxnLst/>
              <a:rect l="l" t="t" r="r" b="b"/>
              <a:pathLst>
                <a:path w="605888" h="2742135">
                  <a:moveTo>
                    <a:pt x="0" y="0"/>
                  </a:moveTo>
                  <a:lnTo>
                    <a:pt x="605888" y="0"/>
                  </a:lnTo>
                  <a:lnTo>
                    <a:pt x="605888" y="2742135"/>
                  </a:lnTo>
                  <a:lnTo>
                    <a:pt x="0" y="2742135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605888" cy="2799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825733" y="6362834"/>
            <a:ext cx="1024082" cy="1024082"/>
          </a:xfrm>
          <a:custGeom>
            <a:avLst/>
            <a:gdLst/>
            <a:ahLst/>
            <a:cxnLst/>
            <a:rect l="l" t="t" r="r" b="b"/>
            <a:pathLst>
              <a:path w="1024082" h="1024082">
                <a:moveTo>
                  <a:pt x="0" y="0"/>
                </a:moveTo>
                <a:lnTo>
                  <a:pt x="1024083" y="0"/>
                </a:lnTo>
                <a:lnTo>
                  <a:pt x="1024083" y="1024083"/>
                </a:lnTo>
                <a:lnTo>
                  <a:pt x="0" y="1024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37243" y="1877809"/>
            <a:ext cx="8099697" cy="5943153"/>
          </a:xfrm>
          <a:custGeom>
            <a:avLst/>
            <a:gdLst/>
            <a:ahLst/>
            <a:cxnLst/>
            <a:rect l="l" t="t" r="r" b="b"/>
            <a:pathLst>
              <a:path w="8099697" h="5943153">
                <a:moveTo>
                  <a:pt x="0" y="0"/>
                </a:moveTo>
                <a:lnTo>
                  <a:pt x="8099697" y="0"/>
                </a:lnTo>
                <a:lnTo>
                  <a:pt x="8099697" y="5943153"/>
                </a:lnTo>
                <a:lnTo>
                  <a:pt x="0" y="5943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3141517"/>
            <a:ext cx="7042519" cy="490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1"/>
              </a:lnSpc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VOA’s Restorative Justice Center provides a facilitated process to allow yo</a:t>
            </a:r>
            <a:r>
              <a:rPr lang="en-US" sz="3019" b="1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uth harmed by crime or wrongdoing to meet with the person(s) who caused the harm so they can negotiate their own resolution to address the harm outside of traditional systems.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202613"/>
            <a:ext cx="7522192" cy="67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66566" y="5275481"/>
            <a:ext cx="6573263" cy="4379437"/>
          </a:xfrm>
          <a:custGeom>
            <a:avLst/>
            <a:gdLst/>
            <a:ahLst/>
            <a:cxnLst/>
            <a:rect l="l" t="t" r="r" b="b"/>
            <a:pathLst>
              <a:path w="6573263" h="4379437">
                <a:moveTo>
                  <a:pt x="0" y="0"/>
                </a:moveTo>
                <a:lnTo>
                  <a:pt x="6573263" y="0"/>
                </a:lnTo>
                <a:lnTo>
                  <a:pt x="6573263" y="4379436"/>
                </a:lnTo>
                <a:lnTo>
                  <a:pt x="0" y="4379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466566" y="445063"/>
            <a:ext cx="6573263" cy="4560201"/>
          </a:xfrm>
          <a:custGeom>
            <a:avLst/>
            <a:gdLst/>
            <a:ahLst/>
            <a:cxnLst/>
            <a:rect l="l" t="t" r="r" b="b"/>
            <a:pathLst>
              <a:path w="6573263" h="4560201">
                <a:moveTo>
                  <a:pt x="0" y="0"/>
                </a:moveTo>
                <a:lnTo>
                  <a:pt x="6573263" y="0"/>
                </a:lnTo>
                <a:lnTo>
                  <a:pt x="6573263" y="4560202"/>
                </a:lnTo>
                <a:lnTo>
                  <a:pt x="0" y="4560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93388" y="2958568"/>
            <a:ext cx="9571907" cy="669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837" lvl="1" indent="-325919" algn="l">
              <a:lnSpc>
                <a:spcPts val="5645"/>
              </a:lnSpc>
              <a:buFont typeface="Arial"/>
              <a:buChar char="•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RJ provides a holistic and comprehensive approach to </a:t>
            </a:r>
            <a:r>
              <a:rPr lang="en-US" sz="3019" b="1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the traditional criminal justice system by bringing together the offender, victim, and community to make things right.</a:t>
            </a:r>
          </a:p>
          <a:p>
            <a:pPr algn="l">
              <a:lnSpc>
                <a:spcPts val="3962"/>
              </a:lnSpc>
            </a:pPr>
            <a:endParaRPr lang="en-US" sz="3019" b="1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marL="651837" lvl="1" indent="-325919" algn="l">
              <a:lnSpc>
                <a:spcPts val="5645"/>
              </a:lnSpc>
              <a:buFont typeface="Arial"/>
              <a:buChar char="•"/>
            </a:pPr>
            <a:r>
              <a:rPr lang="en-US" sz="3019" b="1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Through facilitated conferences, parties collectively identify the harm and determine a solution-based resolution. </a:t>
            </a:r>
          </a:p>
          <a:p>
            <a:pPr algn="l">
              <a:lnSpc>
                <a:spcPts val="4149"/>
              </a:lnSpc>
            </a:pPr>
            <a:endParaRPr lang="en-US" sz="3019" b="1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marL="651837" lvl="1" indent="-325919" algn="l">
              <a:lnSpc>
                <a:spcPts val="5645"/>
              </a:lnSpc>
              <a:buFont typeface="Arial"/>
              <a:buChar char="•"/>
            </a:pPr>
            <a:r>
              <a:rPr lang="en-US" sz="3019" b="1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The restorative justice approach ensures that restitution and compassion are integral parts of the judicial process.</a:t>
            </a:r>
          </a:p>
          <a:p>
            <a:pPr algn="l">
              <a:lnSpc>
                <a:spcPts val="5645"/>
              </a:lnSpc>
            </a:pPr>
            <a:endParaRPr lang="en-US" sz="3019" b="1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99695" y="1803877"/>
            <a:ext cx="4600651" cy="67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IT WORKS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3173" y="2233761"/>
            <a:ext cx="16626127" cy="7024539"/>
          </a:xfrm>
          <a:custGeom>
            <a:avLst/>
            <a:gdLst/>
            <a:ahLst/>
            <a:cxnLst/>
            <a:rect l="l" t="t" r="r" b="b"/>
            <a:pathLst>
              <a:path w="16626127" h="7024539">
                <a:moveTo>
                  <a:pt x="0" y="0"/>
                </a:moveTo>
                <a:lnTo>
                  <a:pt x="16626127" y="0"/>
                </a:lnTo>
                <a:lnTo>
                  <a:pt x="16626127" y="7024539"/>
                </a:lnTo>
                <a:lnTo>
                  <a:pt x="0" y="7024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149856" y="1064391"/>
            <a:ext cx="9988288" cy="67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OUR CURRENT VOA RJ SERVICE AREA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26525" y="2772287"/>
            <a:ext cx="17034950" cy="6967260"/>
          </a:xfrm>
          <a:custGeom>
            <a:avLst/>
            <a:gdLst/>
            <a:ahLst/>
            <a:cxnLst/>
            <a:rect l="l" t="t" r="r" b="b"/>
            <a:pathLst>
              <a:path w="17034950" h="6967260">
                <a:moveTo>
                  <a:pt x="0" y="0"/>
                </a:moveTo>
                <a:lnTo>
                  <a:pt x="17034950" y="0"/>
                </a:lnTo>
                <a:lnTo>
                  <a:pt x="17034950" y="6967259"/>
                </a:lnTo>
                <a:lnTo>
                  <a:pt x="0" y="6967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09585" y="1215419"/>
            <a:ext cx="10468830" cy="139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COUNTIES SERVED BY </a:t>
            </a:r>
          </a:p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TOBACCO SETTLEMENT AGREEMENT FUNDS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07430" y="1256455"/>
            <a:ext cx="11718833" cy="67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ODCP RESTORATIVE JUSTICE SPENDING FY24-25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47294" y="2280035"/>
            <a:ext cx="2784939" cy="747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2"/>
              </a:lnSpc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Personnel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$236,709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$144,176</a:t>
            </a:r>
          </a:p>
          <a:p>
            <a:pPr algn="l">
              <a:lnSpc>
                <a:spcPts val="3952"/>
              </a:lnSpc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Travel/Training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$13,188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$6,056</a:t>
            </a:r>
          </a:p>
          <a:p>
            <a:pPr algn="l">
              <a:lnSpc>
                <a:spcPts val="3952"/>
              </a:lnSpc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Consulting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$5,272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$9,553</a:t>
            </a:r>
          </a:p>
          <a:p>
            <a:pPr algn="l">
              <a:lnSpc>
                <a:spcPts val="3952"/>
              </a:lnSpc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Project Evaluation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$67,314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$21,079</a:t>
            </a:r>
          </a:p>
          <a:p>
            <a:pPr algn="l">
              <a:lnSpc>
                <a:spcPts val="3952"/>
              </a:lnSpc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Supplies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$11,611</a:t>
            </a:r>
          </a:p>
          <a:p>
            <a:pPr marL="609525" lvl="1" indent="-304763" algn="l">
              <a:lnSpc>
                <a:spcPts val="3952"/>
              </a:lnSpc>
              <a:buFont typeface="Arial"/>
              <a:buChar char="•"/>
            </a:pPr>
            <a:r>
              <a:rPr lang="en-US" sz="2823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$1,745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73028" y="2280035"/>
            <a:ext cx="4193549" cy="445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8"/>
              </a:lnSpc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Education/Outreach</a:t>
            </a:r>
          </a:p>
          <a:p>
            <a:pPr marL="608838" lvl="1" indent="-304419" algn="l">
              <a:lnSpc>
                <a:spcPts val="3948"/>
              </a:lnSpc>
              <a:buFont typeface="Arial"/>
              <a:buChar char="•"/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$92,173</a:t>
            </a:r>
          </a:p>
          <a:p>
            <a:pPr marL="608838" lvl="1" indent="-304419" algn="l">
              <a:lnSpc>
                <a:spcPts val="3948"/>
              </a:lnSpc>
              <a:buFont typeface="Arial"/>
              <a:buChar char="•"/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  <a:p>
            <a:pPr algn="l">
              <a:lnSpc>
                <a:spcPts val="3948"/>
              </a:lnSpc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Operating Expenses</a:t>
            </a:r>
          </a:p>
          <a:p>
            <a:pPr marL="608838" lvl="1" indent="-304419" algn="l">
              <a:lnSpc>
                <a:spcPts val="3948"/>
              </a:lnSpc>
              <a:buFont typeface="Arial"/>
              <a:buChar char="•"/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$40,424</a:t>
            </a:r>
          </a:p>
          <a:p>
            <a:pPr marL="608838" lvl="1" indent="-304419" algn="l">
              <a:lnSpc>
                <a:spcPts val="3948"/>
              </a:lnSpc>
              <a:buFont typeface="Arial"/>
              <a:buChar char="•"/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$31,549</a:t>
            </a:r>
          </a:p>
          <a:p>
            <a:pPr algn="l">
              <a:lnSpc>
                <a:spcPts val="3948"/>
              </a:lnSpc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Administration</a:t>
            </a:r>
          </a:p>
          <a:p>
            <a:pPr marL="608838" lvl="1" indent="-304419" algn="l">
              <a:lnSpc>
                <a:spcPts val="3948"/>
              </a:lnSpc>
              <a:buFont typeface="Arial"/>
              <a:buChar char="•"/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$49,866</a:t>
            </a:r>
          </a:p>
          <a:p>
            <a:pPr marL="608838" lvl="1" indent="-304419" algn="l">
              <a:lnSpc>
                <a:spcPts val="3948"/>
              </a:lnSpc>
              <a:buFont typeface="Arial"/>
              <a:buChar char="•"/>
            </a:pPr>
            <a:r>
              <a:rPr lang="en-US" sz="282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$19,341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73028" y="7068086"/>
            <a:ext cx="4630388" cy="174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3"/>
              </a:lnSpc>
            </a:pPr>
            <a:r>
              <a:rPr lang="en-US" sz="3273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Total</a:t>
            </a:r>
          </a:p>
          <a:p>
            <a:pPr marL="706810" lvl="1" indent="-353405" algn="l">
              <a:lnSpc>
                <a:spcPts val="4583"/>
              </a:lnSpc>
              <a:buFont typeface="Arial"/>
              <a:buChar char="•"/>
            </a:pPr>
            <a:r>
              <a:rPr lang="en-US" sz="3273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FY24: $516,557</a:t>
            </a:r>
          </a:p>
          <a:p>
            <a:pPr marL="706810" lvl="1" indent="-353405" algn="l">
              <a:lnSpc>
                <a:spcPts val="4583"/>
              </a:lnSpc>
              <a:buFont typeface="Arial"/>
              <a:buChar char="•"/>
            </a:pPr>
            <a:r>
              <a:rPr lang="en-US" sz="3273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FY25: $233,500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587924" y="1064391"/>
            <a:ext cx="10882819" cy="67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RESTORATIVE JUSTICE FUNDING SOURCES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2328" y="2143621"/>
            <a:ext cx="4638135" cy="890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Southeast KY Restorative Justice Program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ODCP Tobacco Funds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$516,557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$233,500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CVI Pivot to Peace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ARPA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$220,000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Jefferson County Restorative Justice Program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DJJ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$134,174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$140,000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Community Mediation Center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EAF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$9,000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Pivot to Peace - Gun Violence Initiative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OSHN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$100,000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  <a:p>
            <a:pPr algn="l">
              <a:lnSpc>
                <a:spcPts val="3067"/>
              </a:lnSpc>
            </a:pPr>
            <a:endParaRPr lang="en-US" sz="2190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3067"/>
              </a:lnSpc>
            </a:pPr>
            <a:endParaRPr lang="en-US" sz="2190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3067"/>
              </a:lnSpc>
            </a:pPr>
            <a:endParaRPr lang="en-US" sz="2190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32623" y="2143621"/>
            <a:ext cx="4787506" cy="890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Title II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DJJ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$149,863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Victims of Crime Act (VOCA)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OVC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$85,024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$77,372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JCPS Project Prevent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Department of Education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$176,915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$174,720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Restorative Justice Program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Private donation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$25,000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Restorative Justice Program expansion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ARPA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$1,300,000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  <a:p>
            <a:pPr algn="l">
              <a:lnSpc>
                <a:spcPts val="3067"/>
              </a:lnSpc>
            </a:pPr>
            <a:endParaRPr lang="en-US" sz="2190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3067"/>
              </a:lnSpc>
            </a:pPr>
            <a:endParaRPr lang="en-US" sz="2190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3067"/>
              </a:lnSpc>
            </a:pPr>
            <a:endParaRPr lang="en-US" sz="2190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32347" y="2143621"/>
            <a:ext cx="5219900" cy="619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Restorative Justice Program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ARPA/OSHN General Fund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$707,720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JCPS Title I Expansion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Jefferson County Board of Ed.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$0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$165,080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Alternatives to Detention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DJJ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$458,333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$3,000,000</a:t>
            </a:r>
          </a:p>
          <a:p>
            <a:pPr algn="l">
              <a:lnSpc>
                <a:spcPts val="3067"/>
              </a:lnSpc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Victims of Crime Act (VOCA)</a:t>
            </a:r>
          </a:p>
          <a:p>
            <a:pPr marL="472988" lvl="1" indent="-236494" algn="l">
              <a:lnSpc>
                <a:spcPts val="3067"/>
              </a:lnSpc>
              <a:buFont typeface="Arial"/>
              <a:buChar char="•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Funding source: ARPA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FY24: $126,235</a:t>
            </a:r>
          </a:p>
          <a:p>
            <a:pPr marL="945977" lvl="2" indent="-315326" algn="l">
              <a:lnSpc>
                <a:spcPts val="3067"/>
              </a:lnSpc>
              <a:buFont typeface="Arial"/>
              <a:buChar char="⚬"/>
            </a:pPr>
            <a:r>
              <a:rPr lang="en-US" sz="2190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FY25: $0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32347" y="8471302"/>
            <a:ext cx="3697183" cy="140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9"/>
              </a:lnSpc>
            </a:pPr>
            <a:r>
              <a:rPr lang="en-US" sz="2613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Total</a:t>
            </a:r>
          </a:p>
          <a:p>
            <a:pPr marL="564360" lvl="1" indent="-282180" algn="l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FY24: $3,081,101</a:t>
            </a:r>
          </a:p>
          <a:p>
            <a:pPr marL="564360" lvl="1" indent="-282180" algn="l">
              <a:lnSpc>
                <a:spcPts val="3659"/>
              </a:lnSpc>
              <a:buFont typeface="Arial"/>
              <a:buChar char="•"/>
            </a:pPr>
            <a:r>
              <a:rPr lang="en-US" sz="2613">
                <a:solidFill>
                  <a:srgbClr val="0067AC"/>
                </a:solidFill>
                <a:latin typeface="MetaBold-Roman"/>
                <a:ea typeface="MetaBold-Roman"/>
                <a:cs typeface="MetaBold-Roman"/>
                <a:sym typeface="MetaBold-Roman"/>
              </a:rPr>
              <a:t>FY25: $4,718,397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126513" y="1092469"/>
            <a:ext cx="8749951" cy="67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RESTORATIVE JUSTICE OUTCOMES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6434" y="2463639"/>
            <a:ext cx="15270110" cy="702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1"/>
              </a:lnSpc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VOA RJ Program expanded to Southeastern Kentucky in spring of 2021, during COVID pandemic. Due to disruptions to schools and court systems – our two primary source of referrals – the program started slowly with only 13 cases in the first year.</a:t>
            </a:r>
          </a:p>
          <a:p>
            <a:pPr algn="l">
              <a:lnSpc>
                <a:spcPts val="4771"/>
              </a:lnSpc>
            </a:pPr>
            <a:endParaRPr lang="en-US" sz="3019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4771"/>
              </a:lnSpc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Over the next five years, the VOA RJ Program has steadily grown into a trusted, community-based alternative for youth involved in the court system. </a:t>
            </a:r>
          </a:p>
          <a:p>
            <a:pPr algn="l">
              <a:lnSpc>
                <a:spcPts val="3507"/>
              </a:lnSpc>
            </a:pPr>
            <a:endParaRPr lang="en-US" sz="3019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4771"/>
              </a:lnSpc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By year four, referrals expanded to 62, reflecting increased awareness among schools, courts, and community partners that VOA RJ offers a meaningful path forward for young people. </a:t>
            </a:r>
          </a:p>
          <a:p>
            <a:pPr algn="l">
              <a:lnSpc>
                <a:spcPts val="4771"/>
              </a:lnSpc>
            </a:pPr>
            <a:endParaRPr lang="en-US" sz="3019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4771"/>
              </a:lnSpc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Today, VOA RJ has served more than 180 youth across Southeastern Kentucky. </a:t>
            </a:r>
          </a:p>
          <a:p>
            <a:pPr algn="l">
              <a:lnSpc>
                <a:spcPts val="4771"/>
              </a:lnSpc>
            </a:pPr>
            <a:endParaRPr lang="en-US" sz="3019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307714"/>
            <a:ext cx="1857826" cy="10968379"/>
            <a:chOff x="0" y="0"/>
            <a:chExt cx="489304" cy="28887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304" cy="2888791"/>
            </a:xfrm>
            <a:custGeom>
              <a:avLst/>
              <a:gdLst/>
              <a:ahLst/>
              <a:cxnLst/>
              <a:rect l="l" t="t" r="r" b="b"/>
              <a:pathLst>
                <a:path w="489304" h="2888791">
                  <a:moveTo>
                    <a:pt x="0" y="0"/>
                  </a:moveTo>
                  <a:lnTo>
                    <a:pt x="489304" y="0"/>
                  </a:lnTo>
                  <a:lnTo>
                    <a:pt x="489304" y="2888791"/>
                  </a:lnTo>
                  <a:lnTo>
                    <a:pt x="0" y="2888791"/>
                  </a:lnTo>
                  <a:close/>
                </a:path>
              </a:pathLst>
            </a:custGeom>
            <a:solidFill>
              <a:srgbClr val="B323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9304" cy="2955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3173" y="445063"/>
            <a:ext cx="2466522" cy="1021580"/>
          </a:xfrm>
          <a:custGeom>
            <a:avLst/>
            <a:gdLst/>
            <a:ahLst/>
            <a:cxnLst/>
            <a:rect l="l" t="t" r="r" b="b"/>
            <a:pathLst>
              <a:path w="2466522" h="1021580">
                <a:moveTo>
                  <a:pt x="0" y="0"/>
                </a:moveTo>
                <a:lnTo>
                  <a:pt x="2466522" y="0"/>
                </a:lnTo>
                <a:lnTo>
                  <a:pt x="2466522" y="1021581"/>
                </a:lnTo>
                <a:lnTo>
                  <a:pt x="0" y="1021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457" r="-43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801204" y="1718746"/>
            <a:ext cx="10685592" cy="188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7"/>
              </a:lnSpc>
            </a:pPr>
            <a:r>
              <a:rPr lang="en-US" sz="2817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Southeast KY RJ five-year evaluation report</a:t>
            </a:r>
          </a:p>
          <a:p>
            <a:pPr algn="ctr">
              <a:lnSpc>
                <a:spcPts val="3747"/>
              </a:lnSpc>
            </a:pPr>
            <a:r>
              <a:rPr lang="en-US" sz="2817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Study conducted by Erin Stevenson, PhD, MSW, and Stephanie Saulnier, MSW</a:t>
            </a:r>
          </a:p>
          <a:p>
            <a:pPr algn="ctr">
              <a:lnSpc>
                <a:spcPts val="3747"/>
              </a:lnSpc>
            </a:pPr>
            <a:r>
              <a:rPr lang="en-US" sz="2817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Department of Social Work, Eastern Kentucky University</a:t>
            </a:r>
          </a:p>
          <a:p>
            <a:pPr algn="ctr">
              <a:lnSpc>
                <a:spcPts val="3747"/>
              </a:lnSpc>
            </a:pPr>
            <a:endParaRPr lang="en-US" sz="2817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26513" y="895350"/>
            <a:ext cx="8749951" cy="67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6"/>
              </a:lnSpc>
            </a:pPr>
            <a:r>
              <a:rPr lang="en-US" sz="3575">
                <a:solidFill>
                  <a:srgbClr val="0067A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RESTORATIVE JUSTICE OUTCOMES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08945" y="3307385"/>
            <a:ext cx="15270110" cy="778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938" lvl="1" indent="-325969" algn="l">
              <a:lnSpc>
                <a:spcPts val="4771"/>
              </a:lnSpc>
              <a:buFont typeface="Arial"/>
              <a:buChar char="•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The report evaluates the VOA RJ Program operating in Clay, Jackson, Knox, Laurel, Leslie, McCreary, Pulaski, Rockcastle, and Whitley County. </a:t>
            </a:r>
          </a:p>
          <a:p>
            <a:pPr marL="651938" lvl="1" indent="-325969" algn="l">
              <a:lnSpc>
                <a:spcPts val="4771"/>
              </a:lnSpc>
              <a:buFont typeface="Arial"/>
              <a:buChar char="•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Recidivism rates:</a:t>
            </a:r>
          </a:p>
          <a:p>
            <a:pPr marL="1303875" lvl="2" indent="-434625" algn="l">
              <a:lnSpc>
                <a:spcPts val="4771"/>
              </a:lnSpc>
              <a:buFont typeface="Arial"/>
              <a:buChar char="⚬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Among the 49 participants who completed the program in FY23, the 24 month recidivism rate was 24.5%</a:t>
            </a:r>
          </a:p>
          <a:p>
            <a:pPr marL="1303875" lvl="2" indent="-434625" algn="l">
              <a:lnSpc>
                <a:spcPts val="4771"/>
              </a:lnSpc>
              <a:buFont typeface="Arial"/>
              <a:buChar char="⚬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Compared to AOC FY23 24 month recidivism rate for overall diversion eligible youth at 40.4%</a:t>
            </a:r>
          </a:p>
          <a:p>
            <a:pPr marL="651938" lvl="1" indent="-325969" algn="l">
              <a:lnSpc>
                <a:spcPts val="4771"/>
              </a:lnSpc>
              <a:buFont typeface="Arial"/>
              <a:buChar char="•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Cost effectiveness:</a:t>
            </a:r>
          </a:p>
          <a:p>
            <a:pPr marL="1303875" lvl="2" indent="-434625" algn="l">
              <a:lnSpc>
                <a:spcPts val="4771"/>
              </a:lnSpc>
              <a:buFont typeface="Arial"/>
              <a:buChar char="⚬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Based on calculations from this evaluation, the average cost per day for VOA RJ service delivery is $19.43/day.</a:t>
            </a:r>
          </a:p>
          <a:p>
            <a:pPr marL="1303875" lvl="2" indent="-434625" algn="l">
              <a:lnSpc>
                <a:spcPts val="4771"/>
              </a:lnSpc>
              <a:buFont typeface="Arial"/>
              <a:buChar char="⚬"/>
            </a:pPr>
            <a:r>
              <a:rPr lang="en-US" sz="3019">
                <a:solidFill>
                  <a:srgbClr val="0067AC"/>
                </a:solidFill>
                <a:latin typeface="MetaCondMediumLF-Roman"/>
                <a:ea typeface="MetaCondMediumLF-Roman"/>
                <a:cs typeface="MetaCondMediumLF-Roman"/>
                <a:sym typeface="MetaCondMediumLF-Roman"/>
              </a:rPr>
              <a:t>Compared to Group Homes at $556/day, Secure Detention at $600/day, or Youth Development custody at $631/day.</a:t>
            </a:r>
          </a:p>
          <a:p>
            <a:pPr algn="l">
              <a:lnSpc>
                <a:spcPts val="4771"/>
              </a:lnSpc>
            </a:pPr>
            <a:endParaRPr lang="en-US" sz="3019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  <a:p>
            <a:pPr algn="l">
              <a:lnSpc>
                <a:spcPts val="4771"/>
              </a:lnSpc>
            </a:pPr>
            <a:endParaRPr lang="en-US" sz="3019">
              <a:solidFill>
                <a:srgbClr val="0067AC"/>
              </a:solidFill>
              <a:latin typeface="MetaCondMediumLF-Roman"/>
              <a:ea typeface="MetaCondMediumLF-Roman"/>
              <a:cs typeface="MetaCondMediumLF-Roman"/>
              <a:sym typeface="MetaCondMediumLF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C03F81698F44BAE05BBA5E865B8D4" ma:contentTypeVersion="15" ma:contentTypeDescription="Create a new document." ma:contentTypeScope="" ma:versionID="c3e9bffb65c49a46a12f9a18735c276b">
  <xsd:schema xmlns:xsd="http://www.w3.org/2001/XMLSchema" xmlns:xs="http://www.w3.org/2001/XMLSchema" xmlns:p="http://schemas.microsoft.com/office/2006/metadata/properties" xmlns:ns2="e5e48e15-f7f8-42fc-bdaf-99482e6d1772" xmlns:ns3="7d76704a-ce48-477d-8b01-4913d9024617" targetNamespace="http://schemas.microsoft.com/office/2006/metadata/properties" ma:root="true" ma:fieldsID="f3fd839d325cce1560371118cfb91f28" ns2:_="" ns3:_="">
    <xsd:import namespace="e5e48e15-f7f8-42fc-bdaf-99482e6d1772"/>
    <xsd:import namespace="7d76704a-ce48-477d-8b01-4913d9024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48e15-f7f8-42fc-bdaf-99482e6d1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91d44e-2f2f-47ac-bddc-8331b24c1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6704a-ce48-477d-8b01-4913d9024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d6c4255-ae82-4234-85f6-9ccfd715b78b}" ma:internalName="TaxCatchAll" ma:showField="CatchAllData" ma:web="7d76704a-ce48-477d-8b01-4913d9024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e48e15-f7f8-42fc-bdaf-99482e6d1772">
      <Terms xmlns="http://schemas.microsoft.com/office/infopath/2007/PartnerControls"/>
    </lcf76f155ced4ddcb4097134ff3c332f>
    <TaxCatchAll xmlns="7d76704a-ce48-477d-8b01-4913d9024617" xsi:nil="true"/>
  </documentManagement>
</p:properties>
</file>

<file path=customXml/itemProps1.xml><?xml version="1.0" encoding="utf-8"?>
<ds:datastoreItem xmlns:ds="http://schemas.openxmlformats.org/officeDocument/2006/customXml" ds:itemID="{20905CEB-33E7-47A6-B2B8-11459C9FE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48e15-f7f8-42fc-bdaf-99482e6d1772"/>
    <ds:schemaRef ds:uri="7d76704a-ce48-477d-8b01-4913d9024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DF0E29-875D-4EE7-95BF-6A12910003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E166D-0A22-4120-AA99-2D750BB4C6CD}">
  <ds:schemaRefs>
    <ds:schemaRef ds:uri="e5e48e15-f7f8-42fc-bdaf-99482e6d1772"/>
    <ds:schemaRef ds:uri="http://www.w3.org/XML/1998/namespace"/>
    <ds:schemaRef ds:uri="7d76704a-ce48-477d-8b01-4913d9024617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785</Words>
  <Application>Microsoft Office PowerPoint</Application>
  <PresentationFormat>Custom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MetaCondMediumLF-Roman</vt:lpstr>
      <vt:lpstr>MetaBold-Roman</vt:lpstr>
      <vt:lpstr>League Spartan</vt:lpstr>
      <vt:lpstr>Arial</vt:lpstr>
      <vt:lpstr>Adobe Garamond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RJ.presentation.tobacco.settlement.2026</dc:title>
  <dc:creator>Dallas Hurley</dc:creator>
  <cp:lastModifiedBy>Dallas Hurley</cp:lastModifiedBy>
  <cp:revision>2</cp:revision>
  <dcterms:created xsi:type="dcterms:W3CDTF">2006-08-16T00:00:00Z</dcterms:created>
  <dcterms:modified xsi:type="dcterms:W3CDTF">2026-02-19T21:33:17Z</dcterms:modified>
  <dc:identifier>DAGreOX-P8Y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0x010100861C03F81698F44BAE05BBA5E865B8D4</vt:lpwstr>
  </property>
  <property fmtid="{D5CDD505-2E9C-101B-9397-08002B2CF9AE}" pid="3" name="MediaServiceImageTags">
    <vt:lpwstr/>
  </property>
</Properties>
</file>