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sldIdLst>
    <p:sldId id="256" r:id="rId5"/>
    <p:sldId id="266" r:id="rId6"/>
    <p:sldId id="293" r:id="rId7"/>
    <p:sldId id="294" r:id="rId8"/>
    <p:sldId id="295" r:id="rId9"/>
    <p:sldId id="299" r:id="rId10"/>
    <p:sldId id="298" r:id="rId11"/>
    <p:sldId id="297" r:id="rId12"/>
    <p:sldId id="265" r:id="rId13"/>
    <p:sldId id="257" r:id="rId14"/>
    <p:sldId id="289" r:id="rId15"/>
    <p:sldId id="290" r:id="rId16"/>
    <p:sldId id="291" r:id="rId17"/>
    <p:sldId id="288" r:id="rId18"/>
    <p:sldId id="259" r:id="rId19"/>
    <p:sldId id="258" r:id="rId20"/>
    <p:sldId id="264" r:id="rId21"/>
    <p:sldId id="263" r:id="rId22"/>
    <p:sldId id="262" r:id="rId23"/>
    <p:sldId id="260" r:id="rId24"/>
    <p:sldId id="261" r:id="rId25"/>
    <p:sldId id="29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BBB7745-8B84-B9E2-1D92-D6224B926EC6}" name="Brooks, Julie D (CHFS DPH)" initials="JB" userId="S::JulieD.Brooks@ky.gov::e6bf726a-5533-41cd-a7d7-ef5691189c35" providerId="AD"/>
  <p188:author id="{F46333A1-A4B3-5CD4-3B1E-4D16141CD07B}" name="Okeson, Tricia W (CHFS Office of the Secretary)" initials="TO" userId="S::Tricia.Okeson@ky.gov::bd3ef8f5-e42d-445d-aa52-83b091ff2dc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D75C"/>
    <a:srgbClr val="898989"/>
    <a:srgbClr val="890000"/>
    <a:srgbClr val="003865"/>
    <a:srgbClr val="012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F636AE-C898-A1B3-1762-AEE7E2A78EDE}" v="3" dt="2026-02-25T20:02:27.206"/>
    <p1510:client id="{814685F6-327B-E1BF-595F-A94F6A7084C5}" v="17" dt="2026-02-26T12:37:48.382"/>
    <p1510:client id="{FAF29F70-85BB-2743-0AC5-D320E27C50CE}" v="2" dt="2026-02-25T21:15:29.3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915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chemeClr val="tx1"/>
                </a:solidFill>
              </a:rPr>
              <a:t>SFY 26 Budget:</a:t>
            </a:r>
            <a:r>
              <a:rPr lang="en-US" sz="2400" b="1" baseline="0" dirty="0">
                <a:solidFill>
                  <a:schemeClr val="tx1"/>
                </a:solidFill>
              </a:rPr>
              <a:t> $8,670,099</a:t>
            </a:r>
            <a:endParaRPr lang="en-US" sz="24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3070109024833435"/>
          <c:y val="0.119678175746213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915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9119783940051"/>
          <c:y val="0.19355150071081584"/>
          <c:w val="0.54659154018791134"/>
          <c:h val="0.6604563929531560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SFY 25 Expenses</c:v>
                </c:pt>
              </c:strCache>
            </c:strRef>
          </c:tx>
          <c:dPt>
            <c:idx val="0"/>
            <c:bubble3D val="0"/>
            <c:explosion val="1"/>
            <c:spPr>
              <a:solidFill>
                <a:srgbClr val="67B7E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829-45C9-B82E-42600CD99681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829-45C9-B82E-42600CD99681}"/>
              </c:ext>
            </c:extLst>
          </c:dPt>
          <c:dPt>
            <c:idx val="2"/>
            <c:bubble3D val="0"/>
            <c:spPr>
              <a:solidFill>
                <a:srgbClr val="00386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829-45C9-B82E-42600CD99681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829-45C9-B82E-42600CD99681}"/>
              </c:ext>
            </c:extLst>
          </c:dPt>
          <c:dLbls>
            <c:dLbl>
              <c:idx val="0"/>
              <c:layout>
                <c:manualLayout>
                  <c:x val="-3.2967032967032864E-2"/>
                  <c:y val="5.5532174226730876E-3"/>
                </c:manualLayout>
              </c:layout>
              <c:tx>
                <c:rich>
                  <a:bodyPr/>
                  <a:lstStyle/>
                  <a:p>
                    <a:fld id="{00144A69-84B3-4A78-A9D8-467D5C7BB832}" type="CATEGORYNAME">
                      <a:rPr lang="en-US" sz="1800" b="1">
                        <a:solidFill>
                          <a:srgbClr val="67B7E6"/>
                        </a:solidFill>
                      </a:rPr>
                      <a:pPr/>
                      <a:t>[CATEGORY NAME]</a:t>
                    </a:fld>
                    <a:endParaRPr lang="en-US" sz="1800" b="1" baseline="0">
                      <a:solidFill>
                        <a:srgbClr val="67B7E6"/>
                      </a:solidFill>
                    </a:endParaRPr>
                  </a:p>
                  <a:p>
                    <a:fld id="{D8F99964-66BA-46C2-B193-3C6CFA16788B}" type="VALUE">
                      <a:rPr lang="en-US" sz="1400"/>
                      <a:pPr/>
                      <a:t>[VALUE]</a:t>
                    </a:fld>
                    <a:endParaRPr lang="en-US" sz="1400" baseline="0"/>
                  </a:p>
                  <a:p>
                    <a:fld id="{39D2F799-02E6-4B4E-AC7E-2D36BC59E60B}" type="PERCENTAGE">
                      <a:rPr lang="en-US" sz="140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359890109890109"/>
                      <c:h val="0.211702640511158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829-45C9-B82E-42600CD9968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B52D0E8-3463-4F01-8B0A-B3B34DDE807C}" type="CATEGORYNAME">
                      <a:rPr lang="en-US" sz="1800" b="1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/>
                      <a:t>[CATEGORY NAME]</a:t>
                    </a:fld>
                    <a:endParaRPr lang="en-US" sz="1800" b="1" baseline="0">
                      <a:solidFill>
                        <a:schemeClr val="accent2">
                          <a:lumMod val="75000"/>
                        </a:schemeClr>
                      </a:solidFill>
                    </a:endParaRPr>
                  </a:p>
                  <a:p>
                    <a:fld id="{96B69668-A4E2-4D02-8B40-7B64C6D96F5E}" type="VALUE">
                      <a:rPr lang="en-US" sz="1400"/>
                      <a:pPr/>
                      <a:t>[VALUE]</a:t>
                    </a:fld>
                    <a:endParaRPr lang="en-US" sz="1400" baseline="0"/>
                  </a:p>
                  <a:p>
                    <a:fld id="{03AF49D0-EEEA-4E4B-AE8A-36F328147642}" type="PERCENTAGE">
                      <a:rPr lang="en-US" sz="1400"/>
                      <a:pPr/>
                      <a:t>[PERCENTAGE]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829-45C9-B82E-42600CD99681}"/>
                </c:ext>
              </c:extLst>
            </c:dLbl>
            <c:dLbl>
              <c:idx val="2"/>
              <c:layout>
                <c:manualLayout>
                  <c:x val="-6.1629578911331737E-2"/>
                  <c:y val="-6.4210134905631322E-4"/>
                </c:manualLayout>
              </c:layout>
              <c:tx>
                <c:rich>
                  <a:bodyPr/>
                  <a:lstStyle/>
                  <a:p>
                    <a:fld id="{AC1273C2-D36D-4AD9-8042-13ABF5DCAB1A}" type="CATEGORYNAME">
                      <a:rPr lang="en-US" sz="1800" b="1">
                        <a:solidFill>
                          <a:srgbClr val="003865"/>
                        </a:solidFill>
                      </a:rPr>
                      <a:pPr/>
                      <a:t>[CATEGORY NAME]</a:t>
                    </a:fld>
                    <a:endParaRPr lang="en-US" sz="1800" b="1" baseline="0">
                      <a:solidFill>
                        <a:srgbClr val="003865"/>
                      </a:solidFill>
                    </a:endParaRPr>
                  </a:p>
                  <a:p>
                    <a:fld id="{751A7EEC-9DC1-42B7-976F-23DE863B6709}" type="VALUE">
                      <a:rPr lang="en-US" sz="1400"/>
                      <a:pPr/>
                      <a:t>[VALUE]</a:t>
                    </a:fld>
                    <a:endParaRPr lang="en-US" sz="1400" baseline="0"/>
                  </a:p>
                  <a:p>
                    <a:fld id="{312BED09-279F-4144-A98F-851F86828396}" type="PERCENTAGE">
                      <a:rPr lang="en-US" sz="140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29-45C9-B82E-42600CD99681}"/>
                </c:ext>
              </c:extLst>
            </c:dLbl>
            <c:dLbl>
              <c:idx val="3"/>
              <c:layout>
                <c:manualLayout>
                  <c:x val="2.60989010989011E-2"/>
                  <c:y val="-0.13605382685549067"/>
                </c:manualLayout>
              </c:layout>
              <c:tx>
                <c:rich>
                  <a:bodyPr/>
                  <a:lstStyle/>
                  <a:p>
                    <a:fld id="{4C51D183-F98D-4613-A42F-48A0B027859B}" type="CATEGORYNAME">
                      <a:rPr lang="en-US" sz="1800" b="1">
                        <a:solidFill>
                          <a:srgbClr val="92D050"/>
                        </a:solidFill>
                      </a:rPr>
                      <a:pPr/>
                      <a:t>[CATEGORY NAME]</a:t>
                    </a:fld>
                    <a:endParaRPr lang="en-US" sz="1800" b="1" baseline="0">
                      <a:solidFill>
                        <a:srgbClr val="92D050"/>
                      </a:solidFill>
                    </a:endParaRPr>
                  </a:p>
                  <a:p>
                    <a:fld id="{CA475CC2-D48E-4798-8CFF-37CE8CB47057}" type="VALUE">
                      <a:rPr lang="en-US" sz="1400"/>
                      <a:pPr/>
                      <a:t>[VALUE]</a:t>
                    </a:fld>
                    <a:endParaRPr lang="en-US" sz="1400" baseline="0"/>
                  </a:p>
                  <a:p>
                    <a:fld id="{D723F679-AB65-4786-9C9F-8BE2940DD6A5}" type="PERCENTAGE">
                      <a:rPr lang="en-US" sz="140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082417582417584"/>
                      <c:h val="0.2727185076274752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829-45C9-B82E-42600CD996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Tobacco</c:v>
                </c:pt>
                <c:pt idx="1">
                  <c:v>General</c:v>
                </c:pt>
                <c:pt idx="2">
                  <c:v>Federal</c:v>
                </c:pt>
                <c:pt idx="3">
                  <c:v>Restricted</c:v>
                </c:pt>
              </c:strCache>
            </c:strRef>
          </c:cat>
          <c:val>
            <c:numRef>
              <c:f>Sheet1!$B$2:$B$5</c:f>
              <c:numCache>
                <c:formatCode>_("$"* #,##0_);_("$"* \(#,##0\);_("$"* "-"_);_(@_)</c:formatCode>
                <c:ptCount val="4"/>
                <c:pt idx="0">
                  <c:v>3442000</c:v>
                </c:pt>
                <c:pt idx="1">
                  <c:v>486100</c:v>
                </c:pt>
                <c:pt idx="2">
                  <c:v>554160</c:v>
                </c:pt>
                <c:pt idx="3">
                  <c:v>4187839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829-45C9-B82E-42600CD99681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915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chemeClr val="tx1"/>
                </a:solidFill>
              </a:rPr>
              <a:t>SFY 25 Expenses:</a:t>
            </a:r>
            <a:r>
              <a:rPr lang="en-US" sz="2400" b="1" baseline="0" dirty="0">
                <a:solidFill>
                  <a:schemeClr val="tx1"/>
                </a:solidFill>
              </a:rPr>
              <a:t> $6,888,927</a:t>
            </a:r>
            <a:endParaRPr lang="en-US" sz="24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169648265120706"/>
          <c:y val="0.105795132189530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915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9119783940051"/>
          <c:y val="0.19355150071081584"/>
          <c:w val="0.54659154018791134"/>
          <c:h val="0.6604563929531560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SFY 25 Expenses</c:v>
                </c:pt>
              </c:strCache>
            </c:strRef>
          </c:tx>
          <c:dPt>
            <c:idx val="0"/>
            <c:bubble3D val="0"/>
            <c:explosion val="1"/>
            <c:spPr>
              <a:solidFill>
                <a:srgbClr val="67B7E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A2-4E78-9482-64EE31C9A797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2A2-4E78-9482-64EE31C9A797}"/>
              </c:ext>
            </c:extLst>
          </c:dPt>
          <c:dPt>
            <c:idx val="2"/>
            <c:bubble3D val="0"/>
            <c:spPr>
              <a:solidFill>
                <a:srgbClr val="00386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2A2-4E78-9482-64EE31C9A797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2A2-4E78-9482-64EE31C9A797}"/>
              </c:ext>
            </c:extLst>
          </c:dPt>
          <c:dLbls>
            <c:dLbl>
              <c:idx val="0"/>
              <c:layout>
                <c:manualLayout>
                  <c:x val="-8.2417582417583426E-3"/>
                  <c:y val="8.32982613400963E-3"/>
                </c:manualLayout>
              </c:layout>
              <c:tx>
                <c:rich>
                  <a:bodyPr/>
                  <a:lstStyle/>
                  <a:p>
                    <a:fld id="{00144A69-84B3-4A78-A9D8-467D5C7BB832}" type="CATEGORYNAME">
                      <a:rPr lang="en-US" sz="1800" b="1">
                        <a:solidFill>
                          <a:srgbClr val="67B7E6"/>
                        </a:solidFill>
                      </a:rPr>
                      <a:pPr/>
                      <a:t>[CATEGORY NAME]</a:t>
                    </a:fld>
                    <a:endParaRPr lang="en-US" sz="1800" b="1" baseline="0">
                      <a:solidFill>
                        <a:srgbClr val="67B7E6"/>
                      </a:solidFill>
                    </a:endParaRPr>
                  </a:p>
                  <a:p>
                    <a:fld id="{D8F99964-66BA-46C2-B193-3C6CFA16788B}" type="VALUE">
                      <a:rPr lang="en-US" sz="1400"/>
                      <a:pPr/>
                      <a:t>[VALUE]</a:t>
                    </a:fld>
                    <a:endParaRPr lang="en-US" sz="1400" baseline="0"/>
                  </a:p>
                  <a:p>
                    <a:fld id="{39D2F799-02E6-4B4E-AC7E-2D36BC59E60B}" type="PERCENTAGE">
                      <a:rPr lang="en-US" sz="140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085164835164838"/>
                      <c:h val="0.211702640511158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2A2-4E78-9482-64EE31C9A79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B52D0E8-3463-4F01-8B0A-B3B34DDE807C}" type="CATEGORYNAME">
                      <a:rPr lang="en-US" sz="1800" b="1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/>
                      <a:t>[CATEGORY NAME]</a:t>
                    </a:fld>
                    <a:endParaRPr lang="en-US" sz="1800" b="1" baseline="0">
                      <a:solidFill>
                        <a:schemeClr val="accent2">
                          <a:lumMod val="75000"/>
                        </a:schemeClr>
                      </a:solidFill>
                    </a:endParaRPr>
                  </a:p>
                  <a:p>
                    <a:fld id="{96B69668-A4E2-4D02-8B40-7B64C6D96F5E}" type="VALUE">
                      <a:rPr lang="en-US" sz="1400"/>
                      <a:pPr/>
                      <a:t>[VALUE]</a:t>
                    </a:fld>
                    <a:endParaRPr lang="en-US" sz="1400" baseline="0"/>
                  </a:p>
                  <a:p>
                    <a:fld id="{03AF49D0-EEEA-4E4B-AE8A-36F328147642}" type="PERCENTAGE">
                      <a:rPr lang="en-US" sz="1400"/>
                      <a:pPr/>
                      <a:t>[PERCENTAGE]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2A2-4E78-9482-64EE31C9A797}"/>
                </c:ext>
              </c:extLst>
            </c:dLbl>
            <c:dLbl>
              <c:idx val="2"/>
              <c:layout>
                <c:manualLayout>
                  <c:x val="-6.1629578911331737E-2"/>
                  <c:y val="-6.4210134905631322E-4"/>
                </c:manualLayout>
              </c:layout>
              <c:tx>
                <c:rich>
                  <a:bodyPr/>
                  <a:lstStyle/>
                  <a:p>
                    <a:fld id="{AC1273C2-D36D-4AD9-8042-13ABF5DCAB1A}" type="CATEGORYNAME">
                      <a:rPr lang="en-US" sz="1800" b="1">
                        <a:solidFill>
                          <a:srgbClr val="003865"/>
                        </a:solidFill>
                      </a:rPr>
                      <a:pPr/>
                      <a:t>[CATEGORY NAME]</a:t>
                    </a:fld>
                    <a:endParaRPr lang="en-US" sz="1800" b="1" baseline="0">
                      <a:solidFill>
                        <a:srgbClr val="003865"/>
                      </a:solidFill>
                    </a:endParaRPr>
                  </a:p>
                  <a:p>
                    <a:fld id="{751A7EEC-9DC1-42B7-976F-23DE863B6709}" type="VALUE">
                      <a:rPr lang="en-US" sz="1400"/>
                      <a:pPr/>
                      <a:t>[VALUE]</a:t>
                    </a:fld>
                    <a:endParaRPr lang="en-US" sz="1400" baseline="0"/>
                  </a:p>
                  <a:p>
                    <a:fld id="{312BED09-279F-4144-A98F-851F86828396}" type="PERCENTAGE">
                      <a:rPr lang="en-US" sz="140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2A2-4E78-9482-64EE31C9A797}"/>
                </c:ext>
              </c:extLst>
            </c:dLbl>
            <c:dLbl>
              <c:idx val="3"/>
              <c:layout>
                <c:manualLayout>
                  <c:x val="2.8846153846153841E-2"/>
                  <c:y val="-6.9415217783413585E-2"/>
                </c:manualLayout>
              </c:layout>
              <c:tx>
                <c:rich>
                  <a:bodyPr/>
                  <a:lstStyle/>
                  <a:p>
                    <a:fld id="{4C51D183-F98D-4613-A42F-48A0B027859B}" type="CATEGORYNAME">
                      <a:rPr lang="en-US" sz="1800" b="1">
                        <a:solidFill>
                          <a:srgbClr val="92D050"/>
                        </a:solidFill>
                      </a:rPr>
                      <a:pPr/>
                      <a:t>[CATEGORY NAME]</a:t>
                    </a:fld>
                    <a:endParaRPr lang="en-US" sz="1800" b="1" baseline="0">
                      <a:solidFill>
                        <a:srgbClr val="92D050"/>
                      </a:solidFill>
                    </a:endParaRPr>
                  </a:p>
                  <a:p>
                    <a:fld id="{CA475CC2-D48E-4798-8CFF-37CE8CB47057}" type="VALUE">
                      <a:rPr lang="en-US" sz="1400"/>
                      <a:pPr/>
                      <a:t>[VALUE]</a:t>
                    </a:fld>
                    <a:endParaRPr lang="en-US" sz="1400" baseline="0"/>
                  </a:p>
                  <a:p>
                    <a:fld id="{D723F679-AB65-4786-9C9F-8BE2940DD6A5}" type="PERCENTAGE">
                      <a:rPr lang="en-US" sz="140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983516483516483"/>
                      <c:h val="0.2727185076274752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2A2-4E78-9482-64EE31C9A7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Tobacco</c:v>
                </c:pt>
                <c:pt idx="1">
                  <c:v>General</c:v>
                </c:pt>
                <c:pt idx="2">
                  <c:v>Federal</c:v>
                </c:pt>
                <c:pt idx="3">
                  <c:v>Restricted</c:v>
                </c:pt>
              </c:strCache>
            </c:strRef>
          </c:cat>
          <c:val>
            <c:numRef>
              <c:f>Sheet1!$B$2:$B$5</c:f>
              <c:numCache>
                <c:formatCode>_("$"* #,##0_);_("$"* \(#,##0\);_("$"* "-"_);_(@_)</c:formatCode>
                <c:ptCount val="4"/>
                <c:pt idx="0">
                  <c:v>2817724.05</c:v>
                </c:pt>
                <c:pt idx="1">
                  <c:v>486100</c:v>
                </c:pt>
                <c:pt idx="2">
                  <c:v>707498</c:v>
                </c:pt>
                <c:pt idx="3">
                  <c:v>2877604.53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2A2-4E78-9482-64EE31C9A797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15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chemeClr val="tx1"/>
                </a:solidFill>
              </a:rPr>
              <a:t>SFY 25 Expenses:  </a:t>
            </a:r>
            <a:r>
              <a:rPr lang="en-US" sz="2400" b="1" baseline="0" dirty="0">
                <a:solidFill>
                  <a:schemeClr val="tx1"/>
                </a:solidFill>
              </a:rPr>
              <a:t>$6,888,927</a:t>
            </a:r>
            <a:endParaRPr lang="en-US" sz="24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6149149834531557"/>
          <c:y val="1.16745699828420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15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9119783940051"/>
          <c:y val="0.19355150071081584"/>
          <c:w val="0.54659154018791134"/>
          <c:h val="0.6604563929531560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SFY 25 Expenses</c:v>
                </c:pt>
              </c:strCache>
            </c:strRef>
          </c:tx>
          <c:dPt>
            <c:idx val="0"/>
            <c:bubble3D val="0"/>
            <c:explosion val="1"/>
            <c:spPr>
              <a:solidFill>
                <a:srgbClr val="67B7E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65B-47FA-82CA-82070AEA31E2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65B-47FA-82CA-82070AEA31E2}"/>
              </c:ext>
            </c:extLst>
          </c:dPt>
          <c:dPt>
            <c:idx val="2"/>
            <c:bubble3D val="0"/>
            <c:spPr>
              <a:solidFill>
                <a:srgbClr val="00386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65B-47FA-82CA-82070AEA31E2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65B-47FA-82CA-82070AEA31E2}"/>
              </c:ext>
            </c:extLst>
          </c:dPt>
          <c:dLbls>
            <c:dLbl>
              <c:idx val="0"/>
              <c:layout>
                <c:manualLayout>
                  <c:x val="0"/>
                  <c:y val="0.1050712447527632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0144A69-84B3-4A78-A9D8-467D5C7BB832}" type="CATEGORYNAME">
                      <a:rPr lang="en-US" sz="1800" b="1">
                        <a:solidFill>
                          <a:srgbClr val="67B7E6"/>
                        </a:solidFill>
                      </a:rPr>
                      <a:pPr>
                        <a:defRPr/>
                      </a:pPr>
                      <a:t>[CATEGORY NAME]</a:t>
                    </a:fld>
                    <a:endParaRPr lang="en-US" sz="1800" b="1" baseline="0">
                      <a:solidFill>
                        <a:srgbClr val="67B7E6"/>
                      </a:solidFill>
                    </a:endParaRPr>
                  </a:p>
                  <a:p>
                    <a:pPr>
                      <a:defRPr/>
                    </a:pPr>
                    <a:fld id="{D8F99964-66BA-46C2-B193-3C6CFA16788B}" type="VALUE">
                      <a:rPr lang="en-US" sz="1400" smtClean="0"/>
                      <a:pPr>
                        <a:defRPr/>
                      </a:pPr>
                      <a:t>[VALUE]</a:t>
                    </a:fld>
                    <a:endParaRPr lang="en-US" sz="1400" baseline="0"/>
                  </a:p>
                  <a:p>
                    <a:pPr>
                      <a:defRPr/>
                    </a:pPr>
                    <a:fld id="{39D2F799-02E6-4B4E-AC7E-2D36BC59E60B}" type="PERCENTAGE">
                      <a:rPr lang="en-US" sz="1400" smtClean="0"/>
                      <a:pPr>
                        <a:defRPr/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8749476967552976"/>
                      <c:h val="0.201809650273088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65B-47FA-82CA-82070AEA31E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B52D0E8-3463-4F01-8B0A-B3B34DDE807C}" type="CATEGORYNAME">
                      <a:rPr lang="en-US" sz="1800" b="1">
                        <a:solidFill>
                          <a:srgbClr val="92D050"/>
                        </a:solidFill>
                      </a:rPr>
                      <a:pPr/>
                      <a:t>[CATEGORY NAME]</a:t>
                    </a:fld>
                    <a:endParaRPr lang="en-US" sz="1800" b="1" baseline="0">
                      <a:solidFill>
                        <a:srgbClr val="92D050"/>
                      </a:solidFill>
                    </a:endParaRPr>
                  </a:p>
                  <a:p>
                    <a:fld id="{96B69668-A4E2-4D02-8B40-7B64C6D96F5E}" type="VALUE">
                      <a:rPr lang="en-US" sz="1400" smtClean="0"/>
                      <a:pPr/>
                      <a:t>[VALUE]</a:t>
                    </a:fld>
                    <a:endParaRPr lang="en-US" sz="1400" baseline="0"/>
                  </a:p>
                  <a:p>
                    <a:fld id="{03AF49D0-EEEA-4E4B-AE8A-36F328147642}" type="PERCENTAGE">
                      <a:rPr lang="en-US" sz="1400" smtClean="0"/>
                      <a:pPr/>
                      <a:t>[PERCENTAGE]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3554357335767809"/>
                      <c:h val="0.2367894656769940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65B-47FA-82CA-82070AEA31E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C1273C2-D36D-4AD9-8042-13ABF5DCAB1A}" type="CATEGORYNAME">
                      <a:rPr lang="en-US" sz="1800" b="1">
                        <a:solidFill>
                          <a:srgbClr val="003865"/>
                        </a:solidFill>
                      </a:rPr>
                      <a:pPr/>
                      <a:t>[CATEGORY NAME]</a:t>
                    </a:fld>
                    <a:endParaRPr lang="en-US" sz="1800" b="1" baseline="0">
                      <a:solidFill>
                        <a:srgbClr val="003865"/>
                      </a:solidFill>
                    </a:endParaRPr>
                  </a:p>
                  <a:p>
                    <a:fld id="{751A7EEC-9DC1-42B7-976F-23DE863B6709}" type="VALUE">
                      <a:rPr lang="en-US"/>
                      <a:pPr/>
                      <a:t>[VALUE]</a:t>
                    </a:fld>
                    <a:endParaRPr lang="en-US" baseline="0"/>
                  </a:p>
                  <a:p>
                    <a:fld id="{312BED09-279F-4144-A98F-851F86828396}" type="PERCENTAGE">
                      <a:rPr lang="en-US"/>
                      <a:pPr/>
                      <a:t>[PERCENTAGE]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65B-47FA-82CA-82070AEA31E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C51D183-F98D-4613-A42F-48A0B027859B}" type="CATEGORYNAME">
                      <a:rPr lang="en-US" sz="1800" b="1">
                        <a:solidFill>
                          <a:srgbClr val="92D050"/>
                        </a:solidFill>
                      </a:rPr>
                      <a:pPr/>
                      <a:t>[CATEGORY NAME]</a:t>
                    </a:fld>
                    <a:endParaRPr lang="en-US" sz="1800" b="1" baseline="0">
                      <a:solidFill>
                        <a:srgbClr val="92D050"/>
                      </a:solidFill>
                    </a:endParaRPr>
                  </a:p>
                  <a:p>
                    <a:fld id="{CA475CC2-D48E-4798-8CFF-37CE8CB47057}" type="VALUE">
                      <a:rPr lang="en-US"/>
                      <a:pPr/>
                      <a:t>[VALUE]</a:t>
                    </a:fld>
                    <a:endParaRPr lang="en-US" baseline="0"/>
                  </a:p>
                  <a:p>
                    <a:fld id="{D723F679-AB65-4786-9C9F-8BE2940DD6A5}" type="PERCENTAGE">
                      <a:rPr lang="en-US"/>
                      <a:pPr/>
                      <a:t>[PERCENTAGE]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65B-47FA-82CA-82070AEA31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Administrative Costs</c:v>
                </c:pt>
                <c:pt idx="1">
                  <c:v>Program Costs</c:v>
                </c:pt>
              </c:strCache>
            </c:strRef>
          </c:cat>
          <c:val>
            <c:numRef>
              <c:f>Sheet1!$B$2:$B$5</c:f>
              <c:numCache>
                <c:formatCode>_("$"* #,##0_);_("$"* \(#,##0\);_("$"* "-"_);_(@_)</c:formatCode>
                <c:ptCount val="4"/>
                <c:pt idx="0">
                  <c:v>184786</c:v>
                </c:pt>
                <c:pt idx="1">
                  <c:v>6704141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65B-47FA-82CA-82070AEA31E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12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9A030-828A-4C71-A43E-2AC40CE1375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AC575-9255-4DC1-8046-EF57685C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260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AC575-9255-4DC1-8046-EF57685C33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9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7D2BA-64A2-BE53-4865-C3D770656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B9FC7E-B304-2254-D1CA-5CBD98C4FF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4C5898-596E-48A0-1634-ADBBA2768E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BC63FD-BCCA-35EB-0D2C-3821B251AB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FFC00B-3497-4F23-98CD-DDD30C18761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72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AC575-9255-4DC1-8046-EF57685C33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26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AC575-9255-4DC1-8046-EF57685C33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83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11B4-0615-428A-8BB5-2E871144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D2E-18C5-424B-90D0-9129B17C22D1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D7527-E268-4C08-B91D-4024E283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8E404-9940-413A-ABE0-263F2E98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8878BB-E90B-4368-8C02-DDF575015DAA}"/>
              </a:ext>
            </a:extLst>
          </p:cNvPr>
          <p:cNvSpPr txBox="1"/>
          <p:nvPr userDrawn="1"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endParaRPr lang="en-US" sz="1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6F6FFB-8EE8-426E-B80B-B384D4BF2EFD}"/>
              </a:ext>
            </a:extLst>
          </p:cNvPr>
          <p:cNvSpPr txBox="1"/>
          <p:nvPr userDrawn="1"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br>
              <a:rPr lang="en-US" sz="800"/>
            </a:br>
            <a:br>
              <a:rPr lang="en-US" sz="1100"/>
            </a:br>
            <a:br>
              <a:rPr lang="en-US" sz="1100"/>
            </a:br>
            <a:endParaRPr lang="en-US" sz="1100"/>
          </a:p>
        </p:txBody>
      </p:sp>
      <p:pic>
        <p:nvPicPr>
          <p:cNvPr id="9" name="Picture 8" descr="Text&#10;&#10;Description automatically generated with low confidence">
            <a:extLst>
              <a:ext uri="{FF2B5EF4-FFF2-40B4-BE49-F238E27FC236}">
                <a16:creationId xmlns:a16="http://schemas.microsoft.com/office/drawing/2014/main" id="{D6735375-96A8-4668-940F-0E2295CE2C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517" y="6206861"/>
            <a:ext cx="1187080" cy="621804"/>
          </a:xfrm>
          <a:prstGeom prst="rect">
            <a:avLst/>
          </a:prstGeom>
        </p:spPr>
      </p:pic>
      <p:pic>
        <p:nvPicPr>
          <p:cNvPr id="13" name="Picture 12" descr="Text&#10;&#10;Description automatically generated with medium confidence">
            <a:extLst>
              <a:ext uri="{FF2B5EF4-FFF2-40B4-BE49-F238E27FC236}">
                <a16:creationId xmlns:a16="http://schemas.microsoft.com/office/drawing/2014/main" id="{9544BE49-577C-4BB1-BF89-0DCF189F481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923" y="776570"/>
            <a:ext cx="5582151" cy="292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59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5AFD5-9BF9-48B2-92FD-643F6D711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6D7DC9-D47A-42B9-8E60-81CB096EF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F504C-8910-4E56-B2A3-50F8B3DEA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931E-ECBC-42F3-8E46-383AA8E8CFA7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07ADF-A127-41E0-B854-5FBC072A1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FB8D1-BC60-430D-B10E-9DB235F09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56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81323C-927D-473E-99A5-F38E06C583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2B21C7-F488-4B78-AA1F-87599AD2A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3DCD9-1EC6-4111-A200-7234F2F56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6ACD-1110-435A-B7EE-BDA997B633DC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4D321-DF41-465B-B3C9-0D1A31CF2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FEE2C-9E85-4EEA-A2CE-CBDC68457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9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4E41736-F673-4B14-9776-858B4D78CC77}"/>
              </a:ext>
            </a:extLst>
          </p:cNvPr>
          <p:cNvSpPr txBox="1"/>
          <p:nvPr userDrawn="1"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br>
              <a:rPr lang="en-US" sz="800"/>
            </a:br>
            <a:br>
              <a:rPr lang="en-US" sz="1100"/>
            </a:br>
            <a:br>
              <a:rPr lang="en-US" sz="1100"/>
            </a:br>
            <a:endParaRPr lang="en-US" sz="11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9EB302-324A-4201-BCB1-60B4E3CBA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25D9C-14F1-4D3C-8D97-93F1B3DD9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95FA2-DC68-43E5-8C89-2BAFE03BB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CEE65-6CEF-494E-B623-A33853681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5403" y="6361776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727CFF0-8AF3-4D5D-9D11-7D9475288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096516-FC95-455C-A5D5-7990EB75F2EA}"/>
              </a:ext>
            </a:extLst>
          </p:cNvPr>
          <p:cNvSpPr txBox="1"/>
          <p:nvPr userDrawn="1"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endParaRPr lang="en-US" sz="1400"/>
          </a:p>
        </p:txBody>
      </p:sp>
      <p:pic>
        <p:nvPicPr>
          <p:cNvPr id="9" name="Picture 8" descr="Text&#10;&#10;Description automatically generated with low confidence">
            <a:extLst>
              <a:ext uri="{FF2B5EF4-FFF2-40B4-BE49-F238E27FC236}">
                <a16:creationId xmlns:a16="http://schemas.microsoft.com/office/drawing/2014/main" id="{B626BD3A-9F67-4923-B40B-8D99CB67E2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517" y="6206861"/>
            <a:ext cx="1187080" cy="62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190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147C054-8EBE-47BE-B3D7-58A452655B77}"/>
              </a:ext>
            </a:extLst>
          </p:cNvPr>
          <p:cNvSpPr txBox="1"/>
          <p:nvPr userDrawn="1"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br>
              <a:rPr lang="en-US" sz="800"/>
            </a:br>
            <a:br>
              <a:rPr lang="en-US" sz="1100"/>
            </a:br>
            <a:br>
              <a:rPr lang="en-US" sz="1100"/>
            </a:br>
            <a:endParaRPr lang="en-US" sz="11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F4BD60-9E92-47A9-95C1-FEA0AB78B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A595B-41E0-4FCC-8528-5FEE2F3A9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37681-3CC1-4196-945A-C751D072F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236A5-D64C-4CDE-8949-033E9CB1D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5403" y="6356349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727CFF0-8AF3-4D5D-9D11-7D9475288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EE8464-5AD8-4D3B-BB03-7C65D0399542}"/>
              </a:ext>
            </a:extLst>
          </p:cNvPr>
          <p:cNvSpPr txBox="1"/>
          <p:nvPr userDrawn="1"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endParaRPr lang="en-US" sz="1400"/>
          </a:p>
        </p:txBody>
      </p:sp>
      <p:pic>
        <p:nvPicPr>
          <p:cNvPr id="9" name="Picture 8" descr="Text&#10;&#10;Description automatically generated with low confidence">
            <a:extLst>
              <a:ext uri="{FF2B5EF4-FFF2-40B4-BE49-F238E27FC236}">
                <a16:creationId xmlns:a16="http://schemas.microsoft.com/office/drawing/2014/main" id="{251DBC64-5E7B-4302-B589-4F286B18E9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517" y="6206861"/>
            <a:ext cx="1187080" cy="62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34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7E76915-6031-43EC-AAD3-36D2F11EC2F6}"/>
              </a:ext>
            </a:extLst>
          </p:cNvPr>
          <p:cNvSpPr txBox="1"/>
          <p:nvPr userDrawn="1"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br>
              <a:rPr lang="en-US" sz="800"/>
            </a:br>
            <a:br>
              <a:rPr lang="en-US" sz="1100"/>
            </a:br>
            <a:br>
              <a:rPr lang="en-US" sz="1100"/>
            </a:br>
            <a:endParaRPr lang="en-US" sz="11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A39563-515C-4B3B-8A2E-EFB49C23A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E4434-B008-4DA4-B1FF-E4CEA24CE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FD230-BFE8-4CB5-8C18-9BDBB081B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3D2E8-834C-4D8C-A9B4-26C1FB871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901F9-B670-46CB-826A-9F0F76E0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5403" y="6356350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727CFF0-8AF3-4D5D-9D11-7D9475288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B8130C-B028-41B6-88B0-18B9FB087E6C}"/>
              </a:ext>
            </a:extLst>
          </p:cNvPr>
          <p:cNvSpPr txBox="1"/>
          <p:nvPr userDrawn="1"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endParaRPr lang="en-US" sz="1400"/>
          </a:p>
        </p:txBody>
      </p:sp>
      <p:pic>
        <p:nvPicPr>
          <p:cNvPr id="10" name="Picture 9" descr="Text&#10;&#10;Description automatically generated with low confidence">
            <a:extLst>
              <a:ext uri="{FF2B5EF4-FFF2-40B4-BE49-F238E27FC236}">
                <a16:creationId xmlns:a16="http://schemas.microsoft.com/office/drawing/2014/main" id="{BAD79EFB-8A6C-45E0-9625-263C4AC509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517" y="6206861"/>
            <a:ext cx="1187080" cy="62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8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FAE07-425F-4ECB-A38E-852D64F24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6E39A-8FAE-4C68-9B06-4C3288801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D55176-2946-4C69-970F-04BEDEAC4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F51E81-403E-4D5C-B062-01660AE67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8DF9DA-4562-4768-B3E3-8C59B6ED9D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5062CE-E26D-40B7-83A8-DF3057B1D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9CDD9-FC9A-4D50-A2C9-44F2904FC4F6}" type="datetime1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79AB9E-FAF7-4C02-8E4F-658D6F309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4702A9-1B12-460D-A0A5-80CE7AFD4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20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EF635-C29A-483F-9E31-8E43F391F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55FE49-72DD-40FB-B3F7-F3C2514D9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771F-9A03-4E49-A1B5-ECE831B37A82}" type="datetime1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FD5414-11A3-44E5-BD85-989B3D98B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819CF3-AC53-4903-B808-1A0F0274C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5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B4E65C-1E6D-4FDE-9B1C-48FE02A22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614C-7E94-4257-A77C-E2ADE8947B47}" type="datetime1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95B0C8-0773-46C8-B3E7-8F447CDD5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36D20-1A4D-4939-B40B-1465C9969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211B-5611-4C54-866B-39A4B34A5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E6960-C385-4DBD-BAAE-6F747E602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C5F36-C52C-4BE1-B0C3-E31F78088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0952C2-04A9-46E8-84E1-276299438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F2B13-F487-489A-A6A0-586083118AC2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F27D0-1BC8-4687-9285-1EEE6E44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089121-A6F5-4E00-870B-DFE9DB1C4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06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33191-C7C1-4DF1-A908-7AB3EA44B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CEA5C1-187D-4720-AEE8-0765A8B169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349DA-8303-4A4A-B4C4-110C1C473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6FFE1-DA1E-480B-8F9C-335E6FC6F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2DDF-57CE-4CE2-ADD2-1EAE021F29CE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F0FED-E1DC-443C-B9F3-F97F76523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5BBDF-AFE1-4F26-BABB-A8D1E34F5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7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2BBB3A-E606-4DAE-8E3E-9C71A2657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336ABF-CC4F-4F0B-B289-049618AF0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C93AE-916D-4932-BDF6-BD10D02EA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D1060-9B34-49F4-826B-3D9982199DAD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058C9-06A0-4D1B-8B1C-8EE2ACAB9F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D2DA5-95AE-4027-B16A-0A033E9961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5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6FEF89B-ADB2-4BEE-80F2-733CA21374E3}"/>
              </a:ext>
            </a:extLst>
          </p:cNvPr>
          <p:cNvSpPr txBox="1"/>
          <p:nvPr/>
        </p:nvSpPr>
        <p:spPr>
          <a:xfrm>
            <a:off x="2324099" y="4105551"/>
            <a:ext cx="7543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b="1"/>
              <a:t>Tobacco Settlement Agreement Fund Oversight Committee</a:t>
            </a:r>
          </a:p>
          <a:p>
            <a:pPr algn="ctr"/>
            <a:r>
              <a:rPr lang="en-US" sz="4200" b="1"/>
              <a:t>March 2, 2026</a:t>
            </a:r>
          </a:p>
        </p:txBody>
      </p:sp>
      <p:pic>
        <p:nvPicPr>
          <p:cNvPr id="10" name="Picture 9" descr="Text&#10;&#10;Description automatically generated with low confidence">
            <a:extLst>
              <a:ext uri="{FF2B5EF4-FFF2-40B4-BE49-F238E27FC236}">
                <a16:creationId xmlns:a16="http://schemas.microsoft.com/office/drawing/2014/main" id="{FB47C041-BACA-4E42-9227-1227F143DB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517" y="6206861"/>
            <a:ext cx="1187080" cy="62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61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E992D-611D-211C-C78B-8472C5DF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537614"/>
            <a:ext cx="12192000" cy="1057275"/>
          </a:xfrm>
        </p:spPr>
        <p:txBody>
          <a:bodyPr>
            <a:normAutofit/>
          </a:bodyPr>
          <a:lstStyle/>
          <a:p>
            <a:pPr algn="ctr"/>
            <a:r>
              <a:rPr lang="en-US" sz="4900" b="1"/>
              <a:t>Child Care Funding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22E351-AE8D-5620-E15F-F739DC407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DB496B-7164-CA96-2FA3-46CB03A23A7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011936" y="2418588"/>
            <a:ext cx="10168128" cy="202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046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37B48-9291-BC2A-701C-6F01E9C86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A3D68-EAE7-1520-BD1E-43FAC15F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0062"/>
            <a:ext cx="12192000" cy="1325563"/>
          </a:xfrm>
        </p:spPr>
        <p:txBody>
          <a:bodyPr/>
          <a:lstStyle/>
          <a:p>
            <a:pPr algn="ctr"/>
            <a:r>
              <a:rPr lang="en-US" b="1"/>
              <a:t>Early Childhood Development Program</a:t>
            </a:r>
            <a:br>
              <a:rPr lang="en-US" b="1"/>
            </a:br>
            <a:r>
              <a:rPr lang="en-US" b="1"/>
              <a:t>Tobacco Allotment $9,800,000 </a:t>
            </a: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B60864-ABC3-7BD3-493A-D01315F829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3909" y="2423160"/>
            <a:ext cx="6664182" cy="2804149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76C077-BA3D-8CF7-EF83-FF0528758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66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20104-60CC-4E87-B7E1-BCE59303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821" y="393700"/>
            <a:ext cx="10515600" cy="1051923"/>
          </a:xfrm>
        </p:spPr>
        <p:txBody>
          <a:bodyPr>
            <a:normAutofit/>
          </a:bodyPr>
          <a:lstStyle/>
          <a:p>
            <a:pPr algn="ctr"/>
            <a:r>
              <a:rPr lang="en-US" b="1">
                <a:cs typeface="Arial" panose="020B0604020202020204" pitchFamily="34" charset="0"/>
              </a:rPr>
              <a:t>Kentucky All STARS Levels by Provider Type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A6ED847-1E59-4F32-A2AA-F4A33A687F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740769"/>
              </p:ext>
            </p:extLst>
          </p:nvPr>
        </p:nvGraphicFramePr>
        <p:xfrm>
          <a:off x="217025" y="1724403"/>
          <a:ext cx="11757949" cy="307062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959659">
                  <a:extLst>
                    <a:ext uri="{9D8B030D-6E8A-4147-A177-3AD203B41FA5}">
                      <a16:colId xmlns:a16="http://schemas.microsoft.com/office/drawing/2014/main" val="2576615615"/>
                    </a:ext>
                  </a:extLst>
                </a:gridCol>
                <a:gridCol w="1399755">
                  <a:extLst>
                    <a:ext uri="{9D8B030D-6E8A-4147-A177-3AD203B41FA5}">
                      <a16:colId xmlns:a16="http://schemas.microsoft.com/office/drawing/2014/main" val="2572397189"/>
                    </a:ext>
                  </a:extLst>
                </a:gridCol>
                <a:gridCol w="1679707">
                  <a:extLst>
                    <a:ext uri="{9D8B030D-6E8A-4147-A177-3AD203B41FA5}">
                      <a16:colId xmlns:a16="http://schemas.microsoft.com/office/drawing/2014/main" val="4216140389"/>
                    </a:ext>
                  </a:extLst>
                </a:gridCol>
                <a:gridCol w="1679707">
                  <a:extLst>
                    <a:ext uri="{9D8B030D-6E8A-4147-A177-3AD203B41FA5}">
                      <a16:colId xmlns:a16="http://schemas.microsoft.com/office/drawing/2014/main" val="3631921185"/>
                    </a:ext>
                  </a:extLst>
                </a:gridCol>
                <a:gridCol w="1679707">
                  <a:extLst>
                    <a:ext uri="{9D8B030D-6E8A-4147-A177-3AD203B41FA5}">
                      <a16:colId xmlns:a16="http://schemas.microsoft.com/office/drawing/2014/main" val="3118959755"/>
                    </a:ext>
                  </a:extLst>
                </a:gridCol>
                <a:gridCol w="1679707">
                  <a:extLst>
                    <a:ext uri="{9D8B030D-6E8A-4147-A177-3AD203B41FA5}">
                      <a16:colId xmlns:a16="http://schemas.microsoft.com/office/drawing/2014/main" val="3489863278"/>
                    </a:ext>
                  </a:extLst>
                </a:gridCol>
                <a:gridCol w="1679707">
                  <a:extLst>
                    <a:ext uri="{9D8B030D-6E8A-4147-A177-3AD203B41FA5}">
                      <a16:colId xmlns:a16="http://schemas.microsoft.com/office/drawing/2014/main" val="2044780608"/>
                    </a:ext>
                  </a:extLst>
                </a:gridCol>
              </a:tblGrid>
              <a:tr h="728866"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Level 1</a:t>
                      </a:r>
                      <a:endParaRPr lang="en-US" sz="20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Level 2</a:t>
                      </a:r>
                      <a:endParaRPr lang="en-US" sz="20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Level 3</a:t>
                      </a:r>
                      <a:endParaRPr lang="en-US" sz="20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Level 4</a:t>
                      </a:r>
                      <a:endParaRPr lang="en-US" sz="20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Level 5</a:t>
                      </a:r>
                      <a:endParaRPr lang="en-US" sz="20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Total</a:t>
                      </a:r>
                      <a:endParaRPr lang="en-US" sz="20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6674780"/>
                  </a:ext>
                </a:extLst>
              </a:tr>
              <a:tr h="602166">
                <a:tc>
                  <a:txBody>
                    <a:bodyPr/>
                    <a:lstStyle/>
                    <a:p>
                      <a:r>
                        <a:rPr lang="en-US" sz="2000" b="1"/>
                        <a:t>Certified</a:t>
                      </a:r>
                      <a:endParaRPr lang="en-US" sz="2000" b="1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164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17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17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14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2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214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520718"/>
                  </a:ext>
                </a:extLst>
              </a:tr>
              <a:tr h="591014">
                <a:tc>
                  <a:txBody>
                    <a:bodyPr/>
                    <a:lstStyle/>
                    <a:p>
                      <a:r>
                        <a:rPr lang="en-US" sz="2000" b="1"/>
                        <a:t>Licensed Type I</a:t>
                      </a:r>
                      <a:endParaRPr lang="en-US" sz="2000" b="1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1009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100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309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168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148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1,734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271442"/>
                  </a:ext>
                </a:extLst>
              </a:tr>
              <a:tr h="568712">
                <a:tc>
                  <a:txBody>
                    <a:bodyPr/>
                    <a:lstStyle/>
                    <a:p>
                      <a:r>
                        <a:rPr lang="en-US" sz="2000" b="1"/>
                        <a:t>Licensed Type II</a:t>
                      </a:r>
                      <a:endParaRPr lang="en-US" sz="2000" b="1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24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5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3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34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0489627"/>
                  </a:ext>
                </a:extLst>
              </a:tr>
              <a:tr h="579864">
                <a:tc>
                  <a:txBody>
                    <a:bodyPr/>
                    <a:lstStyle/>
                    <a:p>
                      <a:r>
                        <a:rPr lang="en-US" sz="2000" b="1"/>
                        <a:t>Total</a:t>
                      </a:r>
                      <a:endParaRPr lang="en-US" sz="2000" b="1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1,189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124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346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189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145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1,982</a:t>
                      </a:r>
                      <a:endParaRPr lang="en-US" sz="18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589497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3C17D8-DF31-45E9-8789-DFD561773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>
                <a:solidFill>
                  <a:srgbClr val="898989"/>
                </a:solidFill>
              </a:rPr>
              <a:pPr/>
              <a:t>12</a:t>
            </a:fld>
            <a:endParaRPr lang="en-US">
              <a:solidFill>
                <a:srgbClr val="898989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F141EA-E955-4D50-0031-0FDC2CE15204}"/>
              </a:ext>
            </a:extLst>
          </p:cNvPr>
          <p:cNvSpPr txBox="1"/>
          <p:nvPr/>
        </p:nvSpPr>
        <p:spPr>
          <a:xfrm>
            <a:off x="762000" y="5195569"/>
            <a:ext cx="8022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25 Programs have opted out of Kentucky All STARS (23 Type I and 2 Certified) </a:t>
            </a:r>
          </a:p>
        </p:txBody>
      </p:sp>
    </p:spTree>
    <p:extLst>
      <p:ext uri="{BB962C8B-B14F-4D97-AF65-F5344CB8AC3E}">
        <p14:creationId xmlns:p14="http://schemas.microsoft.com/office/powerpoint/2010/main" val="503934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BB41A-9E5B-F46D-28E4-FB66E1D55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7806F-69EA-FEAF-B6E8-1AA5A52A5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537614"/>
            <a:ext cx="12192000" cy="10572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/>
              <a:t>Protection &amp; Permanency Funding</a:t>
            </a:r>
            <a:br>
              <a:rPr lang="en-US" b="1" dirty="0"/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0F2927-DC03-2E32-7516-C68633D8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AFABB6D-8D88-2189-1595-FA27EF6C52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882" y="2419198"/>
            <a:ext cx="10164236" cy="201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590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53BB7-8236-9E5E-4967-0E0AB5F91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D45A-1388-495F-EEFF-F83DC8007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0062"/>
            <a:ext cx="12192000" cy="1325563"/>
          </a:xfrm>
        </p:spPr>
        <p:txBody>
          <a:bodyPr/>
          <a:lstStyle/>
          <a:p>
            <a:pPr algn="ctr"/>
            <a:r>
              <a:rPr lang="en-US" b="1" dirty="0"/>
              <a:t>Early Childhood Adoption &amp; Foster Care Supports</a:t>
            </a:r>
            <a:br>
              <a:rPr lang="en-US" b="1" dirty="0"/>
            </a:br>
            <a:r>
              <a:rPr lang="en-US" b="1" dirty="0"/>
              <a:t>Tobacco Allotment $2,000,000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411B0C-B576-5137-A144-4D6B3201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957879-286B-D382-6AD4-7A40E54973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3012" y="2423160"/>
            <a:ext cx="6665976" cy="141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706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99CC2-5F72-65F8-F4D8-63F27CE1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8111"/>
            <a:ext cx="10515600" cy="1325563"/>
          </a:xfrm>
        </p:spPr>
        <p:txBody>
          <a:bodyPr/>
          <a:lstStyle/>
          <a:p>
            <a:pPr algn="ctr"/>
            <a:r>
              <a:rPr lang="en-US"/>
              <a:t>Department for Public Health</a:t>
            </a:r>
          </a:p>
        </p:txBody>
      </p:sp>
      <p:pic>
        <p:nvPicPr>
          <p:cNvPr id="5" name="Content Placeholder 4" descr="Logo, company name&#10;&#10;AI-generated content may be incorrect.">
            <a:extLst>
              <a:ext uri="{FF2B5EF4-FFF2-40B4-BE49-F238E27FC236}">
                <a16:creationId xmlns:a16="http://schemas.microsoft.com/office/drawing/2014/main" id="{7E8D8F33-A7D1-2158-C5A8-68336A9BC4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935" y="1393678"/>
            <a:ext cx="4800130" cy="2313396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9901C7-AEC3-43A0-4AD7-28ED08959642}"/>
              </a:ext>
            </a:extLst>
          </p:cNvPr>
          <p:cNvSpPr txBox="1"/>
          <p:nvPr/>
        </p:nvSpPr>
        <p:spPr>
          <a:xfrm>
            <a:off x="1506461" y="5220551"/>
            <a:ext cx="9187131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100" dirty="0">
                <a:ea typeface="Calibri"/>
                <a:cs typeface="Calibri"/>
              </a:rPr>
              <a:t>Julie Brooks, Policy Specialist</a:t>
            </a:r>
            <a:endParaRPr lang="en-US" sz="2100" dirty="0"/>
          </a:p>
          <a:p>
            <a:pPr algn="ctr"/>
            <a:r>
              <a:rPr lang="en-US" sz="2100" dirty="0">
                <a:ea typeface="Calibri"/>
                <a:cs typeface="Calibri"/>
              </a:rPr>
              <a:t>Mike Tuggle, Assistant Division Director, Administration and Financial Management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67A104-E62A-5792-ABFB-054F48409BF7}"/>
              </a:ext>
            </a:extLst>
          </p:cNvPr>
          <p:cNvSpPr txBox="1"/>
          <p:nvPr/>
        </p:nvSpPr>
        <p:spPr>
          <a:xfrm>
            <a:off x="887260" y="4144027"/>
            <a:ext cx="10417477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 b="1">
                <a:ea typeface="Calibri"/>
                <a:cs typeface="Calibri"/>
              </a:rPr>
              <a:t>HANDS, Early Childhood Oral Health, Lung Cancer Screening, </a:t>
            </a:r>
          </a:p>
          <a:p>
            <a:pPr algn="ctr"/>
            <a:r>
              <a:rPr lang="en-US" sz="2200" b="1">
                <a:ea typeface="Calibri"/>
                <a:cs typeface="Calibri"/>
              </a:rPr>
              <a:t>Smoking Cessation, Healthy Start, Early Childhood Mental Health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65ACE-B406-BB60-C88F-D2E4FDB63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405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7526D-5BE5-1204-943E-5BC80BFA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/>
              <a:t>Health Access and Nurturing Development Services (HANDS)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C3F8C63-36B0-BFEC-147A-1697132A8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702199"/>
              </p:ext>
            </p:extLst>
          </p:nvPr>
        </p:nvGraphicFramePr>
        <p:xfrm>
          <a:off x="563418" y="1802577"/>
          <a:ext cx="11166764" cy="2030514"/>
        </p:xfrm>
        <a:graphic>
          <a:graphicData uri="http://schemas.openxmlformats.org/drawingml/2006/table">
            <a:tbl>
              <a:tblPr/>
              <a:tblGrid>
                <a:gridCol w="2260456">
                  <a:extLst>
                    <a:ext uri="{9D8B030D-6E8A-4147-A177-3AD203B41FA5}">
                      <a16:colId xmlns:a16="http://schemas.microsoft.com/office/drawing/2014/main" val="1634543218"/>
                    </a:ext>
                  </a:extLst>
                </a:gridCol>
                <a:gridCol w="2547756">
                  <a:extLst>
                    <a:ext uri="{9D8B030D-6E8A-4147-A177-3AD203B41FA5}">
                      <a16:colId xmlns:a16="http://schemas.microsoft.com/office/drawing/2014/main" val="1698439325"/>
                    </a:ext>
                  </a:extLst>
                </a:gridCol>
                <a:gridCol w="1821376">
                  <a:extLst>
                    <a:ext uri="{9D8B030D-6E8A-4147-A177-3AD203B41FA5}">
                      <a16:colId xmlns:a16="http://schemas.microsoft.com/office/drawing/2014/main" val="56025521"/>
                    </a:ext>
                  </a:extLst>
                </a:gridCol>
                <a:gridCol w="1512392">
                  <a:extLst>
                    <a:ext uri="{9D8B030D-6E8A-4147-A177-3AD203B41FA5}">
                      <a16:colId xmlns:a16="http://schemas.microsoft.com/office/drawing/2014/main" val="185097615"/>
                    </a:ext>
                  </a:extLst>
                </a:gridCol>
                <a:gridCol w="1512392">
                  <a:extLst>
                    <a:ext uri="{9D8B030D-6E8A-4147-A177-3AD203B41FA5}">
                      <a16:colId xmlns:a16="http://schemas.microsoft.com/office/drawing/2014/main" val="1987727718"/>
                    </a:ext>
                  </a:extLst>
                </a:gridCol>
                <a:gridCol w="1512392">
                  <a:extLst>
                    <a:ext uri="{9D8B030D-6E8A-4147-A177-3AD203B41FA5}">
                      <a16:colId xmlns:a16="http://schemas.microsoft.com/office/drawing/2014/main" val="144305859"/>
                    </a:ext>
                  </a:extLst>
                </a:gridCol>
              </a:tblGrid>
              <a:tr h="493909">
                <a:tc grid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Health Access and Nurturing Development Services (HANDS)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231050"/>
                  </a:ext>
                </a:extLst>
              </a:tr>
              <a:tr h="315553"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(all sources)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Funding Source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731188"/>
                  </a:ext>
                </a:extLst>
              </a:tr>
              <a:tr h="301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MSA Tobacco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General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Restricted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Federal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8006890"/>
                  </a:ext>
                </a:extLst>
              </a:tr>
              <a:tr h="3018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FY2026 Budget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$ 47,761,775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6,365,400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5,302,700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$ 28,000,000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$ 8,093,675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471472"/>
                  </a:ext>
                </a:extLst>
              </a:tr>
              <a:tr h="3018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FY2025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$ 45,303,822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$   7,613,904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$   6,610,476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 $ 25,197,533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  $ 5,881,909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795768"/>
                  </a:ext>
                </a:extLst>
              </a:tr>
              <a:tr h="3155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FY2024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$ 49,474,371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$ 15,654,977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$   5,615,339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 $ 20,237,453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$ 7,966,602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89109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07842FC-4478-28B1-788D-D972032966D8}"/>
              </a:ext>
            </a:extLst>
          </p:cNvPr>
          <p:cNvSpPr txBox="1"/>
          <p:nvPr/>
        </p:nvSpPr>
        <p:spPr>
          <a:xfrm>
            <a:off x="566057" y="4163785"/>
            <a:ext cx="11171462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ea typeface="Calibri"/>
                <a:cs typeface="Calibri"/>
              </a:rPr>
              <a:t>Outcomes: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Program performance on federal Maternal Infant Early Childhood Home Visiting program benchmarks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Performance measures across the program benchmarks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Number of families enrolled in services</a:t>
            </a:r>
          </a:p>
          <a:p>
            <a:pPr marL="285750" indent="-285750">
              <a:buFont typeface="Arial"/>
              <a:buChar char="•"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A4131C-5CA0-E157-FFBA-9EA9342DA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92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655EA-3D4B-CBD8-C6C6-9C9C25E1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Smoking Cessation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1EF14A-BA27-EE79-0607-49DF2BD518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9466788"/>
              </p:ext>
            </p:extLst>
          </p:nvPr>
        </p:nvGraphicFramePr>
        <p:xfrm>
          <a:off x="2202873" y="1690688"/>
          <a:ext cx="7786253" cy="1524000"/>
        </p:xfrm>
        <a:graphic>
          <a:graphicData uri="http://schemas.openxmlformats.org/drawingml/2006/table">
            <a:tbl>
              <a:tblPr/>
              <a:tblGrid>
                <a:gridCol w="2161695">
                  <a:extLst>
                    <a:ext uri="{9D8B030D-6E8A-4147-A177-3AD203B41FA5}">
                      <a16:colId xmlns:a16="http://schemas.microsoft.com/office/drawing/2014/main" val="2489606970"/>
                    </a:ext>
                  </a:extLst>
                </a:gridCol>
                <a:gridCol w="2436445">
                  <a:extLst>
                    <a:ext uri="{9D8B030D-6E8A-4147-A177-3AD203B41FA5}">
                      <a16:colId xmlns:a16="http://schemas.microsoft.com/office/drawing/2014/main" val="2692226915"/>
                    </a:ext>
                  </a:extLst>
                </a:gridCol>
                <a:gridCol w="1741799">
                  <a:extLst>
                    <a:ext uri="{9D8B030D-6E8A-4147-A177-3AD203B41FA5}">
                      <a16:colId xmlns:a16="http://schemas.microsoft.com/office/drawing/2014/main" val="1967934923"/>
                    </a:ext>
                  </a:extLst>
                </a:gridCol>
                <a:gridCol w="1446314">
                  <a:extLst>
                    <a:ext uri="{9D8B030D-6E8A-4147-A177-3AD203B41FA5}">
                      <a16:colId xmlns:a16="http://schemas.microsoft.com/office/drawing/2014/main" val="4282877304"/>
                    </a:ext>
                  </a:extLst>
                </a:gridCol>
              </a:tblGrid>
              <a:tr h="266700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Smoking Cessation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925112"/>
                  </a:ext>
                </a:extLst>
              </a:tr>
              <a:tr h="167640"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(all sources)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Fund Source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003695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MSA Tobacco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Federal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525600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FY2026 Budget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$ 4,025,954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2,369,600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1,656,354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1454777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FY2025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$ 3,619,813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2,346,279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1,273,534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9411804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FY2024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$ 3,925,300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2,140,850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1,784,449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5263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20F8825-52A8-CE9D-2995-900F6B8851EA}"/>
              </a:ext>
            </a:extLst>
          </p:cNvPr>
          <p:cNvSpPr txBox="1"/>
          <p:nvPr/>
        </p:nvSpPr>
        <p:spPr>
          <a:xfrm>
            <a:off x="2059709" y="3574473"/>
            <a:ext cx="8109527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/>
              <a:t>Outcomes: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Decreased adult smoking 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Decreased youth smoking 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Increased calls to quit lines</a:t>
            </a:r>
            <a:endParaRPr lang="en-US"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Continued comprehensive community smoke free ordinances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A020A9-2BBB-40DE-FDAB-7EFB12494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56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44349-8EBE-0A88-F48D-9FEC171B4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Lung Cancer Screening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A07297F-ED60-A05D-247A-2E088EA79A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01923"/>
              </p:ext>
            </p:extLst>
          </p:nvPr>
        </p:nvGraphicFramePr>
        <p:xfrm>
          <a:off x="2904836" y="1690688"/>
          <a:ext cx="6382327" cy="1516380"/>
        </p:xfrm>
        <a:graphic>
          <a:graphicData uri="http://schemas.openxmlformats.org/drawingml/2006/table">
            <a:tbl>
              <a:tblPr/>
              <a:tblGrid>
                <a:gridCol w="2176149">
                  <a:extLst>
                    <a:ext uri="{9D8B030D-6E8A-4147-A177-3AD203B41FA5}">
                      <a16:colId xmlns:a16="http://schemas.microsoft.com/office/drawing/2014/main" val="808311066"/>
                    </a:ext>
                  </a:extLst>
                </a:gridCol>
                <a:gridCol w="2452734">
                  <a:extLst>
                    <a:ext uri="{9D8B030D-6E8A-4147-A177-3AD203B41FA5}">
                      <a16:colId xmlns:a16="http://schemas.microsoft.com/office/drawing/2014/main" val="2443140229"/>
                    </a:ext>
                  </a:extLst>
                </a:gridCol>
                <a:gridCol w="1753444">
                  <a:extLst>
                    <a:ext uri="{9D8B030D-6E8A-4147-A177-3AD203B41FA5}">
                      <a16:colId xmlns:a16="http://schemas.microsoft.com/office/drawing/2014/main" val="513047663"/>
                    </a:ext>
                  </a:extLst>
                </a:gridCol>
              </a:tblGrid>
              <a:tr h="266700"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Lung Cancer Screening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4413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(all sources)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MSA Tobacco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127113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FY2026 Budget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          1,266,700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1,266,700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39844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FY2025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             561,373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   561,373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1793877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FY2024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             153,882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   153,882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5149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B9207E8-4971-7652-8840-E30178183055}"/>
              </a:ext>
            </a:extLst>
          </p:cNvPr>
          <p:cNvSpPr txBox="1"/>
          <p:nvPr/>
        </p:nvSpPr>
        <p:spPr>
          <a:xfrm>
            <a:off x="1990435" y="3650933"/>
            <a:ext cx="82111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Outcomes: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Increase lung cancer screening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Reduce morbidity and mortality from lung cancer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Reduce the cost of treating lung cancer among citizens of the Commonwealth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21CC92-B3E5-7B33-146A-7853DEFDD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072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26877-9103-BCF0-5B7A-40DFF001A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Early Childhood Oral Health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DCF4511-F840-ACBF-C338-36C29BEABB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812996"/>
              </p:ext>
            </p:extLst>
          </p:nvPr>
        </p:nvGraphicFramePr>
        <p:xfrm>
          <a:off x="2918691" y="1690689"/>
          <a:ext cx="6354618" cy="1738313"/>
        </p:xfrm>
        <a:graphic>
          <a:graphicData uri="http://schemas.openxmlformats.org/drawingml/2006/table">
            <a:tbl>
              <a:tblPr/>
              <a:tblGrid>
                <a:gridCol w="2166701">
                  <a:extLst>
                    <a:ext uri="{9D8B030D-6E8A-4147-A177-3AD203B41FA5}">
                      <a16:colId xmlns:a16="http://schemas.microsoft.com/office/drawing/2014/main" val="3204459872"/>
                    </a:ext>
                  </a:extLst>
                </a:gridCol>
                <a:gridCol w="2442086">
                  <a:extLst>
                    <a:ext uri="{9D8B030D-6E8A-4147-A177-3AD203B41FA5}">
                      <a16:colId xmlns:a16="http://schemas.microsoft.com/office/drawing/2014/main" val="3045429802"/>
                    </a:ext>
                  </a:extLst>
                </a:gridCol>
                <a:gridCol w="1745831">
                  <a:extLst>
                    <a:ext uri="{9D8B030D-6E8A-4147-A177-3AD203B41FA5}">
                      <a16:colId xmlns:a16="http://schemas.microsoft.com/office/drawing/2014/main" val="4122887219"/>
                    </a:ext>
                  </a:extLst>
                </a:gridCol>
              </a:tblGrid>
              <a:tr h="281670"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Early Childhood Oral Health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574170"/>
                  </a:ext>
                </a:extLst>
              </a:tr>
              <a:tr h="50191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(all sources)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MSA Tobacco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40713"/>
                  </a:ext>
                </a:extLst>
              </a:tr>
              <a:tr h="2548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FY2026 Budget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          3,541,200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3,541,200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3408798"/>
                  </a:ext>
                </a:extLst>
              </a:tr>
              <a:tr h="3499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FY2025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          2,451,602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2,451,602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415024"/>
                  </a:ext>
                </a:extLst>
              </a:tr>
              <a:tr h="3499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FY2024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$           1,517,583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1,517,583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62347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408A8AB-D616-AE89-72E5-0634939ED742}"/>
              </a:ext>
            </a:extLst>
          </p:cNvPr>
          <p:cNvSpPr txBox="1"/>
          <p:nvPr/>
        </p:nvSpPr>
        <p:spPr>
          <a:xfrm>
            <a:off x="1745673" y="3879273"/>
            <a:ext cx="87930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Outcomes: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Number of dental varnishes provided through Local Health Departments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Increased number of Public Health Dental Hygiene Teams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New dental school graduates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Upgraded water systems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7C7727-8127-6DD5-74CA-BAD651EDF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78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9042F-4502-9BC8-D614-E3BCC4BCC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" y="1635125"/>
            <a:ext cx="11775016" cy="1325563"/>
          </a:xfrm>
        </p:spPr>
        <p:txBody>
          <a:bodyPr>
            <a:noAutofit/>
          </a:bodyPr>
          <a:lstStyle/>
          <a:p>
            <a:pPr algn="ctr"/>
            <a:r>
              <a:rPr lang="en-US" sz="6000" b="1">
                <a:ea typeface="Calibri Light"/>
                <a:cs typeface="Calibri Light"/>
              </a:rPr>
              <a:t>Department for Behavioral Health, Developmental and Intellectual Disabilities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560B16-9AEF-38A7-7258-58B88836B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8780" y="4175125"/>
            <a:ext cx="8881110" cy="20018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ea typeface="Calibri"/>
                <a:cs typeface="Calibri"/>
              </a:rPr>
              <a:t>Substance Use Prevention and Treatment for Pregnant Women</a:t>
            </a:r>
            <a:endParaRPr lang="en-US" sz="2600" dirty="0">
              <a:ea typeface="Calibri" panose="020F0502020204030204"/>
              <a:cs typeface="Calibri" panose="020F0502020204030204"/>
            </a:endParaRPr>
          </a:p>
          <a:p>
            <a:pPr marL="0" indent="0" algn="ctr">
              <a:buNone/>
            </a:pPr>
            <a:r>
              <a:rPr lang="en-US" sz="2600" dirty="0">
                <a:ea typeface="Calibri" panose="020F0502020204030204"/>
                <a:cs typeface="Calibri" panose="020F0502020204030204"/>
              </a:rPr>
              <a:t>Rachel Dockal, Division Director</a:t>
            </a:r>
          </a:p>
          <a:p>
            <a:pPr marL="0" indent="0" algn="ctr">
              <a:buNone/>
            </a:pPr>
            <a:r>
              <a:rPr lang="en-US" sz="2600" dirty="0">
                <a:ea typeface="Calibri" panose="020F0502020204030204"/>
                <a:cs typeface="Calibri" panose="020F0502020204030204"/>
              </a:rPr>
              <a:t>Sarah Johnson, Division Director 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4CD179-75E5-D07A-14BA-0C57241E5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254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26C-87E9-B286-5C7F-9D580C589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Healthy Start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4FA51D67-A3F1-2A43-34FC-B101D12B45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2293738"/>
              </p:ext>
            </p:extLst>
          </p:nvPr>
        </p:nvGraphicFramePr>
        <p:xfrm>
          <a:off x="2600036" y="1690688"/>
          <a:ext cx="6991927" cy="1718617"/>
        </p:xfrm>
        <a:graphic>
          <a:graphicData uri="http://schemas.openxmlformats.org/drawingml/2006/table">
            <a:tbl>
              <a:tblPr/>
              <a:tblGrid>
                <a:gridCol w="2384001">
                  <a:extLst>
                    <a:ext uri="{9D8B030D-6E8A-4147-A177-3AD203B41FA5}">
                      <a16:colId xmlns:a16="http://schemas.microsoft.com/office/drawing/2014/main" val="3571904987"/>
                    </a:ext>
                  </a:extLst>
                </a:gridCol>
                <a:gridCol w="2687004">
                  <a:extLst>
                    <a:ext uri="{9D8B030D-6E8A-4147-A177-3AD203B41FA5}">
                      <a16:colId xmlns:a16="http://schemas.microsoft.com/office/drawing/2014/main" val="826404027"/>
                    </a:ext>
                  </a:extLst>
                </a:gridCol>
                <a:gridCol w="1920922">
                  <a:extLst>
                    <a:ext uri="{9D8B030D-6E8A-4147-A177-3AD203B41FA5}">
                      <a16:colId xmlns:a16="http://schemas.microsoft.com/office/drawing/2014/main" val="3702087139"/>
                    </a:ext>
                  </a:extLst>
                </a:gridCol>
              </a:tblGrid>
              <a:tr h="291557"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Healthy Start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691863"/>
                  </a:ext>
                </a:extLst>
              </a:tr>
              <a:tr h="44948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(all sources)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MSA Tobacco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677558"/>
                  </a:ext>
                </a:extLst>
              </a:tr>
              <a:tr h="2308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FY2026 Budget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  $  1,151,900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1,151,900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8136623"/>
                  </a:ext>
                </a:extLst>
              </a:tr>
              <a:tr h="340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FY2025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  $     797,916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   797,916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8843673"/>
                  </a:ext>
                </a:extLst>
              </a:tr>
              <a:tr h="340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FY2024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  $     788,916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   788,916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695645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B32A351-BC91-6E1F-C927-7FDB53A209F8}"/>
              </a:ext>
            </a:extLst>
          </p:cNvPr>
          <p:cNvSpPr txBox="1"/>
          <p:nvPr/>
        </p:nvSpPr>
        <p:spPr>
          <a:xfrm>
            <a:off x="2217964" y="3741964"/>
            <a:ext cx="771525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ea typeface="Calibri"/>
                <a:cs typeface="Calibri"/>
              </a:rPr>
              <a:t>Outcomes: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Number of trainings and consultations provided for childcare staff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Number of completed playground assessments for safety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Number of facility assessments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9C5A13-967F-3642-44AE-EF9BD2658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34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1580F-EB94-2C20-B513-EF596B280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Early Childhood Mental Health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57B2ED-695F-C303-FC40-6A6EDDDC78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398277"/>
              </p:ext>
            </p:extLst>
          </p:nvPr>
        </p:nvGraphicFramePr>
        <p:xfrm>
          <a:off x="2752436" y="1690688"/>
          <a:ext cx="6687127" cy="1819291"/>
        </p:xfrm>
        <a:graphic>
          <a:graphicData uri="http://schemas.openxmlformats.org/drawingml/2006/table">
            <a:tbl>
              <a:tblPr/>
              <a:tblGrid>
                <a:gridCol w="2280075">
                  <a:extLst>
                    <a:ext uri="{9D8B030D-6E8A-4147-A177-3AD203B41FA5}">
                      <a16:colId xmlns:a16="http://schemas.microsoft.com/office/drawing/2014/main" val="23128306"/>
                    </a:ext>
                  </a:extLst>
                </a:gridCol>
                <a:gridCol w="2569869">
                  <a:extLst>
                    <a:ext uri="{9D8B030D-6E8A-4147-A177-3AD203B41FA5}">
                      <a16:colId xmlns:a16="http://schemas.microsoft.com/office/drawing/2014/main" val="1396959774"/>
                    </a:ext>
                  </a:extLst>
                </a:gridCol>
                <a:gridCol w="1837183">
                  <a:extLst>
                    <a:ext uri="{9D8B030D-6E8A-4147-A177-3AD203B41FA5}">
                      <a16:colId xmlns:a16="http://schemas.microsoft.com/office/drawing/2014/main" val="3945356363"/>
                    </a:ext>
                  </a:extLst>
                </a:gridCol>
              </a:tblGrid>
              <a:tr h="318223"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Early Childhood Mental Health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649796"/>
                  </a:ext>
                </a:extLst>
              </a:tr>
              <a:tr h="43608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(all sources)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MSA Tobacco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98326"/>
                  </a:ext>
                </a:extLst>
              </a:tr>
              <a:tr h="2239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FY2026 Budget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 $           1,802,300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1,802,300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244597"/>
                  </a:ext>
                </a:extLst>
              </a:tr>
              <a:tr h="3771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FY2025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 $              821,743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   821,743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3357585"/>
                  </a:ext>
                </a:extLst>
              </a:tr>
              <a:tr h="3771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FY2024 Expenditures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            $              753,017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$           753,017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76838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FB903C7-8365-8D67-F10C-23EDBD402066}"/>
              </a:ext>
            </a:extLst>
          </p:cNvPr>
          <p:cNvSpPr txBox="1"/>
          <p:nvPr/>
        </p:nvSpPr>
        <p:spPr>
          <a:xfrm>
            <a:off x="1319893" y="4177393"/>
            <a:ext cx="945696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ea typeface="Calibri"/>
                <a:cs typeface="Calibri"/>
              </a:rPr>
              <a:t>Outcomes: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Direct services provided to children and families (50% billable time)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Non-billable services (training, technical assistance, consultation, community outreach)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EF2A00-A2C8-A1BD-CC14-A8E28C779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737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679F8-5030-6959-0D8A-FD650C4E2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4050" y="2536825"/>
            <a:ext cx="790575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4E18C-8087-3E3D-08F1-06BFBD32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26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B558B25-F43C-E4A8-809E-24D301F379F5}"/>
              </a:ext>
            </a:extLst>
          </p:cNvPr>
          <p:cNvSpPr/>
          <p:nvPr/>
        </p:nvSpPr>
        <p:spPr>
          <a:xfrm>
            <a:off x="4775200" y="1667085"/>
            <a:ext cx="2641600" cy="4401205"/>
          </a:xfrm>
          <a:prstGeom prst="roundRect">
            <a:avLst/>
          </a:prstGeom>
          <a:solidFill>
            <a:srgbClr val="EDD75C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9254BF-19D0-4F5A-A31E-774C20E6C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7846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ea typeface="Calibri"/>
                <a:cs typeface="Calibri"/>
              </a:rPr>
              <a:t>Substance Use Prevention and Treatment</a:t>
            </a:r>
            <a:br>
              <a:rPr lang="en-US" b="1" dirty="0">
                <a:ea typeface="Calibri"/>
                <a:cs typeface="Calibri"/>
              </a:rPr>
            </a:br>
            <a:r>
              <a:rPr lang="en-US" b="1" dirty="0">
                <a:ea typeface="Calibri"/>
                <a:cs typeface="Calibri"/>
              </a:rPr>
              <a:t>for Pregnant Women - Annual Funding All Sources</a:t>
            </a:r>
            <a:endParaRPr lang="en-US" b="1" dirty="0">
              <a:ea typeface="Calibri Light"/>
              <a:cs typeface="Calibri 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A4E8E-9BDF-B9A5-D10F-B4E6D3D79085}"/>
              </a:ext>
            </a:extLst>
          </p:cNvPr>
          <p:cNvSpPr txBox="1"/>
          <p:nvPr/>
        </p:nvSpPr>
        <p:spPr>
          <a:xfrm>
            <a:off x="4724400" y="1769325"/>
            <a:ext cx="2743200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>
                <a:solidFill>
                  <a:srgbClr val="67B7E6"/>
                </a:solidFill>
                <a:ea typeface="Calibri"/>
                <a:cs typeface="Calibri"/>
              </a:rPr>
              <a:t>Tobacco Funds</a:t>
            </a:r>
            <a:endParaRPr lang="en-US" sz="1600" dirty="0">
              <a:ea typeface="Calibri"/>
              <a:cs typeface="Calibri"/>
            </a:endParaRPr>
          </a:p>
          <a:p>
            <a:pPr algn="ctr"/>
            <a:r>
              <a:rPr lang="en-US" sz="1400" dirty="0">
                <a:latin typeface="Arial"/>
                <a:ea typeface="Calibri"/>
                <a:cs typeface="Arial"/>
              </a:rPr>
              <a:t>•</a:t>
            </a:r>
            <a:r>
              <a:rPr lang="en-US" sz="1400" dirty="0">
                <a:ea typeface="Calibri"/>
                <a:cs typeface="Calibri"/>
              </a:rPr>
              <a:t>24RS HB6 Annual Appropriation: $1,300,000</a:t>
            </a:r>
          </a:p>
          <a:p>
            <a:pPr algn="ctr"/>
            <a:r>
              <a:rPr lang="en-US" sz="1400" dirty="0">
                <a:latin typeface="Arial"/>
                <a:ea typeface="Calibri"/>
                <a:cs typeface="Arial"/>
              </a:rPr>
              <a:t>•</a:t>
            </a:r>
            <a:r>
              <a:rPr lang="en-US" sz="1400" dirty="0">
                <a:ea typeface="Calibri"/>
                <a:cs typeface="Calibri"/>
              </a:rPr>
              <a:t>Prior year Tobacco Settlement carryforward</a:t>
            </a:r>
          </a:p>
          <a:p>
            <a:pPr algn="ctr"/>
            <a:endParaRPr lang="en-US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rgbClr val="92D050"/>
                </a:solidFill>
                <a:ea typeface="Calibri"/>
                <a:cs typeface="Calibri"/>
              </a:rPr>
              <a:t>Restricted Funds</a:t>
            </a:r>
            <a:endParaRPr lang="en-US" sz="1600" dirty="0">
              <a:ea typeface="Calibri"/>
              <a:cs typeface="Calibri"/>
            </a:endParaRPr>
          </a:p>
          <a:p>
            <a:pPr algn="ctr"/>
            <a:r>
              <a:rPr lang="en-US" sz="1400" dirty="0">
                <a:latin typeface="Arial"/>
                <a:ea typeface="Calibri"/>
                <a:cs typeface="Arial"/>
              </a:rPr>
              <a:t>•</a:t>
            </a:r>
            <a:r>
              <a:rPr lang="en-US" sz="1400" dirty="0">
                <a:ea typeface="Calibri"/>
                <a:cs typeface="Calibri"/>
              </a:rPr>
              <a:t>Neonatal Abstinence Syndrome Tobacco funds received from Justice and Public Safety Cabinet</a:t>
            </a:r>
          </a:p>
          <a:p>
            <a:pPr algn="ctr"/>
            <a:endParaRPr lang="en-US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ea typeface="Calibri"/>
                <a:cs typeface="Calibri"/>
              </a:rPr>
              <a:t>General Funds</a:t>
            </a:r>
            <a:endParaRPr lang="en-US" sz="1600" dirty="0">
              <a:solidFill>
                <a:schemeClr val="accent2">
                  <a:lumMod val="75000"/>
                </a:schemeClr>
              </a:solidFill>
              <a:ea typeface="Calibri"/>
              <a:cs typeface="Calibri"/>
            </a:endParaRPr>
          </a:p>
          <a:p>
            <a:pPr algn="ctr"/>
            <a:r>
              <a:rPr lang="en-US" sz="1400" dirty="0">
                <a:latin typeface="Arial"/>
                <a:ea typeface="Calibri"/>
                <a:cs typeface="Arial"/>
              </a:rPr>
              <a:t>•</a:t>
            </a:r>
            <a:r>
              <a:rPr lang="en-US" sz="1400" dirty="0">
                <a:ea typeface="Calibri"/>
                <a:cs typeface="Calibri"/>
              </a:rPr>
              <a:t>24RS HB6 Substance Use Disorder funding</a:t>
            </a:r>
          </a:p>
          <a:p>
            <a:pPr algn="ctr"/>
            <a:endParaRPr lang="en-US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rgbClr val="003865"/>
                </a:solidFill>
                <a:ea typeface="Calibri"/>
                <a:cs typeface="Calibri"/>
              </a:rPr>
              <a:t>Federal Grant Funds</a:t>
            </a:r>
            <a:endParaRPr lang="en-US" sz="1600" dirty="0">
              <a:ea typeface="Calibri"/>
              <a:cs typeface="Calibri"/>
            </a:endParaRPr>
          </a:p>
          <a:p>
            <a:pPr algn="ctr"/>
            <a:r>
              <a:rPr lang="en-US" sz="1400" dirty="0">
                <a:latin typeface="Arial"/>
                <a:ea typeface="Calibri"/>
                <a:cs typeface="Arial"/>
              </a:rPr>
              <a:t>•</a:t>
            </a:r>
            <a:r>
              <a:rPr lang="en-US" sz="1400" dirty="0">
                <a:ea typeface="Calibri"/>
                <a:cs typeface="Calibri"/>
              </a:rPr>
              <a:t>Substance Use Disorder Block Grant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1AD1B3-D0E7-928C-9B03-376D6D047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79BF1EE-AE9D-5362-28DF-D9E53DDFF8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1635871"/>
              </p:ext>
            </p:extLst>
          </p:nvPr>
        </p:nvGraphicFramePr>
        <p:xfrm>
          <a:off x="152400" y="1494365"/>
          <a:ext cx="4622800" cy="457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5">
            <a:extLst>
              <a:ext uri="{FF2B5EF4-FFF2-40B4-BE49-F238E27FC236}">
                <a16:creationId xmlns:a16="http://schemas.microsoft.com/office/drawing/2014/main" id="{3CF03801-4F32-3986-FF97-D5822382EB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6395475"/>
              </p:ext>
            </p:extLst>
          </p:nvPr>
        </p:nvGraphicFramePr>
        <p:xfrm>
          <a:off x="7416800" y="1506167"/>
          <a:ext cx="4622800" cy="457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383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8AEC6-34DA-C4FA-1585-1932153BE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a typeface="Calibri"/>
                <a:cs typeface="Calibri"/>
              </a:rPr>
              <a:t>Breakdown of Expenditures for Administrative and Program Costs</a:t>
            </a:r>
            <a:endParaRPr lang="en-US" b="1" dirty="0">
              <a:ea typeface="Calibri Light"/>
              <a:cs typeface="Calibri 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1F54C0-4639-3B14-6086-4390E2A06CFE}"/>
              </a:ext>
            </a:extLst>
          </p:cNvPr>
          <p:cNvSpPr txBox="1"/>
          <p:nvPr/>
        </p:nvSpPr>
        <p:spPr>
          <a:xfrm>
            <a:off x="1615058" y="1766718"/>
            <a:ext cx="3500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Expenditure by Category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413740-91C3-D150-BC63-4033E54D756F}"/>
              </a:ext>
            </a:extLst>
          </p:cNvPr>
          <p:cNvSpPr txBox="1"/>
          <p:nvPr/>
        </p:nvSpPr>
        <p:spPr>
          <a:xfrm>
            <a:off x="431646" y="2459215"/>
            <a:ext cx="469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67B7E6"/>
                </a:solidFill>
              </a:rPr>
              <a:t>Administrative Costs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7A60C3B-1CA3-11F2-23FE-61B284B964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214450"/>
              </p:ext>
            </p:extLst>
          </p:nvPr>
        </p:nvGraphicFramePr>
        <p:xfrm>
          <a:off x="326874" y="2792732"/>
          <a:ext cx="6076953" cy="1325562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802486">
                  <a:extLst>
                    <a:ext uri="{9D8B030D-6E8A-4147-A177-3AD203B41FA5}">
                      <a16:colId xmlns:a16="http://schemas.microsoft.com/office/drawing/2014/main" val="1523005043"/>
                    </a:ext>
                  </a:extLst>
                </a:gridCol>
                <a:gridCol w="909827">
                  <a:extLst>
                    <a:ext uri="{9D8B030D-6E8A-4147-A177-3AD203B41FA5}">
                      <a16:colId xmlns:a16="http://schemas.microsoft.com/office/drawing/2014/main" val="505197876"/>
                    </a:ext>
                  </a:extLst>
                </a:gridCol>
                <a:gridCol w="772493">
                  <a:extLst>
                    <a:ext uri="{9D8B030D-6E8A-4147-A177-3AD203B41FA5}">
                      <a16:colId xmlns:a16="http://schemas.microsoft.com/office/drawing/2014/main" val="1590102466"/>
                    </a:ext>
                  </a:extLst>
                </a:gridCol>
                <a:gridCol w="909827">
                  <a:extLst>
                    <a:ext uri="{9D8B030D-6E8A-4147-A177-3AD203B41FA5}">
                      <a16:colId xmlns:a16="http://schemas.microsoft.com/office/drawing/2014/main" val="1271680835"/>
                    </a:ext>
                  </a:extLst>
                </a:gridCol>
                <a:gridCol w="772493">
                  <a:extLst>
                    <a:ext uri="{9D8B030D-6E8A-4147-A177-3AD203B41FA5}">
                      <a16:colId xmlns:a16="http://schemas.microsoft.com/office/drawing/2014/main" val="3222932620"/>
                    </a:ext>
                  </a:extLst>
                </a:gridCol>
                <a:gridCol w="909827">
                  <a:extLst>
                    <a:ext uri="{9D8B030D-6E8A-4147-A177-3AD203B41FA5}">
                      <a16:colId xmlns:a16="http://schemas.microsoft.com/office/drawing/2014/main" val="221810840"/>
                    </a:ext>
                  </a:extLst>
                </a:gridCol>
              </a:tblGrid>
              <a:tr h="2209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Tobacco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General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Restricted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Federal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386125"/>
                  </a:ext>
                </a:extLst>
              </a:tr>
              <a:tr h="2209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Admin Costs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479403"/>
                  </a:ext>
                </a:extLst>
              </a:tr>
              <a:tr h="2209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Personnel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4572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$181,113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      -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         -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      -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$181,113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937437"/>
                  </a:ext>
                </a:extLst>
              </a:tr>
              <a:tr h="2209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Operating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4572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$1,160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      -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         -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      -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$1,160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649716"/>
                  </a:ext>
                </a:extLst>
              </a:tr>
              <a:tr h="2209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Grants Loans &amp; Benefits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4572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$2,513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      -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         -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      -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        $2,513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3763105"/>
                  </a:ext>
                </a:extLst>
              </a:tr>
              <a:tr h="2209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</a:rPr>
                        <a:t>Total Admin Costs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 dirty="0">
                          <a:effectLst/>
                        </a:rPr>
                        <a:t>     $184,786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</a:rPr>
                        <a:t>                -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</a:rPr>
                        <a:t>                   -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</a:rPr>
                        <a:t>                -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 dirty="0">
                          <a:effectLst/>
                        </a:rPr>
                        <a:t>     $184,786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00B0F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75481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E73A50B-BBEE-0D98-AA15-C066C3B031F6}"/>
              </a:ext>
            </a:extLst>
          </p:cNvPr>
          <p:cNvSpPr txBox="1"/>
          <p:nvPr/>
        </p:nvSpPr>
        <p:spPr>
          <a:xfrm>
            <a:off x="431646" y="4451811"/>
            <a:ext cx="469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92D050"/>
                </a:solidFill>
              </a:rPr>
              <a:t>Program Costs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0AF0D1C-C697-CFFD-7B58-118E37A45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908842"/>
              </p:ext>
            </p:extLst>
          </p:nvPr>
        </p:nvGraphicFramePr>
        <p:xfrm>
          <a:off x="326874" y="4785328"/>
          <a:ext cx="6076951" cy="868473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733552">
                  <a:extLst>
                    <a:ext uri="{9D8B030D-6E8A-4147-A177-3AD203B41FA5}">
                      <a16:colId xmlns:a16="http://schemas.microsoft.com/office/drawing/2014/main" val="378423397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608382586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120766398"/>
                    </a:ext>
                  </a:extLst>
                </a:gridCol>
                <a:gridCol w="898955">
                  <a:extLst>
                    <a:ext uri="{9D8B030D-6E8A-4147-A177-3AD203B41FA5}">
                      <a16:colId xmlns:a16="http://schemas.microsoft.com/office/drawing/2014/main" val="1942024021"/>
                    </a:ext>
                  </a:extLst>
                </a:gridCol>
                <a:gridCol w="772493">
                  <a:extLst>
                    <a:ext uri="{9D8B030D-6E8A-4147-A177-3AD203B41FA5}">
                      <a16:colId xmlns:a16="http://schemas.microsoft.com/office/drawing/2014/main" val="3234329590"/>
                    </a:ext>
                  </a:extLst>
                </a:gridCol>
                <a:gridCol w="909826">
                  <a:extLst>
                    <a:ext uri="{9D8B030D-6E8A-4147-A177-3AD203B41FA5}">
                      <a16:colId xmlns:a16="http://schemas.microsoft.com/office/drawing/2014/main" val="770275477"/>
                    </a:ext>
                  </a:extLst>
                </a:gridCol>
              </a:tblGrid>
              <a:tr h="2283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Tobacco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General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Restricted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Federal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81205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Program Costs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99159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Partner Contracts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4572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$2,632,939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$486,100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$2,877,605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$707,498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  $6,704,141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91471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</a:rPr>
                        <a:t>Total Program Costs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</a:rPr>
                        <a:t>  $2,632,939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</a:rPr>
                        <a:t>  $486,100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</a:rPr>
                        <a:t>  $2,877,605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</a:rPr>
                        <a:t>  $707,498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 dirty="0">
                          <a:effectLst/>
                        </a:rPr>
                        <a:t>  $6,704,141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113554"/>
                  </a:ext>
                </a:extLst>
              </a:tr>
            </a:tbl>
          </a:graphicData>
        </a:graphic>
      </p:graphicFrame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6E7EC497-C73B-FB65-77FC-0FBA62135A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5294827"/>
              </p:ext>
            </p:extLst>
          </p:nvPr>
        </p:nvGraphicFramePr>
        <p:xfrm>
          <a:off x="6661727" y="1681816"/>
          <a:ext cx="52578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2F2160F-0242-A813-67AB-57F9555DC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16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3D9B9-8A22-94D6-ED84-D7C2C6B2B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0419"/>
            <a:ext cx="12191999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ea typeface="Calibri"/>
                <a:cs typeface="Calibri"/>
              </a:rPr>
              <a:t>Itemization of Tobacco Funds for Program Services</a:t>
            </a:r>
            <a:endParaRPr lang="en-US" b="1" dirty="0">
              <a:ea typeface="Calibri Light"/>
              <a:cs typeface="Calibri Ligh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787ED3E-03B0-BBEB-FE25-CDBCB5DEC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915" y="1602128"/>
            <a:ext cx="1524213" cy="140037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46E6830-7786-0628-6541-B0E11343D292}"/>
              </a:ext>
            </a:extLst>
          </p:cNvPr>
          <p:cNvSpPr txBox="1"/>
          <p:nvPr/>
        </p:nvSpPr>
        <p:spPr>
          <a:xfrm>
            <a:off x="4462273" y="1655982"/>
            <a:ext cx="634593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92D050"/>
                </a:solidFill>
              </a:rPr>
              <a:t>SFY25 Program Costs through Partner Contracts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Community mental health centers (CMHCs)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Not-for-profit entities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Other community partners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8D97699-5FD0-ED5A-A3ED-12193715E7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668519"/>
              </p:ext>
            </p:extLst>
          </p:nvPr>
        </p:nvGraphicFramePr>
        <p:xfrm>
          <a:off x="598986" y="3211211"/>
          <a:ext cx="10994027" cy="27360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3774606">
                  <a:extLst>
                    <a:ext uri="{9D8B030D-6E8A-4147-A177-3AD203B41FA5}">
                      <a16:colId xmlns:a16="http://schemas.microsoft.com/office/drawing/2014/main" val="3548990557"/>
                    </a:ext>
                  </a:extLst>
                </a:gridCol>
                <a:gridCol w="1199072">
                  <a:extLst>
                    <a:ext uri="{9D8B030D-6E8A-4147-A177-3AD203B41FA5}">
                      <a16:colId xmlns:a16="http://schemas.microsoft.com/office/drawing/2014/main" val="4152551927"/>
                    </a:ext>
                  </a:extLst>
                </a:gridCol>
                <a:gridCol w="1147313">
                  <a:extLst>
                    <a:ext uri="{9D8B030D-6E8A-4147-A177-3AD203B41FA5}">
                      <a16:colId xmlns:a16="http://schemas.microsoft.com/office/drawing/2014/main" val="320630108"/>
                    </a:ext>
                  </a:extLst>
                </a:gridCol>
                <a:gridCol w="3821566">
                  <a:extLst>
                    <a:ext uri="{9D8B030D-6E8A-4147-A177-3AD203B41FA5}">
                      <a16:colId xmlns:a16="http://schemas.microsoft.com/office/drawing/2014/main" val="23437501"/>
                    </a:ext>
                  </a:extLst>
                </a:gridCol>
                <a:gridCol w="1051470">
                  <a:extLst>
                    <a:ext uri="{9D8B030D-6E8A-4147-A177-3AD203B41FA5}">
                      <a16:colId xmlns:a16="http://schemas.microsoft.com/office/drawing/2014/main" val="4291211450"/>
                    </a:ext>
                  </a:extLst>
                </a:gridCol>
              </a:tblGrid>
              <a:tr h="3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Appalachian Regional Healthcare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    $47,108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New Vista Of The Bluegrass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  $58,000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151399"/>
                  </a:ext>
                </a:extLst>
              </a:tr>
              <a:tr h="3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Chrysalis House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  $211,074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baseline="0" dirty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Northkey Community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$156,728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789825"/>
                  </a:ext>
                </a:extLst>
              </a:tr>
              <a:tr h="3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Communicare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  $193,471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Pathways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$219,304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591073"/>
                  </a:ext>
                </a:extLst>
              </a:tr>
              <a:tr h="3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Comprehend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  $158,000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Pennyroyal Center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$158,000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147946"/>
                  </a:ext>
                </a:extLst>
              </a:tr>
              <a:tr h="3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Cumberland River Behavioral Health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  $148,073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Rivervalley Behavioral Health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$113,850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376408"/>
                  </a:ext>
                </a:extLst>
              </a:tr>
              <a:tr h="3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Kentucky River Community Care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  $117,740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Seven Counties Services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$172,314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709673"/>
                  </a:ext>
                </a:extLst>
              </a:tr>
              <a:tr h="3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Lake Cumberland Regional Mental Health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  $182,503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St Elizabeth Medical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     $7,204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312384"/>
                  </a:ext>
                </a:extLst>
              </a:tr>
              <a:tr h="3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Lifeskills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  $237,858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Western Ky Regional Mental Health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$184,029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536557"/>
                  </a:ext>
                </a:extLst>
              </a:tr>
              <a:tr h="3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Mountain Comprehensive Care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    $413,300 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Various - Prior Year Adjustments</a:t>
                      </a:r>
                      <a:endParaRPr lang="en-US" sz="1400" b="0" i="0" u="none" strike="noStrike" baseline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baseline="0" dirty="0">
                          <a:solidFill>
                            <a:srgbClr val="01203D"/>
                          </a:solidFill>
                          <a:effectLst/>
                          <a:latin typeface="+mn-lt"/>
                        </a:rPr>
                        <a:t>  ($145,616)</a:t>
                      </a:r>
                      <a:endParaRPr lang="en-US" sz="1400" b="0" i="0" u="none" strike="noStrike" baseline="0" dirty="0">
                        <a:solidFill>
                          <a:srgbClr val="01203D"/>
                        </a:solidFill>
                        <a:effectLst/>
                        <a:latin typeface="+mn-lt"/>
                      </a:endParaRPr>
                    </a:p>
                  </a:txBody>
                  <a:tcPr marT="0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562593"/>
                  </a:ext>
                </a:extLst>
              </a:tr>
            </a:tbl>
          </a:graphicData>
        </a:graphic>
      </p:graphicFrame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109663A-04B5-BB66-68BA-3AF47EEEF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43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56EFC-E8AB-682C-E6A9-6F3E435FC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ea typeface="Calibri Light"/>
                <a:cs typeface="Calibri Light"/>
              </a:rPr>
              <a:t>What Programs We Support —</a:t>
            </a:r>
            <a:br>
              <a:rPr lang="en-US" b="1">
                <a:ea typeface="Calibri Light"/>
                <a:cs typeface="Calibri Light"/>
              </a:rPr>
            </a:br>
            <a:r>
              <a:rPr lang="en-US" b="1">
                <a:ea typeface="Calibri Light"/>
                <a:cs typeface="Calibri Light"/>
              </a:rPr>
              <a:t> A Comprehensive Continuum of Care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6CB048E-550F-96AC-3712-6E1C4BB105EC}"/>
              </a:ext>
            </a:extLst>
          </p:cNvPr>
          <p:cNvSpPr/>
          <p:nvPr/>
        </p:nvSpPr>
        <p:spPr>
          <a:xfrm>
            <a:off x="226060" y="2042160"/>
            <a:ext cx="1155700" cy="1143000"/>
          </a:xfrm>
          <a:prstGeom prst="ellipse">
            <a:avLst/>
          </a:prstGeom>
          <a:solidFill>
            <a:srgbClr val="67B7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0A51E43-5AE4-2AEF-617B-ECA6319D7079}"/>
              </a:ext>
            </a:extLst>
          </p:cNvPr>
          <p:cNvSpPr/>
          <p:nvPr/>
        </p:nvSpPr>
        <p:spPr>
          <a:xfrm>
            <a:off x="226060" y="2042160"/>
            <a:ext cx="1155700" cy="1143000"/>
          </a:xfrm>
          <a:prstGeom prst="ellipse">
            <a:avLst/>
          </a:prstGeom>
          <a:solidFill>
            <a:srgbClr val="67B7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Man With Pram outline">
            <a:extLst>
              <a:ext uri="{FF2B5EF4-FFF2-40B4-BE49-F238E27FC236}">
                <a16:creationId xmlns:a16="http://schemas.microsoft.com/office/drawing/2014/main" id="{9C47C422-12E8-2FA6-7DB1-55E75C15D0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440" y="2128520"/>
            <a:ext cx="914400" cy="914400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0718CAA2-4074-DAA9-57B5-7B70EB3B35FF}"/>
              </a:ext>
            </a:extLst>
          </p:cNvPr>
          <p:cNvSpPr/>
          <p:nvPr/>
        </p:nvSpPr>
        <p:spPr>
          <a:xfrm>
            <a:off x="226060" y="4145280"/>
            <a:ext cx="1155700" cy="1143000"/>
          </a:xfrm>
          <a:prstGeom prst="ellipse">
            <a:avLst/>
          </a:prstGeom>
          <a:solidFill>
            <a:srgbClr val="EDD75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3D6A2BA-9206-2A56-4B53-000C589CBCA0}"/>
              </a:ext>
            </a:extLst>
          </p:cNvPr>
          <p:cNvSpPr/>
          <p:nvPr/>
        </p:nvSpPr>
        <p:spPr>
          <a:xfrm>
            <a:off x="226060" y="4145280"/>
            <a:ext cx="1155700" cy="1143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phic 8" descr="Remote work outline">
            <a:extLst>
              <a:ext uri="{FF2B5EF4-FFF2-40B4-BE49-F238E27FC236}">
                <a16:creationId xmlns:a16="http://schemas.microsoft.com/office/drawing/2014/main" id="{2635E801-A39C-397C-81FB-B0C8F4F4E3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5440" y="4251960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2110DCE-AF9B-CB10-149D-2D6A28105729}"/>
              </a:ext>
            </a:extLst>
          </p:cNvPr>
          <p:cNvSpPr txBox="1"/>
          <p:nvPr/>
        </p:nvSpPr>
        <p:spPr>
          <a:xfrm>
            <a:off x="1463040" y="2039619"/>
            <a:ext cx="3505200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67B7E6"/>
                </a:solidFill>
                <a:ea typeface="Calibri"/>
                <a:cs typeface="Calibri"/>
              </a:rPr>
              <a:t>Family &amp; Early Childhood Supports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Trauma-informed early childhood intervention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Parenting education and family stabilization services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1E061A-ECD9-3E7F-24DC-47AB2C285837}"/>
              </a:ext>
            </a:extLst>
          </p:cNvPr>
          <p:cNvSpPr txBox="1"/>
          <p:nvPr/>
        </p:nvSpPr>
        <p:spPr>
          <a:xfrm>
            <a:off x="1463040" y="4071618"/>
            <a:ext cx="3942080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  <a:ea typeface="Calibri"/>
                <a:cs typeface="Calibri"/>
              </a:rPr>
              <a:t>Workforce &amp; Community Infrastructure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Provider training and consultation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Support services such as housing, childcare, transportation, and employment assistance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D2226B9-CCA9-D5CF-C2EC-37A57B6A1DC7}"/>
              </a:ext>
            </a:extLst>
          </p:cNvPr>
          <p:cNvSpPr/>
          <p:nvPr/>
        </p:nvSpPr>
        <p:spPr>
          <a:xfrm>
            <a:off x="5783580" y="2042160"/>
            <a:ext cx="1155700" cy="114300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 descr="Clipboard Mixed outline">
            <a:extLst>
              <a:ext uri="{FF2B5EF4-FFF2-40B4-BE49-F238E27FC236}">
                <a16:creationId xmlns:a16="http://schemas.microsoft.com/office/drawing/2014/main" id="{03263DF6-0158-7608-5C97-2177F765C0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23280" y="2128520"/>
            <a:ext cx="914400" cy="9144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886F04-A389-644E-BB39-3A0FC2ED4DDA}"/>
              </a:ext>
            </a:extLst>
          </p:cNvPr>
          <p:cNvSpPr txBox="1"/>
          <p:nvPr/>
        </p:nvSpPr>
        <p:spPr>
          <a:xfrm>
            <a:off x="6939280" y="1826260"/>
            <a:ext cx="4518152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92D050"/>
                </a:solidFill>
                <a:ea typeface="Calibri"/>
                <a:cs typeface="Calibri"/>
              </a:rPr>
              <a:t>Prevention &amp; Early Identification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Screening, brief intervention, and referral to treatment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Addiction prevention education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Plan of Safe Care and overdose prevention, family planning, and education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E71DF43-4440-427F-57EF-7B17E6DDD291}"/>
              </a:ext>
            </a:extLst>
          </p:cNvPr>
          <p:cNvSpPr/>
          <p:nvPr/>
        </p:nvSpPr>
        <p:spPr>
          <a:xfrm>
            <a:off x="5803900" y="4368800"/>
            <a:ext cx="1155700" cy="1143000"/>
          </a:xfrm>
          <a:prstGeom prst="ellipse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Graphic 16" descr="Medical outline">
            <a:extLst>
              <a:ext uri="{FF2B5EF4-FFF2-40B4-BE49-F238E27FC236}">
                <a16:creationId xmlns:a16="http://schemas.microsoft.com/office/drawing/2014/main" id="{551C91D2-0B83-47B0-1D49-2A700D27E0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23280" y="4485640"/>
            <a:ext cx="914400" cy="9144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9F736D4C-3543-D113-4046-8E709AEC3260}"/>
              </a:ext>
            </a:extLst>
          </p:cNvPr>
          <p:cNvSpPr txBox="1"/>
          <p:nvPr/>
        </p:nvSpPr>
        <p:spPr>
          <a:xfrm>
            <a:off x="6939280" y="4081780"/>
            <a:ext cx="4704080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3865"/>
                </a:solidFill>
                <a:ea typeface="Calibri"/>
                <a:cs typeface="Calibri"/>
              </a:rPr>
              <a:t>Treatment &amp; Recovery Services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Medications for opioid use disorder (MOUD)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Outpatient and residential addiction treatment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Care coordination through pregnancy and postpartum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Recovery housing and transitional living</a:t>
            </a:r>
            <a:endParaRPr lang="en-US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AC10D46C-C964-E5D9-CEE0-D64E7A2F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86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34676-4480-8FF4-15FD-D79CCA87D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ea typeface="Calibri Light"/>
                <a:cs typeface="Calibri Light"/>
              </a:rPr>
              <a:t>How We Select and Monitor Partners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8A0F22-2F4D-A502-9CF1-81F2D1D83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999" y="1447511"/>
            <a:ext cx="10678001" cy="443893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82FD7F-E708-002A-9C8E-8EC23C1EA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9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EB169-BBFF-4A1B-B44D-E90B498B2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242" y="112259"/>
            <a:ext cx="10695516" cy="1116466"/>
          </a:xfrm>
        </p:spPr>
        <p:txBody>
          <a:bodyPr>
            <a:normAutofit/>
          </a:bodyPr>
          <a:lstStyle/>
          <a:p>
            <a:pPr algn="ctr"/>
            <a:r>
              <a:rPr lang="en-US" b="1">
                <a:ea typeface="Calibri Light"/>
                <a:cs typeface="Calibri Light"/>
              </a:rPr>
              <a:t>Program - Outcomes and Return on Investment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CEAA516-ACD4-109E-EF90-36DB2B4FB5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4271" y="1228725"/>
            <a:ext cx="11078817" cy="451280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 b="1">
                <a:solidFill>
                  <a:srgbClr val="67B7E6"/>
                </a:solidFill>
              </a:rPr>
              <a:t>Health &amp; Cost Impact</a:t>
            </a:r>
            <a:endParaRPr lang="en-US" sz="2400">
              <a:solidFill>
                <a:srgbClr val="67B7E6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en-US" sz="2400">
                <a:ea typeface="+mn-lt"/>
                <a:cs typeface="+mn-lt"/>
              </a:rPr>
              <a:t>$21,000–$46,000 estimated lifetime savings per treated mother–infant pair</a:t>
            </a:r>
          </a:p>
          <a:p>
            <a:r>
              <a:rPr lang="en-US" sz="2400">
                <a:ea typeface="+mn-lt"/>
                <a:cs typeface="+mn-lt"/>
              </a:rPr>
              <a:t>Reduced NICU stays and maternal complications</a:t>
            </a:r>
            <a:endParaRPr lang="en-US" sz="2400">
              <a:ea typeface="Calibri"/>
              <a:cs typeface="Calibri"/>
            </a:endParaRPr>
          </a:p>
          <a:p>
            <a:r>
              <a:rPr lang="en-US" sz="2400">
                <a:ea typeface="+mn-lt"/>
                <a:cs typeface="+mn-lt"/>
              </a:rPr>
              <a:t>Lower child welfare and criminal justice involvement</a:t>
            </a:r>
            <a:endParaRPr lang="en-US" sz="24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b="1">
                <a:solidFill>
                  <a:srgbClr val="92D050"/>
                </a:solidFill>
              </a:rPr>
              <a:t>Strong Economic Returns</a:t>
            </a:r>
            <a:endParaRPr lang="en-US" sz="2400">
              <a:solidFill>
                <a:srgbClr val="92D05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en-US" sz="2400">
                <a:ea typeface="+mn-lt"/>
                <a:cs typeface="+mn-lt"/>
              </a:rPr>
              <a:t>Treatment benefit-to-cost ratios range from up to 10:1</a:t>
            </a:r>
            <a:endParaRPr lang="en-US" sz="2400">
              <a:ea typeface="Calibri"/>
              <a:cs typeface="Calibri"/>
            </a:endParaRPr>
          </a:p>
          <a:p>
            <a:r>
              <a:rPr lang="en-US" sz="2400">
                <a:ea typeface="+mn-lt"/>
                <a:cs typeface="+mn-lt"/>
              </a:rPr>
              <a:t>Prevention strategies yield even higher long-term savings</a:t>
            </a:r>
            <a:endParaRPr lang="en-US" sz="24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b="1">
                <a:solidFill>
                  <a:srgbClr val="003865"/>
                </a:solidFill>
              </a:rPr>
              <a:t>System-Level Benefits</a:t>
            </a:r>
            <a:endParaRPr lang="en-US" sz="2400">
              <a:solidFill>
                <a:srgbClr val="003865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en-US" sz="2400">
                <a:ea typeface="+mn-lt"/>
                <a:cs typeface="+mn-lt"/>
              </a:rPr>
              <a:t>Reduced Medicaid expenditures</a:t>
            </a:r>
            <a:endParaRPr lang="en-US" sz="2400">
              <a:ea typeface="Calibri"/>
              <a:cs typeface="Calibri"/>
            </a:endParaRPr>
          </a:p>
          <a:p>
            <a:r>
              <a:rPr lang="en-US" sz="2400">
                <a:ea typeface="+mn-lt"/>
                <a:cs typeface="+mn-lt"/>
              </a:rPr>
              <a:t>Improved maternal and infant health outcomes</a:t>
            </a:r>
            <a:endParaRPr lang="en-US" sz="2400">
              <a:ea typeface="Calibri"/>
              <a:cs typeface="Calibri"/>
            </a:endParaRPr>
          </a:p>
          <a:p>
            <a:r>
              <a:rPr lang="en-US" sz="2400">
                <a:ea typeface="+mn-lt"/>
                <a:cs typeface="+mn-lt"/>
              </a:rPr>
              <a:t>Stronger family stability and workforce participation</a:t>
            </a:r>
            <a:endParaRPr lang="en-US" sz="2400"/>
          </a:p>
          <a:p>
            <a:pPr marL="0" indent="0">
              <a:buNone/>
            </a:pPr>
            <a:endParaRPr lang="en-US" b="1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pic>
        <p:nvPicPr>
          <p:cNvPr id="7" name="Graphic 6" descr="Heart with pulse with solid fill">
            <a:extLst>
              <a:ext uri="{FF2B5EF4-FFF2-40B4-BE49-F238E27FC236}">
                <a16:creationId xmlns:a16="http://schemas.microsoft.com/office/drawing/2014/main" id="{2FE73E89-6E60-FC6C-8EC7-7AF113CAD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42" y="1719943"/>
            <a:ext cx="968830" cy="1036865"/>
          </a:xfrm>
          <a:prstGeom prst="rect">
            <a:avLst/>
          </a:prstGeom>
        </p:spPr>
      </p:pic>
      <p:pic>
        <p:nvPicPr>
          <p:cNvPr id="8" name="Graphic 7" descr="Piggy Bank with solid fill">
            <a:extLst>
              <a:ext uri="{FF2B5EF4-FFF2-40B4-BE49-F238E27FC236}">
                <a16:creationId xmlns:a16="http://schemas.microsoft.com/office/drawing/2014/main" id="{738BCB8A-4B9A-5A2B-E54A-937C59A62D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43" y="3230336"/>
            <a:ext cx="914400" cy="914400"/>
          </a:xfrm>
          <a:prstGeom prst="rect">
            <a:avLst/>
          </a:prstGeom>
        </p:spPr>
      </p:pic>
      <p:pic>
        <p:nvPicPr>
          <p:cNvPr id="9" name="Graphic 8" descr="Network diagram with solid fill">
            <a:extLst>
              <a:ext uri="{FF2B5EF4-FFF2-40B4-BE49-F238E27FC236}">
                <a16:creationId xmlns:a16="http://schemas.microsoft.com/office/drawing/2014/main" id="{8EEB0B65-8F83-928F-6192-AC5FE15DCD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871" y="4645479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5A284F7-D320-374C-AFF9-FD9959914AFB}"/>
              </a:ext>
            </a:extLst>
          </p:cNvPr>
          <p:cNvSpPr txBox="1"/>
          <p:nvPr/>
        </p:nvSpPr>
        <p:spPr>
          <a:xfrm>
            <a:off x="8422821" y="2296205"/>
            <a:ext cx="3656647" cy="2962513"/>
          </a:xfrm>
          <a:prstGeom prst="roundRect">
            <a:avLst/>
          </a:prstGeom>
          <a:solidFill>
            <a:srgbClr val="EDD75C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solidFill>
                  <a:srgbClr val="003865"/>
                </a:solidFill>
                <a:ea typeface="Calibri"/>
                <a:cs typeface="Calibri"/>
              </a:rPr>
              <a:t>Bottom Line:</a:t>
            </a:r>
            <a:br>
              <a:rPr lang="en-US" sz="2400">
                <a:ea typeface="Calibri"/>
                <a:cs typeface="Calibri"/>
              </a:rPr>
            </a:br>
            <a:r>
              <a:rPr lang="en-US" sz="2400">
                <a:solidFill>
                  <a:srgbClr val="003865"/>
                </a:solidFill>
                <a:ea typeface="Calibri"/>
                <a:cs typeface="Calibri"/>
              </a:rPr>
              <a:t>Investing in prevention, treatment, and family-centered recovery</a:t>
            </a:r>
            <a:r>
              <a:rPr lang="en-US" sz="2400" b="1">
                <a:solidFill>
                  <a:srgbClr val="003865"/>
                </a:solidFill>
                <a:ea typeface="Calibri"/>
                <a:cs typeface="Calibri"/>
              </a:rPr>
              <a:t> </a:t>
            </a:r>
            <a:r>
              <a:rPr lang="en-US" sz="2400">
                <a:solidFill>
                  <a:srgbClr val="003865"/>
                </a:solidFill>
                <a:ea typeface="Calibri"/>
                <a:cs typeface="Calibri"/>
              </a:rPr>
              <a:t>improves outcomes while reducing long-term public system costs.</a:t>
            </a:r>
            <a:endParaRPr lang="en-US">
              <a:solidFill>
                <a:srgbClr val="003865"/>
              </a:solidFill>
              <a:ea typeface="Calibri" panose="020F0502020204030204"/>
              <a:cs typeface="Calibri" panose="020F0502020204030204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42A5B584-D895-3B0E-41A3-7FFF30313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448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E60EC-AA2B-16B1-8DB4-C03D64BDE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6263"/>
            <a:ext cx="10515600" cy="2852737"/>
          </a:xfrm>
        </p:spPr>
        <p:txBody>
          <a:bodyPr/>
          <a:lstStyle/>
          <a:p>
            <a:pPr algn="ctr"/>
            <a:r>
              <a:rPr lang="en-US" b="1" dirty="0">
                <a:ea typeface="Calibri Light"/>
                <a:cs typeface="Calibri Light"/>
              </a:rPr>
              <a:t>Department for Community Based Services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E6F1C8-34E4-8CDF-AD02-789DBF25D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040823"/>
            <a:ext cx="10515600" cy="150018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2600" b="1" dirty="0">
                <a:solidFill>
                  <a:schemeClr val="tx1"/>
                </a:solidFill>
              </a:rPr>
              <a:t>All STARS, Adoption &amp; Foster Care Supports, and Children’s Advocacy Centers</a:t>
            </a:r>
          </a:p>
          <a:p>
            <a:pPr algn="ctr"/>
            <a:endParaRPr lang="en-US" sz="2600" dirty="0">
              <a:solidFill>
                <a:schemeClr val="tx1"/>
              </a:solidFill>
            </a:endParaRPr>
          </a:p>
          <a:p>
            <a:pPr algn="ctr"/>
            <a:r>
              <a:rPr lang="en-US" sz="2600" dirty="0">
                <a:solidFill>
                  <a:schemeClr val="tx1"/>
                </a:solidFill>
              </a:rPr>
              <a:t>Misty Sammons, Division Director</a:t>
            </a:r>
          </a:p>
          <a:p>
            <a:pPr algn="ctr"/>
            <a:r>
              <a:rPr lang="en-US" sz="2600" dirty="0">
                <a:solidFill>
                  <a:schemeClr val="tx1"/>
                </a:solidFill>
              </a:rPr>
              <a:t>Andrea Day, Division Director</a:t>
            </a:r>
          </a:p>
          <a:p>
            <a:pPr algn="ctr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4A1F27-AB74-43E1-C3AA-0224EED28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42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lOlraDocsTopic xmlns="3e39c603-f047-43cf-8f9f-bc0824ccc932">Legislative</solOlraDocsTopic>
    <solOlraDocsType xmlns="3e39c603-f047-43cf-8f9f-bc0824ccc932">Templates and Quick Reference Sheets</solOlraDocsTyp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6D00E262AA0C45A3D620034387EC69" ma:contentTypeVersion="13" ma:contentTypeDescription="Create a new document." ma:contentTypeScope="" ma:versionID="a9f304a6f3836bf400fe43f1637d095f">
  <xsd:schema xmlns:xsd="http://www.w3.org/2001/XMLSchema" xmlns:xs="http://www.w3.org/2001/XMLSchema" xmlns:p="http://schemas.microsoft.com/office/2006/metadata/properties" xmlns:ns2="3e39c603-f047-43cf-8f9f-bc0824ccc932" xmlns:ns3="1f0b3487-7438-4c56-8504-8318a325819a" targetNamespace="http://schemas.microsoft.com/office/2006/metadata/properties" ma:root="true" ma:fieldsID="a4c2e99262b609dad26712d4d852ae34" ns2:_="" ns3:_="">
    <xsd:import namespace="3e39c603-f047-43cf-8f9f-bc0824ccc932"/>
    <xsd:import namespace="1f0b3487-7438-4c56-8504-8318a325819a"/>
    <xsd:element name="properties">
      <xsd:complexType>
        <xsd:sequence>
          <xsd:element name="documentManagement">
            <xsd:complexType>
              <xsd:all>
                <xsd:element ref="ns2:solOlraDocsTopic" minOccurs="0"/>
                <xsd:element ref="ns2:solOlraDocsType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9c603-f047-43cf-8f9f-bc0824ccc932" elementFormDefault="qualified">
    <xsd:import namespace="http://schemas.microsoft.com/office/2006/documentManagement/types"/>
    <xsd:import namespace="http://schemas.microsoft.com/office/infopath/2007/PartnerControls"/>
    <xsd:element name="solOlraDocsTopic" ma:index="2" nillable="true" ma:displayName="Topic" ma:description="Select the topic to which this file is relevant: Legislative, Regulatory or Other." ma:format="Dropdown" ma:internalName="solOlraDocsTopic" ma:readOnly="false">
      <xsd:simpleType>
        <xsd:restriction base="dms:Choice">
          <xsd:enumeration value="Tools"/>
          <xsd:enumeration value="Crossover Documents"/>
          <xsd:enumeration value="HB 50"/>
          <xsd:enumeration value="Legislative"/>
          <xsd:enumeration value="Other"/>
          <xsd:enumeration value="Regulation Certification"/>
          <xsd:enumeration value="Regulatory"/>
          <xsd:enumeration value="Reports"/>
        </xsd:restriction>
      </xsd:simpleType>
    </xsd:element>
    <xsd:element name="solOlraDocsType" ma:index="3" nillable="true" ma:displayName="Document Type" ma:format="Dropdown" ma:internalName="solOlraDocsType" ma:readOnly="false">
      <xsd:simpleType>
        <xsd:restriction base="dms:Choice">
          <xsd:enumeration value="Tip Sheets"/>
          <xsd:enumeration value="Archives"/>
          <xsd:enumeration value="Examples"/>
          <xsd:enumeration value="Committee Presentations"/>
          <xsd:enumeration value="Contact List"/>
          <xsd:enumeration value="Forms"/>
          <xsd:enumeration value="Implementation"/>
          <xsd:enumeration value="Misc/Other"/>
          <xsd:enumeration value="Prefiled bill"/>
          <xsd:enumeration value="Reg Filing Documents"/>
          <xsd:enumeration value="Session Documents"/>
          <xsd:enumeration value="Templates and Quick Reference Sheets"/>
          <xsd:enumeration value="Tip Sheets"/>
          <xsd:enumeration value="Tracking sheet"/>
          <xsd:enumeration value="Training"/>
          <xsd:enumeration value="Uploaded Committee Presentation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b3487-7438-4c56-8504-8318a32581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ACFE89-4F62-4631-B9F9-FFCCEE27A790}">
  <ds:schemaRefs>
    <ds:schemaRef ds:uri="1f0b3487-7438-4c56-8504-8318a325819a"/>
    <ds:schemaRef ds:uri="3e39c603-f047-43cf-8f9f-bc0824ccc93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C035C76-1AD7-44B8-867C-7504E26A29D6}">
  <ds:schemaRefs>
    <ds:schemaRef ds:uri="1f0b3487-7438-4c56-8504-8318a325819a"/>
    <ds:schemaRef ds:uri="3e39c603-f047-43cf-8f9f-bc0824ccc93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0357B89-4BA2-431D-8FA5-027DD6A373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1241</Words>
  <Application>Microsoft Office PowerPoint</Application>
  <PresentationFormat>Widescreen</PresentationFormat>
  <Paragraphs>384</Paragraphs>
  <Slides>22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Aptos</vt:lpstr>
      <vt:lpstr>Arial</vt:lpstr>
      <vt:lpstr>Calibri</vt:lpstr>
      <vt:lpstr>Calibri Light</vt:lpstr>
      <vt:lpstr>Office Theme</vt:lpstr>
      <vt:lpstr>PowerPoint Presentation</vt:lpstr>
      <vt:lpstr>Department for Behavioral Health, Developmental and Intellectual Disabilities</vt:lpstr>
      <vt:lpstr>Substance Use Prevention and Treatment for Pregnant Women - Annual Funding All Sources</vt:lpstr>
      <vt:lpstr>Breakdown of Expenditures for Administrative and Program Costs</vt:lpstr>
      <vt:lpstr>Itemization of Tobacco Funds for Program Services</vt:lpstr>
      <vt:lpstr>What Programs We Support —  A Comprehensive Continuum of Care</vt:lpstr>
      <vt:lpstr>How We Select and Monitor Partners</vt:lpstr>
      <vt:lpstr>Program - Outcomes and Return on Investment</vt:lpstr>
      <vt:lpstr>Department for Community Based Services</vt:lpstr>
      <vt:lpstr>Child Care Funding</vt:lpstr>
      <vt:lpstr>Early Childhood Development Program Tobacco Allotment $9,800,000 </vt:lpstr>
      <vt:lpstr>Kentucky All STARS Levels by Provider Type</vt:lpstr>
      <vt:lpstr>Protection &amp; Permanency Funding </vt:lpstr>
      <vt:lpstr>Early Childhood Adoption &amp; Foster Care Supports Tobacco Allotment $2,000,000 </vt:lpstr>
      <vt:lpstr>Department for Public Health</vt:lpstr>
      <vt:lpstr>Health Access and Nurturing Development Services (HANDS)</vt:lpstr>
      <vt:lpstr>Smoking Cessation</vt:lpstr>
      <vt:lpstr>Lung Cancer Screening</vt:lpstr>
      <vt:lpstr>Early Childhood Oral Health</vt:lpstr>
      <vt:lpstr>Healthy Start</vt:lpstr>
      <vt:lpstr>Early Childhood Mental Health</vt:lpstr>
      <vt:lpstr>Questions?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Brice J (CHFS)</dc:creator>
  <cp:lastModifiedBy>Fochtman, Elissa L (CHFS OLRA)</cp:lastModifiedBy>
  <cp:revision>9</cp:revision>
  <dcterms:created xsi:type="dcterms:W3CDTF">2022-07-12T13:08:44Z</dcterms:created>
  <dcterms:modified xsi:type="dcterms:W3CDTF">2026-02-27T18:30:29Z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0x0101008F6D00E262AA0C45A3D620034387EC69</vt:lpwstr>
  </property>
  <property fmtid="{D5CDD505-2E9C-101B-9397-08002B2CF9AE}" pid="3" name="Order">
    <vt:r8>54000</vt:r8>
  </property>
</Properties>
</file>