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3" r:id="rId10"/>
    <p:sldId id="264" r:id="rId11"/>
    <p:sldId id="261" r:id="rId12"/>
    <p:sldId id="262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FD0B79-3442-CF6E-510B-9296EFCA4268}" name="Taylor, Larry C (EEC)" initials="LT" userId="Taylor, Larry C (EEC)" providerId="None"/>
  <p188:author id="{256797BE-6537-AFEC-88E3-59E14EDD91BE}" name="Johnson, Elizabeth M (EEC)" initials="EJ" userId="S::elizabeth.johnson@ky.gov::c379358e-e281-40b8-889f-e2494d37e6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1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son, Jay (EEC)" userId="44d17fb7-c030-481b-bd74-b8fba414845f" providerId="ADAL" clId="{27FA52CD-65C5-487F-A610-FF63B6BFF99F}"/>
    <pc:docChg chg="modSld">
      <pc:chgData name="Nelson, Jay (EEC)" userId="44d17fb7-c030-481b-bd74-b8fba414845f" providerId="ADAL" clId="{27FA52CD-65C5-487F-A610-FF63B6BFF99F}" dt="2026-08-19T14:57:41.486" v="41" actId="20577"/>
      <pc:docMkLst>
        <pc:docMk/>
      </pc:docMkLst>
      <pc:sldChg chg="modSp mod">
        <pc:chgData name="Nelson, Jay (EEC)" userId="44d17fb7-c030-481b-bd74-b8fba414845f" providerId="ADAL" clId="{27FA52CD-65C5-487F-A610-FF63B6BFF99F}" dt="2026-08-19T14:57:41.486" v="41" actId="20577"/>
        <pc:sldMkLst>
          <pc:docMk/>
          <pc:sldMk cId="3626494658" sldId="267"/>
        </pc:sldMkLst>
        <pc:spChg chg="mod">
          <ac:chgData name="Nelson, Jay (EEC)" userId="44d17fb7-c030-481b-bd74-b8fba414845f" providerId="ADAL" clId="{27FA52CD-65C5-487F-A610-FF63B6BFF99F}" dt="2026-08-19T14:57:41.486" v="41" actId="20577"/>
          <ac:spMkLst>
            <pc:docMk/>
            <pc:sldMk cId="3626494658" sldId="267"/>
            <ac:spMk id="8" creationId="{C8C84341-7DD5-C7CF-7205-2211C809D47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b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 Tobacco Settlement Agreement Fund Appropriation to DOC/SWCC</a:t>
            </a:r>
          </a:p>
        </c:rich>
      </c:tx>
      <c:layout>
        <c:manualLayout>
          <c:xMode val="edge"/>
          <c:yMode val="edge"/>
          <c:x val="0.13444730030507845"/>
          <c:y val="1.58730130389035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cat>
            <c:strRef>
              <c:f>Sheet1!$A$7:$A$37</c:f>
              <c:strCache>
                <c:ptCount val="31"/>
                <c:pt idx="0">
                  <c:v>FY1998</c:v>
                </c:pt>
                <c:pt idx="1">
                  <c:v>FY1999</c:v>
                </c:pt>
                <c:pt idx="2">
                  <c:v>FY2000</c:v>
                </c:pt>
                <c:pt idx="3">
                  <c:v>FY2001</c:v>
                </c:pt>
                <c:pt idx="4">
                  <c:v>FY2002</c:v>
                </c:pt>
                <c:pt idx="5">
                  <c:v>FY2003</c:v>
                </c:pt>
                <c:pt idx="6">
                  <c:v>FY2004</c:v>
                </c:pt>
                <c:pt idx="7">
                  <c:v>FY2005</c:v>
                </c:pt>
                <c:pt idx="8">
                  <c:v>FY2006</c:v>
                </c:pt>
                <c:pt idx="9">
                  <c:v>FY2007</c:v>
                </c:pt>
                <c:pt idx="10">
                  <c:v>FY2008</c:v>
                </c:pt>
                <c:pt idx="11">
                  <c:v>FY2009</c:v>
                </c:pt>
                <c:pt idx="12">
                  <c:v>FY2010</c:v>
                </c:pt>
                <c:pt idx="13">
                  <c:v>FY2011</c:v>
                </c:pt>
                <c:pt idx="14">
                  <c:v>FY2012</c:v>
                </c:pt>
                <c:pt idx="15">
                  <c:v>FY2013</c:v>
                </c:pt>
                <c:pt idx="16">
                  <c:v>FY2014</c:v>
                </c:pt>
                <c:pt idx="17">
                  <c:v>FY2015</c:v>
                </c:pt>
                <c:pt idx="18">
                  <c:v>FY2016</c:v>
                </c:pt>
                <c:pt idx="19">
                  <c:v>FY2017</c:v>
                </c:pt>
                <c:pt idx="20">
                  <c:v>FY2018</c:v>
                </c:pt>
                <c:pt idx="21">
                  <c:v>FY2019</c:v>
                </c:pt>
                <c:pt idx="22">
                  <c:v>FY2020</c:v>
                </c:pt>
                <c:pt idx="23">
                  <c:v>FY2021</c:v>
                </c:pt>
                <c:pt idx="24">
                  <c:v>FY2022</c:v>
                </c:pt>
                <c:pt idx="25">
                  <c:v>FY2023</c:v>
                </c:pt>
                <c:pt idx="26">
                  <c:v>FY2024</c:v>
                </c:pt>
                <c:pt idx="27">
                  <c:v>FY2025</c:v>
                </c:pt>
                <c:pt idx="28">
                  <c:v>FY2026</c:v>
                </c:pt>
                <c:pt idx="29">
                  <c:v>FY2027</c:v>
                </c:pt>
                <c:pt idx="30">
                  <c:v>FY2028</c:v>
                </c:pt>
              </c:strCache>
            </c:strRef>
          </c:cat>
          <c:val>
            <c:numRef>
              <c:f>Sheet1!$B$7:$B$37</c:f>
              <c:numCache>
                <c:formatCode>"$"#,##0_);\("$"#,##0\)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9000000</c:v>
                </c:pt>
                <c:pt idx="4">
                  <c:v>9000000</c:v>
                </c:pt>
                <c:pt idx="5">
                  <c:v>9000000</c:v>
                </c:pt>
                <c:pt idx="6">
                  <c:v>9000000</c:v>
                </c:pt>
                <c:pt idx="7">
                  <c:v>9000000</c:v>
                </c:pt>
                <c:pt idx="8">
                  <c:v>9000000</c:v>
                </c:pt>
                <c:pt idx="9">
                  <c:v>9000000</c:v>
                </c:pt>
                <c:pt idx="10">
                  <c:v>9000000</c:v>
                </c:pt>
                <c:pt idx="11">
                  <c:v>9000000</c:v>
                </c:pt>
                <c:pt idx="12">
                  <c:v>9000000</c:v>
                </c:pt>
                <c:pt idx="13">
                  <c:v>9000000</c:v>
                </c:pt>
                <c:pt idx="14">
                  <c:v>6000000</c:v>
                </c:pt>
                <c:pt idx="15">
                  <c:v>3000000</c:v>
                </c:pt>
                <c:pt idx="16">
                  <c:v>2500000</c:v>
                </c:pt>
                <c:pt idx="17">
                  <c:v>6000000</c:v>
                </c:pt>
                <c:pt idx="18">
                  <c:v>3000000</c:v>
                </c:pt>
                <c:pt idx="19">
                  <c:v>5000000</c:v>
                </c:pt>
                <c:pt idx="20">
                  <c:v>5000000</c:v>
                </c:pt>
                <c:pt idx="21" formatCode="&quot;$&quot;#,##0">
                  <c:v>3757300</c:v>
                </c:pt>
                <c:pt idx="22" formatCode="&quot;$&quot;#,##0">
                  <c:v>3757300</c:v>
                </c:pt>
                <c:pt idx="23">
                  <c:v>3386800</c:v>
                </c:pt>
                <c:pt idx="24">
                  <c:v>3423400</c:v>
                </c:pt>
                <c:pt idx="25">
                  <c:v>3400000</c:v>
                </c:pt>
                <c:pt idx="26">
                  <c:v>3400000</c:v>
                </c:pt>
                <c:pt idx="27">
                  <c:v>3000000</c:v>
                </c:pt>
                <c:pt idx="28">
                  <c:v>3000000</c:v>
                </c:pt>
                <c:pt idx="29" formatCode="&quot;$&quot;#,##0">
                  <c:v>2659600</c:v>
                </c:pt>
                <c:pt idx="30" formatCode="&quot;$&quot;#,##0">
                  <c:v>2457900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01-496D-A28B-A22807D78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679406104"/>
        <c:axId val="679402504"/>
      </c:lineChart>
      <c:catAx>
        <c:axId val="67940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9402504"/>
        <c:crosses val="autoZero"/>
        <c:auto val="1"/>
        <c:lblAlgn val="ctr"/>
        <c:lblOffset val="100"/>
        <c:noMultiLvlLbl val="0"/>
      </c:catAx>
      <c:valAx>
        <c:axId val="679402504"/>
        <c:scaling>
          <c:orientation val="minMax"/>
        </c:scaling>
        <c:delete val="0"/>
        <c:axPos val="l"/>
        <c:numFmt formatCode="&quot;$&quot;#,##0_);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9406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1"/>
    </a:solidFill>
    <a:ln w="22225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SFY 2015-2026 TSAF Appropriation</a:t>
            </a:r>
            <a:r>
              <a:rPr lang="en-US" sz="24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Summary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533706839520323"/>
          <c:y val="6.20155164938282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v>Total Allocation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Sheet1!$A$46:$A$59</c:f>
              <c:strCache>
                <c:ptCount val="14"/>
                <c:pt idx="0">
                  <c:v>FY2015</c:v>
                </c:pt>
                <c:pt idx="1">
                  <c:v>FY2016</c:v>
                </c:pt>
                <c:pt idx="2">
                  <c:v>FY2017</c:v>
                </c:pt>
                <c:pt idx="3">
                  <c:v>FY2018</c:v>
                </c:pt>
                <c:pt idx="4">
                  <c:v>FY2019</c:v>
                </c:pt>
                <c:pt idx="5">
                  <c:v>FY2020</c:v>
                </c:pt>
                <c:pt idx="6">
                  <c:v>FY2021</c:v>
                </c:pt>
                <c:pt idx="7">
                  <c:v>FY2022</c:v>
                </c:pt>
                <c:pt idx="8">
                  <c:v>FY2023</c:v>
                </c:pt>
                <c:pt idx="9">
                  <c:v>FY2024</c:v>
                </c:pt>
                <c:pt idx="10">
                  <c:v>FY2025</c:v>
                </c:pt>
                <c:pt idx="11">
                  <c:v>FY2026</c:v>
                </c:pt>
                <c:pt idx="12">
                  <c:v>FY2027</c:v>
                </c:pt>
                <c:pt idx="13">
                  <c:v>FY2028</c:v>
                </c:pt>
              </c:strCache>
            </c:strRef>
          </c:cat>
          <c:val>
            <c:numRef>
              <c:f>Sheet1!$B$46:$B$59</c:f>
              <c:numCache>
                <c:formatCode>"$"#,##0_);\("$"#,##0\)</c:formatCode>
                <c:ptCount val="14"/>
                <c:pt idx="0">
                  <c:v>6000000</c:v>
                </c:pt>
                <c:pt idx="1">
                  <c:v>3000000</c:v>
                </c:pt>
                <c:pt idx="2">
                  <c:v>5000000</c:v>
                </c:pt>
                <c:pt idx="3">
                  <c:v>5000000</c:v>
                </c:pt>
                <c:pt idx="4" formatCode="&quot;$&quot;#,##0">
                  <c:v>3757300</c:v>
                </c:pt>
                <c:pt idx="5" formatCode="&quot;$&quot;#,##0">
                  <c:v>3757300</c:v>
                </c:pt>
                <c:pt idx="6">
                  <c:v>3386800</c:v>
                </c:pt>
                <c:pt idx="7">
                  <c:v>3423400</c:v>
                </c:pt>
                <c:pt idx="8">
                  <c:v>3386800</c:v>
                </c:pt>
                <c:pt idx="9">
                  <c:v>3400000</c:v>
                </c:pt>
                <c:pt idx="10">
                  <c:v>3000000</c:v>
                </c:pt>
                <c:pt idx="11">
                  <c:v>3000000</c:v>
                </c:pt>
                <c:pt idx="12" formatCode="&quot;$&quot;#,##0">
                  <c:v>2659600</c:v>
                </c:pt>
                <c:pt idx="13" formatCode="&quot;$&quot;#,##0">
                  <c:v>2457900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C9-4DE6-81E3-D4B52A2BBAFC}"/>
            </c:ext>
          </c:extLst>
        </c:ser>
        <c:ser>
          <c:idx val="1"/>
          <c:order val="1"/>
          <c:tx>
            <c:v>Direct Aid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Sheet1!$A$46:$A$59</c:f>
              <c:strCache>
                <c:ptCount val="14"/>
                <c:pt idx="0">
                  <c:v>FY2015</c:v>
                </c:pt>
                <c:pt idx="1">
                  <c:v>FY2016</c:v>
                </c:pt>
                <c:pt idx="2">
                  <c:v>FY2017</c:v>
                </c:pt>
                <c:pt idx="3">
                  <c:v>FY2018</c:v>
                </c:pt>
                <c:pt idx="4">
                  <c:v>FY2019</c:v>
                </c:pt>
                <c:pt idx="5">
                  <c:v>FY2020</c:v>
                </c:pt>
                <c:pt idx="6">
                  <c:v>FY2021</c:v>
                </c:pt>
                <c:pt idx="7">
                  <c:v>FY2022</c:v>
                </c:pt>
                <c:pt idx="8">
                  <c:v>FY2023</c:v>
                </c:pt>
                <c:pt idx="9">
                  <c:v>FY2024</c:v>
                </c:pt>
                <c:pt idx="10">
                  <c:v>FY2025</c:v>
                </c:pt>
                <c:pt idx="11">
                  <c:v>FY2026</c:v>
                </c:pt>
                <c:pt idx="12">
                  <c:v>FY2027</c:v>
                </c:pt>
                <c:pt idx="13">
                  <c:v>FY2028</c:v>
                </c:pt>
              </c:strCache>
            </c:strRef>
          </c:cat>
          <c:val>
            <c:numRef>
              <c:f>Sheet1!$D$46:$D$59</c:f>
              <c:numCache>
                <c:formatCode>"$"#,##0_);\("$"#,##0\)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&quot;$&quot;#,##0">
                  <c:v>907300</c:v>
                </c:pt>
                <c:pt idx="5" formatCode="&quot;$&quot;#,##0">
                  <c:v>907300</c:v>
                </c:pt>
                <c:pt idx="6">
                  <c:v>907300</c:v>
                </c:pt>
                <c:pt idx="7">
                  <c:v>907300</c:v>
                </c:pt>
                <c:pt idx="8">
                  <c:v>900000</c:v>
                </c:pt>
                <c:pt idx="9">
                  <c:v>900000</c:v>
                </c:pt>
                <c:pt idx="10">
                  <c:v>1000000</c:v>
                </c:pt>
                <c:pt idx="11">
                  <c:v>1000000</c:v>
                </c:pt>
                <c:pt idx="12" formatCode="&quot;$&quot;#,##0">
                  <c:v>886500</c:v>
                </c:pt>
                <c:pt idx="13" formatCode="&quot;$&quot;#,##0">
                  <c:v>819300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C9-4DE6-81E3-D4B52A2BB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29035104"/>
        <c:axId val="729031864"/>
        <c:axId val="749012600"/>
      </c:bar3DChart>
      <c:catAx>
        <c:axId val="72903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031864"/>
        <c:crosses val="autoZero"/>
        <c:auto val="1"/>
        <c:lblAlgn val="ctr"/>
        <c:lblOffset val="100"/>
        <c:noMultiLvlLbl val="0"/>
      </c:catAx>
      <c:valAx>
        <c:axId val="729031864"/>
        <c:scaling>
          <c:orientation val="minMax"/>
        </c:scaling>
        <c:delete val="0"/>
        <c:axPos val="l"/>
        <c:majorGridlines>
          <c:spPr>
            <a:ln w="19050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&quot;$&quot;#,##0_);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035104"/>
        <c:crosses val="autoZero"/>
        <c:crossBetween val="between"/>
      </c:valAx>
      <c:serAx>
        <c:axId val="749012600"/>
        <c:scaling>
          <c:orientation val="minMax"/>
        </c:scaling>
        <c:delete val="1"/>
        <c:axPos val="b"/>
        <c:majorTickMark val="none"/>
        <c:minorTickMark val="none"/>
        <c:tickLblPos val="nextTo"/>
        <c:crossAx val="729031864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743017579917051"/>
          <c:y val="0.84225588137403962"/>
          <c:w val="0.21352433060144005"/>
          <c:h val="9.40092428617942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1">
        <a:lumMod val="20000"/>
        <a:lumOff val="80000"/>
      </a:schemeClr>
    </a:solidFill>
    <a:ln w="28575" cap="flat" cmpd="sng" algn="ctr">
      <a:solidFill>
        <a:srgbClr val="002060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90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CB92D-2B84-9A6D-6970-2B087F4E7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A9F8E-F1B1-5604-B28D-5CD98A267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2BA1A-4C00-4271-9ED5-8649B4F53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0E813-620E-4320-2B32-4CBC17067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7EC52-292D-0736-948D-C633CAF53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6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07B6B-A2BC-C8C1-70A4-09CB8D5ED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3CAB4-07D1-CF2E-25FF-82F503BB9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CE8C-A562-98C6-E9E8-AD1A062A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AFC5A-3DD8-CEC7-9634-D2558E14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572F2-D04C-9CCD-FF66-4361C8DCF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16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94FF6-EACF-0E33-7743-FB0F715FA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E8D96-9298-1E1A-92B6-A4BBEF614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2E0C2-F615-08DB-3237-EA06738B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551BC-C90C-33FE-907A-0EA7EA47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06007-2964-5B87-C7C6-A9DB5803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5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187C9-A68B-E5F3-685D-2640059C8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CC62C-1406-80D1-F16B-2C4D85B178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1FE01-29BF-F1A8-6283-C8F04AB1C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CADAF-13B8-130C-2C91-57474BB95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A45B04-8ABB-EA65-F1EC-D24A3585F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5514B3-3B35-7E06-63CE-CF9CC233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5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84C4C-4248-FDEF-C9BA-1AA725B65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4069D4-6E86-0FC0-BE53-8165C0DDF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16A5A-E16E-DEED-C8C5-56D3E466B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5331E6-6064-BAC1-4A2B-A2F688C37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DFE911-90DC-07C5-95CE-995E16B3D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E1E10-E174-6AD0-63C8-42EF62109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809F9-1ED5-2D01-8DD2-8BC916D7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CB0F83-9CB7-B440-AD72-421037F6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6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D81F-6A0D-285F-3E88-9038DB67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6B0813-148C-A876-6BFB-8C49D144F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5C3DA-07E6-D5CE-36D4-5512047A4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33C9B-C87A-E3B4-8154-C28BABDF4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0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0E5A5B-1C95-885A-EAE0-77EE918F9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9169C8-E701-CEC1-12E6-8D777FC18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CA042-BF3C-3A6F-E3F2-8D4B2A38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82B99-FDD3-3EE1-80A5-9CD1A5BB7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34EDD-0315-20F1-EB4D-EBADB7B41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C8D36-EF3F-5E70-11F5-8E6D9B1B5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45DB7-93D7-D0BC-5AC7-B890405A2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143EA-5915-2FD7-0BEF-E9F6DB884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11B8B-9CCA-5D1D-D651-57ABAAEE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53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09A8-91C3-5783-C486-6F0170F28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A2595-E88F-818B-7041-CB8697491F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2F2D0-2E1D-066B-D174-A56A28369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D68DC-0AA0-A57C-AA57-F8A009169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E3BF93-7BB4-371B-80F8-C7E0C6BA4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C3B5D-D91C-D239-C8EF-37861FA18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11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7A17-B273-A2BF-0BC4-5D4E7118F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E3DE8-2132-4081-AB9C-E6F0ECCF4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2DC7A-7A64-DA8E-B27E-DC76609DE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695C8-C198-4D1D-0ABC-2A55353F0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60DD5-9413-43CF-F22E-93EDD0354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38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8323D3-AAFC-A5D3-9C4F-AE19B067B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086E9-5F03-8574-C4A1-0C6721FF4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8D6D5-7C4B-D3E6-8847-B7BC7E3D8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F455C-879C-8B17-1016-B8B4CD4EC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35C4E-C0BA-0571-7DA3-85989048B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6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chemeClr val="accent6">
                <a:alpha val="97000"/>
                <a:lumMod val="51000"/>
                <a:lumOff val="49000"/>
              </a:schemeClr>
            </a:gs>
            <a:gs pos="76000">
              <a:schemeClr val="accent1">
                <a:lumMod val="45000"/>
                <a:lumOff val="5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9CEF5C-5E89-754C-86CD-7D042CC0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1841B-EE3B-42C0-AE7D-09D81D0E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D79F4-336E-F81F-4744-40DBA4593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CB4FF6-4D80-4CB3-870D-B5CE35ECB010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17385-4D4C-E1FE-949A-BDD403C3F3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33EA1-1559-D370-8AA4-2FEC05691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A99592-0C3E-4D82-97B9-950E563EE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3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A8BDA-ABD4-8704-89B5-B56A597B4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246" y="110219"/>
            <a:ext cx="10523508" cy="297888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Tobacco Settlement Agreement Fund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Oversight Committee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38443D-EEAA-DFF1-E077-75A5571A4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66456"/>
            <a:ext cx="9144000" cy="165576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Bookman Old Style" panose="02050604050505020204" pitchFamily="18" charset="0"/>
              </a:rPr>
              <a:t>Jay Nelson, Director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Bookman Old Style" panose="02050604050505020204" pitchFamily="18" charset="0"/>
              </a:rPr>
              <a:t>Kentucky Division of Conservation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Bookman Old Style" panose="02050604050505020204" pitchFamily="18" charset="0"/>
              </a:rPr>
              <a:t>September 10, 2026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F9109F-E045-9E3C-4785-18C8572243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2383F0-AA6B-C015-7B92-2B69C5C8BF09}"/>
              </a:ext>
            </a:extLst>
          </p:cNvPr>
          <p:cNvCxnSpPr>
            <a:cxnSpLocks/>
          </p:cNvCxnSpPr>
          <p:nvPr/>
        </p:nvCxnSpPr>
        <p:spPr>
          <a:xfrm>
            <a:off x="1450110" y="3291544"/>
            <a:ext cx="9144000" cy="0"/>
          </a:xfrm>
          <a:prstGeom prst="line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DB129A3-C4E0-986F-66D5-91083B45D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429" y="5313567"/>
            <a:ext cx="2601141" cy="137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31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264019-B3A7-C335-EFB1-7486EF09B1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811673"/>
              </p:ext>
            </p:extLst>
          </p:nvPr>
        </p:nvGraphicFramePr>
        <p:xfrm>
          <a:off x="398252" y="966158"/>
          <a:ext cx="11395495" cy="4675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960EDBBA-D8BC-08A2-1C3E-FB09CF3AB0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9EA0F22-41FD-9BDD-5C32-E76C5E1B2EDB}"/>
              </a:ext>
            </a:extLst>
          </p:cNvPr>
          <p:cNvSpPr/>
          <p:nvPr/>
        </p:nvSpPr>
        <p:spPr>
          <a:xfrm>
            <a:off x="8291516" y="2877273"/>
            <a:ext cx="373537" cy="714845"/>
          </a:xfrm>
          <a:prstGeom prst="downArrow">
            <a:avLst/>
          </a:prstGeom>
          <a:solidFill>
            <a:srgbClr val="FFFF00"/>
          </a:solidFill>
          <a:ln>
            <a:solidFill>
              <a:srgbClr val="2B31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BBD730-7038-8B3E-B529-91FC91D76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723" y="5955368"/>
            <a:ext cx="1438551" cy="759495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B009AA3-81CC-8772-68E4-C29A331CD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687918"/>
              </p:ext>
            </p:extLst>
          </p:nvPr>
        </p:nvGraphicFramePr>
        <p:xfrm>
          <a:off x="2837506" y="548856"/>
          <a:ext cx="8501064" cy="4914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EBB7D04-3328-F957-4F12-454AE5960323}"/>
              </a:ext>
            </a:extLst>
          </p:cNvPr>
          <p:cNvSpPr txBox="1"/>
          <p:nvPr/>
        </p:nvSpPr>
        <p:spPr>
          <a:xfrm>
            <a:off x="8397881" y="6106747"/>
            <a:ext cx="3725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Bookman Old Style" panose="02050604050505020204" pitchFamily="18" charset="0"/>
              </a:rPr>
              <a:t>DOC: Division of Conservation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SWCC: Soil &amp; Water Conservation Commission</a:t>
            </a:r>
          </a:p>
          <a:p>
            <a:r>
              <a:rPr lang="en-US" sz="1200" dirty="0">
                <a:latin typeface="Bookman Old Style" panose="02050604050505020204" pitchFamily="18" charset="0"/>
              </a:rPr>
              <a:t>TSAF: Tobacco Settlement Agreement Fund</a:t>
            </a:r>
          </a:p>
        </p:txBody>
      </p:sp>
    </p:spTree>
    <p:extLst>
      <p:ext uri="{BB962C8B-B14F-4D97-AF65-F5344CB8AC3E}">
        <p14:creationId xmlns:p14="http://schemas.microsoft.com/office/powerpoint/2010/main" val="126914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11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9E850-3694-2696-C976-BB40C6B97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3" y="250031"/>
            <a:ext cx="11656291" cy="1105575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FY26 Direct Aid to Conservation Districts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BD3360-235C-0DD6-2BC4-E9E603FA35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89BD323-1461-8886-4E05-8B153CECC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040" y="1463784"/>
            <a:ext cx="9083915" cy="51441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4ADA2F-82B5-C875-810D-0EA7DDDF7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838" y="6031855"/>
            <a:ext cx="885333" cy="46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4E6FA-C30A-D627-B537-B71C33418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State Cost Share Summary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310AE-8154-51F2-0588-0CD620FAC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9841"/>
            <a:ext cx="10515600" cy="4351338"/>
          </a:xfrm>
        </p:spPr>
        <p:txBody>
          <a:bodyPr/>
          <a:lstStyle/>
          <a:p>
            <a:r>
              <a:rPr lang="en-US" sz="2200" dirty="0">
                <a:latin typeface="Bookman Old Style" panose="02050604050505020204" pitchFamily="18" charset="0"/>
              </a:rPr>
              <a:t>Originally established in 1994 and funded from General Funds and pesticide Product Registration Fees.</a:t>
            </a:r>
          </a:p>
          <a:p>
            <a:r>
              <a:rPr lang="en-US" sz="2200" dirty="0">
                <a:latin typeface="Bookman Old Style" panose="02050604050505020204" pitchFamily="18" charset="0"/>
              </a:rPr>
              <a:t>Since 2000, the program has been funded through Tobacco Master Settlement Agreement Funds.</a:t>
            </a:r>
          </a:p>
          <a:p>
            <a:r>
              <a:rPr lang="en-US" sz="2200" dirty="0">
                <a:latin typeface="Bookman Old Style" panose="02050604050505020204" pitchFamily="18" charset="0"/>
              </a:rPr>
              <a:t>Provides financial assistance to farmers at a 75% reimbursement rate for those implementing best management practices on their farms with the assistance of local conservation districts.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67AF40-06A2-3514-6A34-B4DE99179F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416A22-4E82-9C9F-C30D-8AA937651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20" t="-347" r="520" b="22916"/>
          <a:stretch/>
        </p:blipFill>
        <p:spPr>
          <a:xfrm>
            <a:off x="578161" y="4324981"/>
            <a:ext cx="3740803" cy="21723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CC4010-272F-DF5F-5B66-6399E724C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411" b="19905"/>
          <a:stretch/>
        </p:blipFill>
        <p:spPr>
          <a:xfrm>
            <a:off x="4531977" y="3673935"/>
            <a:ext cx="3788321" cy="21723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67B6A2-3A98-9AA2-30D9-668F7992B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333" y="4335256"/>
            <a:ext cx="3239567" cy="2162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32A909-B6BC-8D1E-5FC5-B2FF791689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336" y="6083958"/>
            <a:ext cx="1134755" cy="59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3C0886F-4F26-227E-FDBE-C48542748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800" y="3058291"/>
            <a:ext cx="4483576" cy="3668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9DF29B-B6BC-0D44-7EE0-3FC3809A59F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8" descr="A picture containing outdoor, sky, ground, building&#10;&#10;Description automatically generated">
            <a:extLst>
              <a:ext uri="{FF2B5EF4-FFF2-40B4-BE49-F238E27FC236}">
                <a16:creationId xmlns:a16="http://schemas.microsoft.com/office/drawing/2014/main" id="{68617EDE-CC0D-EF1D-8F3C-3344043A2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17" y="325419"/>
            <a:ext cx="4138108" cy="31035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A picture containing outdoor, grass, sky, ground&#10;&#10;Description automatically generated">
            <a:extLst>
              <a:ext uri="{FF2B5EF4-FFF2-40B4-BE49-F238E27FC236}">
                <a16:creationId xmlns:a16="http://schemas.microsoft.com/office/drawing/2014/main" id="{BBC5479D-EE33-24A8-56E1-0A43A6C67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7" y="3429000"/>
            <a:ext cx="4215270" cy="3161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C9A75461-DB0C-7506-3C27-1D076E76124B}"/>
              </a:ext>
            </a:extLst>
          </p:cNvPr>
          <p:cNvSpPr/>
          <p:nvPr/>
        </p:nvSpPr>
        <p:spPr>
          <a:xfrm>
            <a:off x="4849983" y="2838525"/>
            <a:ext cx="1294503" cy="8928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1B94B8-9042-6428-B3ED-C69B6D2838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301" y="272147"/>
            <a:ext cx="5516182" cy="3405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5F0096-3E7B-0EFC-E585-3954C49EEC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073" y="5902409"/>
            <a:ext cx="1294503" cy="68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7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127A9-1457-98F4-4151-4B12C7242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FY26 Approved in March 2026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8C7BF-DB04-CB22-3728-8A0CC9E8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768" y="2141537"/>
            <a:ext cx="10515600" cy="4351338"/>
          </a:xfrm>
        </p:spPr>
        <p:txBody>
          <a:bodyPr/>
          <a:lstStyle/>
          <a:p>
            <a:pPr lvl="0">
              <a:buClr>
                <a:schemeClr val="tx1"/>
              </a:buClr>
            </a:pPr>
            <a:r>
              <a:rPr lang="en-US" sz="3600" dirty="0">
                <a:latin typeface="Bookman Old Style" panose="02050604050505020204" pitchFamily="18" charset="0"/>
              </a:rPr>
              <a:t>Requests from 707 individuals for a total of </a:t>
            </a:r>
            <a:r>
              <a:rPr lang="en-US" sz="3600" dirty="0">
                <a:latin typeface="Bookman Old Style" panose="02050604050505020204" pitchFamily="18" charset="0"/>
                <a:ea typeface="Calibri" panose="020F0502020204030204" pitchFamily="34" charset="0"/>
              </a:rPr>
              <a:t>$8,570,469 in funding </a:t>
            </a:r>
            <a:endParaRPr lang="en-US" sz="3600" dirty="0">
              <a:latin typeface="Bookman Old Style" panose="02050604050505020204" pitchFamily="18" charset="0"/>
            </a:endParaRPr>
          </a:p>
          <a:p>
            <a:pPr lvl="0">
              <a:buClr>
                <a:schemeClr val="tx1"/>
              </a:buClr>
            </a:pPr>
            <a:r>
              <a:rPr lang="en-US" sz="3600" dirty="0">
                <a:latin typeface="Bookman Old Style" panose="02050604050505020204" pitchFamily="18" charset="0"/>
              </a:rPr>
              <a:t>Approved 306 individuals for </a:t>
            </a:r>
            <a:r>
              <a:rPr lang="en-US" sz="3600" dirty="0">
                <a:latin typeface="Bookman Old Style" panose="02050604050505020204" pitchFamily="18" charset="0"/>
                <a:ea typeface="Calibri" panose="020F0502020204030204" pitchFamily="34" charset="0"/>
              </a:rPr>
              <a:t>$3,758,278 in funding</a:t>
            </a:r>
          </a:p>
          <a:p>
            <a:pPr lvl="0">
              <a:buClr>
                <a:schemeClr val="tx1"/>
              </a:buClr>
            </a:pPr>
            <a:r>
              <a:rPr lang="en-US" sz="3600" dirty="0">
                <a:latin typeface="Bookman Old Style" panose="02050604050505020204" pitchFamily="18" charset="0"/>
                <a:ea typeface="Calibri" panose="020F0502020204030204" pitchFamily="34" charset="0"/>
              </a:rPr>
              <a:t>43% approval rate </a:t>
            </a:r>
            <a:endParaRPr lang="en-US" sz="3600" dirty="0">
              <a:latin typeface="Bookman Old Style" panose="02050604050505020204" pitchFamily="18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DC897D-A91C-586C-E392-97AE5D3551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FDBFB8-72BC-4F6D-A60F-A2BEF1044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16" y="5918627"/>
            <a:ext cx="1379568" cy="72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0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5EFE-74F1-9C4B-6CDD-A96E25AA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58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State Cost Share Projects Approved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FY 26 Funds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562A2D-005D-F238-168E-BACD95F520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87B8DA-1571-142C-77B1-8EC76CF1B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4963" y="1451405"/>
            <a:ext cx="9122072" cy="5173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3513B9-DCB1-CCD2-8AE4-0C7BAF66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947" y="6044093"/>
            <a:ext cx="906588" cy="47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C4815-E437-DD69-BD09-17A78E0C6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FY25 Approved in February 2025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F0E8E-392D-1AEA-BE64-38C917DD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8731"/>
            <a:ext cx="10515600" cy="4351338"/>
          </a:xfrm>
        </p:spPr>
        <p:txBody>
          <a:bodyPr/>
          <a:lstStyle/>
          <a:p>
            <a:pPr lvl="0">
              <a:buClr>
                <a:schemeClr val="tx1"/>
              </a:buClr>
            </a:pPr>
            <a:r>
              <a:rPr lang="en-US" sz="3600" dirty="0">
                <a:latin typeface="Bookman Old Style" panose="02050604050505020204" pitchFamily="18" charset="0"/>
              </a:rPr>
              <a:t>Requests from 699 individuals for a total of </a:t>
            </a:r>
            <a:r>
              <a:rPr lang="en-US" sz="3600" dirty="0">
                <a:latin typeface="Bookman Old Style" panose="02050604050505020204" pitchFamily="18" charset="0"/>
                <a:ea typeface="Calibri" panose="020F0502020204030204" pitchFamily="34" charset="0"/>
              </a:rPr>
              <a:t>$7,971,330 in funding</a:t>
            </a:r>
            <a:endParaRPr lang="en-US" sz="3600" dirty="0">
              <a:latin typeface="Bookman Old Style" panose="02050604050505020204" pitchFamily="18" charset="0"/>
            </a:endParaRPr>
          </a:p>
          <a:p>
            <a:pPr lvl="0">
              <a:buClr>
                <a:schemeClr val="tx1"/>
              </a:buClr>
            </a:pPr>
            <a:r>
              <a:rPr lang="en-US" sz="3600" dirty="0">
                <a:latin typeface="Bookman Old Style" panose="02050604050505020204" pitchFamily="18" charset="0"/>
              </a:rPr>
              <a:t>Approved 363 individuals for </a:t>
            </a:r>
            <a:r>
              <a:rPr lang="en-US" sz="3600" dirty="0">
                <a:latin typeface="Bookman Old Style" panose="02050604050505020204" pitchFamily="18" charset="0"/>
                <a:ea typeface="Calibri" panose="020F0502020204030204" pitchFamily="34" charset="0"/>
              </a:rPr>
              <a:t>$3,955,936 in funding</a:t>
            </a:r>
          </a:p>
          <a:p>
            <a:pPr lvl="0">
              <a:buClr>
                <a:schemeClr val="tx1"/>
              </a:buClr>
            </a:pPr>
            <a:r>
              <a:rPr lang="en-US" sz="3600" dirty="0">
                <a:latin typeface="Bookman Old Style" panose="02050604050505020204" pitchFamily="18" charset="0"/>
                <a:ea typeface="Calibri" panose="020F0502020204030204" pitchFamily="34" charset="0"/>
              </a:rPr>
              <a:t>52% approval rate </a:t>
            </a:r>
            <a:endParaRPr lang="en-US" sz="3600" dirty="0">
              <a:latin typeface="Bookman Old Style" panose="02050604050505020204" pitchFamily="18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9EEFF-95F2-6CA9-0592-D32F071773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2F521E-8851-B81C-14B0-1E4347A07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39" y="5919926"/>
            <a:ext cx="1366321" cy="72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96F8B-2127-8CA6-5B3F-CEC91602F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83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State Cost Share Projects Approved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FY 25 Funds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6CC787-5D52-1314-C94E-F498B81B6A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344D794-76F5-E23E-D55C-B30ECCEF56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865" y="1443891"/>
            <a:ext cx="8818269" cy="5205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165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FB00E-9397-1945-9CD2-8C412A077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258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Program Total Applications Approved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1994-2026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C80BDB-0662-8F33-D3E9-E5959C6A5D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3494EE7-614F-19FF-3F25-833629128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9561" y="1577247"/>
            <a:ext cx="8632878" cy="49814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634D20-BACF-3CDF-8B47-22B0B3F40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528" y="5969886"/>
            <a:ext cx="932467" cy="49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2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48DE-E250-3399-7B41-32E37135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0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Program Total Dollars Approved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1994-2026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BEF253-FC71-3924-442C-B960CC5E53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888359-B86D-3D84-E113-D9EC01ADF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4588" y="1465675"/>
            <a:ext cx="8882824" cy="5098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3FF728-E6DE-4654-1EC3-8670A0963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309" y="5919671"/>
            <a:ext cx="966973" cy="51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9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4326A-1D89-9E5D-2CF0-F40C3938D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03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Account Balance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6F36C8-82A7-9A05-7A2D-21BCF02F78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6829F-9077-32CD-0629-4837638B2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39" y="5997564"/>
            <a:ext cx="1366321" cy="72136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C84341-7DD5-C7CF-7205-2211C809D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6226"/>
            <a:ext cx="10515600" cy="4351338"/>
          </a:xfrm>
        </p:spPr>
        <p:txBody>
          <a:bodyPr/>
          <a:lstStyle/>
          <a:p>
            <a:r>
              <a:rPr lang="en-US">
                <a:latin typeface="Bookman Old Style" panose="02050604050505020204" pitchFamily="18" charset="0"/>
              </a:rPr>
              <a:t>$8,470,130 available for FY27</a:t>
            </a:r>
            <a:endParaRPr lang="en-US" dirty="0">
              <a:latin typeface="Bookman Old Style" panose="02050604050505020204" pitchFamily="18" charset="0"/>
            </a:endParaRPr>
          </a:p>
          <a:p>
            <a:pPr lvl="1"/>
            <a:r>
              <a:rPr lang="en-US" sz="2600" dirty="0">
                <a:latin typeface="Bookman Old Style" panose="02050604050505020204" pitchFamily="18" charset="0"/>
              </a:rPr>
              <a:t>$886,500 obligated Direct Aid to Conservation Districts</a:t>
            </a:r>
          </a:p>
          <a:p>
            <a:pPr lvl="2"/>
            <a:r>
              <a:rPr lang="en-US" sz="2400" dirty="0">
                <a:latin typeface="Bookman Old Style" panose="02050604050505020204" pitchFamily="18" charset="0"/>
              </a:rPr>
              <a:t>Approximately $133,155 will be paid to contracted auditor during FY27</a:t>
            </a:r>
          </a:p>
          <a:p>
            <a:pPr lvl="2"/>
            <a:r>
              <a:rPr lang="en-US" sz="2400" dirty="0">
                <a:latin typeface="Bookman Old Style" panose="02050604050505020204" pitchFamily="18" charset="0"/>
              </a:rPr>
              <a:t>Remaining $753,345 will be distributed to conservation districts in September 2026</a:t>
            </a:r>
          </a:p>
          <a:p>
            <a:pPr lvl="1"/>
            <a:r>
              <a:rPr lang="en-US" sz="2600" dirty="0">
                <a:latin typeface="Bookman Old Style" panose="02050604050505020204" pitchFamily="18" charset="0"/>
              </a:rPr>
              <a:t>$1,579,463 obligated from FY25</a:t>
            </a:r>
          </a:p>
          <a:p>
            <a:pPr lvl="1"/>
            <a:r>
              <a:rPr lang="en-US" sz="2600" dirty="0">
                <a:latin typeface="Bookman Old Style" panose="02050604050505020204" pitchFamily="18" charset="0"/>
              </a:rPr>
              <a:t>$3,621,069 obligated from FY26</a:t>
            </a:r>
          </a:p>
          <a:p>
            <a:pPr lvl="1"/>
            <a:r>
              <a:rPr lang="en-US" sz="2600" dirty="0">
                <a:latin typeface="Bookman Old Style" panose="02050604050505020204" pitchFamily="18" charset="0"/>
              </a:rPr>
              <a:t>$177,310 required contingency fund set aside</a:t>
            </a:r>
          </a:p>
          <a:p>
            <a:pPr lvl="3"/>
            <a:r>
              <a:rPr lang="en-US" sz="2400" dirty="0">
                <a:latin typeface="Bookman Old Style" panose="02050604050505020204" pitchFamily="18" charset="0"/>
              </a:rPr>
              <a:t>$17,000 of that total has been obligated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9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367B-D3B2-7FF4-A153-6E622C4C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21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Demonstration of Need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31CE52-82CF-CC87-874E-1219597F0B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C4342E-CFE0-00E8-E89D-45B8D2A00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39" y="5995629"/>
            <a:ext cx="1366321" cy="72136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9EBFF26-FEC2-831C-96F7-83775A56E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877"/>
            <a:ext cx="10515600" cy="4517741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>
                <a:latin typeface="Bookman Old Style" panose="02050604050505020204" pitchFamily="18" charset="0"/>
              </a:rPr>
              <a:t>The Kentucky Soil &amp; Water Quality State Cost Share Program continues to have significant interest with agricultural producers across the Commonwealth.</a:t>
            </a:r>
          </a:p>
          <a:p>
            <a:r>
              <a:rPr lang="en-US" sz="3000" dirty="0">
                <a:latin typeface="Bookman Old Style" panose="02050604050505020204" pitchFamily="18" charset="0"/>
              </a:rPr>
              <a:t>Over the past few program years, approximately one third to one half of total funding requests are approved. </a:t>
            </a:r>
          </a:p>
          <a:p>
            <a:r>
              <a:rPr lang="en-US" sz="3000" dirty="0">
                <a:latin typeface="Bookman Old Style" panose="02050604050505020204" pitchFamily="18" charset="0"/>
              </a:rPr>
              <a:t>Interest in the program has slightly waned due to less funding available.</a:t>
            </a:r>
          </a:p>
          <a:p>
            <a:r>
              <a:rPr lang="en-US" sz="3000" dirty="0">
                <a:latin typeface="Bookman Old Style" panose="02050604050505020204" pitchFamily="18" charset="0"/>
              </a:rPr>
              <a:t>Cut off for FY27 funding will be November 15, 2026</a:t>
            </a:r>
          </a:p>
          <a:p>
            <a:pPr lvl="1"/>
            <a:r>
              <a:rPr lang="en-US" sz="3000" dirty="0">
                <a:latin typeface="Bookman Old Style" panose="02050604050505020204" pitchFamily="18" charset="0"/>
              </a:rPr>
              <a:t>Approval in January 2027.</a:t>
            </a:r>
          </a:p>
          <a:p>
            <a:r>
              <a:rPr lang="en-US" sz="3000" dirty="0">
                <a:latin typeface="Bookman Old Style" panose="02050604050505020204" pitchFamily="18" charset="0"/>
              </a:rPr>
              <a:t>Ag operations that practice good conservation are always more profitable than those that do not.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50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45DD-78A9-9E03-F03A-BEC487184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91" y="538385"/>
            <a:ext cx="6465606" cy="1086975"/>
          </a:xfrm>
        </p:spPr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Contact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Information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77540-6011-5DF0-B5CE-B93968FC4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91" y="1847942"/>
            <a:ext cx="7659908" cy="4351338"/>
          </a:xfrm>
        </p:spPr>
        <p:txBody>
          <a:bodyPr/>
          <a:lstStyle/>
          <a:p>
            <a:r>
              <a:rPr lang="en-US" sz="3200" dirty="0">
                <a:latin typeface="Bookman Old Style" panose="02050604050505020204" pitchFamily="18" charset="0"/>
              </a:rPr>
              <a:t>Jay Nelson, Division Director</a:t>
            </a:r>
          </a:p>
          <a:p>
            <a:r>
              <a:rPr lang="en-US" sz="3200" dirty="0">
                <a:latin typeface="Bookman Old Style" panose="02050604050505020204" pitchFamily="18" charset="0"/>
              </a:rPr>
              <a:t>jay.nelson@ky.gov</a:t>
            </a:r>
          </a:p>
          <a:p>
            <a:r>
              <a:rPr lang="en-US" sz="3200" dirty="0">
                <a:latin typeface="Bookman Old Style" panose="02050604050505020204" pitchFamily="18" charset="0"/>
              </a:rPr>
              <a:t>502-782-5761</a:t>
            </a:r>
          </a:p>
          <a:p>
            <a:r>
              <a:rPr lang="en-US" sz="3200" dirty="0">
                <a:latin typeface="Bookman Old Style" panose="02050604050505020204" pitchFamily="18" charset="0"/>
              </a:rPr>
              <a:t>Kentucky Division of Conservation</a:t>
            </a:r>
          </a:p>
          <a:p>
            <a:pPr marL="274320" lvl="1" indent="0">
              <a:buNone/>
            </a:pPr>
            <a:r>
              <a:rPr lang="en-US" sz="3200" dirty="0">
                <a:latin typeface="Bookman Old Style" panose="02050604050505020204" pitchFamily="18" charset="0"/>
              </a:rPr>
              <a:t>300 Sower Blvd, 2</a:t>
            </a:r>
            <a:r>
              <a:rPr lang="en-US" sz="3200" baseline="30000" dirty="0">
                <a:latin typeface="Bookman Old Style" panose="02050604050505020204" pitchFamily="18" charset="0"/>
              </a:rPr>
              <a:t>nd</a:t>
            </a:r>
            <a:r>
              <a:rPr lang="en-US" sz="3200" dirty="0">
                <a:latin typeface="Bookman Old Style" panose="02050604050505020204" pitchFamily="18" charset="0"/>
              </a:rPr>
              <a:t> floor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47A0F2-5EAB-D0FE-2BAD-AF99D9D7E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933" y="5331126"/>
            <a:ext cx="2686165" cy="14181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D67B53-2C2D-D4BD-AB43-F3D2DC361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904" y="0"/>
            <a:ext cx="4810148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402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9be410b-198f-4d0c-bbd1-cef378b9dd9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6F8F4D40AF0C4F96E44910F32299F4" ma:contentTypeVersion="5" ma:contentTypeDescription="Create a new document." ma:contentTypeScope="" ma:versionID="06295cf087fc7e561e15c961ca06e7ed">
  <xsd:schema xmlns:xsd="http://www.w3.org/2001/XMLSchema" xmlns:xs="http://www.w3.org/2001/XMLSchema" xmlns:p="http://schemas.microsoft.com/office/2006/metadata/properties" xmlns:ns3="e9be410b-198f-4d0c-bbd1-cef378b9dd95" targetNamespace="http://schemas.microsoft.com/office/2006/metadata/properties" ma:root="true" ma:fieldsID="969337163e11535531c6bdd4b2c43eac" ns3:_="">
    <xsd:import namespace="e9be410b-198f-4d0c-bbd1-cef378b9dd9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be410b-198f-4d0c-bbd1-cef378b9dd9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A12115-89D4-47DB-8FCD-E79C807A206B}">
  <ds:schemaRefs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e9be410b-198f-4d0c-bbd1-cef378b9dd95"/>
  </ds:schemaRefs>
</ds:datastoreItem>
</file>

<file path=customXml/itemProps2.xml><?xml version="1.0" encoding="utf-8"?>
<ds:datastoreItem xmlns:ds="http://schemas.openxmlformats.org/officeDocument/2006/customXml" ds:itemID="{32ACCFDE-ED9F-49E5-A8A6-DB5639BCCA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be410b-198f-4d0c-bbd1-cef378b9dd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C2FBBC-01DC-4892-97F9-2F085CAFEF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3524</TotalTime>
  <Words>388</Words>
  <Application>Microsoft Office PowerPoint</Application>
  <PresentationFormat>Widescreen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Bookman Old Style</vt:lpstr>
      <vt:lpstr>Times New Roman</vt:lpstr>
      <vt:lpstr>Office Theme</vt:lpstr>
      <vt:lpstr>  Tobacco Settlement Agreement Fund  Oversight Committee</vt:lpstr>
      <vt:lpstr>PowerPoint Presentation</vt:lpstr>
      <vt:lpstr>FY26 Direct Aid to Conservation Districts</vt:lpstr>
      <vt:lpstr>State Cost Share Summary</vt:lpstr>
      <vt:lpstr>PowerPoint Presentation</vt:lpstr>
      <vt:lpstr>FY26 Approved in March 2026</vt:lpstr>
      <vt:lpstr>State Cost Share Projects Approved FY 26 Funds</vt:lpstr>
      <vt:lpstr>FY25 Approved in February 2025</vt:lpstr>
      <vt:lpstr>State Cost Share Projects Approved FY 25 Funds</vt:lpstr>
      <vt:lpstr>Program Total Applications Approved 1994-2026</vt:lpstr>
      <vt:lpstr>Program Total Dollars Approved 1994-2026</vt:lpstr>
      <vt:lpstr>Account Balance</vt:lpstr>
      <vt:lpstr>Demonstration of Need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Nelson, Jay (EEC)</dc:creator>
  <cp:lastModifiedBy>Taylor, Larry C (EEC)</cp:lastModifiedBy>
  <cp:revision>21</cp:revision>
  <dcterms:created xsi:type="dcterms:W3CDTF">2025-07-28T12:11:05Z</dcterms:created>
  <dcterms:modified xsi:type="dcterms:W3CDTF">2026-09-03T15:52:49Z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0x010100EE6F8F4D40AF0C4F96E44910F32299F4</vt:lpwstr>
  </property>
</Properties>
</file>