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87" r:id="rId2"/>
    <p:sldId id="289" r:id="rId3"/>
    <p:sldId id="290" r:id="rId4"/>
    <p:sldId id="286" r:id="rId5"/>
    <p:sldId id="288" r:id="rId6"/>
    <p:sldId id="291" r:id="rId7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B9A2058-962E-A857-5D51-EA83711472C5}" name="Cowherd, Rachel (AGR)" initials="RC" userId="S::Rachel.Cowherd@ky.gov::e3d3ab78-efee-4851-83bd-266a8b8b2f0f" providerId="AD"/>
  <p188:author id="{65DF53B9-6491-4838-9799-DE8690C90E42}" name="Johnson, Hannah (AGR)" initials="HJ" userId="S::Hannah.Johnson@ky.gov::0683ff2b-3dec-4a50-8b52-b2362571f88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26278077-929B-4EAC-B276-890B3D87CDEA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9AE4A9E9-0DC7-43C3-80C6-10FC980EA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276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CF003C05-EE39-D84D-87D0-733CEB1BC4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29091" indent="-278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24421" indent="-2235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74837" indent="-2235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25253" indent="-2235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91871" indent="-2235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58490" indent="-2235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5108" indent="-2235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91726" indent="-2235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33237" fontAlgn="base">
              <a:spcBef>
                <a:spcPct val="0"/>
              </a:spcBef>
              <a:spcAft>
                <a:spcPct val="0"/>
              </a:spcAft>
            </a:pPr>
            <a:fld id="{7CF7CF98-F78D-4CEA-87EF-6A33C2B89F1B}" type="slidenum">
              <a:rPr lang="en-US" altLang="en-US" sz="1100">
                <a:solidFill>
                  <a:srgbClr val="000000"/>
                </a:solidFill>
              </a:rPr>
              <a:pPr defTabSz="933237"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en-US" sz="1100">
              <a:solidFill>
                <a:srgbClr val="000000"/>
              </a:solidFill>
            </a:endParaRP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50737015-A716-C1C8-506E-F97D6B6C34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C5134EF0-4C1C-BBC7-CCDE-CE730D84BE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4A9E9-0DC7-43C3-80C6-10FC980EAB6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8233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4A9E9-0DC7-43C3-80C6-10FC980EAB6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0479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CF003C05-EE39-D84D-87D0-733CEB1BC4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29091" indent="-278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24421" indent="-2235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74837" indent="-2235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25253" indent="-2235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91871" indent="-2235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58490" indent="-2235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5108" indent="-2235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91726" indent="-2235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33237" fontAlgn="base">
              <a:spcBef>
                <a:spcPct val="0"/>
              </a:spcBef>
              <a:spcAft>
                <a:spcPct val="0"/>
              </a:spcAft>
            </a:pPr>
            <a:fld id="{7CF7CF98-F78D-4CEA-87EF-6A33C2B89F1B}" type="slidenum">
              <a:rPr lang="en-US" altLang="en-US" sz="1100">
                <a:solidFill>
                  <a:srgbClr val="000000"/>
                </a:solidFill>
              </a:rPr>
              <a:pPr defTabSz="933237"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 sz="1100">
              <a:solidFill>
                <a:srgbClr val="000000"/>
              </a:solidFill>
            </a:endParaRP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50737015-A716-C1C8-506E-F97D6B6C34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C5134EF0-4C1C-BBC7-CCDE-CE730D84BE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CF003C05-EE39-D84D-87D0-733CEB1BC4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29091" indent="-278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24421" indent="-2235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74837" indent="-2235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25253" indent="-2235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91871" indent="-2235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58490" indent="-2235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5108" indent="-2235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91726" indent="-2235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33237" fontAlgn="base">
              <a:spcBef>
                <a:spcPct val="0"/>
              </a:spcBef>
              <a:spcAft>
                <a:spcPct val="0"/>
              </a:spcAft>
              <a:defRPr/>
            </a:pPr>
            <a:fld id="{7CF7CF98-F78D-4CEA-87EF-6A33C2B89F1B}" type="slidenum">
              <a:rPr lang="en-US" altLang="en-US" sz="1100">
                <a:solidFill>
                  <a:srgbClr val="000000"/>
                </a:solidFill>
              </a:rPr>
              <a:pPr defTabSz="933237"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altLang="en-US" sz="1100">
              <a:solidFill>
                <a:srgbClr val="000000"/>
              </a:solidFill>
            </a:endParaRP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50737015-A716-C1C8-506E-F97D6B6C34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C5134EF0-4C1C-BBC7-CCDE-CE730D84BE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901507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4A9E9-0DC7-43C3-80C6-10FC980EAB6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675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965200"/>
            <a:ext cx="12192000" cy="1143000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4114800"/>
            <a:ext cx="12192000" cy="12954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6B52F6EF-47AC-2DF2-E740-8C6B113C95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38133" y="6223000"/>
            <a:ext cx="2540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8CD2891-C8FB-0ED4-BCE8-92EDD0A056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8111067" y="62230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091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919" y="681791"/>
            <a:ext cx="9414933" cy="493294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6BBA77BD-B605-7F90-8C94-C1A37D5C2D3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8976FE92-266B-7DA1-1579-AE9DA0B6CEB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D188D1-CB2E-4CC0-9771-93502A58B54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8041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9F4B0687-0F52-46A5-0D10-C754B426F53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25911F20-2540-E623-8A36-B0A2DE85B9C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A69E2A-5329-4D5E-AF59-D277A0267E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5605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3867" y="1066800"/>
            <a:ext cx="4605867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82933" y="1066800"/>
            <a:ext cx="4605867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51015A9A-9950-85C7-0D69-F2B06D86942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3C63AD82-B241-FF78-A27E-CA3E820AC80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F6887-BE21-42DF-B45B-A0DE68A3B7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6906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0B7AEB31-949D-6154-462F-4AD66B71C85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4">
            <a:extLst>
              <a:ext uri="{FF2B5EF4-FFF2-40B4-BE49-F238E27FC236}">
                <a16:creationId xmlns:a16="http://schemas.microsoft.com/office/drawing/2014/main" id="{831DECF6-C947-BE52-127C-50B3C23815C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108EAB-9BBD-4189-8075-4D59846DC8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6071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3">
            <a:extLst>
              <a:ext uri="{FF2B5EF4-FFF2-40B4-BE49-F238E27FC236}">
                <a16:creationId xmlns:a16="http://schemas.microsoft.com/office/drawing/2014/main" id="{98905D75-9E43-6DF9-8010-BA86299DA53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County Agricultural Development Council Orientation 2012-2014</a:t>
            </a:r>
          </a:p>
        </p:txBody>
      </p:sp>
      <p:sp>
        <p:nvSpPr>
          <p:cNvPr id="4" name="Rectangle 14">
            <a:extLst>
              <a:ext uri="{FF2B5EF4-FFF2-40B4-BE49-F238E27FC236}">
                <a16:creationId xmlns:a16="http://schemas.microsoft.com/office/drawing/2014/main" id="{90805510-1548-0963-416F-531677BDF46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4E0D03-A95F-4311-8D82-7E2441827B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4893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>
            <a:extLst>
              <a:ext uri="{FF2B5EF4-FFF2-40B4-BE49-F238E27FC236}">
                <a16:creationId xmlns:a16="http://schemas.microsoft.com/office/drawing/2014/main" id="{2EDC8976-5AFA-D49A-DD80-4C4A39A0F85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County Agricultural Development Council Orientation 2012-2014</a:t>
            </a:r>
          </a:p>
        </p:txBody>
      </p:sp>
      <p:sp>
        <p:nvSpPr>
          <p:cNvPr id="3" name="Rectangle 14">
            <a:extLst>
              <a:ext uri="{FF2B5EF4-FFF2-40B4-BE49-F238E27FC236}">
                <a16:creationId xmlns:a16="http://schemas.microsoft.com/office/drawing/2014/main" id="{F1EE6A33-2D45-7401-5FBC-203E6DC5492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88D5F1-94C2-4D18-9A38-1FC37A6350A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2901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7683FDBA-41D8-19B7-5BEF-46E22373943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3341FC57-1487-4C11-71F7-578822809BD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0B92E9-66F4-491E-86E2-49F6C62B222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7663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550013AF-81B7-919F-B583-779A2E2C9AC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1442F37F-20DC-AD2F-6AC1-4475FD9D674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357A20-A8A9-487B-BCF6-7F572BD80D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2264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2868DE58-6F34-E907-5634-C794F70E905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CE3BEA1A-10FF-8232-5DBF-B5792C867F9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A7EE2B-7C2A-455F-8D94-EB07F82C3C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5592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83234" y="0"/>
            <a:ext cx="2408767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56934" y="0"/>
            <a:ext cx="70231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63FE0D3C-49A4-C753-4441-AFEBDEAA97B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CE23EA48-39D5-B344-7825-331768E6B9A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6A4EE0-A780-4A13-93AC-1BE23170B4A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93622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6933" y="0"/>
            <a:ext cx="9635067" cy="812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3867" y="1066800"/>
            <a:ext cx="4605867" cy="5029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7382933" y="1066800"/>
            <a:ext cx="4605867" cy="243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7382933" y="3657600"/>
            <a:ext cx="4605867" cy="243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970FBAA7-1E33-814F-DCCC-5074272C036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C22C0CCA-38BE-CE45-3A31-A8A3DF1EC6C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13697-4E89-4AA1-9A30-5CB4E5178F2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3412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1">
            <a:extLst>
              <a:ext uri="{FF2B5EF4-FFF2-40B4-BE49-F238E27FC236}">
                <a16:creationId xmlns:a16="http://schemas.microsoft.com/office/drawing/2014/main" id="{FD4ECC64-B75E-F224-C567-855BBCD96F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556933" y="0"/>
            <a:ext cx="9635067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12">
            <a:extLst>
              <a:ext uri="{FF2B5EF4-FFF2-40B4-BE49-F238E27FC236}">
                <a16:creationId xmlns:a16="http://schemas.microsoft.com/office/drawing/2014/main" id="{97622B29-C4F7-F6D9-BF87-3A1FF2C901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573867" y="1066800"/>
            <a:ext cx="9414933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37" name="Rectangle 13">
            <a:extLst>
              <a:ext uri="{FF2B5EF4-FFF2-40B4-BE49-F238E27FC236}">
                <a16:creationId xmlns:a16="http://schemas.microsoft.com/office/drawing/2014/main" id="{8BE36BF3-4F83-6E71-ACAB-EEA6EF610EF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010400" y="6286500"/>
            <a:ext cx="504613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County Agricultural Development Council Orientation 2012-2014</a:t>
            </a:r>
          </a:p>
        </p:txBody>
      </p:sp>
      <p:sp>
        <p:nvSpPr>
          <p:cNvPr id="1038" name="Rectangle 14">
            <a:extLst>
              <a:ext uri="{FF2B5EF4-FFF2-40B4-BE49-F238E27FC236}">
                <a16:creationId xmlns:a16="http://schemas.microsoft.com/office/drawing/2014/main" id="{C50E28E4-62FF-5011-F211-A9FDF5C4BDA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499600" y="6515100"/>
            <a:ext cx="2540000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A20AB4FE-3DF3-440B-97AA-8B36C906B5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30" name="Line 15">
            <a:extLst>
              <a:ext uri="{FF2B5EF4-FFF2-40B4-BE49-F238E27FC236}">
                <a16:creationId xmlns:a16="http://schemas.microsoft.com/office/drawing/2014/main" id="{45A95044-9DF5-15A0-930B-B20AEF8B4D14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1" y="812800"/>
            <a:ext cx="9751484" cy="0"/>
          </a:xfrm>
          <a:prstGeom prst="line">
            <a:avLst/>
          </a:prstGeom>
          <a:noFill/>
          <a:ln w="25400">
            <a:solidFill>
              <a:srgbClr val="00732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800"/>
          </a:p>
        </p:txBody>
      </p:sp>
      <p:sp>
        <p:nvSpPr>
          <p:cNvPr id="1031" name="Freeform 9">
            <a:extLst>
              <a:ext uri="{FF2B5EF4-FFF2-40B4-BE49-F238E27FC236}">
                <a16:creationId xmlns:a16="http://schemas.microsoft.com/office/drawing/2014/main" id="{4A0FD26B-BB85-E895-5811-6C73623492C1}"/>
              </a:ext>
            </a:extLst>
          </p:cNvPr>
          <p:cNvSpPr>
            <a:spLocks/>
          </p:cNvSpPr>
          <p:nvPr userDrawn="1"/>
        </p:nvSpPr>
        <p:spPr bwMode="auto">
          <a:xfrm>
            <a:off x="2440517" y="6069013"/>
            <a:ext cx="9753600" cy="12700"/>
          </a:xfrm>
          <a:custGeom>
            <a:avLst/>
            <a:gdLst>
              <a:gd name="T0" fmla="*/ 0 w 5792"/>
              <a:gd name="T1" fmla="*/ 2147483646 h 8"/>
              <a:gd name="T2" fmla="*/ 2147483646 w 5792"/>
              <a:gd name="T3" fmla="*/ 0 h 8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5792" h="8">
                <a:moveTo>
                  <a:pt x="0" y="8"/>
                </a:moveTo>
                <a:lnTo>
                  <a:pt x="5792" y="0"/>
                </a:lnTo>
              </a:path>
            </a:pathLst>
          </a:custGeom>
          <a:noFill/>
          <a:ln w="9525">
            <a:solidFill>
              <a:schemeClr val="bg2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911094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Franklin Gothic Heavy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Franklin Gothic Heavy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Franklin Gothic Heavy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Franklin Gothic Heavy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Franklin Gothic Heavy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Franklin Gothic Heavy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Franklin Gothic Heavy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Franklin Gothic Heavy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5BF2ADA-A0A4-E157-A045-62AD13BFC59D}"/>
              </a:ext>
            </a:extLst>
          </p:cNvPr>
          <p:cNvSpPr txBox="1">
            <a:spLocks/>
          </p:cNvSpPr>
          <p:nvPr/>
        </p:nvSpPr>
        <p:spPr bwMode="auto">
          <a:xfrm>
            <a:off x="2159731" y="1350343"/>
            <a:ext cx="8855075" cy="231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KOAP’s Report of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September 2026</a:t>
            </a:r>
            <a:endParaRPr lang="en-US" sz="44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F0338-7263-145F-4065-2F635B13F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6933" y="0"/>
            <a:ext cx="9635067" cy="812800"/>
          </a:xfrm>
        </p:spPr>
        <p:txBody>
          <a:bodyPr wrap="square" anchor="ctr">
            <a:normAutofit/>
          </a:bodyPr>
          <a:lstStyle/>
          <a:p>
            <a:pPr algn="ctr"/>
            <a:r>
              <a:rPr lang="en-US" dirty="0"/>
              <a:t>Kentucky Office of Agricultural Policy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6F282C7-76CC-6B19-BB62-8656ADF868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7B896F3-7987-F1ED-3A88-ABA37441E7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6356"/>
            <a:ext cx="1383712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Sent from my iPhone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C076D3C-C561-33CB-6D0D-8657A29B66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D589359-EB99-8F8A-62B9-DEE21DB719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50170"/>
            <a:ext cx="184731" cy="538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C1A52309-9681-5257-CD4F-85C708ACD8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15726" y="-5640355"/>
            <a:ext cx="2963381" cy="137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id="{7D9403A0-5AB9-C2D0-3299-81078AF51C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15726" y="5603925"/>
            <a:ext cx="2963381" cy="538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B301513-2C7F-6045-20EF-3587B2CB3CD4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2267615" y="-888495"/>
            <a:ext cx="322446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ectangle 13">
            <a:extLst>
              <a:ext uri="{FF2B5EF4-FFF2-40B4-BE49-F238E27FC236}">
                <a16:creationId xmlns:a16="http://schemas.microsoft.com/office/drawing/2014/main" id="{00A53805-9423-EB73-CA65-04C430075831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2339883" y="-10181593"/>
            <a:ext cx="28136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17">
            <a:extLst>
              <a:ext uri="{FF2B5EF4-FFF2-40B4-BE49-F238E27FC236}">
                <a16:creationId xmlns:a16="http://schemas.microsoft.com/office/drawing/2014/main" id="{DFFCB526-0F08-A3EB-847B-3CD121DF7C96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2730195" y="-5302157"/>
            <a:ext cx="847402" cy="55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" name="Rectangle 19">
            <a:extLst>
              <a:ext uri="{FF2B5EF4-FFF2-40B4-BE49-F238E27FC236}">
                <a16:creationId xmlns:a16="http://schemas.microsoft.com/office/drawing/2014/main" id="{A5D1EE81-70BE-2589-09DC-3B83083BDBDB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8547709" y="-10421942"/>
            <a:ext cx="734392" cy="49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7" name="Rectangle 21">
            <a:extLst>
              <a:ext uri="{FF2B5EF4-FFF2-40B4-BE49-F238E27FC236}">
                <a16:creationId xmlns:a16="http://schemas.microsoft.com/office/drawing/2014/main" id="{2CE0B57D-3F08-6CC5-126E-B3BB54C60845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0843970" y="-4922294"/>
            <a:ext cx="130992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6980D589-40D8-5002-47D5-65E01AA62F95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-3228202" y="-6888629"/>
            <a:ext cx="2446851" cy="47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C9C66D2-B489-B5CF-42D9-C12C293BC5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620000" y="812800"/>
            <a:ext cx="4572000" cy="316677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B4087D9-8E2E-F856-01A8-5CD0618E86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620000" y="3979572"/>
            <a:ext cx="4572000" cy="28784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28B8AAB-E612-FB27-4C3B-3F3FD80EEF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72508" y="1276275"/>
            <a:ext cx="3707830" cy="278087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3AA4866-5186-9B17-4FE9-92A7F9BE96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986" y="4520631"/>
            <a:ext cx="5184014" cy="2337369"/>
          </a:xfrm>
          <a:prstGeom prst="rect">
            <a:avLst/>
          </a:prstGeom>
        </p:spPr>
      </p:pic>
      <p:pic>
        <p:nvPicPr>
          <p:cNvPr id="24" name="Picture 23" descr="Good food, great friends, celebrating agriculture— that's what we're all  about. Another great Kentucky Commodity Appreciation Breakfast under the  Great Kentucky Proud Cookout Tent to kick off the 2026 @kystatefair.">
            <a:extLst>
              <a:ext uri="{FF2B5EF4-FFF2-40B4-BE49-F238E27FC236}">
                <a16:creationId xmlns:a16="http://schemas.microsoft.com/office/drawing/2014/main" id="{6CBEF22C-F863-BE28-CED7-D246902EDC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16860" y="812798"/>
            <a:ext cx="2403140" cy="3707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247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8AD25-E3BD-53F5-8A3A-D397F0EAB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>
                <a:latin typeface="+mn-lt"/>
              </a:rPr>
              <a:t>KOAP Staff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556FD6-607C-29D5-C45A-8A1A1F20DE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440391" y="764988"/>
            <a:ext cx="3172509" cy="5328024"/>
          </a:xfrm>
        </p:spPr>
        <p:txBody>
          <a:bodyPr/>
          <a:lstStyle/>
          <a:p>
            <a:pPr marL="0" indent="0">
              <a:buNone/>
            </a:pPr>
            <a:r>
              <a:rPr lang="en-US" sz="1500" dirty="0">
                <a:effectLst/>
                <a:ea typeface="Calibri" panose="020F0502020204030204" pitchFamily="34" charset="0"/>
              </a:rPr>
              <a:t>Brandon Reed</a:t>
            </a:r>
          </a:p>
          <a:p>
            <a:pPr marL="400050" lvl="1" indent="0">
              <a:buNone/>
            </a:pPr>
            <a:r>
              <a:rPr lang="en-US" sz="1100" dirty="0">
                <a:effectLst/>
                <a:ea typeface="Calibri" panose="020F0502020204030204" pitchFamily="34" charset="0"/>
              </a:rPr>
              <a:t>Executive Director</a:t>
            </a:r>
          </a:p>
          <a:p>
            <a:pPr marL="0" indent="0">
              <a:buNone/>
            </a:pPr>
            <a:r>
              <a:rPr lang="en-US" sz="1500" dirty="0"/>
              <a:t>Bill McCloskey</a:t>
            </a:r>
          </a:p>
          <a:p>
            <a:pPr marL="400050" lvl="1" indent="0">
              <a:buNone/>
            </a:pPr>
            <a:r>
              <a:rPr lang="en-US" sz="1100" dirty="0"/>
              <a:t>Deputy Executive Director</a:t>
            </a:r>
          </a:p>
          <a:p>
            <a:pPr marL="0" indent="0">
              <a:buNone/>
            </a:pPr>
            <a:r>
              <a:rPr lang="en-US" sz="1500" dirty="0"/>
              <a:t>Bill Hearn</a:t>
            </a:r>
          </a:p>
          <a:p>
            <a:pPr marL="400050" lvl="1" indent="0">
              <a:buNone/>
            </a:pPr>
            <a:r>
              <a:rPr lang="en-US" sz="1100" dirty="0"/>
              <a:t>Fiscal Officer </a:t>
            </a:r>
          </a:p>
          <a:p>
            <a:pPr marL="0" indent="0">
              <a:buNone/>
            </a:pPr>
            <a:r>
              <a:rPr lang="en-US" sz="1500" dirty="0"/>
              <a:t>Brian Murphy</a:t>
            </a:r>
          </a:p>
          <a:p>
            <a:pPr marL="400050" lvl="1" indent="0">
              <a:buNone/>
            </a:pPr>
            <a:r>
              <a:rPr lang="en-US" sz="1100" dirty="0"/>
              <a:t>General Counsel</a:t>
            </a:r>
          </a:p>
          <a:p>
            <a:pPr marL="0" indent="0">
              <a:buNone/>
            </a:pPr>
            <a:r>
              <a:rPr lang="en-US" sz="1500" dirty="0"/>
              <a:t>Chelsea Smither</a:t>
            </a:r>
          </a:p>
          <a:p>
            <a:pPr marL="400050" lvl="1" indent="0">
              <a:buNone/>
            </a:pPr>
            <a:r>
              <a:rPr lang="en-US" sz="1100" dirty="0"/>
              <a:t>KAFC Loan Programs Manager</a:t>
            </a:r>
          </a:p>
          <a:p>
            <a:pPr marL="0" indent="0">
              <a:buNone/>
            </a:pPr>
            <a:r>
              <a:rPr lang="en-US" sz="1500" dirty="0"/>
              <a:t>Hannah Sharp-Johnson</a:t>
            </a:r>
          </a:p>
          <a:p>
            <a:pPr marL="400050" lvl="1" indent="0">
              <a:buNone/>
            </a:pPr>
            <a:r>
              <a:rPr lang="en-US" sz="1100" dirty="0"/>
              <a:t>Boards &amp; Special Projects Manager</a:t>
            </a:r>
          </a:p>
          <a:p>
            <a:pPr marL="0" indent="0">
              <a:buNone/>
            </a:pPr>
            <a:r>
              <a:rPr lang="en-US" sz="1500" dirty="0"/>
              <a:t>Alexis Scheidt</a:t>
            </a:r>
          </a:p>
          <a:p>
            <a:pPr marL="400050" lvl="1" indent="0">
              <a:buNone/>
            </a:pPr>
            <a:r>
              <a:rPr lang="en-US" sz="1100" dirty="0"/>
              <a:t>KADF Regional Manager</a:t>
            </a:r>
          </a:p>
          <a:p>
            <a:pPr marL="0" indent="0">
              <a:buNone/>
            </a:pPr>
            <a:r>
              <a:rPr lang="en-US" sz="1500" dirty="0"/>
              <a:t>Jeff Parman</a:t>
            </a:r>
          </a:p>
          <a:p>
            <a:pPr marL="400050" lvl="1" indent="0">
              <a:buNone/>
            </a:pPr>
            <a:r>
              <a:rPr lang="en-US" sz="1100" dirty="0"/>
              <a:t>KADF Field Compliance Manager </a:t>
            </a:r>
          </a:p>
          <a:p>
            <a:pPr marL="0" indent="0">
              <a:buNone/>
            </a:pPr>
            <a:r>
              <a:rPr lang="en-US" sz="1500" dirty="0"/>
              <a:t>Rachel Cowherd</a:t>
            </a:r>
          </a:p>
          <a:p>
            <a:pPr marL="0" indent="0">
              <a:buNone/>
            </a:pPr>
            <a:r>
              <a:rPr lang="en-US" sz="1500" dirty="0"/>
              <a:t>        </a:t>
            </a:r>
            <a:r>
              <a:rPr lang="en-US" sz="1100" dirty="0"/>
              <a:t>KADF Regional Manager </a:t>
            </a:r>
            <a:endParaRPr lang="en-US" sz="1500" dirty="0"/>
          </a:p>
          <a:p>
            <a:pPr marL="0" indent="0">
              <a:buNone/>
            </a:pPr>
            <a:r>
              <a:rPr lang="en-US" sz="1500" dirty="0"/>
              <a:t>Bailey Siry-Crowder</a:t>
            </a:r>
          </a:p>
          <a:p>
            <a:pPr marL="400050" lvl="1" indent="0">
              <a:buNone/>
            </a:pPr>
            <a:r>
              <a:rPr lang="en-US" sz="1100" dirty="0"/>
              <a:t>KADF Compliance Manager</a:t>
            </a:r>
          </a:p>
          <a:p>
            <a:pPr marL="400050" lvl="1" indent="0">
              <a:buNone/>
            </a:pPr>
            <a:endParaRPr lang="en-US" sz="11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5FA99F-F23D-18E0-2428-EE7E4BFB2F77}"/>
              </a:ext>
            </a:extLst>
          </p:cNvPr>
          <p:cNvSpPr txBox="1"/>
          <p:nvPr/>
        </p:nvSpPr>
        <p:spPr>
          <a:xfrm>
            <a:off x="5376004" y="4857086"/>
            <a:ext cx="6815996" cy="1292662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en-US" sz="1500" dirty="0"/>
              <a:t>Rebecca Besok</a:t>
            </a:r>
          </a:p>
          <a:p>
            <a:pPr lvl="1"/>
            <a:r>
              <a:rPr lang="en-US" sz="1100" dirty="0"/>
              <a:t>KAFC Loan Programs Manager</a:t>
            </a:r>
          </a:p>
          <a:p>
            <a:r>
              <a:rPr lang="en-US" sz="1500" dirty="0"/>
              <a:t>Sarah Charles    </a:t>
            </a:r>
          </a:p>
          <a:p>
            <a:pPr lvl="1"/>
            <a:r>
              <a:rPr lang="en-US" sz="1100" dirty="0"/>
              <a:t>KADF Programs Manager</a:t>
            </a:r>
          </a:p>
          <a:p>
            <a:r>
              <a:rPr lang="en-US" sz="1500" dirty="0"/>
              <a:t>Jesse Moore </a:t>
            </a:r>
          </a:p>
          <a:p>
            <a:pPr lvl="1"/>
            <a:r>
              <a:rPr lang="en-US" sz="1050" dirty="0"/>
              <a:t>KADF Regional Manager </a:t>
            </a:r>
          </a:p>
          <a:p>
            <a:pPr lvl="1"/>
            <a:endParaRPr lang="en-US" sz="1100" dirty="0"/>
          </a:p>
          <a:p>
            <a:r>
              <a:rPr lang="en-US" sz="1500" dirty="0"/>
              <a:t>Savanna Hill</a:t>
            </a:r>
          </a:p>
          <a:p>
            <a:pPr lvl="1"/>
            <a:r>
              <a:rPr lang="en-US" sz="1100" dirty="0"/>
              <a:t>KADF Regional Manager</a:t>
            </a:r>
          </a:p>
          <a:p>
            <a:r>
              <a:rPr lang="en-US" sz="1500" dirty="0"/>
              <a:t>Alandria Lee</a:t>
            </a:r>
          </a:p>
          <a:p>
            <a:pPr lvl="1"/>
            <a:r>
              <a:rPr lang="en-US" sz="1100" dirty="0"/>
              <a:t>KAFC Loan Programs Manager </a:t>
            </a:r>
            <a:r>
              <a:rPr lang="en-US" sz="1500" dirty="0"/>
              <a:t>	</a:t>
            </a:r>
            <a:r>
              <a:rPr lang="en-US" sz="1100" dirty="0"/>
              <a:t>		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13B1B63-1472-E410-295C-9872E571E02C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>
          <a:blip r:embed="rId3"/>
          <a:stretch>
            <a:fillRect/>
          </a:stretch>
        </p:blipFill>
        <p:spPr>
          <a:xfrm>
            <a:off x="6166104" y="839822"/>
            <a:ext cx="6025896" cy="401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382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5BF2ADA-A0A4-E157-A045-62AD13BFC59D}"/>
              </a:ext>
            </a:extLst>
          </p:cNvPr>
          <p:cNvSpPr txBox="1">
            <a:spLocks/>
          </p:cNvSpPr>
          <p:nvPr/>
        </p:nvSpPr>
        <p:spPr bwMode="auto">
          <a:xfrm>
            <a:off x="2573867" y="0"/>
            <a:ext cx="9635067" cy="812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3200" b="1" dirty="0">
                <a:ea typeface="+mj-ea"/>
                <a:cs typeface="Arial" panose="020B0604020202020204" pitchFamily="34" charset="0"/>
              </a:rPr>
              <a:t>Monthly Board Approvals: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6B6E95E-477D-A21D-D319-A88E7F2FF8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61567" y="1057834"/>
            <a:ext cx="5716614" cy="4742332"/>
          </a:xfrm>
        </p:spPr>
        <p:txBody>
          <a:bodyPr/>
          <a:lstStyle/>
          <a:p>
            <a:pPr marL="0" indent="0" algn="ctr">
              <a:buNone/>
            </a:pPr>
            <a:endParaRPr lang="en-US" b="1" u="sng" dirty="0"/>
          </a:p>
          <a:p>
            <a:pPr marL="0" indent="0" algn="ctr">
              <a:buNone/>
            </a:pPr>
            <a:endParaRPr lang="en-US" b="1" u="sng" dirty="0"/>
          </a:p>
          <a:p>
            <a:pPr marL="0" indent="0" algn="ctr">
              <a:buNone/>
            </a:pPr>
            <a:r>
              <a:rPr lang="en-US" sz="3600" b="1" u="sng" dirty="0"/>
              <a:t>September: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dirty="0"/>
              <a:t>KAFC  	KADB</a:t>
            </a:r>
          </a:p>
          <a:p>
            <a:pPr marL="0" indent="0" algn="ctr">
              <a:buNone/>
            </a:pPr>
            <a:r>
              <a:rPr lang="en-US" sz="3600" dirty="0"/>
              <a:t>$1.9 MM      $1.5 MM </a:t>
            </a:r>
          </a:p>
          <a:p>
            <a:pPr marL="0" indent="0" algn="ctr">
              <a:buNone/>
            </a:pPr>
            <a:endParaRPr lang="en-US" dirty="0"/>
          </a:p>
          <a:p>
            <a:pPr marL="0" indent="0">
              <a:buNone/>
            </a:pPr>
            <a:endParaRPr lang="en-US" sz="1600" dirty="0"/>
          </a:p>
        </p:txBody>
      </p:sp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03C830C3-99FE-E112-4807-303F8A9C31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56093" y="6177468"/>
            <a:ext cx="1232707" cy="493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7051FA0-35DD-52B5-9B3D-4115CA31444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3469" y="6241728"/>
            <a:ext cx="949424" cy="42882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5BF2ADA-A0A4-E157-A045-62AD13BFC59D}"/>
              </a:ext>
            </a:extLst>
          </p:cNvPr>
          <p:cNvSpPr txBox="1">
            <a:spLocks/>
          </p:cNvSpPr>
          <p:nvPr/>
        </p:nvSpPr>
        <p:spPr bwMode="auto">
          <a:xfrm>
            <a:off x="1881186" y="0"/>
            <a:ext cx="9635067" cy="812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3200" b="1" dirty="0">
                <a:ea typeface="+mj-ea"/>
                <a:cs typeface="Arial" panose="020B0604020202020204" pitchFamily="34" charset="0"/>
              </a:rPr>
              <a:t>KOAP Highlights:</a:t>
            </a:r>
          </a:p>
        </p:txBody>
      </p:sp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03C830C3-99FE-E112-4807-303F8A9C31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64560" y="6181175"/>
            <a:ext cx="1232707" cy="493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920257C-243A-9F8E-D0C0-9BAC183E46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3469" y="6241728"/>
            <a:ext cx="949424" cy="428823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DE9DD9-D3D8-D09F-0266-A8A6B27FCB4B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360501" y="1118882"/>
            <a:ext cx="5481110" cy="4816764"/>
          </a:xfrm>
        </p:spPr>
        <p:txBody>
          <a:bodyPr/>
          <a:lstStyle/>
          <a:p>
            <a:pPr marL="457200" lvl="1" indent="0">
              <a:buNone/>
            </a:pPr>
            <a:r>
              <a:rPr lang="en-US" sz="2400" b="1" dirty="0"/>
              <a:t>September 2026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/>
              <a:t>3 Site visits conducted by staff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/>
              <a:t>8 County Agricultural Development Councils attended by staff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/>
              <a:t>4 KADF program reviews conducted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/>
              <a:t>14 KADF programs cl0sed out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/>
              <a:t>17 KADF project reports received 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en-US" sz="2400" dirty="0"/>
          </a:p>
          <a:p>
            <a:pPr marL="457200" lvl="1" indent="0">
              <a:buNone/>
            </a:pPr>
            <a:endParaRPr lang="en-US" sz="2400" dirty="0"/>
          </a:p>
          <a:p>
            <a:pPr marL="457200" lvl="1" indent="0"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389162487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07527-C706-7F9F-9B07-6F5401D7C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6933" y="0"/>
            <a:ext cx="9635067" cy="812800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sz="3200" b="1" dirty="0">
                <a:latin typeface="+mn-lt"/>
                <a:ea typeface="+mj-ea"/>
                <a:cs typeface="+mj-cs"/>
              </a:rPr>
              <a:t>Bill &amp; Brandon’s Top </a:t>
            </a:r>
            <a:r>
              <a:rPr lang="en-US" sz="3200" dirty="0">
                <a:latin typeface="+mn-lt"/>
              </a:rPr>
              <a:t>September </a:t>
            </a:r>
            <a:r>
              <a:rPr lang="en-US" sz="3200" b="1" dirty="0">
                <a:latin typeface="+mn-lt"/>
                <a:ea typeface="+mj-ea"/>
                <a:cs typeface="+mj-cs"/>
              </a:rPr>
              <a:t>Picks: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84C1B0-8B54-F47E-E007-3623F1252118}"/>
              </a:ext>
            </a:extLst>
          </p:cNvPr>
          <p:cNvSpPr txBox="1"/>
          <p:nvPr/>
        </p:nvSpPr>
        <p:spPr bwMode="auto">
          <a:xfrm>
            <a:off x="5071532" y="1091692"/>
            <a:ext cx="4605867" cy="5029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sz="2600" b="1" i="1" dirty="0"/>
              <a:t>September</a:t>
            </a:r>
          </a:p>
          <a:p>
            <a:pPr marL="342900" indent="-3429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sz="2600" b="1" i="1" dirty="0"/>
              <a:t>(page 9 ) </a:t>
            </a:r>
            <a:r>
              <a:rPr lang="en-US" sz="2600" b="1" i="1" dirty="0" err="1"/>
              <a:t>Seedleaf</a:t>
            </a:r>
            <a:r>
              <a:rPr lang="en-US" sz="2600" b="1" i="1" dirty="0"/>
              <a:t>, Inc.</a:t>
            </a:r>
            <a:r>
              <a:rPr lang="en-US" sz="2600" i="1" dirty="0"/>
              <a:t> - $ 22,524 in county funds </a:t>
            </a:r>
          </a:p>
          <a:p>
            <a:pPr marL="342900" indent="-3429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sz="2600" b="1" i="1" dirty="0"/>
              <a:t>(page 10) </a:t>
            </a:r>
            <a:r>
              <a:rPr lang="en-US" sz="2600" b="1" i="1" dirty="0" err="1"/>
              <a:t>Kanbol</a:t>
            </a:r>
            <a:r>
              <a:rPr lang="en-US" sz="2600" b="1" i="1" dirty="0"/>
              <a:t>, Inc</a:t>
            </a:r>
            <a:r>
              <a:rPr lang="en-US" sz="2600" i="1" dirty="0"/>
              <a:t> - $557,250 in state funds as a participation loan and referred the applicant to the KAEDB </a:t>
            </a:r>
          </a:p>
          <a:p>
            <a:pPr marL="342900" indent="-3429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sz="2600" b="1" i="1" dirty="0"/>
              <a:t>(page 11) Carter County Fair Inc.</a:t>
            </a:r>
            <a:r>
              <a:rPr lang="en-US" sz="2600" i="1" dirty="0"/>
              <a:t> - $30,000 in Carter County funds</a:t>
            </a:r>
          </a:p>
        </p:txBody>
      </p:sp>
    </p:spTree>
    <p:extLst>
      <p:ext uri="{BB962C8B-B14F-4D97-AF65-F5344CB8AC3E}">
        <p14:creationId xmlns:p14="http://schemas.microsoft.com/office/powerpoint/2010/main" val="2427949564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B2B2B2"/>
      </a:folHlink>
    </a:clrScheme>
    <a:fontScheme name="Unbridled Spirit">
      <a:majorFont>
        <a:latin typeface="Franklin Gothic Heavy"/>
        <a:ea typeface=""/>
        <a:cs typeface=""/>
      </a:majorFont>
      <a:minorFont>
        <a:latin typeface="High Tower Tex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Unbridled Spiri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bridled Spiri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bridled Spiri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bridled Spiri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bridled Spiri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bridled Spiri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bridled Spiri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2116</TotalTime>
  <Words>218</Words>
  <Application>Microsoft Office PowerPoint</Application>
  <PresentationFormat>Widescreen</PresentationFormat>
  <Paragraphs>63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Aptos</vt:lpstr>
      <vt:lpstr>Arial</vt:lpstr>
      <vt:lpstr>Calibri</vt:lpstr>
      <vt:lpstr>Courier New</vt:lpstr>
      <vt:lpstr>Franklin Gothic Heavy</vt:lpstr>
      <vt:lpstr>High Tower Text</vt:lpstr>
      <vt:lpstr>Times New Roman</vt:lpstr>
      <vt:lpstr>Wingdings</vt:lpstr>
      <vt:lpstr>Theme1</vt:lpstr>
      <vt:lpstr>PowerPoint Presentation</vt:lpstr>
      <vt:lpstr>Kentucky Office of Agricultural Policy</vt:lpstr>
      <vt:lpstr>KOAP Staff</vt:lpstr>
      <vt:lpstr>PowerPoint Presentation</vt:lpstr>
      <vt:lpstr>PowerPoint Presentation</vt:lpstr>
      <vt:lpstr>Bill &amp; Brandon’s Top September Picks: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Watson, Jesslyn (AGR)</dc:creator>
  <cp:lastModifiedBy>Johnson, Hannah (AGR)</cp:lastModifiedBy>
  <cp:revision>144</cp:revision>
  <cp:lastPrinted>2026-09-18T19:06:49Z</cp:lastPrinted>
  <dcterms:created xsi:type="dcterms:W3CDTF">2024-04-12T12:47:29Z</dcterms:created>
  <dcterms:modified xsi:type="dcterms:W3CDTF">2026-09-18T19:06:54Z</dcterms:modified>
</cp:coreProperties>
</file>