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7" r:id="rId2"/>
    <p:sldId id="289" r:id="rId3"/>
    <p:sldId id="290" r:id="rId4"/>
    <p:sldId id="286" r:id="rId5"/>
    <p:sldId id="288" r:id="rId6"/>
    <p:sldId id="291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9A2058-962E-A857-5D51-EA83711472C5}" name="Cowherd, Rachel (AGR)" initials="RC" userId="S::Rachel.Cowherd@ky.gov::e3d3ab78-efee-4851-83bd-266a8b8b2f0f" providerId="AD"/>
  <p188:author id="{65DF53B9-6491-4838-9799-DE8690C90E42}" name="Johnson, Hannah (AGR)" initials="HJ" userId="S::Hannah.Johnson@ky.gov::0683ff2b-3dec-4a50-8b52-b2362571f8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A9E9-0DC7-43C3-80C6-10FC980EA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5200"/>
            <a:ext cx="12192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21920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52F6EF-47AC-2DF2-E740-8C6B113C9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38133" y="6223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D2891-C8FB-0ED4-BCE8-92EDD0A0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111067" y="6223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68DE58-6F34-E907-5634-C794F70E90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BEA1A-10FF-8232-5DBF-B5792C867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EE2B-7C2A-455F-8D94-EB07F82C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3234" y="0"/>
            <a:ext cx="240876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6934" y="0"/>
            <a:ext cx="7023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3FE0D3C-49A4-C753-4441-AFEBDEAA97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23EA48-39D5-B344-7825-331768E6B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EE0-A780-4A13-93AC-1BE23170B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9" y="681791"/>
            <a:ext cx="9414933" cy="4932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BA77BD-B605-7F90-8C94-C1A37D5C2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76FE92-266B-7DA1-1579-AE9DA0B6C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88D1-CB2E-4CC0-9771-93502A58B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B0687-0F52-46A5-0D10-C754B426F5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5911F20-2540-E623-8A36-B0A2DE85B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9E2A-5329-4D5E-AF59-D277A026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2933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015A9A-9950-85C7-0D69-F2B06D8694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63AD82-B241-FF78-A27E-CA3E820A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6887-BE21-42DF-B45B-A0DE68A3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7AEB31-949D-6154-462F-4AD66B71C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31DECF6-C947-BE52-127C-50B3C2381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AB-9BBD-4189-8075-4D59846DC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8905D75-9E43-6DF9-8010-BA86299DA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0805510-1548-0963-416F-531677BDF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0D03-A95F-4311-8D82-7E244182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EDC8976-5AFA-D49A-DD80-4C4A39A0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1EE6A33-2D45-7401-5FBC-203E6DC5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5F1-94C2-4D18-9A38-1FC37A635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83FDBA-41D8-19B7-5BEF-46E223739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41FC57-1487-4C11-71F7-578822809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92E9-66F4-491E-86E2-49F6C62B2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0013AF-81B7-919F-B583-779A2E2C9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42F37F-20DC-AD2F-6AC1-4475FD9D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A20-A8A9-487B-BCF6-7F572BD8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D4ECC64-B75E-F224-C567-855BBCD9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6933" y="0"/>
            <a:ext cx="963506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97622B29-C4F7-F6D9-BF87-3A1FF2C9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3867" y="1066800"/>
            <a:ext cx="94149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BE36BF3-4F83-6E71-ACAB-EEA6EF610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286500"/>
            <a:ext cx="504613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50E28E4-62FF-5011-F211-A9FDF5C4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515100"/>
            <a:ext cx="254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45A95044-9DF5-15A0-930B-B20AEF8B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1" y="812800"/>
            <a:ext cx="9751484" cy="0"/>
          </a:xfrm>
          <a:prstGeom prst="line">
            <a:avLst/>
          </a:prstGeom>
          <a:noFill/>
          <a:ln w="25400">
            <a:solidFill>
              <a:srgbClr val="007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Freeform 9">
            <a:extLst>
              <a:ext uri="{FF2B5EF4-FFF2-40B4-BE49-F238E27FC236}">
                <a16:creationId xmlns:a16="http://schemas.microsoft.com/office/drawing/2014/main" id="{4A0FD26B-BB85-E895-5811-6C73623492C1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10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159731" y="1350343"/>
            <a:ext cx="88550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KOAP’s Report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December 2025 – May 2026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38-7263-145F-4065-2F635B13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Kentucky Office of Agricultural Policy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282C7-76CC-6B19-BB62-8656ADF86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B896F3-7987-F1ED-3A88-ABA37441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6356"/>
            <a:ext cx="13837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 from my iPhone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76D3C-C561-33CB-6D0D-8657A29B6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89359-EB99-8F8A-62B9-DEE21DB71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50170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1A52309-9681-5257-CD4F-85C708AC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726" y="-5640355"/>
            <a:ext cx="2963381" cy="1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D9403A0-5AB9-C2D0-3299-81078AF51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726" y="5603925"/>
            <a:ext cx="296338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01513-2C7F-6045-20EF-3587B2CB3C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67615" y="-888495"/>
            <a:ext cx="3224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0A53805-9423-EB73-CA65-04C4300758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339883" y="-10181593"/>
            <a:ext cx="281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FFCB526-0F08-A3EB-847B-3CD121DF7C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730195" y="-5302157"/>
            <a:ext cx="847402" cy="5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A5D1EE81-70BE-2589-09DC-3B83083BDB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547709" y="-10421942"/>
            <a:ext cx="734392" cy="4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2CE0B57D-3F08-6CC5-126E-B3BB54C608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843970" y="-4922294"/>
            <a:ext cx="13099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980D589-40D8-5002-47D5-65E01AA62F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228202" y="-6888629"/>
            <a:ext cx="2446851" cy="4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171DE4-F167-9643-493D-1FAFDDA0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78" y="954104"/>
            <a:ext cx="4370018" cy="46498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23FA43-3C55-C8E6-BED3-073FD07D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26" y="1003059"/>
            <a:ext cx="3220666" cy="42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D25-E3BD-53F5-8A3A-D397F0E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KOAP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6FD6-607C-29D5-C45A-8A1A1F20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0391" y="764988"/>
            <a:ext cx="3172509" cy="5328024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effectLst/>
                <a:ea typeface="Calibri" panose="020F0502020204030204" pitchFamily="34" charset="0"/>
              </a:rPr>
              <a:t>Brandon Reed</a:t>
            </a:r>
          </a:p>
          <a:p>
            <a:pPr marL="400050" lvl="1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Executive Director</a:t>
            </a:r>
          </a:p>
          <a:p>
            <a:pPr marL="0" indent="0">
              <a:buNone/>
            </a:pPr>
            <a:r>
              <a:rPr lang="en-US" sz="1500" dirty="0"/>
              <a:t>Bill McCloskey</a:t>
            </a:r>
          </a:p>
          <a:p>
            <a:pPr marL="400050" lvl="1" indent="0">
              <a:buNone/>
            </a:pPr>
            <a:r>
              <a:rPr lang="en-US" sz="1100" dirty="0"/>
              <a:t>Deputy Executive Director</a:t>
            </a:r>
          </a:p>
          <a:p>
            <a:pPr marL="0" indent="0">
              <a:buNone/>
            </a:pPr>
            <a:r>
              <a:rPr lang="en-US" sz="1500" dirty="0"/>
              <a:t>Bill Hearn</a:t>
            </a:r>
          </a:p>
          <a:p>
            <a:pPr marL="400050" lvl="1" indent="0">
              <a:buNone/>
            </a:pPr>
            <a:r>
              <a:rPr lang="en-US" sz="1100" dirty="0"/>
              <a:t>Fiscal Officer </a:t>
            </a:r>
          </a:p>
          <a:p>
            <a:pPr marL="0" indent="0">
              <a:buNone/>
            </a:pPr>
            <a:r>
              <a:rPr lang="en-US" sz="1500" dirty="0"/>
              <a:t>Brian Murphy</a:t>
            </a:r>
          </a:p>
          <a:p>
            <a:pPr marL="400050" lvl="1" indent="0">
              <a:buNone/>
            </a:pPr>
            <a:r>
              <a:rPr lang="en-US" sz="1100" dirty="0"/>
              <a:t>General Counsel</a:t>
            </a:r>
          </a:p>
          <a:p>
            <a:pPr marL="0" indent="0">
              <a:buNone/>
            </a:pPr>
            <a:r>
              <a:rPr lang="en-US" sz="1500" dirty="0"/>
              <a:t>Chelsea Smither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Hannah Sharp-Johnson</a:t>
            </a:r>
          </a:p>
          <a:p>
            <a:pPr marL="400050" lvl="1" indent="0">
              <a:buNone/>
            </a:pPr>
            <a:r>
              <a:rPr lang="en-US" sz="1100" dirty="0"/>
              <a:t>Boards &amp; Special Projects Manager</a:t>
            </a:r>
          </a:p>
          <a:p>
            <a:pPr marL="0" indent="0">
              <a:buNone/>
            </a:pPr>
            <a:r>
              <a:rPr lang="en-US" sz="1500" dirty="0"/>
              <a:t>Alexis Scheidt</a:t>
            </a:r>
          </a:p>
          <a:p>
            <a:pPr marL="400050" lvl="1" indent="0">
              <a:buNone/>
            </a:pPr>
            <a:r>
              <a:rPr lang="en-US" sz="1100" dirty="0"/>
              <a:t>KADF Regional Manager</a:t>
            </a:r>
          </a:p>
          <a:p>
            <a:pPr marL="0" indent="0">
              <a:buNone/>
            </a:pPr>
            <a:r>
              <a:rPr lang="en-US" sz="1500" dirty="0"/>
              <a:t>Jeff Parman</a:t>
            </a:r>
          </a:p>
          <a:p>
            <a:pPr marL="400050" lvl="1" indent="0">
              <a:buNone/>
            </a:pPr>
            <a:r>
              <a:rPr lang="en-US" sz="1100" dirty="0"/>
              <a:t>KADF Field Compliance Manager </a:t>
            </a:r>
          </a:p>
          <a:p>
            <a:pPr marL="0" indent="0">
              <a:buNone/>
            </a:pPr>
            <a:r>
              <a:rPr lang="en-US" sz="1500" dirty="0"/>
              <a:t>Landon Peach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Rachel Cowherd</a:t>
            </a:r>
          </a:p>
          <a:p>
            <a:pPr marL="0" indent="0">
              <a:buNone/>
            </a:pPr>
            <a:r>
              <a:rPr lang="en-US" sz="1500" dirty="0"/>
              <a:t>        </a:t>
            </a:r>
            <a:r>
              <a:rPr lang="en-US" sz="1100" dirty="0"/>
              <a:t>KADF Regional Manager 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Bailey Siry-Crowder</a:t>
            </a:r>
          </a:p>
          <a:p>
            <a:pPr marL="400050" lvl="1" indent="0">
              <a:buNone/>
            </a:pPr>
            <a:r>
              <a:rPr lang="en-US" sz="1100" dirty="0"/>
              <a:t>KADF Compliance Manager</a:t>
            </a:r>
          </a:p>
          <a:p>
            <a:pPr marL="400050" lvl="1" indent="0">
              <a:buNone/>
            </a:pP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FA99F-F23D-18E0-2428-EE7E4BFB2F77}"/>
              </a:ext>
            </a:extLst>
          </p:cNvPr>
          <p:cNvSpPr txBox="1"/>
          <p:nvPr/>
        </p:nvSpPr>
        <p:spPr>
          <a:xfrm>
            <a:off x="5376004" y="4857086"/>
            <a:ext cx="6815996" cy="12926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dirty="0"/>
              <a:t>Rebecca Besok</a:t>
            </a:r>
          </a:p>
          <a:p>
            <a:pPr lvl="1"/>
            <a:r>
              <a:rPr lang="en-US" sz="1100" dirty="0"/>
              <a:t>KAFC Loan Programs Manager</a:t>
            </a:r>
          </a:p>
          <a:p>
            <a:r>
              <a:rPr lang="en-US" sz="1500" dirty="0"/>
              <a:t>Sarah Charles    </a:t>
            </a:r>
          </a:p>
          <a:p>
            <a:pPr lvl="1"/>
            <a:r>
              <a:rPr lang="en-US" sz="1100" dirty="0"/>
              <a:t>KADF Programs Manager</a:t>
            </a:r>
          </a:p>
          <a:p>
            <a:r>
              <a:rPr lang="en-US" sz="1500" dirty="0"/>
              <a:t>Jesse Moore </a:t>
            </a:r>
          </a:p>
          <a:p>
            <a:pPr lvl="1"/>
            <a:r>
              <a:rPr lang="en-US" sz="1050" dirty="0"/>
              <a:t>KADF Regional Manager </a:t>
            </a:r>
          </a:p>
          <a:p>
            <a:pPr lvl="1"/>
            <a:endParaRPr lang="en-US" sz="1100" dirty="0"/>
          </a:p>
          <a:p>
            <a:r>
              <a:rPr lang="en-US" sz="1500" dirty="0"/>
              <a:t>Savanna Hill</a:t>
            </a:r>
          </a:p>
          <a:p>
            <a:pPr lvl="1"/>
            <a:r>
              <a:rPr lang="en-US" sz="1100" dirty="0"/>
              <a:t>KADF Regional Manager</a:t>
            </a:r>
          </a:p>
          <a:p>
            <a:r>
              <a:rPr lang="en-US" sz="1500" dirty="0"/>
              <a:t>Alandria Lee</a:t>
            </a:r>
          </a:p>
          <a:p>
            <a:pPr lvl="1"/>
            <a:r>
              <a:rPr lang="en-US" sz="1100" dirty="0"/>
              <a:t>KAFC Loan Programs Manager </a:t>
            </a:r>
            <a:r>
              <a:rPr lang="en-US" sz="1500" dirty="0"/>
              <a:t>	</a:t>
            </a:r>
            <a:r>
              <a:rPr lang="en-US" sz="1100" dirty="0"/>
              <a:t>		</a:t>
            </a:r>
          </a:p>
        </p:txBody>
      </p:sp>
      <p:pic>
        <p:nvPicPr>
          <p:cNvPr id="11" name="Content Placeholder 10" descr="A group of people posing for a photo">
            <a:extLst>
              <a:ext uri="{FF2B5EF4-FFF2-40B4-BE49-F238E27FC236}">
                <a16:creationId xmlns:a16="http://schemas.microsoft.com/office/drawing/2014/main" id="{EFE91BA1-C476-9E80-34FE-1590010F554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00" y="812800"/>
            <a:ext cx="6151532" cy="4101022"/>
          </a:xfrm>
        </p:spPr>
      </p:pic>
    </p:spTree>
    <p:extLst>
      <p:ext uri="{BB962C8B-B14F-4D97-AF65-F5344CB8AC3E}">
        <p14:creationId xmlns:p14="http://schemas.microsoft.com/office/powerpoint/2010/main" val="1413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3205443" cy="4742332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/>
              <a:t>December: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KADB  	</a:t>
            </a:r>
          </a:p>
          <a:p>
            <a:pPr marL="0" indent="0" algn="ctr">
              <a:buNone/>
            </a:pPr>
            <a:r>
              <a:rPr lang="en-US" sz="1800" dirty="0"/>
              <a:t>$600,000 	</a:t>
            </a:r>
          </a:p>
          <a:p>
            <a:pPr marL="0" indent="0">
              <a:buNone/>
            </a:pPr>
            <a:r>
              <a:rPr lang="en-US" sz="1800" b="1" u="sng" dirty="0"/>
              <a:t>January: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KADB  	KAFC</a:t>
            </a:r>
          </a:p>
          <a:p>
            <a:pPr marL="0" indent="0" algn="ctr">
              <a:buNone/>
            </a:pPr>
            <a:r>
              <a:rPr lang="en-US" sz="1800" dirty="0"/>
              <a:t>$1.5 MM  	$4.0 MM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February:                                                    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KADB  	KAFC</a:t>
            </a:r>
          </a:p>
          <a:p>
            <a:pPr marL="0" indent="0" algn="ctr">
              <a:buNone/>
            </a:pPr>
            <a:r>
              <a:rPr lang="en-US" sz="1800" dirty="0"/>
              <a:t>$700,000  	$3.7 MM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51FA0-35DD-52B5-9B3D-4115CA31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43BF1B-391C-D12C-9B6E-10657EBDB2E4}"/>
              </a:ext>
            </a:extLst>
          </p:cNvPr>
          <p:cNvSpPr txBox="1">
            <a:spLocks/>
          </p:cNvSpPr>
          <p:nvPr/>
        </p:nvSpPr>
        <p:spPr bwMode="auto">
          <a:xfrm>
            <a:off x="7482338" y="1057834"/>
            <a:ext cx="3070555" cy="474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b="1" u="sng" kern="0" dirty="0"/>
              <a:t>March:</a:t>
            </a:r>
            <a:endParaRPr lang="en-US" sz="1800" kern="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kern="0" dirty="0"/>
              <a:t>KADB  	KAFC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kern="0" dirty="0"/>
              <a:t>$1.0 MM  	$2.9 MM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kern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1" u="sng" kern="0" dirty="0"/>
              <a:t>April:</a:t>
            </a:r>
            <a:endParaRPr lang="en-US" sz="1800" kern="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kern="0" dirty="0"/>
              <a:t>KADB  	KAFC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kern="0" dirty="0"/>
              <a:t>$1.0 MM  	$2.4 MM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kern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1" u="sng" kern="0" dirty="0"/>
              <a:t>May:                                                    </a:t>
            </a:r>
            <a:endParaRPr lang="en-US" sz="1800" kern="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kern="0" dirty="0"/>
              <a:t>KADB  	KAFC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kern="0" dirty="0"/>
              <a:t>$5.0 MM  	$4.0 MM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600" kern="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October :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0257C-243A-9F8E-D0C0-9BAC183E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9DD9-D3D8-D09F-0266-A8A6B27FCB4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958165" y="1147171"/>
            <a:ext cx="5481110" cy="481676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2400" dirty="0"/>
              <a:t>December 2025 – May 2026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75 County Agricultural Development Councils attended by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31 Site visits conducted by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56 KADF programs cl0sed out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91 KADF project reports received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3 KADF program reviews conducted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Bill &amp; Brandon’s Top December</a:t>
            </a:r>
            <a:r>
              <a:rPr lang="en-US" sz="3200" dirty="0">
                <a:latin typeface="+mn-lt"/>
              </a:rPr>
              <a:t>-May </a:t>
            </a:r>
            <a:r>
              <a:rPr lang="en-US" sz="3200" b="1" dirty="0">
                <a:latin typeface="+mn-lt"/>
                <a:ea typeface="+mj-ea"/>
                <a:cs typeface="+mj-cs"/>
              </a:rPr>
              <a:t>Picks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8FF7-EC1C-EC48-24AD-1BCAB1BEB22D}"/>
              </a:ext>
            </a:extLst>
          </p:cNvPr>
          <p:cNvSpPr txBox="1"/>
          <p:nvPr/>
        </p:nvSpPr>
        <p:spPr bwMode="auto">
          <a:xfrm>
            <a:off x="2556933" y="1174242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i="1" dirty="0"/>
              <a:t>	</a:t>
            </a:r>
            <a:r>
              <a:rPr lang="en-US" sz="2600" b="1" i="1" dirty="0"/>
              <a:t>December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b="1" i="1" dirty="0"/>
              <a:t>(page 5) </a:t>
            </a:r>
            <a:r>
              <a:rPr lang="en-US" sz="2600" i="1" dirty="0"/>
              <a:t>Farmers Choice, LLC - $250,000 in participation loan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b="1" i="1" dirty="0"/>
              <a:t>(</a:t>
            </a:r>
            <a:r>
              <a:rPr lang="en-US" sz="2600" b="1" i="1"/>
              <a:t>page 7) </a:t>
            </a:r>
            <a:r>
              <a:rPr lang="en-US" sz="2600" i="1" dirty="0"/>
              <a:t>Owensboro Catholic Schools </a:t>
            </a:r>
            <a:r>
              <a:rPr lang="en-US" sz="2600" dirty="0"/>
              <a:t>-</a:t>
            </a:r>
            <a:r>
              <a:rPr lang="en-US" sz="2600" i="1" dirty="0"/>
              <a:t>$658 in county funds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i="1" dirty="0"/>
              <a:t>		</a:t>
            </a:r>
            <a:r>
              <a:rPr lang="en-US" sz="2600" b="1" i="1" dirty="0"/>
              <a:t>January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b="1" i="1" dirty="0"/>
              <a:t>(page 10) </a:t>
            </a:r>
            <a:r>
              <a:rPr lang="en-US" sz="2600" i="1" dirty="0"/>
              <a:t>Gate Keeper Cattle Company, LLC </a:t>
            </a:r>
            <a:r>
              <a:rPr lang="en-US" sz="2600" dirty="0"/>
              <a:t>-</a:t>
            </a:r>
            <a:r>
              <a:rPr lang="en-US" sz="2600" i="1" dirty="0"/>
              <a:t>$110,000 in multi-county matched by state funds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4C1B0-8B54-F47E-E007-3623F1252118}"/>
              </a:ext>
            </a:extLst>
          </p:cNvPr>
          <p:cNvSpPr txBox="1"/>
          <p:nvPr/>
        </p:nvSpPr>
        <p:spPr bwMode="auto">
          <a:xfrm>
            <a:off x="7374466" y="1059942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b="1" i="1" dirty="0"/>
              <a:t>February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b="1" i="1" dirty="0"/>
              <a:t>(page 10) </a:t>
            </a:r>
            <a:r>
              <a:rPr lang="en-US" sz="2600" i="1" dirty="0"/>
              <a:t>West Liberty Veterinary Clinic Operations LLC - $83,333 in state and $16,667 in multi-county funds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600" i="1" dirty="0"/>
              <a:t>		</a:t>
            </a:r>
            <a:r>
              <a:rPr lang="en-US" sz="2600" b="1" i="1" dirty="0"/>
              <a:t>May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b="1" i="1" dirty="0"/>
              <a:t>(page 15) </a:t>
            </a:r>
            <a:r>
              <a:rPr lang="en-US" sz="2600" i="1" dirty="0"/>
              <a:t>Grayson County Fiscal Court </a:t>
            </a:r>
            <a:r>
              <a:rPr lang="en-US" sz="2600" dirty="0"/>
              <a:t>-</a:t>
            </a:r>
            <a:r>
              <a:rPr lang="en-US" sz="2600" i="1" dirty="0"/>
              <a:t>$250,000 in state and $10,000 Grayson 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b="1" i="1" dirty="0"/>
              <a:t>(page 17) </a:t>
            </a:r>
            <a:r>
              <a:rPr lang="en-US" sz="2600" i="1" dirty="0"/>
              <a:t>Casey County Veterinary Services, PLLC </a:t>
            </a:r>
            <a:r>
              <a:rPr lang="en-US" sz="2600" dirty="0"/>
              <a:t>-</a:t>
            </a:r>
            <a:r>
              <a:rPr lang="en-US" sz="2600" i="1" dirty="0"/>
              <a:t>$83,000 in state and $17,000 in multi-county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b="1" i="1" dirty="0"/>
              <a:t>(page 18) </a:t>
            </a:r>
            <a:r>
              <a:rPr lang="en-US" sz="2600" i="1" dirty="0"/>
              <a:t>Conyea Property Holdings, LLC - $250,000 county matched by state funds as a cost reimbursement grant, with the difference in a forgivable loan</a:t>
            </a:r>
          </a:p>
        </p:txBody>
      </p:sp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nbridled Spirit">
      <a:majorFont>
        <a:latin typeface="Franklin Gothic Heavy"/>
        <a:ea typeface=""/>
        <a:cs typeface=""/>
      </a:majorFont>
      <a:minorFont>
        <a:latin typeface="High Towe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Unbridled Spir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371</Words>
  <Application>Microsoft Office PowerPoint</Application>
  <PresentationFormat>Widescreen</PresentationFormat>
  <Paragraphs>86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Franklin Gothic Heavy</vt:lpstr>
      <vt:lpstr>High Tower Text</vt:lpstr>
      <vt:lpstr>Times New Roman</vt:lpstr>
      <vt:lpstr>Wingdings</vt:lpstr>
      <vt:lpstr>Theme1</vt:lpstr>
      <vt:lpstr>PowerPoint Presentation</vt:lpstr>
      <vt:lpstr>Kentucky Office of Agricultural Policy</vt:lpstr>
      <vt:lpstr>KOAP Staff</vt:lpstr>
      <vt:lpstr>PowerPoint Presentation</vt:lpstr>
      <vt:lpstr>PowerPoint Presentation</vt:lpstr>
      <vt:lpstr>Bill &amp; Brandon’s Top December-May Picks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Johnson, Hannah (AGR)</cp:lastModifiedBy>
  <cp:revision>135</cp:revision>
  <cp:lastPrinted>2026-06-01T20:04:02Z</cp:lastPrinted>
  <dcterms:created xsi:type="dcterms:W3CDTF">2024-04-12T12:47:29Z</dcterms:created>
  <dcterms:modified xsi:type="dcterms:W3CDTF">2026-06-01T23:23:17Z</dcterms:modified>
</cp:coreProperties>
</file>