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57" r:id="rId2"/>
    <p:sldId id="268" r:id="rId3"/>
    <p:sldId id="269" r:id="rId4"/>
    <p:sldId id="270" r:id="rId5"/>
    <p:sldId id="267" r:id="rId6"/>
    <p:sldId id="272" r:id="rId7"/>
    <p:sldId id="271" r:id="rId8"/>
    <p:sldId id="264" r:id="rId9"/>
  </p:sldIdLst>
  <p:sldSz cx="10515600" cy="77724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66" d="100"/>
          <a:sy n="66" d="100"/>
        </p:scale>
        <p:origin x="84" y="13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30" tIns="48315" rIns="96630" bIns="48315" rtlCol="0"/>
          <a:lstStyle>
            <a:lvl1pPr algn="l">
              <a:defRPr sz="1200"/>
            </a:lvl1pPr>
          </a:lstStyle>
          <a:p>
            <a:endParaRPr lang="en-US" dirty="0"/>
          </a:p>
        </p:txBody>
      </p:sp>
      <p:sp>
        <p:nvSpPr>
          <p:cNvPr id="3" name="Date Placeholder 2"/>
          <p:cNvSpPr>
            <a:spLocks noGrp="1"/>
          </p:cNvSpPr>
          <p:nvPr>
            <p:ph type="dt" idx="1"/>
          </p:nvPr>
        </p:nvSpPr>
        <p:spPr>
          <a:xfrm>
            <a:off x="4143588" y="0"/>
            <a:ext cx="3169920" cy="481728"/>
          </a:xfrm>
          <a:prstGeom prst="rect">
            <a:avLst/>
          </a:prstGeom>
        </p:spPr>
        <p:txBody>
          <a:bodyPr vert="horz" lIns="96630" tIns="48315" rIns="96630" bIns="48315" rtlCol="0"/>
          <a:lstStyle>
            <a:lvl1pPr algn="r">
              <a:defRPr sz="1200"/>
            </a:lvl1pPr>
          </a:lstStyle>
          <a:p>
            <a:fld id="{197F9E97-CDFB-4766-BAB4-8E6754BBECC2}" type="datetimeFigureOut">
              <a:rPr lang="en-US" smtClean="0"/>
              <a:t>11/22/2019</a:t>
            </a:fld>
            <a:endParaRPr lang="en-US" dirty="0"/>
          </a:p>
        </p:txBody>
      </p:sp>
      <p:sp>
        <p:nvSpPr>
          <p:cNvPr id="4" name="Slide Image Placeholder 3"/>
          <p:cNvSpPr>
            <a:spLocks noGrp="1" noRot="1" noChangeAspect="1"/>
          </p:cNvSpPr>
          <p:nvPr>
            <p:ph type="sldImg" idx="2"/>
          </p:nvPr>
        </p:nvSpPr>
        <p:spPr>
          <a:xfrm>
            <a:off x="1465263" y="1200150"/>
            <a:ext cx="4384675" cy="3240088"/>
          </a:xfrm>
          <a:prstGeom prst="rect">
            <a:avLst/>
          </a:prstGeom>
          <a:noFill/>
          <a:ln w="12700">
            <a:solidFill>
              <a:prstClr val="black"/>
            </a:solidFill>
          </a:ln>
        </p:spPr>
        <p:txBody>
          <a:bodyPr vert="horz" lIns="96630" tIns="48315" rIns="96630" bIns="48315" rtlCol="0" anchor="ctr"/>
          <a:lstStyle/>
          <a:p>
            <a:endParaRPr lang="en-US" dirty="0"/>
          </a:p>
        </p:txBody>
      </p:sp>
      <p:sp>
        <p:nvSpPr>
          <p:cNvPr id="5" name="Notes Placeholder 4"/>
          <p:cNvSpPr>
            <a:spLocks noGrp="1"/>
          </p:cNvSpPr>
          <p:nvPr>
            <p:ph type="body" sz="quarter" idx="3"/>
          </p:nvPr>
        </p:nvSpPr>
        <p:spPr>
          <a:xfrm>
            <a:off x="731520" y="4620577"/>
            <a:ext cx="5852160" cy="3780472"/>
          </a:xfrm>
          <a:prstGeom prst="rect">
            <a:avLst/>
          </a:prstGeom>
        </p:spPr>
        <p:txBody>
          <a:bodyPr vert="horz" lIns="96630" tIns="48315" rIns="96630" bIns="48315"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7"/>
            <a:ext cx="3169920" cy="481727"/>
          </a:xfrm>
          <a:prstGeom prst="rect">
            <a:avLst/>
          </a:prstGeom>
        </p:spPr>
        <p:txBody>
          <a:bodyPr vert="horz" lIns="96630" tIns="48315" rIns="96630" bIns="483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8" y="9119477"/>
            <a:ext cx="3169920" cy="481727"/>
          </a:xfrm>
          <a:prstGeom prst="rect">
            <a:avLst/>
          </a:prstGeom>
        </p:spPr>
        <p:txBody>
          <a:bodyPr vert="horz" lIns="96630" tIns="48315" rIns="96630" bIns="48315" rtlCol="0" anchor="b"/>
          <a:lstStyle>
            <a:lvl1pPr algn="r">
              <a:defRPr sz="1200"/>
            </a:lvl1pPr>
          </a:lstStyle>
          <a:p>
            <a:fld id="{ECBD1DAA-F741-45F0-92E4-890C0E5B99A2}" type="slidenum">
              <a:rPr lang="en-US" smtClean="0"/>
              <a:t>‹#›</a:t>
            </a:fld>
            <a:endParaRPr lang="en-US" dirty="0"/>
          </a:p>
        </p:txBody>
      </p:sp>
    </p:spTree>
    <p:extLst>
      <p:ext uri="{BB962C8B-B14F-4D97-AF65-F5344CB8AC3E}">
        <p14:creationId xmlns:p14="http://schemas.microsoft.com/office/powerpoint/2010/main" val="2614178457"/>
      </p:ext>
    </p:extLst>
  </p:cSld>
  <p:clrMap bg1="lt1" tx1="dk1" bg2="lt2" tx2="dk2" accent1="accent1" accent2="accent2" accent3="accent3" accent4="accent4" accent5="accent5" accent6="accent6" hlink="hlink" folHlink="folHlink"/>
  <p:notesStyle>
    <a:lvl1pPr marL="0" algn="l" defTabSz="1029249" rtl="0" eaLnBrk="1" latinLnBrk="0" hangingPunct="1">
      <a:defRPr sz="1351" kern="1200">
        <a:solidFill>
          <a:schemeClr val="tx1"/>
        </a:solidFill>
        <a:latin typeface="+mn-lt"/>
        <a:ea typeface="+mn-ea"/>
        <a:cs typeface="+mn-cs"/>
      </a:defRPr>
    </a:lvl1pPr>
    <a:lvl2pPr marL="514624" algn="l" defTabSz="1029249" rtl="0" eaLnBrk="1" latinLnBrk="0" hangingPunct="1">
      <a:defRPr sz="1351" kern="1200">
        <a:solidFill>
          <a:schemeClr val="tx1"/>
        </a:solidFill>
        <a:latin typeface="+mn-lt"/>
        <a:ea typeface="+mn-ea"/>
        <a:cs typeface="+mn-cs"/>
      </a:defRPr>
    </a:lvl2pPr>
    <a:lvl3pPr marL="1029249" algn="l" defTabSz="1029249" rtl="0" eaLnBrk="1" latinLnBrk="0" hangingPunct="1">
      <a:defRPr sz="1351" kern="1200">
        <a:solidFill>
          <a:schemeClr val="tx1"/>
        </a:solidFill>
        <a:latin typeface="+mn-lt"/>
        <a:ea typeface="+mn-ea"/>
        <a:cs typeface="+mn-cs"/>
      </a:defRPr>
    </a:lvl3pPr>
    <a:lvl4pPr marL="1543873" algn="l" defTabSz="1029249" rtl="0" eaLnBrk="1" latinLnBrk="0" hangingPunct="1">
      <a:defRPr sz="1351" kern="1200">
        <a:solidFill>
          <a:schemeClr val="tx1"/>
        </a:solidFill>
        <a:latin typeface="+mn-lt"/>
        <a:ea typeface="+mn-ea"/>
        <a:cs typeface="+mn-cs"/>
      </a:defRPr>
    </a:lvl4pPr>
    <a:lvl5pPr marL="2058497" algn="l" defTabSz="1029249" rtl="0" eaLnBrk="1" latinLnBrk="0" hangingPunct="1">
      <a:defRPr sz="1351" kern="1200">
        <a:solidFill>
          <a:schemeClr val="tx1"/>
        </a:solidFill>
        <a:latin typeface="+mn-lt"/>
        <a:ea typeface="+mn-ea"/>
        <a:cs typeface="+mn-cs"/>
      </a:defRPr>
    </a:lvl5pPr>
    <a:lvl6pPr marL="2573122" algn="l" defTabSz="1029249" rtl="0" eaLnBrk="1" latinLnBrk="0" hangingPunct="1">
      <a:defRPr sz="1351" kern="1200">
        <a:solidFill>
          <a:schemeClr val="tx1"/>
        </a:solidFill>
        <a:latin typeface="+mn-lt"/>
        <a:ea typeface="+mn-ea"/>
        <a:cs typeface="+mn-cs"/>
      </a:defRPr>
    </a:lvl6pPr>
    <a:lvl7pPr marL="3087746" algn="l" defTabSz="1029249" rtl="0" eaLnBrk="1" latinLnBrk="0" hangingPunct="1">
      <a:defRPr sz="1351" kern="1200">
        <a:solidFill>
          <a:schemeClr val="tx1"/>
        </a:solidFill>
        <a:latin typeface="+mn-lt"/>
        <a:ea typeface="+mn-ea"/>
        <a:cs typeface="+mn-cs"/>
      </a:defRPr>
    </a:lvl7pPr>
    <a:lvl8pPr marL="3602370" algn="l" defTabSz="1029249" rtl="0" eaLnBrk="1" latinLnBrk="0" hangingPunct="1">
      <a:defRPr sz="1351" kern="1200">
        <a:solidFill>
          <a:schemeClr val="tx1"/>
        </a:solidFill>
        <a:latin typeface="+mn-lt"/>
        <a:ea typeface="+mn-ea"/>
        <a:cs typeface="+mn-cs"/>
      </a:defRPr>
    </a:lvl8pPr>
    <a:lvl9pPr marL="4116995" algn="l" defTabSz="1029249" rtl="0" eaLnBrk="1" latinLnBrk="0" hangingPunct="1">
      <a:defRPr sz="135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AA70453-B640-4FC9-A158-A42DAC98BEEE}" type="slidenum">
              <a:rPr lang="en-US" smtClean="0"/>
              <a:pPr>
                <a:defRPr/>
              </a:pPr>
              <a:t>2</a:t>
            </a:fld>
            <a:endParaRPr lang="en-US" dirty="0"/>
          </a:p>
        </p:txBody>
      </p:sp>
    </p:spTree>
    <p:extLst>
      <p:ext uri="{BB962C8B-B14F-4D97-AF65-F5344CB8AC3E}">
        <p14:creationId xmlns:p14="http://schemas.microsoft.com/office/powerpoint/2010/main" val="3386595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AA70453-B640-4FC9-A158-A42DAC98BEEE}" type="slidenum">
              <a:rPr lang="en-US" smtClean="0"/>
              <a:pPr>
                <a:defRPr/>
              </a:pPr>
              <a:t>4</a:t>
            </a:fld>
            <a:endParaRPr lang="en-US" dirty="0"/>
          </a:p>
        </p:txBody>
      </p:sp>
    </p:spTree>
    <p:extLst>
      <p:ext uri="{BB962C8B-B14F-4D97-AF65-F5344CB8AC3E}">
        <p14:creationId xmlns:p14="http://schemas.microsoft.com/office/powerpoint/2010/main" val="1186911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547" indent="-177547">
              <a:buFont typeface="Arial" panose="020B0604020202020204" pitchFamily="34" charset="0"/>
              <a:buChar char="•"/>
            </a:pPr>
            <a:r>
              <a:rPr lang="en-US" dirty="0" smtClean="0"/>
              <a:t>In addition, there are currently 84 grant per diem (GPD) beds in Louisville.  As of October 1, 2018 there are 72 more GPD beds in the Louisville area for both men and women veterans.</a:t>
            </a:r>
          </a:p>
          <a:p>
            <a:pPr marL="177547" indent="-177547">
              <a:buFont typeface="Arial" panose="020B0604020202020204" pitchFamily="34" charset="0"/>
              <a:buChar char="•"/>
            </a:pPr>
            <a:r>
              <a:rPr lang="en-US" dirty="0" smtClean="0"/>
              <a:t>According to the 2018 Point in Time count from January 2018, there are approximately 369 homeless veterans in the state.  There was approximately 489 in the 2017 count.</a:t>
            </a:r>
          </a:p>
          <a:p>
            <a:endParaRPr lang="en-US" dirty="0"/>
          </a:p>
        </p:txBody>
      </p:sp>
      <p:sp>
        <p:nvSpPr>
          <p:cNvPr id="4" name="Slide Number Placeholder 3"/>
          <p:cNvSpPr>
            <a:spLocks noGrp="1"/>
          </p:cNvSpPr>
          <p:nvPr>
            <p:ph type="sldNum" sz="quarter" idx="10"/>
          </p:nvPr>
        </p:nvSpPr>
        <p:spPr/>
        <p:txBody>
          <a:bodyPr/>
          <a:lstStyle/>
          <a:p>
            <a:pPr>
              <a:defRPr/>
            </a:pPr>
            <a:fld id="{1AA70453-B640-4FC9-A158-A42DAC98BEEE}" type="slidenum">
              <a:rPr lang="en-US" smtClean="0"/>
              <a:pPr>
                <a:defRPr/>
              </a:pPr>
              <a:t>7</a:t>
            </a:fld>
            <a:endParaRPr lang="en-US" dirty="0"/>
          </a:p>
        </p:txBody>
      </p:sp>
    </p:spTree>
    <p:extLst>
      <p:ext uri="{BB962C8B-B14F-4D97-AF65-F5344CB8AC3E}">
        <p14:creationId xmlns:p14="http://schemas.microsoft.com/office/powerpoint/2010/main" val="2924824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88670" y="1272011"/>
            <a:ext cx="8938260" cy="2705947"/>
          </a:xfrm>
        </p:spPr>
        <p:txBody>
          <a:bodyPr anchor="b"/>
          <a:lstStyle>
            <a:lvl1pPr algn="ctr">
              <a:defRPr sz="6800"/>
            </a:lvl1pPr>
          </a:lstStyle>
          <a:p>
            <a:r>
              <a:rPr lang="en-US" smtClean="0"/>
              <a:t>Click to edit Master title style</a:t>
            </a:r>
            <a:endParaRPr lang="en-US" dirty="0"/>
          </a:p>
        </p:txBody>
      </p:sp>
      <p:sp>
        <p:nvSpPr>
          <p:cNvPr id="3" name="Subtitle 2"/>
          <p:cNvSpPr>
            <a:spLocks noGrp="1"/>
          </p:cNvSpPr>
          <p:nvPr>
            <p:ph type="subTitle" idx="1"/>
          </p:nvPr>
        </p:nvSpPr>
        <p:spPr>
          <a:xfrm>
            <a:off x="1314450" y="4082310"/>
            <a:ext cx="7886700" cy="1876530"/>
          </a:xfrm>
        </p:spPr>
        <p:txBody>
          <a:bodyPr/>
          <a:lstStyle>
            <a:lvl1pPr marL="0" indent="0" algn="ctr">
              <a:buNone/>
              <a:defRPr sz="2720"/>
            </a:lvl1pPr>
            <a:lvl2pPr marL="518145" indent="0" algn="ctr">
              <a:buNone/>
              <a:defRPr sz="2267"/>
            </a:lvl2pPr>
            <a:lvl3pPr marL="1036290" indent="0" algn="ctr">
              <a:buNone/>
              <a:defRPr sz="2040"/>
            </a:lvl3pPr>
            <a:lvl4pPr marL="1554434" indent="0" algn="ctr">
              <a:buNone/>
              <a:defRPr sz="1813"/>
            </a:lvl4pPr>
            <a:lvl5pPr marL="2072579" indent="0" algn="ctr">
              <a:buNone/>
              <a:defRPr sz="1813"/>
            </a:lvl5pPr>
            <a:lvl6pPr marL="2590724" indent="0" algn="ctr">
              <a:buNone/>
              <a:defRPr sz="1813"/>
            </a:lvl6pPr>
            <a:lvl7pPr marL="3108869" indent="0" algn="ctr">
              <a:buNone/>
              <a:defRPr sz="1813"/>
            </a:lvl7pPr>
            <a:lvl8pPr marL="3627013" indent="0" algn="ctr">
              <a:buNone/>
              <a:defRPr sz="1813"/>
            </a:lvl8pPr>
            <a:lvl9pPr marL="4145158" indent="0" algn="ctr">
              <a:buNone/>
              <a:defRPr sz="181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C344253-5535-4F59-91CE-4A96E48C5268}" type="datetimeFigureOut">
              <a:rPr lang="en-US" smtClean="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C61D1C-FEBE-457D-8A52-933BD21EBE1E}" type="slidenum">
              <a:rPr lang="en-US" smtClean="0"/>
              <a:t>‹#›</a:t>
            </a:fld>
            <a:endParaRPr lang="en-US" dirty="0"/>
          </a:p>
        </p:txBody>
      </p:sp>
    </p:spTree>
    <p:extLst>
      <p:ext uri="{BB962C8B-B14F-4D97-AF65-F5344CB8AC3E}">
        <p14:creationId xmlns:p14="http://schemas.microsoft.com/office/powerpoint/2010/main" val="2626647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        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344253-5535-4F59-91CE-4A96E48C5268}" type="datetimeFigureOut">
              <a:rPr lang="en-US" smtClean="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C61D1C-FEBE-457D-8A52-933BD21EBE1E}" type="slidenum">
              <a:rPr lang="en-US" smtClean="0"/>
              <a:t>‹#›</a:t>
            </a:fld>
            <a:endParaRPr lang="en-US" dirty="0"/>
          </a:p>
        </p:txBody>
      </p:sp>
    </p:spTree>
    <p:extLst>
      <p:ext uri="{BB962C8B-B14F-4D97-AF65-F5344CB8AC3E}">
        <p14:creationId xmlns:p14="http://schemas.microsoft.com/office/powerpoint/2010/main" val="1809565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25227" y="413808"/>
            <a:ext cx="2267426" cy="658675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22948" y="413808"/>
            <a:ext cx="6670834" cy="65867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344253-5535-4F59-91CE-4A96E48C5268}" type="datetimeFigureOut">
              <a:rPr lang="en-US" smtClean="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C61D1C-FEBE-457D-8A52-933BD21EBE1E}" type="slidenum">
              <a:rPr lang="en-US" smtClean="0"/>
              <a:t>‹#›</a:t>
            </a:fld>
            <a:endParaRPr lang="en-US" dirty="0"/>
          </a:p>
        </p:txBody>
      </p:sp>
    </p:spTree>
    <p:extLst>
      <p:ext uri="{BB962C8B-B14F-4D97-AF65-F5344CB8AC3E}">
        <p14:creationId xmlns:p14="http://schemas.microsoft.com/office/powerpoint/2010/main" val="71411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alphaModFix amt="14000"/>
            <a:lum/>
          </a:blip>
          <a:srcRect/>
          <a:stretch>
            <a:fillRect t="7000" b="-1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948" y="154313"/>
            <a:ext cx="9069705" cy="1502305"/>
          </a:xfrm>
        </p:spPr>
        <p:txBody>
          <a:bodyPr/>
          <a:lstStyle>
            <a:lvl1pPr>
              <a:defRPr/>
            </a:lvl1pPr>
          </a:lstStyle>
          <a:p>
            <a:r>
              <a:rPr lang="en-US" dirty="0" smtClean="0"/>
              <a:t>        Click to edit Master title style</a:t>
            </a:r>
            <a:endParaRPr lang="en-US" dirty="0"/>
          </a:p>
        </p:txBody>
      </p:sp>
      <p:sp>
        <p:nvSpPr>
          <p:cNvPr id="3" name="Content Placeholder 2"/>
          <p:cNvSpPr>
            <a:spLocks noGrp="1"/>
          </p:cNvSpPr>
          <p:nvPr>
            <p:ph idx="1"/>
          </p:nvPr>
        </p:nvSpPr>
        <p:spPr/>
        <p:txBody>
          <a:bodyPr/>
          <a:lstStyle>
            <a:lvl1pPr>
              <a:defRPr>
                <a:latin typeface="Californian FB" panose="0207040306080B030204" pitchFamily="18" charset="0"/>
              </a:defRPr>
            </a:lvl1pPr>
            <a:lvl2pPr>
              <a:defRPr>
                <a:latin typeface="Californian FB" panose="0207040306080B030204" pitchFamily="18" charset="0"/>
              </a:defRPr>
            </a:lvl2pPr>
            <a:lvl3pPr>
              <a:defRPr>
                <a:latin typeface="Californian FB" panose="0207040306080B030204" pitchFamily="18" charset="0"/>
              </a:defRPr>
            </a:lvl3pPr>
            <a:lvl4pPr>
              <a:defRPr>
                <a:latin typeface="Californian FB" panose="0207040306080B030204" pitchFamily="18" charset="0"/>
              </a:defRPr>
            </a:lvl4pPr>
            <a:lvl5pPr>
              <a:defRPr>
                <a:latin typeface="Californian FB" panose="0207040306080B030204" pitchFamily="18"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C344253-5535-4F59-91CE-4A96E48C5268}" type="datetimeFigureOut">
              <a:rPr lang="en-US" smtClean="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C61D1C-FEBE-457D-8A52-933BD21EBE1E}" type="slidenum">
              <a:rPr lang="en-US" smtClean="0"/>
              <a:t>‹#›</a:t>
            </a:fld>
            <a:endParaRPr lang="en-US" dirty="0"/>
          </a:p>
        </p:txBody>
      </p:sp>
    </p:spTree>
    <p:extLst>
      <p:ext uri="{BB962C8B-B14F-4D97-AF65-F5344CB8AC3E}">
        <p14:creationId xmlns:p14="http://schemas.microsoft.com/office/powerpoint/2010/main" val="2552671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17471" y="1937705"/>
            <a:ext cx="9069705" cy="3233102"/>
          </a:xfrm>
        </p:spPr>
        <p:txBody>
          <a:bodyPr anchor="b"/>
          <a:lstStyle>
            <a:lvl1pPr>
              <a:defRPr sz="6800">
                <a:latin typeface="Californian FB" panose="0207040306080B030204"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17471" y="5201393"/>
            <a:ext cx="9069705" cy="1700212"/>
          </a:xfrm>
        </p:spPr>
        <p:txBody>
          <a:bodyPr/>
          <a:lstStyle>
            <a:lvl1pPr marL="0" indent="0">
              <a:buNone/>
              <a:defRPr sz="2720">
                <a:solidFill>
                  <a:schemeClr val="tx1"/>
                </a:solidFill>
                <a:latin typeface="Californian FB" panose="0207040306080B030204" pitchFamily="18" charset="0"/>
              </a:defRPr>
            </a:lvl1pPr>
            <a:lvl2pPr marL="518145" indent="0">
              <a:buNone/>
              <a:defRPr sz="2267">
                <a:solidFill>
                  <a:schemeClr val="tx1">
                    <a:tint val="75000"/>
                  </a:schemeClr>
                </a:solidFill>
              </a:defRPr>
            </a:lvl2pPr>
            <a:lvl3pPr marL="1036290" indent="0">
              <a:buNone/>
              <a:defRPr sz="2040">
                <a:solidFill>
                  <a:schemeClr val="tx1">
                    <a:tint val="75000"/>
                  </a:schemeClr>
                </a:solidFill>
              </a:defRPr>
            </a:lvl3pPr>
            <a:lvl4pPr marL="1554434" indent="0">
              <a:buNone/>
              <a:defRPr sz="1813">
                <a:solidFill>
                  <a:schemeClr val="tx1">
                    <a:tint val="75000"/>
                  </a:schemeClr>
                </a:solidFill>
              </a:defRPr>
            </a:lvl4pPr>
            <a:lvl5pPr marL="2072579" indent="0">
              <a:buNone/>
              <a:defRPr sz="1813">
                <a:solidFill>
                  <a:schemeClr val="tx1">
                    <a:tint val="75000"/>
                  </a:schemeClr>
                </a:solidFill>
              </a:defRPr>
            </a:lvl5pPr>
            <a:lvl6pPr marL="2590724" indent="0">
              <a:buNone/>
              <a:defRPr sz="1813">
                <a:solidFill>
                  <a:schemeClr val="tx1">
                    <a:tint val="75000"/>
                  </a:schemeClr>
                </a:solidFill>
              </a:defRPr>
            </a:lvl6pPr>
            <a:lvl7pPr marL="3108869" indent="0">
              <a:buNone/>
              <a:defRPr sz="1813">
                <a:solidFill>
                  <a:schemeClr val="tx1">
                    <a:tint val="75000"/>
                  </a:schemeClr>
                </a:solidFill>
              </a:defRPr>
            </a:lvl7pPr>
            <a:lvl8pPr marL="3627013" indent="0">
              <a:buNone/>
              <a:defRPr sz="1813">
                <a:solidFill>
                  <a:schemeClr val="tx1">
                    <a:tint val="75000"/>
                  </a:schemeClr>
                </a:solidFill>
              </a:defRPr>
            </a:lvl8pPr>
            <a:lvl9pPr marL="4145158" indent="0">
              <a:buNone/>
              <a:defRPr sz="1813">
                <a:solidFill>
                  <a:schemeClr val="tx1">
                    <a:tint val="75000"/>
                  </a:schemeClr>
                </a:solidFill>
              </a:defRPr>
            </a:lvl9pPr>
          </a:lstStyle>
          <a:p>
            <a:pPr lvl="0"/>
            <a:r>
              <a:rPr lang="en-US" dirty="0" smtClean="0"/>
              <a:t>Edit Master text styles</a:t>
            </a:r>
          </a:p>
        </p:txBody>
      </p:sp>
      <p:sp>
        <p:nvSpPr>
          <p:cNvPr id="4" name="Date Placeholder 3"/>
          <p:cNvSpPr>
            <a:spLocks noGrp="1"/>
          </p:cNvSpPr>
          <p:nvPr>
            <p:ph type="dt" sz="half" idx="10"/>
          </p:nvPr>
        </p:nvSpPr>
        <p:spPr/>
        <p:txBody>
          <a:bodyPr/>
          <a:lstStyle/>
          <a:p>
            <a:fld id="{0C344253-5535-4F59-91CE-4A96E48C5268}" type="datetimeFigureOut">
              <a:rPr lang="en-US" smtClean="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C61D1C-FEBE-457D-8A52-933BD21EBE1E}" type="slidenum">
              <a:rPr lang="en-US" smtClean="0"/>
              <a:t>‹#›</a:t>
            </a:fld>
            <a:endParaRPr lang="en-US" dirty="0"/>
          </a:p>
        </p:txBody>
      </p:sp>
    </p:spTree>
    <p:extLst>
      <p:ext uri="{BB962C8B-B14F-4D97-AF65-F5344CB8AC3E}">
        <p14:creationId xmlns:p14="http://schemas.microsoft.com/office/powerpoint/2010/main" val="754803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Californian FB" panose="0207040306080B030204" pitchFamily="18" charset="0"/>
              </a:defRPr>
            </a:lvl1pPr>
          </a:lstStyle>
          <a:p>
            <a:r>
              <a:rPr lang="en-US" dirty="0" smtClean="0"/>
              <a:t>        Click to edit Master title style</a:t>
            </a:r>
            <a:endParaRPr lang="en-US" dirty="0"/>
          </a:p>
        </p:txBody>
      </p:sp>
      <p:sp>
        <p:nvSpPr>
          <p:cNvPr id="3" name="Content Placeholder 2"/>
          <p:cNvSpPr>
            <a:spLocks noGrp="1"/>
          </p:cNvSpPr>
          <p:nvPr>
            <p:ph sz="half" idx="1"/>
          </p:nvPr>
        </p:nvSpPr>
        <p:spPr>
          <a:xfrm>
            <a:off x="722948" y="2069042"/>
            <a:ext cx="4469130" cy="4931516"/>
          </a:xfrm>
        </p:spPr>
        <p:txBody>
          <a:bodyPr/>
          <a:lstStyle>
            <a:lvl1pPr>
              <a:defRPr>
                <a:latin typeface="Californian FB" panose="0207040306080B030204" pitchFamily="18" charset="0"/>
              </a:defRPr>
            </a:lvl1pPr>
            <a:lvl2pPr>
              <a:defRPr>
                <a:latin typeface="Californian FB" panose="0207040306080B030204" pitchFamily="18" charset="0"/>
              </a:defRPr>
            </a:lvl2pPr>
            <a:lvl3pPr>
              <a:defRPr>
                <a:latin typeface="Californian FB" panose="0207040306080B030204" pitchFamily="18" charset="0"/>
              </a:defRPr>
            </a:lvl3pPr>
            <a:lvl4pPr>
              <a:defRPr>
                <a:latin typeface="Californian FB" panose="0207040306080B030204" pitchFamily="18" charset="0"/>
              </a:defRPr>
            </a:lvl4pPr>
            <a:lvl5pPr>
              <a:defRPr>
                <a:latin typeface="Californian FB" panose="0207040306080B030204" pitchFamily="18"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323523" y="2069042"/>
            <a:ext cx="4469130" cy="4931516"/>
          </a:xfrm>
        </p:spPr>
        <p:txBody>
          <a:bodyPr/>
          <a:lstStyle>
            <a:lvl1pPr>
              <a:defRPr>
                <a:latin typeface="Californian FB" panose="0207040306080B030204" pitchFamily="18" charset="0"/>
              </a:defRPr>
            </a:lvl1pPr>
            <a:lvl2pPr>
              <a:defRPr>
                <a:latin typeface="Californian FB" panose="0207040306080B030204" pitchFamily="18" charset="0"/>
              </a:defRPr>
            </a:lvl2pPr>
            <a:lvl3pPr>
              <a:defRPr>
                <a:latin typeface="Californian FB" panose="0207040306080B030204" pitchFamily="18" charset="0"/>
              </a:defRPr>
            </a:lvl3pPr>
            <a:lvl4pPr>
              <a:defRPr>
                <a:latin typeface="Californian FB" panose="0207040306080B030204" pitchFamily="18" charset="0"/>
              </a:defRPr>
            </a:lvl4pPr>
            <a:lvl5pPr>
              <a:defRPr>
                <a:latin typeface="Californian FB" panose="0207040306080B030204" pitchFamily="18"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0C344253-5535-4F59-91CE-4A96E48C5268}" type="datetimeFigureOut">
              <a:rPr lang="en-US" smtClean="0"/>
              <a:t>11/22/2019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9C61D1C-FEBE-457D-8A52-933BD21EBE1E}" type="slidenum">
              <a:rPr lang="en-US" smtClean="0"/>
              <a:t>‹#›</a:t>
            </a:fld>
            <a:endParaRPr lang="en-US" dirty="0"/>
          </a:p>
        </p:txBody>
      </p:sp>
    </p:spTree>
    <p:extLst>
      <p:ext uri="{BB962C8B-B14F-4D97-AF65-F5344CB8AC3E}">
        <p14:creationId xmlns:p14="http://schemas.microsoft.com/office/powerpoint/2010/main" val="1343865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4317" y="154313"/>
            <a:ext cx="9069705" cy="1502305"/>
          </a:xfrm>
        </p:spPr>
        <p:txBody>
          <a:bodyPr/>
          <a:lstStyle>
            <a:lvl1pPr>
              <a:defRPr>
                <a:latin typeface="Californian FB" panose="0207040306080B030204" pitchFamily="18" charset="0"/>
              </a:defRPr>
            </a:lvl1pPr>
          </a:lstStyle>
          <a:p>
            <a:r>
              <a:rPr lang="en-US" dirty="0" smtClean="0"/>
              <a:t>        Click to edit Master title style</a:t>
            </a:r>
            <a:endParaRPr lang="en-US" dirty="0"/>
          </a:p>
        </p:txBody>
      </p:sp>
      <p:sp>
        <p:nvSpPr>
          <p:cNvPr id="3" name="Text Placeholder 2"/>
          <p:cNvSpPr>
            <a:spLocks noGrp="1"/>
          </p:cNvSpPr>
          <p:nvPr>
            <p:ph type="body" idx="1"/>
          </p:nvPr>
        </p:nvSpPr>
        <p:spPr>
          <a:xfrm>
            <a:off x="724318" y="1905318"/>
            <a:ext cx="4448591" cy="933767"/>
          </a:xfrm>
        </p:spPr>
        <p:txBody>
          <a:bodyPr anchor="b"/>
          <a:lstStyle>
            <a:lvl1pPr marL="0" indent="0">
              <a:buNone/>
              <a:defRPr sz="2720" b="1">
                <a:latin typeface="Californian FB" panose="0207040306080B030204" pitchFamily="18" charset="0"/>
              </a:defRPr>
            </a:lvl1pPr>
            <a:lvl2pPr marL="518145" indent="0">
              <a:buNone/>
              <a:defRPr sz="2267" b="1"/>
            </a:lvl2pPr>
            <a:lvl3pPr marL="1036290" indent="0">
              <a:buNone/>
              <a:defRPr sz="2040" b="1"/>
            </a:lvl3pPr>
            <a:lvl4pPr marL="1554434" indent="0">
              <a:buNone/>
              <a:defRPr sz="1813" b="1"/>
            </a:lvl4pPr>
            <a:lvl5pPr marL="2072579" indent="0">
              <a:buNone/>
              <a:defRPr sz="1813" b="1"/>
            </a:lvl5pPr>
            <a:lvl6pPr marL="2590724" indent="0">
              <a:buNone/>
              <a:defRPr sz="1813" b="1"/>
            </a:lvl6pPr>
            <a:lvl7pPr marL="3108869" indent="0">
              <a:buNone/>
              <a:defRPr sz="1813" b="1"/>
            </a:lvl7pPr>
            <a:lvl8pPr marL="3627013" indent="0">
              <a:buNone/>
              <a:defRPr sz="1813" b="1"/>
            </a:lvl8pPr>
            <a:lvl9pPr marL="4145158" indent="0">
              <a:buNone/>
              <a:defRPr sz="1813" b="1"/>
            </a:lvl9pPr>
          </a:lstStyle>
          <a:p>
            <a:pPr lvl="0"/>
            <a:r>
              <a:rPr lang="en-US" dirty="0" smtClean="0"/>
              <a:t>Edit Master text styles</a:t>
            </a:r>
          </a:p>
        </p:txBody>
      </p:sp>
      <p:sp>
        <p:nvSpPr>
          <p:cNvPr id="4" name="Content Placeholder 3"/>
          <p:cNvSpPr>
            <a:spLocks noGrp="1"/>
          </p:cNvSpPr>
          <p:nvPr>
            <p:ph sz="half" idx="2"/>
          </p:nvPr>
        </p:nvSpPr>
        <p:spPr>
          <a:xfrm>
            <a:off x="724318" y="2839085"/>
            <a:ext cx="4448591" cy="4175866"/>
          </a:xfrm>
        </p:spPr>
        <p:txBody>
          <a:bodyPr/>
          <a:lstStyle>
            <a:lvl1pPr>
              <a:defRPr>
                <a:latin typeface="Californian FB" panose="0207040306080B030204" pitchFamily="18" charset="0"/>
              </a:defRPr>
            </a:lvl1pPr>
            <a:lvl2pPr>
              <a:defRPr>
                <a:latin typeface="Californian FB" panose="0207040306080B030204" pitchFamily="18" charset="0"/>
              </a:defRPr>
            </a:lvl2pPr>
            <a:lvl3pPr>
              <a:defRPr>
                <a:latin typeface="Californian FB" panose="0207040306080B030204" pitchFamily="18" charset="0"/>
              </a:defRPr>
            </a:lvl3pPr>
            <a:lvl4pPr>
              <a:defRPr>
                <a:latin typeface="Californian FB" panose="0207040306080B030204" pitchFamily="18" charset="0"/>
              </a:defRPr>
            </a:lvl4pPr>
            <a:lvl5pPr>
              <a:defRPr>
                <a:latin typeface="Californian FB" panose="0207040306080B030204" pitchFamily="18"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323523" y="1905318"/>
            <a:ext cx="4470500" cy="933767"/>
          </a:xfrm>
        </p:spPr>
        <p:txBody>
          <a:bodyPr anchor="b"/>
          <a:lstStyle>
            <a:lvl1pPr marL="0" indent="0">
              <a:buNone/>
              <a:defRPr sz="2720" b="1">
                <a:latin typeface="Californian FB" panose="0207040306080B030204" pitchFamily="18" charset="0"/>
              </a:defRPr>
            </a:lvl1pPr>
            <a:lvl2pPr marL="518145" indent="0">
              <a:buNone/>
              <a:defRPr sz="2267" b="1"/>
            </a:lvl2pPr>
            <a:lvl3pPr marL="1036290" indent="0">
              <a:buNone/>
              <a:defRPr sz="2040" b="1"/>
            </a:lvl3pPr>
            <a:lvl4pPr marL="1554434" indent="0">
              <a:buNone/>
              <a:defRPr sz="1813" b="1"/>
            </a:lvl4pPr>
            <a:lvl5pPr marL="2072579" indent="0">
              <a:buNone/>
              <a:defRPr sz="1813" b="1"/>
            </a:lvl5pPr>
            <a:lvl6pPr marL="2590724" indent="0">
              <a:buNone/>
              <a:defRPr sz="1813" b="1"/>
            </a:lvl6pPr>
            <a:lvl7pPr marL="3108869" indent="0">
              <a:buNone/>
              <a:defRPr sz="1813" b="1"/>
            </a:lvl7pPr>
            <a:lvl8pPr marL="3627013" indent="0">
              <a:buNone/>
              <a:defRPr sz="1813" b="1"/>
            </a:lvl8pPr>
            <a:lvl9pPr marL="4145158" indent="0">
              <a:buNone/>
              <a:defRPr sz="1813" b="1"/>
            </a:lvl9pPr>
          </a:lstStyle>
          <a:p>
            <a:pPr lvl="0"/>
            <a:r>
              <a:rPr lang="en-US" dirty="0" smtClean="0"/>
              <a:t>Edit Master text styles</a:t>
            </a:r>
          </a:p>
        </p:txBody>
      </p:sp>
      <p:sp>
        <p:nvSpPr>
          <p:cNvPr id="6" name="Content Placeholder 5"/>
          <p:cNvSpPr>
            <a:spLocks noGrp="1"/>
          </p:cNvSpPr>
          <p:nvPr>
            <p:ph sz="quarter" idx="4"/>
          </p:nvPr>
        </p:nvSpPr>
        <p:spPr>
          <a:xfrm>
            <a:off x="5323523" y="2839085"/>
            <a:ext cx="4470500" cy="4175866"/>
          </a:xfrm>
        </p:spPr>
        <p:txBody>
          <a:bodyPr/>
          <a:lstStyle>
            <a:lvl1pPr>
              <a:defRPr>
                <a:latin typeface="Californian FB" panose="0207040306080B030204" pitchFamily="18" charset="0"/>
              </a:defRPr>
            </a:lvl1pPr>
            <a:lvl2pPr>
              <a:defRPr>
                <a:latin typeface="Californian FB" panose="0207040306080B030204" pitchFamily="18" charset="0"/>
              </a:defRPr>
            </a:lvl2pPr>
            <a:lvl3pPr>
              <a:defRPr>
                <a:latin typeface="Californian FB" panose="0207040306080B030204" pitchFamily="18" charset="0"/>
              </a:defRPr>
            </a:lvl3pPr>
            <a:lvl4pPr>
              <a:defRPr>
                <a:latin typeface="Californian FB" panose="0207040306080B030204" pitchFamily="18" charset="0"/>
              </a:defRPr>
            </a:lvl4pPr>
            <a:lvl5pPr>
              <a:defRPr>
                <a:latin typeface="Californian FB" panose="0207040306080B030204" pitchFamily="18"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0C344253-5535-4F59-91CE-4A96E48C5268}" type="datetimeFigureOut">
              <a:rPr lang="en-US" smtClean="0"/>
              <a:t>11/22/2019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9C61D1C-FEBE-457D-8A52-933BD21EBE1E}" type="slidenum">
              <a:rPr lang="en-US" smtClean="0"/>
              <a:t>‹#›</a:t>
            </a:fld>
            <a:endParaRPr lang="en-US" dirty="0"/>
          </a:p>
        </p:txBody>
      </p:sp>
    </p:spTree>
    <p:extLst>
      <p:ext uri="{BB962C8B-B14F-4D97-AF65-F5344CB8AC3E}">
        <p14:creationId xmlns:p14="http://schemas.microsoft.com/office/powerpoint/2010/main" val="2716008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Californian FB" panose="0207040306080B030204" pitchFamily="18" charset="0"/>
              </a:defRPr>
            </a:lvl1pPr>
          </a:lstStyle>
          <a:p>
            <a:r>
              <a:rPr lang="en-US" dirty="0" smtClean="0"/>
              <a:t>        Click to edit Master title style</a:t>
            </a:r>
            <a:endParaRPr lang="en-US" dirty="0"/>
          </a:p>
        </p:txBody>
      </p:sp>
      <p:sp>
        <p:nvSpPr>
          <p:cNvPr id="3" name="Date Placeholder 2"/>
          <p:cNvSpPr>
            <a:spLocks noGrp="1"/>
          </p:cNvSpPr>
          <p:nvPr>
            <p:ph type="dt" sz="half" idx="10"/>
          </p:nvPr>
        </p:nvSpPr>
        <p:spPr/>
        <p:txBody>
          <a:bodyPr/>
          <a:lstStyle/>
          <a:p>
            <a:fld id="{0C344253-5535-4F59-91CE-4A96E48C5268}" type="datetimeFigureOut">
              <a:rPr lang="en-US" smtClean="0"/>
              <a:t>11/22/2019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9C61D1C-FEBE-457D-8A52-933BD21EBE1E}" type="slidenum">
              <a:rPr lang="en-US" smtClean="0"/>
              <a:t>‹#›</a:t>
            </a:fld>
            <a:endParaRPr lang="en-US" dirty="0"/>
          </a:p>
        </p:txBody>
      </p:sp>
    </p:spTree>
    <p:extLst>
      <p:ext uri="{BB962C8B-B14F-4D97-AF65-F5344CB8AC3E}">
        <p14:creationId xmlns:p14="http://schemas.microsoft.com/office/powerpoint/2010/main" val="2417899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344253-5535-4F59-91CE-4A96E48C5268}" type="datetimeFigureOut">
              <a:rPr lang="en-US" smtClean="0"/>
              <a:t>11/22/2019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9C61D1C-FEBE-457D-8A52-933BD21EBE1E}" type="slidenum">
              <a:rPr lang="en-US" smtClean="0"/>
              <a:t>‹#›</a:t>
            </a:fld>
            <a:endParaRPr lang="en-US" dirty="0"/>
          </a:p>
        </p:txBody>
      </p:sp>
    </p:spTree>
    <p:extLst>
      <p:ext uri="{BB962C8B-B14F-4D97-AF65-F5344CB8AC3E}">
        <p14:creationId xmlns:p14="http://schemas.microsoft.com/office/powerpoint/2010/main" val="857092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4317" y="518160"/>
            <a:ext cx="3391555" cy="1813560"/>
          </a:xfrm>
        </p:spPr>
        <p:txBody>
          <a:bodyPr anchor="b"/>
          <a:lstStyle>
            <a:lvl1pPr>
              <a:defRPr sz="3627"/>
            </a:lvl1pPr>
          </a:lstStyle>
          <a:p>
            <a:r>
              <a:rPr lang="en-US" smtClean="0"/>
              <a:t>Click to edit Master title style</a:t>
            </a:r>
            <a:endParaRPr lang="en-US" dirty="0"/>
          </a:p>
        </p:txBody>
      </p:sp>
      <p:sp>
        <p:nvSpPr>
          <p:cNvPr id="3" name="Content Placeholder 2"/>
          <p:cNvSpPr>
            <a:spLocks noGrp="1"/>
          </p:cNvSpPr>
          <p:nvPr>
            <p:ph idx="1"/>
          </p:nvPr>
        </p:nvSpPr>
        <p:spPr>
          <a:xfrm>
            <a:off x="4470499" y="1119083"/>
            <a:ext cx="5323523" cy="5523442"/>
          </a:xfrm>
        </p:spPr>
        <p:txBody>
          <a:bodyPr/>
          <a:lstStyle>
            <a:lvl1pPr>
              <a:defRPr sz="3627"/>
            </a:lvl1pPr>
            <a:lvl2pPr>
              <a:defRPr sz="3173"/>
            </a:lvl2pPr>
            <a:lvl3pPr>
              <a:defRPr sz="2720"/>
            </a:lvl3pPr>
            <a:lvl4pPr>
              <a:defRPr sz="2267"/>
            </a:lvl4pPr>
            <a:lvl5pPr>
              <a:defRPr sz="2267"/>
            </a:lvl5pPr>
            <a:lvl6pPr>
              <a:defRPr sz="2267"/>
            </a:lvl6pPr>
            <a:lvl7pPr>
              <a:defRPr sz="2267"/>
            </a:lvl7pPr>
            <a:lvl8pPr>
              <a:defRPr sz="2267"/>
            </a:lvl8pPr>
            <a:lvl9pPr>
              <a:defRPr sz="2267"/>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4317" y="2331720"/>
            <a:ext cx="3391555" cy="4319800"/>
          </a:xfrm>
        </p:spPr>
        <p:txBody>
          <a:bodyPr/>
          <a:lstStyle>
            <a:lvl1pPr marL="0" indent="0">
              <a:buNone/>
              <a:defRPr sz="1813"/>
            </a:lvl1pPr>
            <a:lvl2pPr marL="518145" indent="0">
              <a:buNone/>
              <a:defRPr sz="1587"/>
            </a:lvl2pPr>
            <a:lvl3pPr marL="1036290" indent="0">
              <a:buNone/>
              <a:defRPr sz="1360"/>
            </a:lvl3pPr>
            <a:lvl4pPr marL="1554434" indent="0">
              <a:buNone/>
              <a:defRPr sz="1133"/>
            </a:lvl4pPr>
            <a:lvl5pPr marL="2072579" indent="0">
              <a:buNone/>
              <a:defRPr sz="1133"/>
            </a:lvl5pPr>
            <a:lvl6pPr marL="2590724" indent="0">
              <a:buNone/>
              <a:defRPr sz="1133"/>
            </a:lvl6pPr>
            <a:lvl7pPr marL="3108869" indent="0">
              <a:buNone/>
              <a:defRPr sz="1133"/>
            </a:lvl7pPr>
            <a:lvl8pPr marL="3627013" indent="0">
              <a:buNone/>
              <a:defRPr sz="1133"/>
            </a:lvl8pPr>
            <a:lvl9pPr marL="4145158" indent="0">
              <a:buNone/>
              <a:defRPr sz="1133"/>
            </a:lvl9pPr>
          </a:lstStyle>
          <a:p>
            <a:pPr lvl="0"/>
            <a:r>
              <a:rPr lang="en-US" smtClean="0"/>
              <a:t>Edit Master text styles</a:t>
            </a:r>
          </a:p>
        </p:txBody>
      </p:sp>
      <p:sp>
        <p:nvSpPr>
          <p:cNvPr id="5" name="Date Placeholder 4"/>
          <p:cNvSpPr>
            <a:spLocks noGrp="1"/>
          </p:cNvSpPr>
          <p:nvPr>
            <p:ph type="dt" sz="half" idx="10"/>
          </p:nvPr>
        </p:nvSpPr>
        <p:spPr/>
        <p:txBody>
          <a:bodyPr/>
          <a:lstStyle/>
          <a:p>
            <a:fld id="{0C344253-5535-4F59-91CE-4A96E48C5268}" type="datetimeFigureOut">
              <a:rPr lang="en-US" smtClean="0"/>
              <a:t>11/22/2019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9C61D1C-FEBE-457D-8A52-933BD21EBE1E}" type="slidenum">
              <a:rPr lang="en-US" smtClean="0"/>
              <a:t>‹#›</a:t>
            </a:fld>
            <a:endParaRPr lang="en-US" dirty="0"/>
          </a:p>
        </p:txBody>
      </p:sp>
    </p:spTree>
    <p:extLst>
      <p:ext uri="{BB962C8B-B14F-4D97-AF65-F5344CB8AC3E}">
        <p14:creationId xmlns:p14="http://schemas.microsoft.com/office/powerpoint/2010/main" val="4076408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4317" y="518160"/>
            <a:ext cx="3391555" cy="1813560"/>
          </a:xfrm>
        </p:spPr>
        <p:txBody>
          <a:bodyPr anchor="b"/>
          <a:lstStyle>
            <a:lvl1pPr>
              <a:defRPr sz="362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0499" y="1119083"/>
            <a:ext cx="5323523" cy="5523442"/>
          </a:xfrm>
        </p:spPr>
        <p:txBody>
          <a:bodyPr anchor="t"/>
          <a:lstStyle>
            <a:lvl1pPr marL="0" indent="0">
              <a:buNone/>
              <a:defRPr sz="3627"/>
            </a:lvl1pPr>
            <a:lvl2pPr marL="518145" indent="0">
              <a:buNone/>
              <a:defRPr sz="3173"/>
            </a:lvl2pPr>
            <a:lvl3pPr marL="1036290" indent="0">
              <a:buNone/>
              <a:defRPr sz="2720"/>
            </a:lvl3pPr>
            <a:lvl4pPr marL="1554434" indent="0">
              <a:buNone/>
              <a:defRPr sz="2267"/>
            </a:lvl4pPr>
            <a:lvl5pPr marL="2072579" indent="0">
              <a:buNone/>
              <a:defRPr sz="2267"/>
            </a:lvl5pPr>
            <a:lvl6pPr marL="2590724" indent="0">
              <a:buNone/>
              <a:defRPr sz="2267"/>
            </a:lvl6pPr>
            <a:lvl7pPr marL="3108869" indent="0">
              <a:buNone/>
              <a:defRPr sz="2267"/>
            </a:lvl7pPr>
            <a:lvl8pPr marL="3627013" indent="0">
              <a:buNone/>
              <a:defRPr sz="2267"/>
            </a:lvl8pPr>
            <a:lvl9pPr marL="4145158" indent="0">
              <a:buNone/>
              <a:defRPr sz="2267"/>
            </a:lvl9pPr>
          </a:lstStyle>
          <a:p>
            <a:r>
              <a:rPr lang="en-US" dirty="0" smtClean="0"/>
              <a:t>Click icon to add picture</a:t>
            </a:r>
            <a:endParaRPr lang="en-US" dirty="0"/>
          </a:p>
        </p:txBody>
      </p:sp>
      <p:sp>
        <p:nvSpPr>
          <p:cNvPr id="4" name="Text Placeholder 3"/>
          <p:cNvSpPr>
            <a:spLocks noGrp="1"/>
          </p:cNvSpPr>
          <p:nvPr>
            <p:ph type="body" sz="half" idx="2"/>
          </p:nvPr>
        </p:nvSpPr>
        <p:spPr>
          <a:xfrm>
            <a:off x="724317" y="2331720"/>
            <a:ext cx="3391555" cy="4319800"/>
          </a:xfrm>
        </p:spPr>
        <p:txBody>
          <a:bodyPr/>
          <a:lstStyle>
            <a:lvl1pPr marL="0" indent="0">
              <a:buNone/>
              <a:defRPr sz="1813"/>
            </a:lvl1pPr>
            <a:lvl2pPr marL="518145" indent="0">
              <a:buNone/>
              <a:defRPr sz="1587"/>
            </a:lvl2pPr>
            <a:lvl3pPr marL="1036290" indent="0">
              <a:buNone/>
              <a:defRPr sz="1360"/>
            </a:lvl3pPr>
            <a:lvl4pPr marL="1554434" indent="0">
              <a:buNone/>
              <a:defRPr sz="1133"/>
            </a:lvl4pPr>
            <a:lvl5pPr marL="2072579" indent="0">
              <a:buNone/>
              <a:defRPr sz="1133"/>
            </a:lvl5pPr>
            <a:lvl6pPr marL="2590724" indent="0">
              <a:buNone/>
              <a:defRPr sz="1133"/>
            </a:lvl6pPr>
            <a:lvl7pPr marL="3108869" indent="0">
              <a:buNone/>
              <a:defRPr sz="1133"/>
            </a:lvl7pPr>
            <a:lvl8pPr marL="3627013" indent="0">
              <a:buNone/>
              <a:defRPr sz="1133"/>
            </a:lvl8pPr>
            <a:lvl9pPr marL="4145158" indent="0">
              <a:buNone/>
              <a:defRPr sz="1133"/>
            </a:lvl9pPr>
          </a:lstStyle>
          <a:p>
            <a:pPr lvl="0"/>
            <a:r>
              <a:rPr lang="en-US" smtClean="0"/>
              <a:t>Edit Master text styles</a:t>
            </a:r>
          </a:p>
        </p:txBody>
      </p:sp>
      <p:sp>
        <p:nvSpPr>
          <p:cNvPr id="5" name="Date Placeholder 4"/>
          <p:cNvSpPr>
            <a:spLocks noGrp="1"/>
          </p:cNvSpPr>
          <p:nvPr>
            <p:ph type="dt" sz="half" idx="10"/>
          </p:nvPr>
        </p:nvSpPr>
        <p:spPr/>
        <p:txBody>
          <a:bodyPr/>
          <a:lstStyle/>
          <a:p>
            <a:fld id="{0C344253-5535-4F59-91CE-4A96E48C5268}" type="datetimeFigureOut">
              <a:rPr lang="en-US" smtClean="0"/>
              <a:t>11/22/2019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9C61D1C-FEBE-457D-8A52-933BD21EBE1E}" type="slidenum">
              <a:rPr lang="en-US" smtClean="0"/>
              <a:t>‹#›</a:t>
            </a:fld>
            <a:endParaRPr lang="en-US" dirty="0"/>
          </a:p>
        </p:txBody>
      </p:sp>
    </p:spTree>
    <p:extLst>
      <p:ext uri="{BB962C8B-B14F-4D97-AF65-F5344CB8AC3E}">
        <p14:creationId xmlns:p14="http://schemas.microsoft.com/office/powerpoint/2010/main" val="2977074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5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2948" y="141956"/>
            <a:ext cx="9069705" cy="1502305"/>
          </a:xfrm>
          <a:prstGeom prst="rect">
            <a:avLst/>
          </a:prstGeom>
        </p:spPr>
        <p:txBody>
          <a:bodyPr vert="horz" lIns="91440" tIns="45720" rIns="91440" bIns="45720" rtlCol="0" anchor="ctr">
            <a:normAutofit/>
          </a:bodyPr>
          <a:lstStyle/>
          <a:p>
            <a:r>
              <a:rPr lang="en-US" dirty="0" smtClean="0"/>
              <a:t>        Click to edit Master title style</a:t>
            </a:r>
            <a:endParaRPr lang="en-US" dirty="0"/>
          </a:p>
        </p:txBody>
      </p:sp>
      <p:sp>
        <p:nvSpPr>
          <p:cNvPr id="3" name="Text Placeholder 2"/>
          <p:cNvSpPr>
            <a:spLocks noGrp="1"/>
          </p:cNvSpPr>
          <p:nvPr>
            <p:ph type="body" idx="1"/>
          </p:nvPr>
        </p:nvSpPr>
        <p:spPr>
          <a:xfrm>
            <a:off x="722948" y="2069042"/>
            <a:ext cx="9069705" cy="4931516"/>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722948" y="7203865"/>
            <a:ext cx="2366010" cy="413808"/>
          </a:xfrm>
          <a:prstGeom prst="rect">
            <a:avLst/>
          </a:prstGeom>
        </p:spPr>
        <p:txBody>
          <a:bodyPr vert="horz" lIns="91440" tIns="45720" rIns="91440" bIns="45720" rtlCol="0" anchor="ctr"/>
          <a:lstStyle>
            <a:lvl1pPr algn="l">
              <a:defRPr sz="1360">
                <a:solidFill>
                  <a:schemeClr val="tx1">
                    <a:tint val="75000"/>
                  </a:schemeClr>
                </a:solidFill>
              </a:defRPr>
            </a:lvl1pPr>
          </a:lstStyle>
          <a:p>
            <a:fld id="{0C344253-5535-4F59-91CE-4A96E48C5268}" type="datetimeFigureOut">
              <a:rPr lang="en-US" smtClean="0"/>
              <a:t>11/22/2019</a:t>
            </a:fld>
            <a:endParaRPr lang="en-US" dirty="0"/>
          </a:p>
        </p:txBody>
      </p:sp>
      <p:sp>
        <p:nvSpPr>
          <p:cNvPr id="5" name="Footer Placeholder 4"/>
          <p:cNvSpPr>
            <a:spLocks noGrp="1"/>
          </p:cNvSpPr>
          <p:nvPr>
            <p:ph type="ftr" sz="quarter" idx="3"/>
          </p:nvPr>
        </p:nvSpPr>
        <p:spPr>
          <a:xfrm>
            <a:off x="3483293" y="7203865"/>
            <a:ext cx="3549015" cy="413808"/>
          </a:xfrm>
          <a:prstGeom prst="rect">
            <a:avLst/>
          </a:prstGeom>
        </p:spPr>
        <p:txBody>
          <a:bodyPr vert="horz" lIns="91440" tIns="45720" rIns="91440" bIns="45720" rtlCol="0" anchor="ctr"/>
          <a:lstStyle>
            <a:lvl1pPr algn="ctr">
              <a:defRPr sz="13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426643" y="7203865"/>
            <a:ext cx="2366010" cy="413808"/>
          </a:xfrm>
          <a:prstGeom prst="rect">
            <a:avLst/>
          </a:prstGeom>
        </p:spPr>
        <p:txBody>
          <a:bodyPr vert="horz" lIns="91440" tIns="45720" rIns="91440" bIns="45720" rtlCol="0" anchor="ctr"/>
          <a:lstStyle>
            <a:lvl1pPr algn="r">
              <a:defRPr sz="1360">
                <a:solidFill>
                  <a:schemeClr val="tx1">
                    <a:tint val="75000"/>
                  </a:schemeClr>
                </a:solidFill>
              </a:defRPr>
            </a:lvl1pPr>
          </a:lstStyle>
          <a:p>
            <a:fld id="{C9C61D1C-FEBE-457D-8A52-933BD21EBE1E}" type="slidenum">
              <a:rPr lang="en-US" smtClean="0"/>
              <a:t>‹#›</a:t>
            </a:fld>
            <a:endParaRPr lang="en-US" dirty="0"/>
          </a:p>
        </p:txBody>
      </p:sp>
      <p:pic>
        <p:nvPicPr>
          <p:cNvPr id="7" name="Picture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4142" y="135924"/>
            <a:ext cx="1754659" cy="1293073"/>
          </a:xfrm>
          <a:prstGeom prst="rect">
            <a:avLst/>
          </a:prstGeom>
        </p:spPr>
      </p:pic>
    </p:spTree>
    <p:extLst>
      <p:ext uri="{BB962C8B-B14F-4D97-AF65-F5344CB8AC3E}">
        <p14:creationId xmlns:p14="http://schemas.microsoft.com/office/powerpoint/2010/main" val="42096567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036290" rtl="0" eaLnBrk="1" latinLnBrk="0" hangingPunct="1">
        <a:lnSpc>
          <a:spcPct val="90000"/>
        </a:lnSpc>
        <a:spcBef>
          <a:spcPct val="0"/>
        </a:spcBef>
        <a:buNone/>
        <a:defRPr sz="4987" kern="1200">
          <a:solidFill>
            <a:schemeClr val="tx1"/>
          </a:solidFill>
          <a:latin typeface="Californian FB" panose="0207040306080B030204" pitchFamily="18" charset="0"/>
          <a:ea typeface="+mj-ea"/>
          <a:cs typeface="+mj-cs"/>
        </a:defRPr>
      </a:lvl1pPr>
    </p:titleStyle>
    <p:bodyStyle>
      <a:lvl1pPr marL="259072" indent="-259072" algn="l" defTabSz="1036290" rtl="0" eaLnBrk="1" latinLnBrk="0" hangingPunct="1">
        <a:lnSpc>
          <a:spcPct val="90000"/>
        </a:lnSpc>
        <a:spcBef>
          <a:spcPts val="1133"/>
        </a:spcBef>
        <a:buFont typeface="Arial" panose="020B0604020202020204" pitchFamily="34" charset="0"/>
        <a:buChar char="•"/>
        <a:defRPr sz="3173" kern="1200">
          <a:solidFill>
            <a:schemeClr val="tx1"/>
          </a:solidFill>
          <a:latin typeface="Californian FB" panose="0207040306080B030204" pitchFamily="18" charset="0"/>
          <a:ea typeface="+mn-ea"/>
          <a:cs typeface="+mn-cs"/>
        </a:defRPr>
      </a:lvl1pPr>
      <a:lvl2pPr marL="777217" indent="-259072" algn="l" defTabSz="1036290" rtl="0" eaLnBrk="1" latinLnBrk="0" hangingPunct="1">
        <a:lnSpc>
          <a:spcPct val="90000"/>
        </a:lnSpc>
        <a:spcBef>
          <a:spcPts val="567"/>
        </a:spcBef>
        <a:buFont typeface="Arial" panose="020B0604020202020204" pitchFamily="34" charset="0"/>
        <a:buChar char="•"/>
        <a:defRPr sz="2720" kern="1200">
          <a:solidFill>
            <a:schemeClr val="tx1"/>
          </a:solidFill>
          <a:latin typeface="Californian FB" panose="0207040306080B030204" pitchFamily="18" charset="0"/>
          <a:ea typeface="+mn-ea"/>
          <a:cs typeface="+mn-cs"/>
        </a:defRPr>
      </a:lvl2pPr>
      <a:lvl3pPr marL="1295362" indent="-259072" algn="l" defTabSz="1036290" rtl="0" eaLnBrk="1" latinLnBrk="0" hangingPunct="1">
        <a:lnSpc>
          <a:spcPct val="90000"/>
        </a:lnSpc>
        <a:spcBef>
          <a:spcPts val="567"/>
        </a:spcBef>
        <a:buFont typeface="Arial" panose="020B0604020202020204" pitchFamily="34" charset="0"/>
        <a:buChar char="•"/>
        <a:defRPr sz="2267" kern="1200">
          <a:solidFill>
            <a:schemeClr val="tx1"/>
          </a:solidFill>
          <a:latin typeface="Californian FB" panose="0207040306080B030204" pitchFamily="18" charset="0"/>
          <a:ea typeface="+mn-ea"/>
          <a:cs typeface="+mn-cs"/>
        </a:defRPr>
      </a:lvl3pPr>
      <a:lvl4pPr marL="1813507"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Californian FB" panose="0207040306080B030204" pitchFamily="18" charset="0"/>
          <a:ea typeface="+mn-ea"/>
          <a:cs typeface="+mn-cs"/>
        </a:defRPr>
      </a:lvl4pPr>
      <a:lvl5pPr marL="2331651"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Californian FB" panose="0207040306080B030204" pitchFamily="18" charset="0"/>
          <a:ea typeface="+mn-ea"/>
          <a:cs typeface="+mn-cs"/>
        </a:defRPr>
      </a:lvl5pPr>
      <a:lvl6pPr marL="2849796"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6pPr>
      <a:lvl7pPr marL="3367941"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7pPr>
      <a:lvl8pPr marL="3886086"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8pPr>
      <a:lvl9pPr marL="4404230"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9pPr>
    </p:bodyStyle>
    <p:otherStyle>
      <a:defPPr>
        <a:defRPr lang="en-US"/>
      </a:defPPr>
      <a:lvl1pPr marL="0" algn="l" defTabSz="1036290" rtl="0" eaLnBrk="1" latinLnBrk="0" hangingPunct="1">
        <a:defRPr sz="2040" kern="1200">
          <a:solidFill>
            <a:schemeClr val="tx1"/>
          </a:solidFill>
          <a:latin typeface="+mn-lt"/>
          <a:ea typeface="+mn-ea"/>
          <a:cs typeface="+mn-cs"/>
        </a:defRPr>
      </a:lvl1pPr>
      <a:lvl2pPr marL="518145" algn="l" defTabSz="1036290" rtl="0" eaLnBrk="1" latinLnBrk="0" hangingPunct="1">
        <a:defRPr sz="2040" kern="1200">
          <a:solidFill>
            <a:schemeClr val="tx1"/>
          </a:solidFill>
          <a:latin typeface="+mn-lt"/>
          <a:ea typeface="+mn-ea"/>
          <a:cs typeface="+mn-cs"/>
        </a:defRPr>
      </a:lvl2pPr>
      <a:lvl3pPr marL="1036290" algn="l" defTabSz="1036290" rtl="0" eaLnBrk="1" latinLnBrk="0" hangingPunct="1">
        <a:defRPr sz="2040" kern="1200">
          <a:solidFill>
            <a:schemeClr val="tx1"/>
          </a:solidFill>
          <a:latin typeface="+mn-lt"/>
          <a:ea typeface="+mn-ea"/>
          <a:cs typeface="+mn-cs"/>
        </a:defRPr>
      </a:lvl3pPr>
      <a:lvl4pPr marL="1554434" algn="l" defTabSz="1036290" rtl="0" eaLnBrk="1" latinLnBrk="0" hangingPunct="1">
        <a:defRPr sz="2040" kern="1200">
          <a:solidFill>
            <a:schemeClr val="tx1"/>
          </a:solidFill>
          <a:latin typeface="+mn-lt"/>
          <a:ea typeface="+mn-ea"/>
          <a:cs typeface="+mn-cs"/>
        </a:defRPr>
      </a:lvl4pPr>
      <a:lvl5pPr marL="2072579" algn="l" defTabSz="1036290" rtl="0" eaLnBrk="1" latinLnBrk="0" hangingPunct="1">
        <a:defRPr sz="2040" kern="1200">
          <a:solidFill>
            <a:schemeClr val="tx1"/>
          </a:solidFill>
          <a:latin typeface="+mn-lt"/>
          <a:ea typeface="+mn-ea"/>
          <a:cs typeface="+mn-cs"/>
        </a:defRPr>
      </a:lvl5pPr>
      <a:lvl6pPr marL="2590724" algn="l" defTabSz="1036290" rtl="0" eaLnBrk="1" latinLnBrk="0" hangingPunct="1">
        <a:defRPr sz="2040" kern="1200">
          <a:solidFill>
            <a:schemeClr val="tx1"/>
          </a:solidFill>
          <a:latin typeface="+mn-lt"/>
          <a:ea typeface="+mn-ea"/>
          <a:cs typeface="+mn-cs"/>
        </a:defRPr>
      </a:lvl6pPr>
      <a:lvl7pPr marL="3108869" algn="l" defTabSz="1036290" rtl="0" eaLnBrk="1" latinLnBrk="0" hangingPunct="1">
        <a:defRPr sz="2040" kern="1200">
          <a:solidFill>
            <a:schemeClr val="tx1"/>
          </a:solidFill>
          <a:latin typeface="+mn-lt"/>
          <a:ea typeface="+mn-ea"/>
          <a:cs typeface="+mn-cs"/>
        </a:defRPr>
      </a:lvl7pPr>
      <a:lvl8pPr marL="3627013" algn="l" defTabSz="1036290" rtl="0" eaLnBrk="1" latinLnBrk="0" hangingPunct="1">
        <a:defRPr sz="2040" kern="1200">
          <a:solidFill>
            <a:schemeClr val="tx1"/>
          </a:solidFill>
          <a:latin typeface="+mn-lt"/>
          <a:ea typeface="+mn-ea"/>
          <a:cs typeface="+mn-cs"/>
        </a:defRPr>
      </a:lvl8pPr>
      <a:lvl9pPr marL="4145158" algn="l" defTabSz="1036290" rtl="0" eaLnBrk="1" latinLnBrk="0" hangingPunct="1">
        <a:defRPr sz="20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medicare.gov/nursinghomecompare/search.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2948" y="490502"/>
            <a:ext cx="9069705" cy="5997980"/>
          </a:xfrm>
        </p:spPr>
        <p:txBody>
          <a:bodyPr>
            <a:normAutofit fontScale="92500" lnSpcReduction="20000"/>
          </a:bodyPr>
          <a:lstStyle/>
          <a:p>
            <a:pPr marL="0" indent="0" algn="ctr">
              <a:buNone/>
              <a:defRPr/>
            </a:pPr>
            <a:r>
              <a:rPr lang="en-US" sz="3800" b="1" dirty="0">
                <a:latin typeface="Arial" panose="020B0604020202020204" pitchFamily="34" charset="0"/>
                <a:cs typeface="Arial" panose="020B0604020202020204" pitchFamily="34" charset="0"/>
              </a:rPr>
              <a:t>Kentucky</a:t>
            </a:r>
          </a:p>
          <a:p>
            <a:pPr marL="0" indent="0" algn="ctr">
              <a:buNone/>
              <a:defRPr/>
            </a:pPr>
            <a:r>
              <a:rPr lang="en-US" sz="3800" b="1" dirty="0">
                <a:latin typeface="Arial" panose="020B0604020202020204" pitchFamily="34" charset="0"/>
                <a:cs typeface="Arial" panose="020B0604020202020204" pitchFamily="34" charset="0"/>
              </a:rPr>
              <a:t>Department of Veterans Affairs</a:t>
            </a:r>
            <a:endParaRPr lang="en-US" sz="3800" dirty="0">
              <a:latin typeface="Arial" panose="020B0604020202020204" pitchFamily="34" charset="0"/>
              <a:cs typeface="Arial" panose="020B0604020202020204" pitchFamily="34" charset="0"/>
            </a:endParaRPr>
          </a:p>
          <a:p>
            <a:pPr marL="0" indent="0" algn="ctr">
              <a:lnSpc>
                <a:spcPct val="150000"/>
              </a:lnSpc>
              <a:buNone/>
              <a:defRPr/>
            </a:pPr>
            <a:endParaRPr lang="en-US" sz="1900" dirty="0" smtClean="0">
              <a:latin typeface="Arial" panose="020B0604020202020204" pitchFamily="34" charset="0"/>
              <a:cs typeface="Arial" panose="020B0604020202020204" pitchFamily="34" charset="0"/>
            </a:endParaRPr>
          </a:p>
          <a:p>
            <a:pPr marL="0" indent="0" algn="ctr">
              <a:lnSpc>
                <a:spcPct val="150000"/>
              </a:lnSpc>
              <a:buNone/>
              <a:defRPr/>
            </a:pPr>
            <a:endParaRPr lang="en-US" sz="1900" dirty="0" smtClean="0">
              <a:latin typeface="Arial" panose="020B0604020202020204" pitchFamily="34" charset="0"/>
              <a:cs typeface="Arial" panose="020B0604020202020204" pitchFamily="34" charset="0"/>
            </a:endParaRPr>
          </a:p>
          <a:p>
            <a:pPr marL="0" indent="0" algn="ctr">
              <a:lnSpc>
                <a:spcPct val="150000"/>
              </a:lnSpc>
              <a:buNone/>
              <a:defRPr/>
            </a:pPr>
            <a:r>
              <a:rPr lang="en-US" dirty="0" smtClean="0">
                <a:latin typeface="Arial" panose="020B0604020202020204" pitchFamily="34" charset="0"/>
                <a:cs typeface="Arial" panose="020B0604020202020204" pitchFamily="34" charset="0"/>
              </a:rPr>
              <a:t>Interim </a:t>
            </a:r>
            <a:r>
              <a:rPr lang="en-US" dirty="0">
                <a:latin typeface="Arial" panose="020B0604020202020204" pitchFamily="34" charset="0"/>
                <a:cs typeface="Arial" panose="020B0604020202020204" pitchFamily="34" charset="0"/>
              </a:rPr>
              <a:t>Joint Committee on</a:t>
            </a:r>
          </a:p>
          <a:p>
            <a:pPr marL="0" indent="0" algn="ctr">
              <a:lnSpc>
                <a:spcPct val="150000"/>
              </a:lnSpc>
              <a:buNone/>
              <a:defRPr/>
            </a:pPr>
            <a:r>
              <a:rPr lang="en-US" dirty="0">
                <a:latin typeface="Arial" panose="020B0604020202020204" pitchFamily="34" charset="0"/>
                <a:cs typeface="Arial" panose="020B0604020202020204" pitchFamily="34" charset="0"/>
              </a:rPr>
              <a:t>Veterans, Military Affairs and Public Protection</a:t>
            </a:r>
          </a:p>
          <a:p>
            <a:pPr marL="0" indent="0" algn="ctr">
              <a:lnSpc>
                <a:spcPct val="150000"/>
              </a:lnSpc>
              <a:buNone/>
              <a:defRPr/>
            </a:pPr>
            <a:r>
              <a:rPr lang="en-US" dirty="0" smtClean="0">
                <a:latin typeface="Arial" panose="020B0604020202020204" pitchFamily="34" charset="0"/>
                <a:cs typeface="Arial" panose="020B0604020202020204" pitchFamily="34" charset="0"/>
              </a:rPr>
              <a:t>November 22, </a:t>
            </a:r>
            <a:r>
              <a:rPr lang="en-US" dirty="0">
                <a:latin typeface="Arial" panose="020B0604020202020204" pitchFamily="34" charset="0"/>
                <a:cs typeface="Arial" panose="020B0604020202020204" pitchFamily="34" charset="0"/>
              </a:rPr>
              <a:t>2019</a:t>
            </a:r>
          </a:p>
          <a:p>
            <a:pPr marL="0" indent="0" algn="ctr">
              <a:lnSpc>
                <a:spcPct val="150000"/>
              </a:lnSpc>
              <a:buNone/>
              <a:defRPr/>
            </a:pPr>
            <a:endParaRPr lang="en-US" sz="2400" dirty="0" smtClean="0">
              <a:latin typeface="Arial" panose="020B0604020202020204" pitchFamily="34" charset="0"/>
              <a:cs typeface="Arial" panose="020B0604020202020204" pitchFamily="34" charset="0"/>
            </a:endParaRPr>
          </a:p>
          <a:p>
            <a:pPr marL="0" indent="0" algn="ctr">
              <a:lnSpc>
                <a:spcPct val="150000"/>
              </a:lnSpc>
              <a:buNone/>
              <a:defRPr/>
            </a:pPr>
            <a:r>
              <a:rPr lang="en-US" sz="2400" dirty="0" smtClean="0">
                <a:latin typeface="Arial" panose="020B0604020202020204" pitchFamily="34" charset="0"/>
                <a:cs typeface="Arial" panose="020B0604020202020204" pitchFamily="34" charset="0"/>
              </a:rPr>
              <a:t>Commissioner </a:t>
            </a:r>
            <a:r>
              <a:rPr lang="en-US" sz="2400" dirty="0">
                <a:latin typeface="Arial" panose="020B0604020202020204" pitchFamily="34" charset="0"/>
                <a:cs typeface="Arial" panose="020B0604020202020204" pitchFamily="34" charset="0"/>
              </a:rPr>
              <a:t>Benjamin F. Adams, III</a:t>
            </a:r>
          </a:p>
          <a:p>
            <a:pPr marL="0" indent="0" algn="ctr">
              <a:lnSpc>
                <a:spcPct val="150000"/>
              </a:lnSpc>
              <a:buNone/>
              <a:defRPr/>
            </a:pPr>
            <a:r>
              <a:rPr lang="en-US" sz="2400" dirty="0">
                <a:latin typeface="Arial" panose="020B0604020202020204" pitchFamily="34" charset="0"/>
                <a:cs typeface="Arial" panose="020B0604020202020204" pitchFamily="34" charset="0"/>
              </a:rPr>
              <a:t>Brigadier General, US Army (Ret)</a:t>
            </a:r>
          </a:p>
          <a:p>
            <a:pPr marL="0" indent="0">
              <a:buNone/>
            </a:pPr>
            <a:endParaRPr lang="en-US" dirty="0"/>
          </a:p>
        </p:txBody>
      </p:sp>
    </p:spTree>
    <p:extLst>
      <p:ext uri="{BB962C8B-B14F-4D97-AF65-F5344CB8AC3E}">
        <p14:creationId xmlns:p14="http://schemas.microsoft.com/office/powerpoint/2010/main" val="491219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4820" y="2072640"/>
            <a:ext cx="8981440" cy="6563360"/>
          </a:xfrm>
        </p:spPr>
        <p:txBody>
          <a:bodyPr>
            <a:noAutofit/>
          </a:bodyPr>
          <a:lstStyle/>
          <a:p>
            <a:pPr marL="124355" indent="0">
              <a:buNone/>
            </a:pPr>
            <a:endParaRPr lang="en-US" sz="2720" dirty="0"/>
          </a:p>
          <a:p>
            <a:pPr marL="124355" indent="0">
              <a:buNone/>
            </a:pPr>
            <a:endParaRPr lang="en-US" sz="2720" dirty="0"/>
          </a:p>
          <a:p>
            <a:pPr marL="124355" indent="0">
              <a:buNone/>
            </a:pPr>
            <a:endParaRPr lang="en-US" sz="2720" dirty="0"/>
          </a:p>
          <a:p>
            <a:pPr marL="124355" indent="0">
              <a:buNone/>
            </a:pPr>
            <a:endParaRPr lang="en-US" sz="2720" dirty="0"/>
          </a:p>
          <a:p>
            <a:pPr marL="124355" indent="0">
              <a:buNone/>
            </a:pPr>
            <a:endParaRPr lang="en-US" sz="2720" dirty="0"/>
          </a:p>
          <a:p>
            <a:pPr marL="124355" indent="0">
              <a:buNone/>
            </a:pPr>
            <a:endParaRPr lang="en-US" sz="2720" dirty="0"/>
          </a:p>
        </p:txBody>
      </p:sp>
      <p:sp>
        <p:nvSpPr>
          <p:cNvPr id="3" name="Title 2"/>
          <p:cNvSpPr>
            <a:spLocks noGrp="1"/>
          </p:cNvSpPr>
          <p:nvPr>
            <p:ph type="title"/>
          </p:nvPr>
        </p:nvSpPr>
        <p:spPr>
          <a:xfrm>
            <a:off x="1865999" y="359228"/>
            <a:ext cx="7254240" cy="1295400"/>
          </a:xfrm>
        </p:spPr>
        <p:txBody>
          <a:bodyPr>
            <a:noAutofit/>
          </a:bodyPr>
          <a:lstStyle/>
          <a:p>
            <a:pPr algn="ctr"/>
            <a:r>
              <a:rPr lang="en-US" sz="4000" dirty="0" smtClean="0">
                <a:latin typeface="Arial" panose="020B0604020202020204" pitchFamily="34" charset="0"/>
                <a:cs typeface="Arial" panose="020B0604020202020204" pitchFamily="34" charset="0"/>
              </a:rPr>
              <a:t>FY20-22</a:t>
            </a:r>
            <a:r>
              <a:rPr lang="en-US" sz="4000" dirty="0">
                <a:latin typeface="Arial" panose="020B0604020202020204" pitchFamily="34" charset="0"/>
                <a:cs typeface="Arial" panose="020B0604020202020204" pitchFamily="34" charset="0"/>
              </a:rPr>
              <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Annual Budget</a:t>
            </a:r>
          </a:p>
        </p:txBody>
      </p:sp>
      <p:graphicFrame>
        <p:nvGraphicFramePr>
          <p:cNvPr id="15" name="Table 14"/>
          <p:cNvGraphicFramePr>
            <a:graphicFrameLocks noGrp="1"/>
          </p:cNvGraphicFramePr>
          <p:nvPr>
            <p:extLst>
              <p:ext uri="{D42A27DB-BD31-4B8C-83A1-F6EECF244321}">
                <p14:modId xmlns:p14="http://schemas.microsoft.com/office/powerpoint/2010/main" val="1467983216"/>
              </p:ext>
            </p:extLst>
          </p:nvPr>
        </p:nvGraphicFramePr>
        <p:xfrm>
          <a:off x="939800" y="2331720"/>
          <a:ext cx="8673632" cy="4150067"/>
        </p:xfrm>
        <a:graphic>
          <a:graphicData uri="http://schemas.openxmlformats.org/drawingml/2006/table">
            <a:tbl>
              <a:tblPr/>
              <a:tblGrid>
                <a:gridCol w="2715986">
                  <a:extLst>
                    <a:ext uri="{9D8B030D-6E8A-4147-A177-3AD203B41FA5}">
                      <a16:colId xmlns:a16="http://schemas.microsoft.com/office/drawing/2014/main" xmlns="" val="1455195815"/>
                    </a:ext>
                  </a:extLst>
                </a:gridCol>
                <a:gridCol w="2177757">
                  <a:extLst>
                    <a:ext uri="{9D8B030D-6E8A-4147-A177-3AD203B41FA5}">
                      <a16:colId xmlns:a16="http://schemas.microsoft.com/office/drawing/2014/main" xmlns="" val="4193238814"/>
                    </a:ext>
                  </a:extLst>
                </a:gridCol>
                <a:gridCol w="1815172">
                  <a:extLst>
                    <a:ext uri="{9D8B030D-6E8A-4147-A177-3AD203B41FA5}">
                      <a16:colId xmlns:a16="http://schemas.microsoft.com/office/drawing/2014/main" xmlns="" val="296281517"/>
                    </a:ext>
                  </a:extLst>
                </a:gridCol>
                <a:gridCol w="1964717">
                  <a:extLst>
                    <a:ext uri="{9D8B030D-6E8A-4147-A177-3AD203B41FA5}">
                      <a16:colId xmlns:a16="http://schemas.microsoft.com/office/drawing/2014/main" xmlns="" val="2056185472"/>
                    </a:ext>
                  </a:extLst>
                </a:gridCol>
              </a:tblGrid>
              <a:tr h="641862">
                <a:tc>
                  <a:txBody>
                    <a:bodyPr/>
                    <a:lstStyle/>
                    <a:p>
                      <a:pPr algn="l" fontAlgn="b"/>
                      <a:endParaRPr lang="en-US" sz="2000" b="1" i="0" u="none" strike="noStrike" dirty="0">
                        <a:solidFill>
                          <a:srgbClr val="000000"/>
                        </a:solidFill>
                        <a:effectLst/>
                        <a:latin typeface="Californian FB" panose="0207040306080B030204" pitchFamily="18" charset="0"/>
                      </a:endParaRPr>
                    </a:p>
                  </a:txBody>
                  <a:tcPr marL="10795" marR="10795" marT="107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effectLst/>
                          <a:latin typeface="Arial" panose="020B0604020202020204" pitchFamily="34" charset="0"/>
                          <a:cs typeface="Arial" panose="020B0604020202020204" pitchFamily="34" charset="0"/>
                        </a:rPr>
                        <a:t>FY20 </a:t>
                      </a:r>
                      <a:r>
                        <a:rPr lang="en-US" sz="2000" b="1" i="0" u="none" strike="noStrike" dirty="0" smtClean="0">
                          <a:solidFill>
                            <a:srgbClr val="000000"/>
                          </a:solidFill>
                          <a:effectLst/>
                          <a:latin typeface="Arial" panose="020B0604020202020204" pitchFamily="34" charset="0"/>
                          <a:cs typeface="Arial" panose="020B0604020202020204" pitchFamily="34" charset="0"/>
                        </a:rPr>
                        <a:t>Budgeted</a:t>
                      </a:r>
                      <a:endParaRPr lang="en-US" sz="2000" b="1" i="0" u="none" strike="noStrike" dirty="0">
                        <a:solidFill>
                          <a:srgbClr val="000000"/>
                        </a:solidFill>
                        <a:effectLst/>
                        <a:latin typeface="Arial" panose="020B0604020202020204" pitchFamily="34" charset="0"/>
                        <a:cs typeface="Arial" panose="020B0604020202020204" pitchFamily="34" charset="0"/>
                      </a:endParaRPr>
                    </a:p>
                  </a:txBody>
                  <a:tcPr marL="10795" marR="10795" marT="107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effectLst/>
                          <a:latin typeface="Arial" panose="020B0604020202020204" pitchFamily="34" charset="0"/>
                          <a:cs typeface="Arial" panose="020B0604020202020204" pitchFamily="34" charset="0"/>
                        </a:rPr>
                        <a:t>FY21 Requested</a:t>
                      </a:r>
                    </a:p>
                  </a:txBody>
                  <a:tcPr marL="10795" marR="10795" marT="107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effectLst/>
                          <a:latin typeface="Arial" panose="020B0604020202020204" pitchFamily="34" charset="0"/>
                          <a:cs typeface="Arial" panose="020B0604020202020204" pitchFamily="34" charset="0"/>
                        </a:rPr>
                        <a:t>FY22 Requested</a:t>
                      </a:r>
                    </a:p>
                  </a:txBody>
                  <a:tcPr marL="10795" marR="10795" marT="107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90930719"/>
                  </a:ext>
                </a:extLst>
              </a:tr>
              <a:tr h="326408">
                <a:tc>
                  <a:txBody>
                    <a:bodyPr/>
                    <a:lstStyle/>
                    <a:p>
                      <a:pPr algn="l" fontAlgn="b"/>
                      <a:r>
                        <a:rPr lang="en-US" sz="2000" b="0" i="0" u="none" strike="noStrike" dirty="0">
                          <a:solidFill>
                            <a:srgbClr val="000000"/>
                          </a:solidFill>
                          <a:effectLst/>
                          <a:latin typeface="Arial" panose="020B0604020202020204" pitchFamily="34" charset="0"/>
                          <a:cs typeface="Arial" panose="020B0604020202020204" pitchFamily="34" charset="0"/>
                        </a:rPr>
                        <a:t>General Fund</a:t>
                      </a:r>
                    </a:p>
                  </a:txBody>
                  <a:tcPr marL="10795" marR="10795" marT="107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Arial" panose="020B0604020202020204" pitchFamily="34" charset="0"/>
                          <a:cs typeface="Arial" panose="020B0604020202020204" pitchFamily="34" charset="0"/>
                        </a:rPr>
                        <a:t>$25,810,200</a:t>
                      </a:r>
                    </a:p>
                  </a:txBody>
                  <a:tcPr marL="10795" marR="10795" marT="107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Arial" panose="020B0604020202020204" pitchFamily="34" charset="0"/>
                          <a:cs typeface="Arial" panose="020B0604020202020204" pitchFamily="34" charset="0"/>
                        </a:rPr>
                        <a:t>$40,326,500</a:t>
                      </a:r>
                    </a:p>
                  </a:txBody>
                  <a:tcPr marL="10795" marR="10795" marT="107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Arial" panose="020B0604020202020204" pitchFamily="34" charset="0"/>
                          <a:cs typeface="Arial" panose="020B0604020202020204" pitchFamily="34" charset="0"/>
                        </a:rPr>
                        <a:t>$40,978,000</a:t>
                      </a:r>
                    </a:p>
                  </a:txBody>
                  <a:tcPr marL="10795" marR="10795" marT="107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89168400"/>
                  </a:ext>
                </a:extLst>
              </a:tr>
              <a:tr h="326408">
                <a:tc>
                  <a:txBody>
                    <a:bodyPr/>
                    <a:lstStyle/>
                    <a:p>
                      <a:pPr algn="l" fontAlgn="b"/>
                      <a:r>
                        <a:rPr lang="en-US" sz="2000" b="0" i="0" u="none" strike="noStrike" dirty="0">
                          <a:solidFill>
                            <a:srgbClr val="000000"/>
                          </a:solidFill>
                          <a:effectLst/>
                          <a:latin typeface="Arial" panose="020B0604020202020204" pitchFamily="34" charset="0"/>
                          <a:cs typeface="Arial" panose="020B0604020202020204" pitchFamily="34" charset="0"/>
                        </a:rPr>
                        <a:t>Restricted Fund</a:t>
                      </a:r>
                    </a:p>
                  </a:txBody>
                  <a:tcPr marL="10795" marR="10795" marT="107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Arial" panose="020B0604020202020204" pitchFamily="34" charset="0"/>
                          <a:cs typeface="Arial" panose="020B0604020202020204" pitchFamily="34" charset="0"/>
                        </a:rPr>
                        <a:t>$65,692,800</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10795" marR="10795" marT="107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Arial" panose="020B0604020202020204" pitchFamily="34" charset="0"/>
                          <a:cs typeface="Arial" panose="020B0604020202020204" pitchFamily="34" charset="0"/>
                        </a:rPr>
                        <a:t>$68,943,900</a:t>
                      </a:r>
                    </a:p>
                  </a:txBody>
                  <a:tcPr marL="10795" marR="10795" marT="107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Arial" panose="020B0604020202020204" pitchFamily="34" charset="0"/>
                          <a:cs typeface="Arial" panose="020B0604020202020204" pitchFamily="34" charset="0"/>
                        </a:rPr>
                        <a:t>$67,763,600</a:t>
                      </a:r>
                    </a:p>
                  </a:txBody>
                  <a:tcPr marL="10795" marR="10795" marT="107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46318032"/>
                  </a:ext>
                </a:extLst>
              </a:tr>
              <a:tr h="627266">
                <a:tc>
                  <a:txBody>
                    <a:bodyPr/>
                    <a:lstStyle/>
                    <a:p>
                      <a:pPr algn="l" fontAlgn="b"/>
                      <a:r>
                        <a:rPr lang="en-US" sz="2000" b="1" i="0" u="none" strike="noStrike" dirty="0">
                          <a:solidFill>
                            <a:srgbClr val="000000"/>
                          </a:solidFill>
                          <a:effectLst/>
                          <a:latin typeface="Arial" panose="020B0604020202020204" pitchFamily="34" charset="0"/>
                          <a:cs typeface="Arial" panose="020B0604020202020204" pitchFamily="34" charset="0"/>
                        </a:rPr>
                        <a:t>TOTAL</a:t>
                      </a:r>
                    </a:p>
                  </a:txBody>
                  <a:tcPr marL="10795" marR="10795" marT="107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Arial" panose="020B0604020202020204" pitchFamily="34" charset="0"/>
                          <a:cs typeface="Arial" panose="020B0604020202020204" pitchFamily="34" charset="0"/>
                        </a:rPr>
                        <a:t>$91,503,000</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10795" marR="10795" marT="107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Arial" panose="020B0604020202020204" pitchFamily="34" charset="0"/>
                          <a:cs typeface="Arial" panose="020B0604020202020204" pitchFamily="34" charset="0"/>
                        </a:rPr>
                        <a:t>$109,270,400</a:t>
                      </a:r>
                    </a:p>
                  </a:txBody>
                  <a:tcPr marL="10795" marR="10795" marT="107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Arial" panose="020B0604020202020204" pitchFamily="34" charset="0"/>
                          <a:cs typeface="Arial" panose="020B0604020202020204" pitchFamily="34" charset="0"/>
                        </a:rPr>
                        <a:t>$108,741,600</a:t>
                      </a:r>
                    </a:p>
                  </a:txBody>
                  <a:tcPr marL="10795" marR="10795" marT="107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89528885"/>
                  </a:ext>
                </a:extLst>
              </a:tr>
              <a:tr h="326408">
                <a:tc gridSpan="4">
                  <a:txBody>
                    <a:bodyPr/>
                    <a:lstStyle/>
                    <a:p>
                      <a:pPr algn="ctr" fontAlgn="b"/>
                      <a:r>
                        <a:rPr lang="en-US" sz="2000" b="0" i="0" u="none" strike="noStrike" dirty="0">
                          <a:solidFill>
                            <a:srgbClr val="000000"/>
                          </a:solidFill>
                          <a:effectLst/>
                          <a:latin typeface="Californian FB" panose="0207040306080B030204" pitchFamily="18" charset="0"/>
                        </a:rPr>
                        <a:t> </a:t>
                      </a:r>
                    </a:p>
                  </a:txBody>
                  <a:tcPr marL="10795" marR="10795" marT="107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664065899"/>
                  </a:ext>
                </a:extLst>
              </a:tr>
              <a:tr h="641862">
                <a:tc>
                  <a:txBody>
                    <a:bodyPr/>
                    <a:lstStyle/>
                    <a:p>
                      <a:pPr algn="l" fontAlgn="b"/>
                      <a:r>
                        <a:rPr lang="en-US" sz="2000" b="0" i="0" u="none" strike="noStrike" dirty="0">
                          <a:solidFill>
                            <a:srgbClr val="000000"/>
                          </a:solidFill>
                          <a:effectLst/>
                          <a:latin typeface="Arial" panose="020B0604020202020204" pitchFamily="34" charset="0"/>
                          <a:cs typeface="Arial" panose="020B0604020202020204" pitchFamily="34" charset="0"/>
                        </a:rPr>
                        <a:t>Field Services and Cemeteries</a:t>
                      </a:r>
                    </a:p>
                  </a:txBody>
                  <a:tcPr marL="10795" marR="10795" marT="107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Arial" panose="020B0604020202020204" pitchFamily="34" charset="0"/>
                          <a:cs typeface="Arial" panose="020B0604020202020204" pitchFamily="34" charset="0"/>
                        </a:rPr>
                        <a:t>$7,853,900</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10795" marR="10795" marT="107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Arial" panose="020B0604020202020204" pitchFamily="34" charset="0"/>
                          <a:cs typeface="Arial" panose="020B0604020202020204" pitchFamily="34" charset="0"/>
                        </a:rPr>
                        <a:t>$11,281,400</a:t>
                      </a:r>
                    </a:p>
                  </a:txBody>
                  <a:tcPr marL="10795" marR="10795" marT="107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Arial" panose="020B0604020202020204" pitchFamily="34" charset="0"/>
                          <a:cs typeface="Arial" panose="020B0604020202020204" pitchFamily="34" charset="0"/>
                        </a:rPr>
                        <a:t>$11,697,700</a:t>
                      </a:r>
                    </a:p>
                  </a:txBody>
                  <a:tcPr marL="10795" marR="10795" marT="107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88931858"/>
                  </a:ext>
                </a:extLst>
              </a:tr>
              <a:tr h="632587">
                <a:tc>
                  <a:txBody>
                    <a:bodyPr/>
                    <a:lstStyle/>
                    <a:p>
                      <a:pPr algn="l" fontAlgn="b"/>
                      <a:r>
                        <a:rPr lang="en-US" sz="2000" b="0" i="0" u="none" strike="noStrike" dirty="0">
                          <a:solidFill>
                            <a:srgbClr val="000000"/>
                          </a:solidFill>
                          <a:effectLst/>
                          <a:latin typeface="Arial" panose="020B0604020202020204" pitchFamily="34" charset="0"/>
                          <a:cs typeface="Arial" panose="020B0604020202020204" pitchFamily="34" charset="0"/>
                        </a:rPr>
                        <a:t>Kentucky Veterans' Centers</a:t>
                      </a:r>
                    </a:p>
                  </a:txBody>
                  <a:tcPr marL="10795" marR="10795" marT="107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Arial" panose="020B0604020202020204" pitchFamily="34" charset="0"/>
                          <a:cs typeface="Arial" panose="020B0604020202020204" pitchFamily="34" charset="0"/>
                        </a:rPr>
                        <a:t>$83,649,100</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10795" marR="10795" marT="107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Arial" panose="020B0604020202020204" pitchFamily="34" charset="0"/>
                          <a:cs typeface="Arial" panose="020B0604020202020204" pitchFamily="34" charset="0"/>
                        </a:rPr>
                        <a:t>$97,989,000</a:t>
                      </a:r>
                    </a:p>
                  </a:txBody>
                  <a:tcPr marL="10795" marR="10795" marT="107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Arial" panose="020B0604020202020204" pitchFamily="34" charset="0"/>
                          <a:cs typeface="Arial" panose="020B0604020202020204" pitchFamily="34" charset="0"/>
                        </a:rPr>
                        <a:t>$97,043,900</a:t>
                      </a:r>
                    </a:p>
                  </a:txBody>
                  <a:tcPr marL="10795" marR="10795" marT="107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13868518"/>
                  </a:ext>
                </a:extLst>
              </a:tr>
              <a:tr h="627266">
                <a:tc>
                  <a:txBody>
                    <a:bodyPr/>
                    <a:lstStyle/>
                    <a:p>
                      <a:pPr algn="l" fontAlgn="b"/>
                      <a:r>
                        <a:rPr lang="en-US" sz="2000" b="1" i="0" u="none" strike="noStrike" dirty="0">
                          <a:solidFill>
                            <a:srgbClr val="000000"/>
                          </a:solidFill>
                          <a:effectLst/>
                          <a:latin typeface="Arial" panose="020B0604020202020204" pitchFamily="34" charset="0"/>
                          <a:cs typeface="Arial" panose="020B0604020202020204" pitchFamily="34" charset="0"/>
                        </a:rPr>
                        <a:t>TOTAL</a:t>
                      </a:r>
                    </a:p>
                  </a:txBody>
                  <a:tcPr marL="10795" marR="10795" marT="107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Arial" panose="020B0604020202020204" pitchFamily="34" charset="0"/>
                          <a:cs typeface="Arial" panose="020B0604020202020204" pitchFamily="34" charset="0"/>
                        </a:rPr>
                        <a:t>$91,503,000</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10795" marR="10795" marT="107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dirty="0" smtClean="0">
                          <a:solidFill>
                            <a:srgbClr val="000000"/>
                          </a:solidFill>
                          <a:effectLst/>
                          <a:latin typeface="Arial" panose="020B0604020202020204" pitchFamily="34" charset="0"/>
                          <a:cs typeface="Arial" panose="020B0604020202020204" pitchFamily="34" charset="0"/>
                        </a:rPr>
                        <a:t> $</a:t>
                      </a:r>
                      <a:r>
                        <a:rPr lang="en-US" sz="2000" b="0" i="0" u="none" strike="noStrike" dirty="0">
                          <a:solidFill>
                            <a:srgbClr val="000000"/>
                          </a:solidFill>
                          <a:effectLst/>
                          <a:latin typeface="Arial" panose="020B0604020202020204" pitchFamily="34" charset="0"/>
                          <a:cs typeface="Arial" panose="020B0604020202020204" pitchFamily="34" charset="0"/>
                        </a:rPr>
                        <a:t>109,270,400</a:t>
                      </a:r>
                    </a:p>
                  </a:txBody>
                  <a:tcPr marL="10795" marR="10795" marT="107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dirty="0" smtClean="0">
                          <a:solidFill>
                            <a:srgbClr val="000000"/>
                          </a:solidFill>
                          <a:effectLst/>
                          <a:latin typeface="Arial" panose="020B0604020202020204" pitchFamily="34" charset="0"/>
                          <a:cs typeface="Arial" panose="020B0604020202020204" pitchFamily="34" charset="0"/>
                        </a:rPr>
                        <a:t>  $</a:t>
                      </a:r>
                      <a:r>
                        <a:rPr lang="en-US" sz="2000" b="0" i="0" u="none" strike="noStrike" dirty="0">
                          <a:solidFill>
                            <a:srgbClr val="000000"/>
                          </a:solidFill>
                          <a:effectLst/>
                          <a:latin typeface="Arial" panose="020B0604020202020204" pitchFamily="34" charset="0"/>
                          <a:cs typeface="Arial" panose="020B0604020202020204" pitchFamily="34" charset="0"/>
                        </a:rPr>
                        <a:t>108,741,600</a:t>
                      </a:r>
                    </a:p>
                  </a:txBody>
                  <a:tcPr marL="10795" marR="10795" marT="107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07731608"/>
                  </a:ext>
                </a:extLst>
              </a:tr>
            </a:tbl>
          </a:graphicData>
        </a:graphic>
      </p:graphicFrame>
    </p:spTree>
    <p:extLst>
      <p:ext uri="{BB962C8B-B14F-4D97-AF65-F5344CB8AC3E}">
        <p14:creationId xmlns:p14="http://schemas.microsoft.com/office/powerpoint/2010/main" val="3447203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1049855" y="307327"/>
            <a:ext cx="8808720" cy="1174856"/>
          </a:xfrm>
        </p:spPr>
        <p:txBody>
          <a:bodyPr>
            <a:noAutofit/>
          </a:bodyPr>
          <a:lstStyle/>
          <a:p>
            <a:pPr algn="ctr"/>
            <a:r>
              <a:rPr lang="en-US" sz="4000" dirty="0" smtClean="0">
                <a:latin typeface="Arial" panose="020B0604020202020204" pitchFamily="34" charset="0"/>
                <a:cs typeface="Arial" panose="020B0604020202020204" pitchFamily="34" charset="0"/>
              </a:rPr>
              <a:t>FY20-22 </a:t>
            </a:r>
            <a:r>
              <a:rPr lang="en-US" sz="4000" dirty="0">
                <a:latin typeface="Arial" panose="020B0604020202020204" pitchFamily="34" charset="0"/>
                <a:cs typeface="Arial" panose="020B0604020202020204" pitchFamily="34" charset="0"/>
              </a:rPr>
              <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Additional Budget Requests</a:t>
            </a:r>
          </a:p>
        </p:txBody>
      </p:sp>
      <p:sp>
        <p:nvSpPr>
          <p:cNvPr id="3" name="TextBox 2"/>
          <p:cNvSpPr txBox="1"/>
          <p:nvPr/>
        </p:nvSpPr>
        <p:spPr>
          <a:xfrm>
            <a:off x="701459" y="2141951"/>
            <a:ext cx="9157116" cy="433965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t>
            </a:r>
            <a:r>
              <a:rPr lang="en-US" b="1" u="sng" dirty="0" smtClean="0">
                <a:latin typeface="Arial" panose="020B0604020202020204" pitchFamily="34" charset="0"/>
                <a:cs typeface="Arial" panose="020B0604020202020204" pitchFamily="34" charset="0"/>
              </a:rPr>
              <a:t>FY20-21</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t>
            </a:r>
            <a:r>
              <a:rPr lang="en-US" b="1" u="sng" dirty="0" smtClean="0">
                <a:latin typeface="Arial" panose="020B0604020202020204" pitchFamily="34" charset="0"/>
                <a:cs typeface="Arial" panose="020B0604020202020204" pitchFamily="34" charset="0"/>
              </a:rPr>
              <a:t>FY21-22</a:t>
            </a:r>
            <a:endParaRPr lang="en-US" u="sng"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Competitive Salaries for Nursing Staff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7,492,600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7,530,100</a:t>
            </a:r>
          </a:p>
          <a:p>
            <a:pPr marL="285750" indent="-285750">
              <a:buFont typeface="Arial" panose="020B0604020202020204" pitchFamily="34" charset="0"/>
              <a:buChar char="•"/>
            </a:pPr>
            <a:r>
              <a:rPr lang="en-US" sz="2000" dirty="0" smtClean="0">
                <a:latin typeface="Arial" panose="020B0604020202020204" pitchFamily="34" charset="0"/>
                <a:cs typeface="Arial" panose="020B0604020202020204" pitchFamily="34" charset="0"/>
              </a:rPr>
              <a:t>To </a:t>
            </a:r>
            <a:r>
              <a:rPr lang="en-US" sz="2000" dirty="0">
                <a:latin typeface="Arial" panose="020B0604020202020204" pitchFamily="34" charset="0"/>
                <a:cs typeface="Arial" panose="020B0604020202020204" pitchFamily="34" charset="0"/>
              </a:rPr>
              <a:t>f</a:t>
            </a:r>
            <a:r>
              <a:rPr lang="en-US" sz="2000" dirty="0" smtClean="0">
                <a:latin typeface="Arial" panose="020B0604020202020204" pitchFamily="34" charset="0"/>
                <a:cs typeface="Arial" panose="020B0604020202020204" pitchFamily="34" charset="0"/>
              </a:rPr>
              <a:t>ill all Veteran Centers </a:t>
            </a:r>
            <a:r>
              <a:rPr lang="en-US" sz="2000" dirty="0">
                <a:latin typeface="Arial" panose="020B0604020202020204" pitchFamily="34" charset="0"/>
                <a:cs typeface="Arial" panose="020B0604020202020204" pitchFamily="34" charset="0"/>
              </a:rPr>
              <a:t>Vacancies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6,408,100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6,421,700</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Nurse Student Loan Repayment Program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240,000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240,000</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20 Additional Field Benefits Representatives	</a:t>
            </a:r>
            <a:r>
              <a:rPr lang="en-US" sz="2000" dirty="0" smtClean="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1,412,800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1,792,100</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Homeless Veterans Program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200,000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200,000</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VSO Burial Honor Guard Program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342,000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348,000</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Indigent </a:t>
            </a:r>
            <a:r>
              <a:rPr lang="en-US" sz="2000" dirty="0" smtClean="0">
                <a:latin typeface="Arial" panose="020B0604020202020204" pitchFamily="34" charset="0"/>
                <a:cs typeface="Arial" panose="020B0604020202020204" pitchFamily="34" charset="0"/>
              </a:rPr>
              <a:t>Veteran Burial Program				     $</a:t>
            </a:r>
            <a:r>
              <a:rPr lang="en-US" sz="2000" dirty="0">
                <a:latin typeface="Arial" panose="020B0604020202020204" pitchFamily="34" charset="0"/>
                <a:cs typeface="Arial" panose="020B0604020202020204" pitchFamily="34" charset="0"/>
              </a:rPr>
              <a:t>35,000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40,000</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CFOC Vacancies	</a:t>
            </a:r>
            <a:r>
              <a:rPr lang="en-US" sz="1400" dirty="0" smtClean="0">
                <a:latin typeface="Arial" panose="020B0604020202020204" pitchFamily="34" charset="0"/>
                <a:cs typeface="Arial" panose="020B0604020202020204" pitchFamily="34" charset="0"/>
              </a:rPr>
              <a:t>(Positions filled after 1 Aug 19)</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605,500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709,200</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CFOC Salary </a:t>
            </a:r>
            <a:r>
              <a:rPr lang="en-US" sz="2000" dirty="0" smtClean="0">
                <a:latin typeface="Arial" panose="020B0604020202020204" pitchFamily="34" charset="0"/>
                <a:cs typeface="Arial" panose="020B0604020202020204" pitchFamily="34" charset="0"/>
              </a:rPr>
              <a:t>Increases </a:t>
            </a:r>
            <a:r>
              <a:rPr lang="en-US" sz="1400" dirty="0" smtClean="0">
                <a:latin typeface="Arial" panose="020B0604020202020204" pitchFamily="34" charset="0"/>
                <a:cs typeface="Arial" panose="020B0604020202020204" pitchFamily="34" charset="0"/>
              </a:rPr>
              <a:t>(Field Reps &amp; Caretakers)</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705,400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806,600</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Fleet Vehicles for Field </a:t>
            </a:r>
            <a:r>
              <a:rPr lang="en-US" sz="2000" dirty="0" smtClean="0">
                <a:latin typeface="Arial" panose="020B0604020202020204" pitchFamily="34" charset="0"/>
                <a:cs typeface="Arial" panose="020B0604020202020204" pitchFamily="34" charset="0"/>
              </a:rPr>
              <a:t>Reps </a:t>
            </a:r>
            <a:r>
              <a:rPr lang="en-US" sz="2000" dirty="0">
                <a:latin typeface="Arial" panose="020B0604020202020204" pitchFamily="34" charset="0"/>
                <a:cs typeface="Arial" panose="020B0604020202020204" pitchFamily="34" charset="0"/>
              </a:rPr>
              <a:t>&amp; </a:t>
            </a:r>
            <a:r>
              <a:rPr lang="en-US" sz="2000" dirty="0" smtClean="0">
                <a:latin typeface="Arial" panose="020B0604020202020204" pitchFamily="34" charset="0"/>
                <a:cs typeface="Arial" panose="020B0604020202020204" pitchFamily="34" charset="0"/>
              </a:rPr>
              <a:t>VC </a:t>
            </a:r>
            <a:r>
              <a:rPr lang="en-US" sz="2000" dirty="0">
                <a:latin typeface="Arial" panose="020B0604020202020204" pitchFamily="34" charset="0"/>
                <a:cs typeface="Arial" panose="020B0604020202020204" pitchFamily="34" charset="0"/>
              </a:rPr>
              <a:t>Auto Tech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345,100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100,100</a:t>
            </a:r>
          </a:p>
          <a:p>
            <a:pPr marL="285750" indent="-285750">
              <a:buFont typeface="Arial" panose="020B0604020202020204" pitchFamily="34" charset="0"/>
              <a:buChar char="•"/>
            </a:pPr>
            <a:r>
              <a:rPr lang="en-US" sz="2000" dirty="0" smtClean="0">
                <a:latin typeface="Arial" panose="020B0604020202020204" pitchFamily="34" charset="0"/>
                <a:cs typeface="Arial" panose="020B0604020202020204" pitchFamily="34" charset="0"/>
              </a:rPr>
              <a:t>Veteran Center </a:t>
            </a:r>
            <a:r>
              <a:rPr lang="en-US" sz="2000" dirty="0">
                <a:latin typeface="Arial" panose="020B0604020202020204" pitchFamily="34" charset="0"/>
                <a:cs typeface="Arial" panose="020B0604020202020204" pitchFamily="34" charset="0"/>
              </a:rPr>
              <a:t>Salary </a:t>
            </a:r>
            <a:r>
              <a:rPr lang="en-US" sz="2000" dirty="0" smtClean="0">
                <a:latin typeface="Arial" panose="020B0604020202020204" pitchFamily="34" charset="0"/>
                <a:cs typeface="Arial" panose="020B0604020202020204" pitchFamily="34" charset="0"/>
              </a:rPr>
              <a:t>Increases </a:t>
            </a:r>
            <a:r>
              <a:rPr lang="en-US" sz="1400" dirty="0" smtClean="0">
                <a:latin typeface="Arial" panose="020B0604020202020204" pitchFamily="34" charset="0"/>
                <a:cs typeface="Arial" panose="020B0604020202020204" pitchFamily="34" charset="0"/>
              </a:rPr>
              <a:t>(Non-nursing Staff)</a:t>
            </a:r>
            <a:r>
              <a:rPr lang="en-US" sz="2000" dirty="0" smtClean="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1,321,800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1,334,200</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Debt Service for Bowling Green </a:t>
            </a:r>
            <a:r>
              <a:rPr lang="en-US" sz="2000" dirty="0" smtClean="0">
                <a:latin typeface="Arial" panose="020B0604020202020204" pitchFamily="34" charset="0"/>
                <a:cs typeface="Arial" panose="020B0604020202020204" pitchFamily="34" charset="0"/>
              </a:rPr>
              <a:t>Vet </a:t>
            </a:r>
            <a:r>
              <a:rPr lang="en-US" sz="2000" dirty="0">
                <a:latin typeface="Arial" panose="020B0604020202020204" pitchFamily="34" charset="0"/>
                <a:cs typeface="Arial" panose="020B0604020202020204" pitchFamily="34" charset="0"/>
              </a:rPr>
              <a:t>Center	</a:t>
            </a:r>
            <a:r>
              <a:rPr lang="en-US" sz="9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865,000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865,000</a:t>
            </a:r>
          </a:p>
          <a:p>
            <a:r>
              <a:rPr lang="en-US" dirty="0"/>
              <a:t> </a:t>
            </a:r>
          </a:p>
        </p:txBody>
      </p:sp>
    </p:spTree>
    <p:extLst>
      <p:ext uri="{BB962C8B-B14F-4D97-AF65-F5344CB8AC3E}">
        <p14:creationId xmlns:p14="http://schemas.microsoft.com/office/powerpoint/2010/main" val="1063733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39800" y="311256"/>
            <a:ext cx="9326880" cy="1295400"/>
          </a:xfrm>
        </p:spPr>
        <p:txBody>
          <a:bodyPr>
            <a:normAutofit/>
          </a:bodyPr>
          <a:lstStyle/>
          <a:p>
            <a:pPr algn="ctr"/>
            <a:r>
              <a:rPr lang="en-US" sz="4000" dirty="0" smtClean="0">
                <a:latin typeface="Arial" panose="020B0604020202020204" pitchFamily="34" charset="0"/>
                <a:cs typeface="Arial" panose="020B0604020202020204" pitchFamily="34" charset="0"/>
              </a:rPr>
              <a:t>FY20-22 </a:t>
            </a:r>
            <a:r>
              <a:rPr lang="en-US" sz="4000" dirty="0">
                <a:latin typeface="Arial" panose="020B0604020202020204" pitchFamily="34" charset="0"/>
                <a:cs typeface="Arial" panose="020B0604020202020204" pitchFamily="34" charset="0"/>
              </a:rPr>
              <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Capital Projects</a:t>
            </a:r>
          </a:p>
        </p:txBody>
      </p:sp>
      <p:sp>
        <p:nvSpPr>
          <p:cNvPr id="7" name="Content Placeholder 1"/>
          <p:cNvSpPr txBox="1">
            <a:spLocks/>
          </p:cNvSpPr>
          <p:nvPr/>
        </p:nvSpPr>
        <p:spPr>
          <a:xfrm>
            <a:off x="939800" y="1936977"/>
            <a:ext cx="9326880" cy="5129425"/>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24355" indent="0">
              <a:buNone/>
            </a:pPr>
            <a:r>
              <a:rPr lang="en-US" sz="2000" b="1" dirty="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rPr>
              <a:t>					Bond </a:t>
            </a:r>
            <a:r>
              <a:rPr lang="en-US" sz="2000" b="1" dirty="0">
                <a:latin typeface="Arial" panose="020B0604020202020204" pitchFamily="34" charset="0"/>
                <a:cs typeface="Arial" panose="020B0604020202020204" pitchFamily="34" charset="0"/>
              </a:rPr>
              <a:t>Funds          </a:t>
            </a:r>
            <a:r>
              <a:rPr lang="en-US" sz="2000" b="1" dirty="0" smtClean="0">
                <a:latin typeface="Arial" panose="020B0604020202020204" pitchFamily="34" charset="0"/>
                <a:cs typeface="Arial" panose="020B0604020202020204" pitchFamily="34" charset="0"/>
              </a:rPr>
              <a:t> $10,500,000</a:t>
            </a:r>
          </a:p>
          <a:p>
            <a:pPr marL="124355" indent="0">
              <a:buNone/>
            </a:pPr>
            <a:r>
              <a:rPr lang="en-US" sz="2000" b="1" dirty="0" smtClean="0">
                <a:latin typeface="Arial" panose="020B0604020202020204" pitchFamily="34" charset="0"/>
                <a:cs typeface="Arial" panose="020B0604020202020204" pitchFamily="34" charset="0"/>
              </a:rPr>
              <a:t>						General Funds         $4,000,000</a:t>
            </a:r>
          </a:p>
          <a:p>
            <a:pPr marL="124355" indent="0">
              <a:buNone/>
            </a:pPr>
            <a:r>
              <a:rPr lang="en-US" sz="2000" b="1" dirty="0" smtClean="0">
                <a:latin typeface="Arial" panose="020B0604020202020204" pitchFamily="34" charset="0"/>
                <a:cs typeface="Arial" panose="020B0604020202020204" pitchFamily="34" charset="0"/>
              </a:rPr>
              <a:t>						Restricted </a:t>
            </a:r>
            <a:r>
              <a:rPr lang="en-US" sz="2000" b="1" dirty="0">
                <a:latin typeface="Arial" panose="020B0604020202020204" pitchFamily="34" charset="0"/>
                <a:cs typeface="Arial" panose="020B0604020202020204" pitchFamily="34" charset="0"/>
              </a:rPr>
              <a:t>Funds  </a:t>
            </a:r>
            <a:r>
              <a:rPr lang="en-US" sz="2000" b="1" dirty="0" smtClean="0">
                <a:latin typeface="Arial" panose="020B0604020202020204" pitchFamily="34" charset="0"/>
                <a:cs typeface="Arial" panose="020B0604020202020204" pitchFamily="34" charset="0"/>
              </a:rPr>
              <a:t> </a:t>
            </a:r>
            <a:r>
              <a:rPr lang="en-US" sz="1800" b="1" dirty="0" smtClean="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rPr>
              <a:t>$5,100,000</a:t>
            </a:r>
          </a:p>
          <a:p>
            <a:pPr marL="124355" indent="0">
              <a:buNone/>
            </a:pPr>
            <a:r>
              <a:rPr lang="en-US" sz="2000" b="1" dirty="0" smtClean="0">
                <a:latin typeface="Arial" panose="020B0604020202020204" pitchFamily="34" charset="0"/>
                <a:cs typeface="Arial" panose="020B0604020202020204" pitchFamily="34" charset="0"/>
              </a:rPr>
              <a:t> 						Federal Funds      </a:t>
            </a:r>
            <a:r>
              <a:rPr lang="en-US" sz="1600" b="1" dirty="0" smtClean="0">
                <a:latin typeface="Arial" panose="020B0604020202020204" pitchFamily="34" charset="0"/>
                <a:cs typeface="Arial" panose="020B0604020202020204" pitchFamily="34" charset="0"/>
              </a:rPr>
              <a:t>  </a:t>
            </a:r>
            <a:r>
              <a:rPr lang="en-US" sz="2000" b="1" u="sng" dirty="0" smtClean="0">
                <a:latin typeface="Arial" panose="020B0604020202020204" pitchFamily="34" charset="0"/>
                <a:cs typeface="Arial" panose="020B0604020202020204" pitchFamily="34" charset="0"/>
              </a:rPr>
              <a:t>$19,500,000</a:t>
            </a:r>
          </a:p>
          <a:p>
            <a:pPr marL="124355" indent="0">
              <a:buNone/>
            </a:pPr>
            <a:r>
              <a:rPr lang="en-US" sz="2000" b="1" dirty="0" smtClean="0">
                <a:latin typeface="Arial" panose="020B0604020202020204" pitchFamily="34" charset="0"/>
                <a:cs typeface="Arial" panose="020B0604020202020204" pitchFamily="34" charset="0"/>
              </a:rPr>
              <a:t>                  					TOTAL</a:t>
            </a:r>
            <a:r>
              <a:rPr lang="en-US" sz="2000" b="1" dirty="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rPr>
              <a:t>  </a:t>
            </a:r>
            <a:r>
              <a:rPr lang="en-US" sz="1400" b="1" dirty="0" smtClean="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rPr>
              <a:t>$</a:t>
            </a:r>
            <a:r>
              <a:rPr lang="en-US" sz="2000" b="1" dirty="0">
                <a:latin typeface="Arial" panose="020B0604020202020204" pitchFamily="34" charset="0"/>
                <a:cs typeface="Arial" panose="020B0604020202020204" pitchFamily="34" charset="0"/>
              </a:rPr>
              <a:t>39,100,000</a:t>
            </a:r>
          </a:p>
          <a:p>
            <a:pPr marL="124355" indent="0">
              <a:buNone/>
            </a:pPr>
            <a:endParaRPr lang="en-US" sz="2000" b="1" dirty="0">
              <a:latin typeface="Arial" panose="020B0604020202020204" pitchFamily="34" charset="0"/>
              <a:cs typeface="Arial" panose="020B0604020202020204" pitchFamily="34" charset="0"/>
            </a:endParaRPr>
          </a:p>
          <a:p>
            <a:pPr marL="581555" indent="-457200">
              <a:buClrTx/>
              <a:buSzPct val="100000"/>
              <a:buFont typeface="+mj-lt"/>
              <a:buAutoNum type="arabicParenR"/>
            </a:pPr>
            <a:r>
              <a:rPr lang="en-US" sz="2000" dirty="0">
                <a:latin typeface="Arial" panose="020B0604020202020204" pitchFamily="34" charset="0"/>
                <a:cs typeface="Arial" panose="020B0604020202020204" pitchFamily="34" charset="0"/>
              </a:rPr>
              <a:t>Maintenance Pool KDVA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1,000,000</a:t>
            </a:r>
          </a:p>
          <a:p>
            <a:pPr marL="581555" indent="-457200">
              <a:buClrTx/>
              <a:buSzPct val="100000"/>
              <a:buFont typeface="+mj-lt"/>
              <a:buAutoNum type="arabicParenR"/>
            </a:pPr>
            <a:r>
              <a:rPr lang="en-US" sz="2000" dirty="0">
                <a:latin typeface="Arial" panose="020B0604020202020204" pitchFamily="34" charset="0"/>
                <a:cs typeface="Arial" panose="020B0604020202020204" pitchFamily="34" charset="0"/>
              </a:rPr>
              <a:t>Nurse Call System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3,500,000</a:t>
            </a:r>
          </a:p>
          <a:p>
            <a:pPr marL="581555" indent="-457200">
              <a:buClrTx/>
              <a:buSzPct val="100000"/>
              <a:buFont typeface="+mj-lt"/>
              <a:buAutoNum type="arabicParenR"/>
            </a:pPr>
            <a:r>
              <a:rPr lang="en-US" sz="2000" dirty="0">
                <a:latin typeface="Arial" panose="020B0604020202020204" pitchFamily="34" charset="0"/>
                <a:cs typeface="Arial" panose="020B0604020202020204" pitchFamily="34" charset="0"/>
              </a:rPr>
              <a:t>Construct Bowling Green Veterans Center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30,000,000</a:t>
            </a:r>
          </a:p>
          <a:p>
            <a:pPr marL="581555" indent="-457200">
              <a:buClrTx/>
              <a:buSzPct val="100000"/>
              <a:buFont typeface="+mj-lt"/>
              <a:buAutoNum type="arabicParenR"/>
            </a:pPr>
            <a:r>
              <a:rPr lang="en-US" sz="2000" dirty="0">
                <a:latin typeface="Arial" panose="020B0604020202020204" pitchFamily="34" charset="0"/>
                <a:cs typeface="Arial" panose="020B0604020202020204" pitchFamily="34" charset="0"/>
              </a:rPr>
              <a:t>EKVC Cooling Tower Replacement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400,000</a:t>
            </a:r>
          </a:p>
          <a:p>
            <a:pPr marL="581555" indent="-457200">
              <a:buClrTx/>
              <a:buSzPct val="100000"/>
              <a:buFont typeface="+mj-lt"/>
              <a:buAutoNum type="arabicParenR"/>
            </a:pPr>
            <a:r>
              <a:rPr lang="en-US" sz="2000" dirty="0">
                <a:latin typeface="Arial" panose="020B0604020202020204" pitchFamily="34" charset="0"/>
                <a:cs typeface="Arial" panose="020B0604020202020204" pitchFamily="34" charset="0"/>
              </a:rPr>
              <a:t>THVC/RADC Parking Repaving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1,600,000</a:t>
            </a:r>
          </a:p>
          <a:p>
            <a:pPr marL="581555" indent="-457200">
              <a:buClrTx/>
              <a:buSzPct val="100000"/>
              <a:buFont typeface="+mj-lt"/>
              <a:buAutoNum type="arabicParenR"/>
            </a:pPr>
            <a:r>
              <a:rPr lang="en-US" sz="2000" dirty="0">
                <a:latin typeface="Arial" panose="020B0604020202020204" pitchFamily="34" charset="0"/>
                <a:cs typeface="Arial" panose="020B0604020202020204" pitchFamily="34" charset="0"/>
              </a:rPr>
              <a:t>THVC Steam Boiler Replacement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300,000</a:t>
            </a:r>
          </a:p>
          <a:p>
            <a:pPr marL="581555" indent="-457200">
              <a:buClrTx/>
              <a:buSzPct val="100000"/>
              <a:buFont typeface="+mj-lt"/>
              <a:buAutoNum type="arabicParenR"/>
            </a:pPr>
            <a:r>
              <a:rPr lang="en-US" sz="2000" dirty="0">
                <a:latin typeface="Arial" panose="020B0604020202020204" pitchFamily="34" charset="0"/>
                <a:cs typeface="Arial" panose="020B0604020202020204" pitchFamily="34" charset="0"/>
              </a:rPr>
              <a:t>EKVC/WKVC Roof Replacement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1,200,000</a:t>
            </a:r>
          </a:p>
          <a:p>
            <a:pPr marL="581555" indent="-457200">
              <a:buClrTx/>
              <a:buSzPct val="100000"/>
              <a:buFont typeface="+mj-lt"/>
              <a:buAutoNum type="arabicParenR"/>
            </a:pPr>
            <a:r>
              <a:rPr lang="en-US" sz="2000" dirty="0">
                <a:latin typeface="Arial" panose="020B0604020202020204" pitchFamily="34" charset="0"/>
                <a:cs typeface="Arial" panose="020B0604020202020204" pitchFamily="34" charset="0"/>
              </a:rPr>
              <a:t>WKVC HVAC Cooling Tower &amp; Water Temperature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1,100,000</a:t>
            </a:r>
          </a:p>
        </p:txBody>
      </p:sp>
    </p:spTree>
    <p:extLst>
      <p:ext uri="{BB962C8B-B14F-4D97-AF65-F5344CB8AC3E}">
        <p14:creationId xmlns:p14="http://schemas.microsoft.com/office/powerpoint/2010/main" val="840571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948" y="154314"/>
            <a:ext cx="9069705" cy="1286180"/>
          </a:xfrm>
        </p:spPr>
        <p:txBody>
          <a:bodyPr>
            <a:noAutofit/>
          </a:bodyPr>
          <a:lstStyle/>
          <a:p>
            <a:pPr algn="ctr"/>
            <a:r>
              <a:rPr lang="en-US" sz="4500" dirty="0" smtClean="0">
                <a:latin typeface="Arial" panose="020B0604020202020204" pitchFamily="34" charset="0"/>
                <a:cs typeface="Arial" panose="020B0604020202020204" pitchFamily="34" charset="0"/>
              </a:rPr>
              <a:t>Legislative Priorities</a:t>
            </a:r>
            <a:br>
              <a:rPr lang="en-US" sz="4500" dirty="0" smtClean="0">
                <a:latin typeface="Arial" panose="020B0604020202020204" pitchFamily="34" charset="0"/>
                <a:cs typeface="Arial" panose="020B0604020202020204" pitchFamily="34" charset="0"/>
              </a:rPr>
            </a:br>
            <a:r>
              <a:rPr lang="en-US" sz="4500" dirty="0" smtClean="0">
                <a:latin typeface="Arial" panose="020B0604020202020204" pitchFamily="34" charset="0"/>
                <a:cs typeface="Arial" panose="020B0604020202020204" pitchFamily="34" charset="0"/>
              </a:rPr>
              <a:t>for 2020</a:t>
            </a:r>
            <a:endParaRPr lang="en-US" sz="45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22948" y="1656618"/>
            <a:ext cx="9069705" cy="5887182"/>
          </a:xfrm>
        </p:spPr>
        <p:txBody>
          <a:bodyPr>
            <a:noAutofit/>
          </a:bodyPr>
          <a:lstStyle/>
          <a:p>
            <a:pPr marL="342900" indent="-342900">
              <a:buFont typeface="+mj-lt"/>
              <a:buAutoNum type="arabicPeriod"/>
            </a:pPr>
            <a:r>
              <a:rPr lang="en-US" sz="1750" dirty="0" smtClean="0">
                <a:latin typeface="Arial" panose="020B0604020202020204" pitchFamily="34" charset="0"/>
                <a:cs typeface="Arial" panose="020B0604020202020204" pitchFamily="34" charset="0"/>
              </a:rPr>
              <a:t>Exempt Military Retired Pay and Survivor Benefits from State Income Tax to make KY competitive with surrounding states. (BR 251/BR 367)</a:t>
            </a:r>
            <a:endParaRPr lang="en-US" sz="1750" dirty="0">
              <a:latin typeface="Arial" panose="020B0604020202020204" pitchFamily="34" charset="0"/>
              <a:cs typeface="Arial" panose="020B0604020202020204" pitchFamily="34" charset="0"/>
            </a:endParaRPr>
          </a:p>
          <a:p>
            <a:pPr marL="342900" indent="-342900">
              <a:buFont typeface="+mj-lt"/>
              <a:buAutoNum type="arabicPeriod"/>
            </a:pPr>
            <a:r>
              <a:rPr lang="en-US" sz="1750" dirty="0" smtClean="0">
                <a:latin typeface="Arial" panose="020B0604020202020204" pitchFamily="34" charset="0"/>
                <a:cs typeface="Arial" panose="020B0604020202020204" pitchFamily="34" charset="0"/>
              </a:rPr>
              <a:t>Exempt Veteran </a:t>
            </a:r>
            <a:r>
              <a:rPr lang="en-US" sz="1750" dirty="0">
                <a:latin typeface="Arial" panose="020B0604020202020204" pitchFamily="34" charset="0"/>
                <a:cs typeface="Arial" panose="020B0604020202020204" pitchFamily="34" charset="0"/>
              </a:rPr>
              <a:t>S</a:t>
            </a:r>
            <a:r>
              <a:rPr lang="en-US" sz="1750" dirty="0" smtClean="0">
                <a:latin typeface="Arial" panose="020B0604020202020204" pitchFamily="34" charset="0"/>
                <a:cs typeface="Arial" panose="020B0604020202020204" pitchFamily="34" charset="0"/>
              </a:rPr>
              <a:t>ervice Organizations from </a:t>
            </a:r>
            <a:r>
              <a:rPr lang="en-US" sz="1750" dirty="0">
                <a:latin typeface="Arial" panose="020B0604020202020204" pitchFamily="34" charset="0"/>
                <a:cs typeface="Arial" panose="020B0604020202020204" pitchFamily="34" charset="0"/>
              </a:rPr>
              <a:t>property </a:t>
            </a:r>
            <a:r>
              <a:rPr lang="en-US" sz="1750" dirty="0" smtClean="0">
                <a:latin typeface="Arial" panose="020B0604020202020204" pitchFamily="34" charset="0"/>
                <a:cs typeface="Arial" panose="020B0604020202020204" pitchFamily="34" charset="0"/>
              </a:rPr>
              <a:t>tax. (BR 127/BR 247)</a:t>
            </a:r>
          </a:p>
          <a:p>
            <a:pPr marL="342900" indent="-342900">
              <a:buFont typeface="+mj-lt"/>
              <a:buAutoNum type="arabicPeriod"/>
            </a:pPr>
            <a:r>
              <a:rPr lang="en-US" sz="1800" dirty="0">
                <a:latin typeface="Arial" panose="020B0604020202020204" pitchFamily="34" charset="0"/>
                <a:cs typeface="Arial" panose="020B0604020202020204" pitchFamily="34" charset="0"/>
              </a:rPr>
              <a:t>Bowling Green Veterans Center, design and </a:t>
            </a:r>
            <a:r>
              <a:rPr lang="en-US" sz="1800" dirty="0" smtClean="0">
                <a:latin typeface="Arial" panose="020B0604020202020204" pitchFamily="34" charset="0"/>
                <a:cs typeface="Arial" panose="020B0604020202020204" pitchFamily="34" charset="0"/>
              </a:rPr>
              <a:t>preconstruction. (BR 125)</a:t>
            </a:r>
            <a:endParaRPr lang="en-US" sz="1800" dirty="0">
              <a:latin typeface="Arial" panose="020B0604020202020204" pitchFamily="34" charset="0"/>
              <a:cs typeface="Arial" panose="020B0604020202020204" pitchFamily="34" charset="0"/>
            </a:endParaRPr>
          </a:p>
          <a:p>
            <a:pPr marL="342900" indent="-342900">
              <a:buFont typeface="+mj-lt"/>
              <a:buAutoNum type="arabicPeriod"/>
            </a:pPr>
            <a:r>
              <a:rPr lang="en-US" sz="1750" dirty="0">
                <a:latin typeface="Arial" panose="020B0604020202020204" pitchFamily="34" charset="0"/>
                <a:cs typeface="Arial" panose="020B0604020202020204" pitchFamily="34" charset="0"/>
              </a:rPr>
              <a:t>Allow certification as a </a:t>
            </a:r>
            <a:r>
              <a:rPr lang="en-US" sz="1750" dirty="0" smtClean="0">
                <a:latin typeface="Arial" panose="020B0604020202020204" pitchFamily="34" charset="0"/>
                <a:cs typeface="Arial" panose="020B0604020202020204" pitchFamily="34" charset="0"/>
              </a:rPr>
              <a:t>Service Disabled Veteran-Owned </a:t>
            </a:r>
            <a:r>
              <a:rPr lang="en-US" sz="1750" dirty="0">
                <a:latin typeface="Arial" panose="020B0604020202020204" pitchFamily="34" charset="0"/>
                <a:cs typeface="Arial" panose="020B0604020202020204" pitchFamily="34" charset="0"/>
              </a:rPr>
              <a:t>S</a:t>
            </a:r>
            <a:r>
              <a:rPr lang="en-US" sz="1750" dirty="0" smtClean="0">
                <a:latin typeface="Arial" panose="020B0604020202020204" pitchFamily="34" charset="0"/>
                <a:cs typeface="Arial" panose="020B0604020202020204" pitchFamily="34" charset="0"/>
              </a:rPr>
              <a:t>mall Business (SDVOSB) by </a:t>
            </a:r>
            <a:r>
              <a:rPr lang="en-US" sz="1750" dirty="0">
                <a:latin typeface="Arial" panose="020B0604020202020204" pitchFamily="34" charset="0"/>
                <a:cs typeface="Arial" panose="020B0604020202020204" pitchFamily="34" charset="0"/>
              </a:rPr>
              <a:t>the US Department of Veterans Affairs </a:t>
            </a:r>
            <a:r>
              <a:rPr lang="en-US" sz="1750" dirty="0" smtClean="0">
                <a:latin typeface="Arial" panose="020B0604020202020204" pitchFamily="34" charset="0"/>
                <a:cs typeface="Arial" panose="020B0604020202020204" pitchFamily="34" charset="0"/>
              </a:rPr>
              <a:t>(USDVA) for verification </a:t>
            </a:r>
            <a:r>
              <a:rPr lang="en-US" sz="1750" dirty="0">
                <a:latin typeface="Arial" panose="020B0604020202020204" pitchFamily="34" charset="0"/>
                <a:cs typeface="Arial" panose="020B0604020202020204" pitchFamily="34" charset="0"/>
              </a:rPr>
              <a:t>and e</a:t>
            </a:r>
            <a:r>
              <a:rPr lang="en-US" sz="1750" dirty="0" smtClean="0">
                <a:latin typeface="Arial" panose="020B0604020202020204" pitchFamily="34" charset="0"/>
                <a:cs typeface="Arial" panose="020B0604020202020204" pitchFamily="34" charset="0"/>
              </a:rPr>
              <a:t>valuation </a:t>
            </a:r>
            <a:r>
              <a:rPr lang="en-US" sz="1750" dirty="0">
                <a:latin typeface="Arial" panose="020B0604020202020204" pitchFamily="34" charset="0"/>
                <a:cs typeface="Arial" panose="020B0604020202020204" pitchFamily="34" charset="0"/>
              </a:rPr>
              <a:t>who meet the criteria of veteran eligibility, ownership, and control.</a:t>
            </a:r>
          </a:p>
          <a:p>
            <a:pPr marL="342900" indent="-342900">
              <a:buFont typeface="+mj-lt"/>
              <a:buAutoNum type="arabicPeriod"/>
            </a:pPr>
            <a:r>
              <a:rPr lang="en-US" sz="1750" dirty="0">
                <a:latin typeface="Arial" panose="020B0604020202020204" pitchFamily="34" charset="0"/>
                <a:cs typeface="Arial" panose="020B0604020202020204" pitchFamily="34" charset="0"/>
              </a:rPr>
              <a:t>Clarify eligibility for a special military license plate and </a:t>
            </a:r>
            <a:r>
              <a:rPr lang="en-US" sz="1750" dirty="0" smtClean="0">
                <a:latin typeface="Arial" panose="020B0604020202020204" pitchFamily="34" charset="0"/>
                <a:cs typeface="Arial" panose="020B0604020202020204" pitchFamily="34" charset="0"/>
              </a:rPr>
              <a:t>provide </a:t>
            </a:r>
            <a:r>
              <a:rPr lang="en-US" sz="1750" dirty="0">
                <a:latin typeface="Arial" panose="020B0604020202020204" pitchFamily="34" charset="0"/>
                <a:cs typeface="Arial" panose="020B0604020202020204" pitchFamily="34" charset="0"/>
              </a:rPr>
              <a:t>for a special military license </a:t>
            </a:r>
            <a:r>
              <a:rPr lang="en-US" sz="1750" dirty="0" smtClean="0">
                <a:latin typeface="Arial" panose="020B0604020202020204" pitchFamily="34" charset="0"/>
                <a:cs typeface="Arial" panose="020B0604020202020204" pitchFamily="34" charset="0"/>
              </a:rPr>
              <a:t>plate </a:t>
            </a:r>
            <a:r>
              <a:rPr lang="en-US" sz="1750" dirty="0">
                <a:latin typeface="Arial" panose="020B0604020202020204" pitchFamily="34" charset="0"/>
                <a:cs typeface="Arial" panose="020B0604020202020204" pitchFamily="34" charset="0"/>
              </a:rPr>
              <a:t>for spouses of </a:t>
            </a:r>
            <a:r>
              <a:rPr lang="en-US" sz="1750" dirty="0" smtClean="0">
                <a:latin typeface="Arial" panose="020B0604020202020204" pitchFamily="34" charset="0"/>
                <a:cs typeface="Arial" panose="020B0604020202020204" pitchFamily="34" charset="0"/>
              </a:rPr>
              <a:t>veterans.</a:t>
            </a:r>
          </a:p>
          <a:p>
            <a:pPr marL="342900" indent="-342900">
              <a:buFont typeface="+mj-lt"/>
              <a:buAutoNum type="arabicPeriod"/>
            </a:pPr>
            <a:r>
              <a:rPr lang="en-US" sz="1750" dirty="0" smtClean="0">
                <a:latin typeface="Arial" panose="020B0604020202020204" pitchFamily="34" charset="0"/>
                <a:cs typeface="Arial" panose="020B0604020202020204" pitchFamily="34" charset="0"/>
              </a:rPr>
              <a:t>Allow veterans </a:t>
            </a:r>
            <a:r>
              <a:rPr lang="en-US" sz="1750" dirty="0">
                <a:latin typeface="Arial" panose="020B0604020202020204" pitchFamily="34" charset="0"/>
                <a:cs typeface="Arial" panose="020B0604020202020204" pitchFamily="34" charset="0"/>
              </a:rPr>
              <a:t>who are paid at the 100 percent rate </a:t>
            </a:r>
            <a:r>
              <a:rPr lang="en-US" sz="1750" dirty="0" smtClean="0">
                <a:latin typeface="Arial" panose="020B0604020202020204" pitchFamily="34" charset="0"/>
                <a:cs typeface="Arial" panose="020B0604020202020204" pitchFamily="34" charset="0"/>
              </a:rPr>
              <a:t>for service-connected </a:t>
            </a:r>
            <a:r>
              <a:rPr lang="en-US" sz="1750" dirty="0">
                <a:latin typeface="Arial" panose="020B0604020202020204" pitchFamily="34" charset="0"/>
                <a:cs typeface="Arial" panose="020B0604020202020204" pitchFamily="34" charset="0"/>
              </a:rPr>
              <a:t>disabilities by the USDVA to purchase disabled veteran license plates with </a:t>
            </a:r>
            <a:r>
              <a:rPr lang="en-US" sz="1750" dirty="0" smtClean="0">
                <a:latin typeface="Arial" panose="020B0604020202020204" pitchFamily="34" charset="0"/>
                <a:cs typeface="Arial" panose="020B0604020202020204" pitchFamily="34" charset="0"/>
              </a:rPr>
              <a:t>no initial </a:t>
            </a:r>
            <a:r>
              <a:rPr lang="en-US" sz="1750" dirty="0">
                <a:latin typeface="Arial" panose="020B0604020202020204" pitchFamily="34" charset="0"/>
                <a:cs typeface="Arial" panose="020B0604020202020204" pitchFamily="34" charset="0"/>
              </a:rPr>
              <a:t>fee or renewal fee.</a:t>
            </a:r>
            <a:endParaRPr lang="en-US" sz="1750" dirty="0" smtClean="0">
              <a:latin typeface="Arial" panose="020B0604020202020204" pitchFamily="34" charset="0"/>
              <a:cs typeface="Arial" panose="020B0604020202020204" pitchFamily="34" charset="0"/>
            </a:endParaRPr>
          </a:p>
          <a:p>
            <a:pPr marL="342900" indent="-342900">
              <a:buFont typeface="+mj-lt"/>
              <a:buAutoNum type="arabicPeriod"/>
            </a:pPr>
            <a:r>
              <a:rPr lang="en-US" sz="1750" dirty="0">
                <a:latin typeface="Arial" panose="020B0604020202020204" pitchFamily="34" charset="0"/>
                <a:cs typeface="Arial" panose="020B0604020202020204" pitchFamily="34" charset="0"/>
              </a:rPr>
              <a:t>A</a:t>
            </a:r>
            <a:r>
              <a:rPr lang="en-US" sz="1750" dirty="0" smtClean="0">
                <a:latin typeface="Arial" panose="020B0604020202020204" pitchFamily="34" charset="0"/>
                <a:cs typeface="Arial" panose="020B0604020202020204" pitchFamily="34" charset="0"/>
              </a:rPr>
              <a:t>mend </a:t>
            </a:r>
            <a:r>
              <a:rPr lang="en-US" sz="1750" dirty="0">
                <a:latin typeface="Arial" panose="020B0604020202020204" pitchFamily="34" charset="0"/>
                <a:cs typeface="Arial" panose="020B0604020202020204" pitchFamily="34" charset="0"/>
              </a:rPr>
              <a:t>KRS 132.810 to expand the </a:t>
            </a:r>
            <a:r>
              <a:rPr lang="en-US" sz="1750" dirty="0" smtClean="0">
                <a:latin typeface="Arial" panose="020B0604020202020204" pitchFamily="34" charset="0"/>
                <a:cs typeface="Arial" panose="020B0604020202020204" pitchFamily="34" charset="0"/>
              </a:rPr>
              <a:t>homestead exemption </a:t>
            </a:r>
            <a:r>
              <a:rPr lang="en-US" sz="1750" dirty="0">
                <a:latin typeface="Arial" panose="020B0604020202020204" pitchFamily="34" charset="0"/>
                <a:cs typeface="Arial" panose="020B0604020202020204" pitchFamily="34" charset="0"/>
              </a:rPr>
              <a:t>in the Constitution to include surviving un-remarried spouses of totally </a:t>
            </a:r>
            <a:r>
              <a:rPr lang="en-US" sz="1750" dirty="0" smtClean="0">
                <a:latin typeface="Arial" panose="020B0604020202020204" pitchFamily="34" charset="0"/>
                <a:cs typeface="Arial" panose="020B0604020202020204" pitchFamily="34" charset="0"/>
              </a:rPr>
              <a:t>disabled veterans </a:t>
            </a:r>
            <a:r>
              <a:rPr lang="en-US" sz="1750" dirty="0">
                <a:latin typeface="Arial" panose="020B0604020202020204" pitchFamily="34" charset="0"/>
                <a:cs typeface="Arial" panose="020B0604020202020204" pitchFamily="34" charset="0"/>
              </a:rPr>
              <a:t>of the United States Armed Forces</a:t>
            </a:r>
            <a:r>
              <a:rPr lang="en-US" sz="1750" dirty="0" smtClean="0">
                <a:latin typeface="Arial" panose="020B0604020202020204" pitchFamily="34" charset="0"/>
                <a:cs typeface="Arial" panose="020B0604020202020204" pitchFamily="34" charset="0"/>
              </a:rPr>
              <a:t>.</a:t>
            </a:r>
          </a:p>
          <a:p>
            <a:pPr marL="342900" indent="-342900">
              <a:buFont typeface="+mj-lt"/>
              <a:buAutoNum type="arabicPeriod"/>
            </a:pPr>
            <a:r>
              <a:rPr lang="en-US" sz="1750" dirty="0" smtClean="0">
                <a:latin typeface="Arial" panose="020B0604020202020204" pitchFamily="34" charset="0"/>
                <a:cs typeface="Arial" panose="020B0604020202020204" pitchFamily="34" charset="0"/>
              </a:rPr>
              <a:t>Designate </a:t>
            </a:r>
            <a:r>
              <a:rPr lang="en-US" sz="1750" dirty="0">
                <a:latin typeface="Arial" panose="020B0604020202020204" pitchFamily="34" charset="0"/>
                <a:cs typeface="Arial" panose="020B0604020202020204" pitchFamily="34" charset="0"/>
              </a:rPr>
              <a:t>the Honor and Remember flag as the </a:t>
            </a:r>
            <a:r>
              <a:rPr lang="en-US" sz="1750" dirty="0" smtClean="0">
                <a:latin typeface="Arial" panose="020B0604020202020204" pitchFamily="34" charset="0"/>
                <a:cs typeface="Arial" panose="020B0604020202020204" pitchFamily="34" charset="0"/>
              </a:rPr>
              <a:t>state’s emblem </a:t>
            </a:r>
            <a:r>
              <a:rPr lang="en-US" sz="1750" dirty="0">
                <a:latin typeface="Arial" panose="020B0604020202020204" pitchFamily="34" charset="0"/>
                <a:cs typeface="Arial" panose="020B0604020202020204" pitchFamily="34" charset="0"/>
              </a:rPr>
              <a:t>of the service and sacrifice of the men and women of the US Armed Forces who </a:t>
            </a:r>
            <a:r>
              <a:rPr lang="en-US" sz="1750" dirty="0" smtClean="0">
                <a:latin typeface="Arial" panose="020B0604020202020204" pitchFamily="34" charset="0"/>
                <a:cs typeface="Arial" panose="020B0604020202020204" pitchFamily="34" charset="0"/>
              </a:rPr>
              <a:t>have given </a:t>
            </a:r>
            <a:r>
              <a:rPr lang="en-US" sz="1750" dirty="0">
                <a:latin typeface="Arial" panose="020B0604020202020204" pitchFamily="34" charset="0"/>
                <a:cs typeface="Arial" panose="020B0604020202020204" pitchFamily="34" charset="0"/>
              </a:rPr>
              <a:t>their lives in the line of duty</a:t>
            </a:r>
            <a:r>
              <a:rPr lang="en-US" sz="1750" dirty="0" smtClean="0">
                <a:latin typeface="Arial" panose="020B0604020202020204" pitchFamily="34" charset="0"/>
                <a:cs typeface="Arial" panose="020B0604020202020204" pitchFamily="34" charset="0"/>
              </a:rPr>
              <a:t>. (BR 85)</a:t>
            </a:r>
          </a:p>
          <a:p>
            <a:pPr marL="342900" indent="-342900">
              <a:buFont typeface="+mj-lt"/>
              <a:buAutoNum type="arabicPeriod"/>
            </a:pPr>
            <a:r>
              <a:rPr lang="en-US" sz="1750" dirty="0" smtClean="0">
                <a:latin typeface="Arial" panose="020B0604020202020204" pitchFamily="34" charset="0"/>
                <a:cs typeface="Arial" panose="020B0604020202020204" pitchFamily="34" charset="0"/>
              </a:rPr>
              <a:t>Amend definition of Veteran-owned Business. (BR 412)</a:t>
            </a:r>
          </a:p>
        </p:txBody>
      </p:sp>
    </p:spTree>
    <p:extLst>
      <p:ext uri="{BB962C8B-B14F-4D97-AF65-F5344CB8AC3E}">
        <p14:creationId xmlns:p14="http://schemas.microsoft.com/office/powerpoint/2010/main" val="1814795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948" y="154314"/>
            <a:ext cx="9069705" cy="1286180"/>
          </a:xfrm>
        </p:spPr>
        <p:txBody>
          <a:bodyPr>
            <a:noAutofit/>
          </a:bodyPr>
          <a:lstStyle/>
          <a:p>
            <a:pPr algn="ctr"/>
            <a:r>
              <a:rPr lang="en-US" sz="4500" dirty="0" smtClean="0">
                <a:latin typeface="Arial" panose="020B0604020202020204" pitchFamily="34" charset="0"/>
                <a:cs typeface="Arial" panose="020B0604020202020204" pitchFamily="34" charset="0"/>
              </a:rPr>
              <a:t>Legislative Priorities</a:t>
            </a:r>
            <a:br>
              <a:rPr lang="en-US" sz="4500" dirty="0" smtClean="0">
                <a:latin typeface="Arial" panose="020B0604020202020204" pitchFamily="34" charset="0"/>
                <a:cs typeface="Arial" panose="020B0604020202020204" pitchFamily="34" charset="0"/>
              </a:rPr>
            </a:br>
            <a:r>
              <a:rPr lang="en-US" sz="4500" dirty="0" smtClean="0">
                <a:latin typeface="Arial" panose="020B0604020202020204" pitchFamily="34" charset="0"/>
                <a:cs typeface="Arial" panose="020B0604020202020204" pitchFamily="34" charset="0"/>
              </a:rPr>
              <a:t>for 2020</a:t>
            </a:r>
            <a:endParaRPr lang="en-US" sz="45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22948" y="1656618"/>
            <a:ext cx="9069705" cy="5887182"/>
          </a:xfrm>
        </p:spPr>
        <p:txBody>
          <a:bodyPr>
            <a:noAutofit/>
          </a:bodyPr>
          <a:lstStyle/>
          <a:p>
            <a:pPr marL="342900" indent="-342900">
              <a:buFont typeface="+mj-lt"/>
              <a:buAutoNum type="arabicPeriod" startAt="10"/>
            </a:pPr>
            <a:r>
              <a:rPr lang="en-US" sz="1750" dirty="0" smtClean="0">
                <a:latin typeface="Arial" panose="020B0604020202020204" pitchFamily="34" charset="0"/>
                <a:cs typeface="Arial" panose="020B0604020202020204" pitchFamily="34" charset="0"/>
              </a:rPr>
              <a:t>Veteran Suicide Memorial Mile Interstate-75 in Whitley County. (BR 109)</a:t>
            </a:r>
          </a:p>
          <a:p>
            <a:pPr marL="342900" indent="-342900">
              <a:buFont typeface="+mj-lt"/>
              <a:buAutoNum type="arabicPeriod" startAt="10"/>
            </a:pPr>
            <a:r>
              <a:rPr lang="en-US" sz="1750" dirty="0" smtClean="0">
                <a:latin typeface="Arial" panose="020B0604020202020204" pitchFamily="34" charset="0"/>
                <a:cs typeface="Arial" panose="020B0604020202020204" pitchFamily="34" charset="0"/>
              </a:rPr>
              <a:t>Amend </a:t>
            </a:r>
            <a:r>
              <a:rPr lang="en-US" sz="1750" dirty="0">
                <a:latin typeface="Arial" panose="020B0604020202020204" pitchFamily="34" charset="0"/>
                <a:cs typeface="Arial" panose="020B0604020202020204" pitchFamily="34" charset="0"/>
              </a:rPr>
              <a:t>KRS 40.317 </a:t>
            </a:r>
            <a:r>
              <a:rPr lang="en-US" sz="1750" dirty="0" smtClean="0">
                <a:latin typeface="Arial" panose="020B0604020202020204" pitchFamily="34" charset="0"/>
                <a:cs typeface="Arial" panose="020B0604020202020204" pitchFamily="34" charset="0"/>
              </a:rPr>
              <a:t>to remove requirement for KDVA to employ no fewer than five Veteran Benefits Regional Administrators.</a:t>
            </a:r>
          </a:p>
          <a:p>
            <a:pPr marL="342900" indent="-342900">
              <a:buFont typeface="+mj-lt"/>
              <a:buAutoNum type="arabicPeriod" startAt="10"/>
            </a:pPr>
            <a:r>
              <a:rPr lang="en-US" sz="1750" dirty="0">
                <a:latin typeface="Arial" panose="020B0604020202020204" pitchFamily="34" charset="0"/>
                <a:cs typeface="Arial" panose="020B0604020202020204" pitchFamily="34" charset="0"/>
              </a:rPr>
              <a:t>Amend KRS 159.075 Pre-enrollment and </a:t>
            </a:r>
            <a:r>
              <a:rPr lang="en-US" sz="1750" dirty="0" smtClean="0">
                <a:latin typeface="Arial" panose="020B0604020202020204" pitchFamily="34" charset="0"/>
                <a:cs typeface="Arial" panose="020B0604020202020204" pitchFamily="34" charset="0"/>
              </a:rPr>
              <a:t>Preadmission </a:t>
            </a:r>
            <a:r>
              <a:rPr lang="en-US" sz="1750" dirty="0">
                <a:latin typeface="Arial" panose="020B0604020202020204" pitchFamily="34" charset="0"/>
                <a:cs typeface="Arial" panose="020B0604020202020204" pitchFamily="34" charset="0"/>
              </a:rPr>
              <a:t>of Military </a:t>
            </a:r>
            <a:r>
              <a:rPr lang="en-US" sz="1750" dirty="0" smtClean="0">
                <a:latin typeface="Arial" panose="020B0604020202020204" pitchFamily="34" charset="0"/>
                <a:cs typeface="Arial" panose="020B0604020202020204" pitchFamily="34" charset="0"/>
              </a:rPr>
              <a:t>child to include transfers from Active Duty to Reserve Component and to waive Tuition Exception fees for military families living in temporary housing outside the school district while permanent home is being built in the school district.</a:t>
            </a:r>
            <a:endParaRPr lang="en-US" sz="17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5940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295738"/>
            <a:ext cx="10363200" cy="1021615"/>
          </a:xfrm>
        </p:spPr>
        <p:txBody>
          <a:bodyPr>
            <a:normAutofit/>
          </a:bodyPr>
          <a:lstStyle/>
          <a:p>
            <a:pPr algn="ctr"/>
            <a:r>
              <a:rPr lang="en-US" sz="4080" dirty="0" smtClean="0">
                <a:latin typeface="Arial" panose="020B0604020202020204" pitchFamily="34" charset="0"/>
                <a:cs typeface="Arial" panose="020B0604020202020204" pitchFamily="34" charset="0"/>
              </a:rPr>
              <a:t>Recent Successes</a:t>
            </a:r>
            <a:endParaRPr lang="en-US" sz="4080" dirty="0">
              <a:latin typeface="Arial" panose="020B0604020202020204" pitchFamily="34" charset="0"/>
              <a:cs typeface="Arial" panose="020B0604020202020204" pitchFamily="34" charset="0"/>
            </a:endParaRPr>
          </a:p>
        </p:txBody>
      </p:sp>
      <p:sp>
        <p:nvSpPr>
          <p:cNvPr id="4" name="Content Placeholder 2"/>
          <p:cNvSpPr>
            <a:spLocks noGrp="1"/>
          </p:cNvSpPr>
          <p:nvPr>
            <p:ph idx="1"/>
          </p:nvPr>
        </p:nvSpPr>
        <p:spPr>
          <a:xfrm>
            <a:off x="1017321" y="1666410"/>
            <a:ext cx="8751147" cy="5354320"/>
          </a:xfrm>
        </p:spPr>
        <p:txBody>
          <a:bodyPr>
            <a:noAutofit/>
          </a:bodyPr>
          <a:lstStyle/>
          <a:p>
            <a:pPr lvl="0"/>
            <a:r>
              <a:rPr lang="en-US" sz="2100" b="1" dirty="0" smtClean="0">
                <a:latin typeface="Arial" panose="020B0604020202020204" pitchFamily="34" charset="0"/>
                <a:cs typeface="Arial" panose="020B0604020202020204" pitchFamily="34" charset="0"/>
              </a:rPr>
              <a:t>Top </a:t>
            </a:r>
            <a:r>
              <a:rPr lang="en-US" sz="2100" b="1" dirty="0">
                <a:latin typeface="Arial" panose="020B0604020202020204" pitchFamily="34" charset="0"/>
                <a:cs typeface="Arial" panose="020B0604020202020204" pitchFamily="34" charset="0"/>
              </a:rPr>
              <a:t>Rated Veterans Centers</a:t>
            </a:r>
            <a:r>
              <a:rPr lang="en-US" sz="2100" dirty="0">
                <a:latin typeface="Arial" panose="020B0604020202020204" pitchFamily="34" charset="0"/>
                <a:cs typeface="Arial" panose="020B0604020202020204" pitchFamily="34" charset="0"/>
              </a:rPr>
              <a:t> - In October 2019, </a:t>
            </a:r>
            <a:r>
              <a:rPr lang="en-US" sz="2100" b="1" dirty="0">
                <a:latin typeface="Arial" panose="020B0604020202020204" pitchFamily="34" charset="0"/>
                <a:cs typeface="Arial" panose="020B0604020202020204" pitchFamily="34" charset="0"/>
              </a:rPr>
              <a:t>for the first time ever – </a:t>
            </a:r>
            <a:r>
              <a:rPr lang="en-US" sz="2100" b="1" i="1" dirty="0">
                <a:latin typeface="Arial" panose="020B0604020202020204" pitchFamily="34" charset="0"/>
                <a:cs typeface="Arial" panose="020B0604020202020204" pitchFamily="34" charset="0"/>
              </a:rPr>
              <a:t>all of Kentucky’s state veterans long-term care centers </a:t>
            </a:r>
            <a:r>
              <a:rPr lang="en-US" sz="2100" b="1" i="1" u="sng" dirty="0">
                <a:latin typeface="Arial" panose="020B0604020202020204" pitchFamily="34" charset="0"/>
                <a:cs typeface="Arial" panose="020B0604020202020204" pitchFamily="34" charset="0"/>
              </a:rPr>
              <a:t>earned the top rating</a:t>
            </a:r>
            <a:r>
              <a:rPr lang="en-US" sz="2100" b="1" dirty="0">
                <a:latin typeface="Arial" panose="020B0604020202020204" pitchFamily="34" charset="0"/>
                <a:cs typeface="Arial" panose="020B0604020202020204" pitchFamily="34" charset="0"/>
              </a:rPr>
              <a:t> (5-Stars)</a:t>
            </a:r>
            <a:r>
              <a:rPr lang="en-US" sz="2100" dirty="0">
                <a:latin typeface="Arial" panose="020B0604020202020204" pitchFamily="34" charset="0"/>
                <a:cs typeface="Arial" panose="020B0604020202020204" pitchFamily="34" charset="0"/>
              </a:rPr>
              <a:t> from the federal agency that oversees long-term care facilities.*  The federal Centers for Medicare and Medicaid Services (CMS) created the Five-Star Quality Rating System to help consumers, their families, and caregivers compare nursing homes more easily.  </a:t>
            </a:r>
          </a:p>
          <a:p>
            <a:pPr lvl="0"/>
            <a:r>
              <a:rPr lang="en-US" sz="2100" b="1" dirty="0" smtClean="0">
                <a:latin typeface="Arial" panose="020B0604020202020204" pitchFamily="34" charset="0"/>
                <a:cs typeface="Arial" panose="020B0604020202020204" pitchFamily="34" charset="0"/>
              </a:rPr>
              <a:t>Top </a:t>
            </a:r>
            <a:r>
              <a:rPr lang="en-US" sz="2100" b="1" dirty="0">
                <a:latin typeface="Arial" panose="020B0604020202020204" pitchFamily="34" charset="0"/>
                <a:cs typeface="Arial" panose="020B0604020202020204" pitchFamily="34" charset="0"/>
              </a:rPr>
              <a:t>Rated Veterans Cemetery</a:t>
            </a:r>
            <a:r>
              <a:rPr lang="en-US" sz="2100" dirty="0">
                <a:latin typeface="Arial" panose="020B0604020202020204" pitchFamily="34" charset="0"/>
                <a:cs typeface="Arial" panose="020B0604020202020204" pitchFamily="34" charset="0"/>
              </a:rPr>
              <a:t> - In July 2019, </a:t>
            </a:r>
            <a:r>
              <a:rPr lang="en-US" sz="2100" dirty="0" smtClean="0">
                <a:latin typeface="Arial" panose="020B0604020202020204" pitchFamily="34" charset="0"/>
                <a:cs typeface="Arial" panose="020B0604020202020204" pitchFamily="34" charset="0"/>
              </a:rPr>
              <a:t>the </a:t>
            </a:r>
            <a:r>
              <a:rPr lang="en-US" sz="2100" dirty="0">
                <a:latin typeface="Arial" panose="020B0604020202020204" pitchFamily="34" charset="0"/>
                <a:cs typeface="Arial" panose="020B0604020202020204" pitchFamily="34" charset="0"/>
              </a:rPr>
              <a:t>National Cemetery </a:t>
            </a:r>
            <a:r>
              <a:rPr lang="en-US" sz="2100" dirty="0" smtClean="0">
                <a:latin typeface="Arial" panose="020B0604020202020204" pitchFamily="34" charset="0"/>
                <a:cs typeface="Arial" panose="020B0604020202020204" pitchFamily="34" charset="0"/>
              </a:rPr>
              <a:t>Administration </a:t>
            </a:r>
            <a:r>
              <a:rPr lang="en-US" sz="2100" dirty="0">
                <a:latin typeface="Arial" panose="020B0604020202020204" pitchFamily="34" charset="0"/>
                <a:cs typeface="Arial" panose="020B0604020202020204" pitchFamily="34" charset="0"/>
              </a:rPr>
              <a:t>visited Kentucky Veterans Cemetery North (KVCN) in Williamstown, </a:t>
            </a:r>
            <a:r>
              <a:rPr lang="en-US" sz="2100" dirty="0" smtClean="0">
                <a:latin typeface="Arial" panose="020B0604020202020204" pitchFamily="34" charset="0"/>
                <a:cs typeface="Arial" panose="020B0604020202020204" pitchFamily="34" charset="0"/>
              </a:rPr>
              <a:t>KY.  Following a rigorous inspection, the cemetery received an overall </a:t>
            </a:r>
            <a:r>
              <a:rPr lang="en-US" sz="2100" dirty="0">
                <a:latin typeface="Arial" panose="020B0604020202020204" pitchFamily="34" charset="0"/>
                <a:cs typeface="Arial" panose="020B0604020202020204" pitchFamily="34" charset="0"/>
              </a:rPr>
              <a:t>compliance percentage of </a:t>
            </a:r>
            <a:r>
              <a:rPr lang="en-US" sz="2100" b="1" i="1" dirty="0">
                <a:latin typeface="Arial" panose="020B0604020202020204" pitchFamily="34" charset="0"/>
                <a:cs typeface="Arial" panose="020B0604020202020204" pitchFamily="34" charset="0"/>
              </a:rPr>
              <a:t>96 percent</a:t>
            </a:r>
            <a:r>
              <a:rPr lang="en-US" sz="2100" dirty="0" smtClean="0">
                <a:latin typeface="Arial" panose="020B0604020202020204" pitchFamily="34" charset="0"/>
                <a:cs typeface="Arial" panose="020B0604020202020204" pitchFamily="34" charset="0"/>
              </a:rPr>
              <a:t>.**  And was </a:t>
            </a:r>
            <a:r>
              <a:rPr lang="en-US" sz="2100" dirty="0">
                <a:latin typeface="Arial" panose="020B0604020202020204" pitchFamily="34" charset="0"/>
                <a:cs typeface="Arial" panose="020B0604020202020204" pitchFamily="34" charset="0"/>
              </a:rPr>
              <a:t>rated as </a:t>
            </a:r>
            <a:r>
              <a:rPr lang="en-US" sz="2100" dirty="0" smtClean="0">
                <a:latin typeface="Arial" panose="020B0604020202020204" pitchFamily="34" charset="0"/>
                <a:cs typeface="Arial" panose="020B0604020202020204" pitchFamily="34" charset="0"/>
              </a:rPr>
              <a:t>one of the </a:t>
            </a:r>
            <a:r>
              <a:rPr lang="en-US" sz="2100" b="1" i="1" u="sng" dirty="0">
                <a:latin typeface="Arial" panose="020B0604020202020204" pitchFamily="34" charset="0"/>
                <a:cs typeface="Arial" panose="020B0604020202020204" pitchFamily="34" charset="0"/>
              </a:rPr>
              <a:t>top State Veteran </a:t>
            </a:r>
            <a:r>
              <a:rPr lang="en-US" sz="2100" b="1" i="1" u="sng" dirty="0" smtClean="0">
                <a:latin typeface="Arial" panose="020B0604020202020204" pitchFamily="34" charset="0"/>
                <a:cs typeface="Arial" panose="020B0604020202020204" pitchFamily="34" charset="0"/>
              </a:rPr>
              <a:t>Cemeteries </a:t>
            </a:r>
            <a:r>
              <a:rPr lang="en-US" sz="2100" b="1" i="1" u="sng" dirty="0">
                <a:latin typeface="Arial" panose="020B0604020202020204" pitchFamily="34" charset="0"/>
                <a:cs typeface="Arial" panose="020B0604020202020204" pitchFamily="34" charset="0"/>
              </a:rPr>
              <a:t>in the country</a:t>
            </a:r>
            <a:r>
              <a:rPr lang="en-US" sz="2100" dirty="0">
                <a:latin typeface="Arial" panose="020B0604020202020204" pitchFamily="34" charset="0"/>
                <a:cs typeface="Arial" panose="020B0604020202020204" pitchFamily="34" charset="0"/>
              </a:rPr>
              <a:t> for 2019</a:t>
            </a:r>
            <a:r>
              <a:rPr lang="en-US" sz="2100" dirty="0" smtClean="0">
                <a:latin typeface="Arial" panose="020B0604020202020204" pitchFamily="34" charset="0"/>
                <a:cs typeface="Arial" panose="020B0604020202020204" pitchFamily="34" charset="0"/>
              </a:rPr>
              <a:t>.</a:t>
            </a:r>
          </a:p>
          <a:p>
            <a:pPr marL="0" indent="0">
              <a:buNone/>
            </a:pPr>
            <a:r>
              <a:rPr lang="en-US" sz="1200" dirty="0">
                <a:latin typeface="Arial" panose="020B0604020202020204" pitchFamily="34" charset="0"/>
                <a:cs typeface="Arial" panose="020B0604020202020204" pitchFamily="34" charset="0"/>
              </a:rPr>
              <a:t>*Nursing Home Compare (24 October 2019).  The official U.S. government site for Medicare.  Retrieved from </a:t>
            </a:r>
            <a:r>
              <a:rPr lang="en-US" sz="1200" dirty="0">
                <a:latin typeface="Arial" panose="020B0604020202020204" pitchFamily="34" charset="0"/>
                <a:cs typeface="Arial" panose="020B0604020202020204" pitchFamily="34" charset="0"/>
                <a:hlinkClick r:id="rId3"/>
              </a:rPr>
              <a:t>https://www.medicare.gov/nursinghomecompare/search.html</a:t>
            </a:r>
            <a:r>
              <a:rPr lang="en-US" sz="1200" dirty="0">
                <a:latin typeface="Arial" panose="020B0604020202020204" pitchFamily="34" charset="0"/>
                <a:cs typeface="Arial" panose="020B0604020202020204" pitchFamily="34" charset="0"/>
              </a:rPr>
              <a:t> </a:t>
            </a:r>
          </a:p>
          <a:p>
            <a:pPr marL="0" indent="0">
              <a:buNone/>
            </a:pPr>
            <a:r>
              <a:rPr lang="en-US" sz="1200" dirty="0" smtClean="0">
                <a:latin typeface="Arial" panose="020B0604020202020204" pitchFamily="34" charset="0"/>
                <a:cs typeface="Arial" panose="020B0604020202020204" pitchFamily="34" charset="0"/>
              </a:rPr>
              <a:t>**National </a:t>
            </a:r>
            <a:r>
              <a:rPr lang="en-US" sz="1200" dirty="0">
                <a:latin typeface="Arial" panose="020B0604020202020204" pitchFamily="34" charset="0"/>
                <a:cs typeface="Arial" panose="020B0604020202020204" pitchFamily="34" charset="0"/>
              </a:rPr>
              <a:t>Cemetery Administration (1 August 2019).  Veterans Cemetery Grants Compliance Review Program; </a:t>
            </a:r>
            <a:r>
              <a:rPr lang="en-US" sz="1200" i="1" dirty="0">
                <a:latin typeface="Arial" panose="020B0604020202020204" pitchFamily="34" charset="0"/>
                <a:cs typeface="Arial" panose="020B0604020202020204" pitchFamily="34" charset="0"/>
              </a:rPr>
              <a:t>Preliminary Findings Report for Kentucky Veterans Cemetery </a:t>
            </a:r>
            <a:r>
              <a:rPr lang="en-US" sz="1200" i="1" dirty="0" smtClean="0">
                <a:latin typeface="Arial" panose="020B0604020202020204" pitchFamily="34" charset="0"/>
                <a:cs typeface="Arial" panose="020B0604020202020204" pitchFamily="34" charset="0"/>
              </a:rPr>
              <a:t>North</a:t>
            </a:r>
            <a:endParaRPr lang="en-US" sz="1200" dirty="0">
              <a:latin typeface="Arial" panose="020B0604020202020204" pitchFamily="34" charset="0"/>
              <a:cs typeface="Arial" panose="020B0604020202020204" pitchFamily="34" charset="0"/>
            </a:endParaRPr>
          </a:p>
        </p:txBody>
      </p:sp>
      <p:sp>
        <p:nvSpPr>
          <p:cNvPr id="5" name="Content Placeholder 2"/>
          <p:cNvSpPr txBox="1">
            <a:spLocks/>
          </p:cNvSpPr>
          <p:nvPr/>
        </p:nvSpPr>
        <p:spPr>
          <a:xfrm>
            <a:off x="573798" y="2038456"/>
            <a:ext cx="9318655" cy="2279545"/>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fontAlgn="auto"/>
            <a:endParaRPr lang="en-US" sz="3173" dirty="0">
              <a:latin typeface="Californian FB" pitchFamily="18" charset="0"/>
            </a:endParaRPr>
          </a:p>
        </p:txBody>
      </p:sp>
    </p:spTree>
    <p:extLst>
      <p:ext uri="{BB962C8B-B14F-4D97-AF65-F5344CB8AC3E}">
        <p14:creationId xmlns:p14="http://schemas.microsoft.com/office/powerpoint/2010/main" val="37161909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948" y="154313"/>
            <a:ext cx="9069705" cy="973029"/>
          </a:xfrm>
        </p:spPr>
        <p:txBody>
          <a:bodyPr>
            <a:normAutofit/>
          </a:bodyPr>
          <a:lstStyle/>
          <a:p>
            <a:pPr algn="ctr"/>
            <a:r>
              <a:rPr lang="en-US" sz="4500" dirty="0" smtClean="0">
                <a:latin typeface="Arial" panose="020B0604020202020204" pitchFamily="34" charset="0"/>
                <a:cs typeface="Arial" panose="020B0604020202020204" pitchFamily="34" charset="0"/>
              </a:rPr>
              <a:t>Major Events</a:t>
            </a:r>
            <a:endParaRPr lang="en-US" sz="45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22948" y="1427967"/>
            <a:ext cx="9069705" cy="5572591"/>
          </a:xfrm>
        </p:spPr>
        <p:txBody>
          <a:bodyPr>
            <a:normAutofit/>
          </a:bodyPr>
          <a:lstStyle/>
          <a:p>
            <a:pPr marL="0" indent="0" algn="ctr">
              <a:buNone/>
            </a:pPr>
            <a:r>
              <a:rPr lang="en-US" sz="2000" b="1" dirty="0">
                <a:latin typeface="Arial" panose="020B0604020202020204" pitchFamily="34" charset="0"/>
                <a:cs typeface="Arial" panose="020B0604020202020204" pitchFamily="34" charset="0"/>
              </a:rPr>
              <a:t>December 2019 (Date TBD)</a:t>
            </a:r>
          </a:p>
          <a:p>
            <a:pPr marL="0" indent="0" algn="ctr">
              <a:buNone/>
            </a:pPr>
            <a:r>
              <a:rPr lang="en-US" sz="2000" dirty="0">
                <a:latin typeface="Arial" panose="020B0604020202020204" pitchFamily="34" charset="0"/>
                <a:cs typeface="Arial" panose="020B0604020202020204" pitchFamily="34" charset="0"/>
              </a:rPr>
              <a:t>Groundbreaking Ceremony for Kentucky Gold Star Families Memorial Monument</a:t>
            </a:r>
          </a:p>
          <a:p>
            <a:pPr marL="0" indent="0" algn="ctr">
              <a:buNone/>
            </a:pPr>
            <a:r>
              <a:rPr lang="en-US" sz="2000" dirty="0">
                <a:latin typeface="Arial" panose="020B0604020202020204" pitchFamily="34" charset="0"/>
                <a:cs typeface="Arial" panose="020B0604020202020204" pitchFamily="34" charset="0"/>
              </a:rPr>
              <a:t>Capitol, Frankfort, KY</a:t>
            </a:r>
          </a:p>
          <a:p>
            <a:pPr marL="0" indent="0" algn="ctr">
              <a:buNone/>
            </a:pPr>
            <a:endParaRPr lang="en-US" sz="200" dirty="0">
              <a:latin typeface="Arial" panose="020B0604020202020204" pitchFamily="34" charset="0"/>
              <a:cs typeface="Arial" panose="020B0604020202020204" pitchFamily="34" charset="0"/>
            </a:endParaRPr>
          </a:p>
          <a:p>
            <a:pPr marL="0" indent="0" algn="ctr">
              <a:buNone/>
            </a:pPr>
            <a:r>
              <a:rPr lang="en-US" sz="2000" b="1" dirty="0">
                <a:latin typeface="Arial" panose="020B0604020202020204" pitchFamily="34" charset="0"/>
                <a:cs typeface="Arial" panose="020B0604020202020204" pitchFamily="34" charset="0"/>
              </a:rPr>
              <a:t>December 9, 2019</a:t>
            </a:r>
          </a:p>
          <a:p>
            <a:pPr marL="0" indent="0" algn="ctr">
              <a:buNone/>
            </a:pPr>
            <a:r>
              <a:rPr lang="en-US" sz="2000" dirty="0">
                <a:latin typeface="Arial" panose="020B0604020202020204" pitchFamily="34" charset="0"/>
                <a:cs typeface="Arial" panose="020B0604020202020204" pitchFamily="34" charset="0"/>
              </a:rPr>
              <a:t>POW/MIA Chair Dedication Ceremony</a:t>
            </a:r>
          </a:p>
          <a:p>
            <a:pPr marL="0" indent="0" algn="ctr">
              <a:buNone/>
            </a:pPr>
            <a:r>
              <a:rPr lang="en-US" sz="2000" dirty="0">
                <a:latin typeface="Arial" panose="020B0604020202020204" pitchFamily="34" charset="0"/>
                <a:cs typeface="Arial" panose="020B0604020202020204" pitchFamily="34" charset="0"/>
              </a:rPr>
              <a:t>Capitol Rotunda, Frankfort, KY</a:t>
            </a:r>
          </a:p>
          <a:p>
            <a:pPr marL="0" indent="0" algn="ctr">
              <a:buNone/>
            </a:pPr>
            <a:endParaRPr lang="en-US" sz="200" dirty="0">
              <a:latin typeface="Arial" panose="020B0604020202020204" pitchFamily="34" charset="0"/>
              <a:cs typeface="Arial" panose="020B0604020202020204" pitchFamily="34" charset="0"/>
            </a:endParaRPr>
          </a:p>
          <a:p>
            <a:pPr marL="0" indent="0" algn="ctr">
              <a:buNone/>
            </a:pPr>
            <a:r>
              <a:rPr lang="en-US" sz="2000" b="1" dirty="0">
                <a:latin typeface="Arial" panose="020B0604020202020204" pitchFamily="34" charset="0"/>
                <a:cs typeface="Arial" panose="020B0604020202020204" pitchFamily="34" charset="0"/>
              </a:rPr>
              <a:t>June 12-13, 2020</a:t>
            </a:r>
          </a:p>
          <a:p>
            <a:pPr marL="0" indent="0" algn="ctr">
              <a:buNone/>
            </a:pPr>
            <a:r>
              <a:rPr lang="en-US" sz="2000" dirty="0">
                <a:latin typeface="Arial" panose="020B0604020202020204" pitchFamily="34" charset="0"/>
                <a:cs typeface="Arial" panose="020B0604020202020204" pitchFamily="34" charset="0"/>
              </a:rPr>
              <a:t>Veterans Engagement Action Center (VEAC)</a:t>
            </a:r>
          </a:p>
          <a:p>
            <a:pPr marL="0" indent="0" algn="ctr">
              <a:buNone/>
            </a:pPr>
            <a:r>
              <a:rPr lang="en-US" sz="2000" dirty="0">
                <a:latin typeface="Arial" panose="020B0604020202020204" pitchFamily="34" charset="0"/>
                <a:cs typeface="Arial" panose="020B0604020202020204" pitchFamily="34" charset="0"/>
              </a:rPr>
              <a:t>One-stop shop for Veteran Benefits, Counseling, and Services</a:t>
            </a:r>
          </a:p>
          <a:p>
            <a:pPr marL="0" indent="0" algn="ctr">
              <a:buNone/>
            </a:pPr>
            <a:r>
              <a:rPr lang="en-US" sz="2000" dirty="0">
                <a:latin typeface="Arial" panose="020B0604020202020204" pitchFamily="34" charset="0"/>
                <a:cs typeface="Arial" panose="020B0604020202020204" pitchFamily="34" charset="0"/>
              </a:rPr>
              <a:t>Lexington Christian Academy</a:t>
            </a:r>
          </a:p>
          <a:p>
            <a:pPr marL="0" indent="0" algn="ctr">
              <a:buNone/>
            </a:pPr>
            <a:r>
              <a:rPr lang="en-US" sz="2000" dirty="0">
                <a:latin typeface="Arial" panose="020B0604020202020204" pitchFamily="34" charset="0"/>
                <a:cs typeface="Arial" panose="020B0604020202020204" pitchFamily="34" charset="0"/>
              </a:rPr>
              <a:t>450 W. Reynolds Road, Lexington, KY</a:t>
            </a:r>
          </a:p>
          <a:p>
            <a:pPr marL="0" indent="0" algn="ctr">
              <a:buNone/>
            </a:pPr>
            <a:endParaRPr lang="en-US" sz="2000" dirty="0"/>
          </a:p>
        </p:txBody>
      </p:sp>
    </p:spTree>
    <p:extLst>
      <p:ext uri="{BB962C8B-B14F-4D97-AF65-F5344CB8AC3E}">
        <p14:creationId xmlns:p14="http://schemas.microsoft.com/office/powerpoint/2010/main" val="1598946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622</TotalTime>
  <Words>718</Words>
  <Application>Microsoft Office PowerPoint</Application>
  <PresentationFormat>Custom</PresentationFormat>
  <Paragraphs>111</Paragraphs>
  <Slides>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Californian FB</vt:lpstr>
      <vt:lpstr>Wingdings 3</vt:lpstr>
      <vt:lpstr>Office Theme</vt:lpstr>
      <vt:lpstr>PowerPoint Presentation</vt:lpstr>
      <vt:lpstr>FY20-22 Annual Budget</vt:lpstr>
      <vt:lpstr>FY20-22  Additional Budget Requests</vt:lpstr>
      <vt:lpstr>FY20-22  Capital Projects</vt:lpstr>
      <vt:lpstr>Legislative Priorities for 2020</vt:lpstr>
      <vt:lpstr>Legislative Priorities for 2020</vt:lpstr>
      <vt:lpstr>Recent Successes</vt:lpstr>
      <vt:lpstr>Major Events</vt:lpstr>
    </vt:vector>
  </TitlesOfParts>
  <Company>Commonwealth of Kentucky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Stoops, Dean E (KDVA)</dc:creator>
  <cp:lastModifiedBy>Hardy, Elizabeth (LRC)</cp:lastModifiedBy>
  <cp:revision>79</cp:revision>
  <cp:lastPrinted>2019-11-21T20:28:49Z</cp:lastPrinted>
  <dcterms:created xsi:type="dcterms:W3CDTF">2019-08-19T21:03:04Z</dcterms:created>
  <dcterms:modified xsi:type="dcterms:W3CDTF">2019-11-22T13:06:19Z</dcterms:modified>
</cp:coreProperties>
</file>