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notesMasterIdLst>
    <p:notesMasterId r:id="rId9"/>
  </p:notesMasterIdLst>
  <p:handoutMasterIdLst>
    <p:handoutMasterId r:id="rId10"/>
  </p:handoutMasterIdLst>
  <p:sldIdLst>
    <p:sldId id="281" r:id="rId5"/>
    <p:sldId id="278" r:id="rId6"/>
    <p:sldId id="280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AB"/>
    <a:srgbClr val="F8E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A4044-77BD-4025-87E6-D22D517C87F5}" v="2221" dt="2019-07-30T18:36:47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F6E03-0BA5-4250-B346-3E289E5C629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F4824-F0EB-4200-95B7-855671B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29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597638-280F-4CE6-9CAF-04A4EA4E78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61EDC-6567-49C1-A6DE-1227BEFA3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3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66C58C-525F-48C8-8408-2F2AD20D7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C0B363-8363-425E-8952-3859EB069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4A5242-FFDA-44B5-9EF1-ECD728A5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ACCD-493B-47C1-B407-3F24D4C6671F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D777C-3E9D-4DE3-83DC-BF7CEDA1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6C1B96-5953-4D2C-9814-B7848EFC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9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6B43A5-33F7-4D8D-B968-2C7B4EC6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89E654-422E-4446-ABA3-54518F780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547C10-A8E4-4FB4-A7A0-CDEC97E7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2727E0-8B07-4363-A509-3DA66207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F4CC2-AB10-405D-9995-45D5B09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2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2A443F-289D-415D-AE31-F7873E55F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CB14FE-055E-484A-A511-07001A56C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2AC5E0-0ABD-40F7-ABA9-A0951B7C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2C1C28-5475-411E-AF73-6F6BEC51F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E2068E-25B5-4B39-930A-CE4120C4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8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461AF-7E39-4E61-86F0-DE2A5027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11F622-2A0E-499B-92C5-559CEF8F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5B678C-0E78-4CC9-924A-BA0855BF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ACCD-493B-47C1-B407-3F24D4C6671F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722143-ACD5-47EC-9611-866464DD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71771-6059-4C90-961D-7A7AA3FE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5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8FF7A2-B3CE-4879-A203-B9FE9BD1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9C37B2-80E8-4DF2-B33F-0EE802D9D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5EFBE9-5B15-499B-89F8-30ADB4BE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6D3FD2-86B0-487B-AFAF-B3B9F02F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BEDF55-0BB0-4CEA-AE51-F45CB922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9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711AA-191A-4AC2-90D7-F1B42A196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117DC5-CABC-45F8-8813-719067D4E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7043B2-AA35-4E18-A097-58811CF1B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85C8BC-FD08-488A-8B66-96E08123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0401D7-FFC1-4821-B6FA-E7564B71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79E61B-72B9-4833-8AB1-8D86BFF9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89669-C11D-456C-83EB-27282A851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8F8B4D-9762-4E0F-AC98-DE5BA0567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9F11EB-3AF7-42A6-A2D4-25EC1CE84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D7105A-7914-472D-BE67-9E089AD4E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9AB6D0-2D98-4C31-BFCF-F9CE4DD0C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395CC96-157D-40FF-9D47-CD39C444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EDD070-0556-43AD-9450-96D71D56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7999794-BB03-4399-859B-6FEF111F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6ABA5-743D-4C1E-A0AC-00E5A995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314B3A-B22C-4236-A335-B16B1655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789EE8-4782-4FD7-8D45-B14AB744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FD9121-A222-4CEE-B8D8-5A99FA72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5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C3B7BBC-8D48-40A5-9BB5-26262D37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1668D3-74BA-4451-8E57-ACD892C3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52CE09-1D3C-42A3-B5E0-D2EFF994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5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66F76D-A846-4C07-A3C2-03C8C20F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EF93B2-674D-4943-9CEE-80DD0BA2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AE3C79F-8D0D-4FB0-9697-2215AA7FF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1D4E67-9EF1-4A56-81CA-BAD29823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3E9CA-83C4-40B7-B8C8-90A816CD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78011C-0869-4782-AA60-A0918722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5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5775A0-02EB-4A79-A901-29C8DBAD4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EF55F9A-0C11-401B-AAB7-60B315A32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B81509-87A3-443B-88BA-7D6C6ECB5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9FF649-1A6B-43FF-A90E-20D77592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9F7A7-41B5-41F9-94E6-04508DF8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4981A1-C284-4718-B37D-24979C92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5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CFACB5A-EB3C-4F86-90E0-F65D475BA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3FA955-4092-406A-864E-F8B436A84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7A8647-EB67-4E73-8B6F-85D4C0006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9B97C-B720-491F-9B05-A876CF381CB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E488A9-F5F4-476D-8814-14B5517E8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54FF1F-0D36-4BF7-8BEC-AB4242A84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817BA-779B-4997-A155-91BB63BF34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D6EFDE9-488B-4A3D-A3D2-CA3C1161BB0E}"/>
              </a:ext>
            </a:extLst>
          </p:cNvPr>
          <p:cNvSpPr/>
          <p:nvPr userDrawn="1"/>
        </p:nvSpPr>
        <p:spPr>
          <a:xfrm>
            <a:off x="0" y="5670441"/>
            <a:ext cx="12192000" cy="1187560"/>
          </a:xfrm>
          <a:prstGeom prst="rect">
            <a:avLst/>
          </a:prstGeom>
          <a:gradFill flip="none" rotWithShape="1">
            <a:gsLst>
              <a:gs pos="0">
                <a:srgbClr val="0058AB"/>
              </a:gs>
              <a:gs pos="26000">
                <a:srgbClr val="F8E908"/>
              </a:gs>
              <a:gs pos="25000">
                <a:srgbClr val="0058AB"/>
              </a:gs>
              <a:gs pos="100000">
                <a:srgbClr val="F8E908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39DEB94E-022B-4538-A526-C6C3A7BDC5A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099" y="5670440"/>
            <a:ext cx="911802" cy="800907"/>
          </a:xfrm>
          <a:prstGeom prst="rect">
            <a:avLst/>
          </a:prstGeom>
        </p:spPr>
      </p:pic>
      <p:pic>
        <p:nvPicPr>
          <p:cNvPr id="1026" name="Picture 2" descr="Image result for facebook twitter icons png">
            <a:extLst>
              <a:ext uri="{FF2B5EF4-FFF2-40B4-BE49-F238E27FC236}">
                <a16:creationId xmlns:a16="http://schemas.microsoft.com/office/drawing/2014/main" xmlns="" id="{307386CF-2DCC-4D13-A132-4BC02145DC8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48" t="34873" r="40755" b="25254"/>
          <a:stretch/>
        </p:blipFill>
        <p:spPr bwMode="auto">
          <a:xfrm>
            <a:off x="7510156" y="6406674"/>
            <a:ext cx="260477" cy="27082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acebook twitter icons png">
            <a:extLst>
              <a:ext uri="{FF2B5EF4-FFF2-40B4-BE49-F238E27FC236}">
                <a16:creationId xmlns:a16="http://schemas.microsoft.com/office/drawing/2014/main" xmlns="" id="{2EA55A80-0DF7-44EC-BFB5-1CEDAF455B3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7" t="35310" r="64104" b="25580"/>
          <a:stretch/>
        </p:blipFill>
        <p:spPr bwMode="auto">
          <a:xfrm>
            <a:off x="7223375" y="6406674"/>
            <a:ext cx="274345" cy="27082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9F6479-82CF-49CE-A310-2729FE65D4B8}"/>
              </a:ext>
            </a:extLst>
          </p:cNvPr>
          <p:cNvSpPr/>
          <p:nvPr userDrawn="1"/>
        </p:nvSpPr>
        <p:spPr>
          <a:xfrm>
            <a:off x="0" y="6401938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Connect with the Kentucky Emergency Management Association at              /kentuckyema and kyema.org.</a:t>
            </a:r>
          </a:p>
        </p:txBody>
      </p:sp>
    </p:spTree>
    <p:extLst>
      <p:ext uri="{BB962C8B-B14F-4D97-AF65-F5344CB8AC3E}">
        <p14:creationId xmlns:p14="http://schemas.microsoft.com/office/powerpoint/2010/main" val="136309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87BF251-7A12-4AB2-B4CA-91E2E9B98F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Veterans, Military Affairs, and Public Protection Interim Joint Committee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87788018-862E-4871-9E47-5C413DC173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26, 2020</a:t>
            </a:r>
          </a:p>
        </p:txBody>
      </p:sp>
    </p:spTree>
    <p:extLst>
      <p:ext uri="{BB962C8B-B14F-4D97-AF65-F5344CB8AC3E}">
        <p14:creationId xmlns:p14="http://schemas.microsoft.com/office/powerpoint/2010/main" val="277842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DE3248-8B8D-4454-A991-E8C959204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Key Points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D6B90A-477B-4881-97A8-75D02D1CD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082180"/>
            <a:ext cx="11274804" cy="46042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Preparedness is perpetual – We must always be ready</a:t>
            </a:r>
          </a:p>
          <a:p>
            <a:pPr lvl="1"/>
            <a:r>
              <a:rPr lang="en-US" dirty="0"/>
              <a:t>We can be as prepared as funding allows, and being prepared is a great investment in our communities</a:t>
            </a:r>
          </a:p>
          <a:p>
            <a:pPr lvl="1"/>
            <a:r>
              <a:rPr lang="en-US" dirty="0"/>
              <a:t>State Emergency Operations Center is a real lifeline</a:t>
            </a:r>
            <a:br>
              <a:rPr lang="en-US" dirty="0"/>
            </a:br>
            <a:endParaRPr lang="en-US" dirty="0"/>
          </a:p>
          <a:p>
            <a:r>
              <a:rPr lang="en-US" dirty="0"/>
              <a:t>Emergency declarations are not broken – Essential to life safety</a:t>
            </a:r>
          </a:p>
          <a:p>
            <a:pPr lvl="1"/>
            <a:r>
              <a:rPr lang="en-US" dirty="0"/>
              <a:t>KRS 39A.100 is invoked by </a:t>
            </a:r>
            <a:r>
              <a:rPr lang="en-US" u="sng" dirty="0"/>
              <a:t>cities</a:t>
            </a:r>
            <a:r>
              <a:rPr lang="en-US" dirty="0"/>
              <a:t>, </a:t>
            </a:r>
            <a:r>
              <a:rPr lang="en-US" u="sng" dirty="0"/>
              <a:t>counties</a:t>
            </a:r>
            <a:r>
              <a:rPr lang="en-US" dirty="0"/>
              <a:t>, and </a:t>
            </a:r>
            <a:r>
              <a:rPr lang="en-US" u="sng" dirty="0"/>
              <a:t>state</a:t>
            </a:r>
          </a:p>
          <a:p>
            <a:pPr lvl="1"/>
            <a:r>
              <a:rPr lang="en-US" dirty="0"/>
              <a:t>Triggered $1 billion in federal recovery programs since 2010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Local workforce is largely part-time</a:t>
            </a:r>
          </a:p>
          <a:p>
            <a:pPr lvl="1"/>
            <a:r>
              <a:rPr lang="en-US" dirty="0"/>
              <a:t>Emergency Management not adopted as a profession like many other states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1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DFC32-54C5-46E8-9DFA-79B640A0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10"/>
            <a:ext cx="10515600" cy="1325563"/>
          </a:xfrm>
        </p:spPr>
        <p:txBody>
          <a:bodyPr/>
          <a:lstStyle/>
          <a:p>
            <a:r>
              <a:rPr lang="en-US" dirty="0"/>
              <a:t>Key 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C6A3F-F75B-4E85-A232-6836E1B8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1" y="1300294"/>
            <a:ext cx="11165747" cy="4515942"/>
          </a:xfrm>
        </p:spPr>
        <p:txBody>
          <a:bodyPr/>
          <a:lstStyle/>
          <a:p>
            <a:r>
              <a:rPr lang="en-US" dirty="0"/>
              <a:t>Eliminate grant dependency</a:t>
            </a:r>
          </a:p>
          <a:p>
            <a:pPr lvl="1"/>
            <a:r>
              <a:rPr lang="en-US" dirty="0"/>
              <a:t>FEMA aid won’t last forever</a:t>
            </a:r>
          </a:p>
          <a:p>
            <a:pPr lvl="1"/>
            <a:r>
              <a:rPr lang="en-US" dirty="0"/>
              <a:t>Without it some communities lose EM putting state at risk to respond</a:t>
            </a:r>
            <a:br>
              <a:rPr lang="en-US" dirty="0"/>
            </a:br>
            <a:endParaRPr lang="en-US" dirty="0"/>
          </a:p>
          <a:p>
            <a:r>
              <a:rPr lang="en-US" dirty="0"/>
              <a:t>Standardize personnel</a:t>
            </a:r>
          </a:p>
          <a:p>
            <a:pPr lvl="1"/>
            <a:r>
              <a:rPr lang="en-US" dirty="0"/>
              <a:t>Merit system for Emergency Management personnel</a:t>
            </a:r>
          </a:p>
          <a:p>
            <a:pPr lvl="1"/>
            <a:r>
              <a:rPr lang="en-US" dirty="0"/>
              <a:t>Certified Kentucky Emergency Manager program is a start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Sustain critical resources</a:t>
            </a:r>
          </a:p>
          <a:p>
            <a:pPr lvl="1"/>
            <a:r>
              <a:rPr lang="en-US" dirty="0"/>
              <a:t>Dedicated preparedness funding mechanism is needed</a:t>
            </a:r>
          </a:p>
        </p:txBody>
      </p:sp>
    </p:spTree>
    <p:extLst>
      <p:ext uri="{BB962C8B-B14F-4D97-AF65-F5344CB8AC3E}">
        <p14:creationId xmlns:p14="http://schemas.microsoft.com/office/powerpoint/2010/main" val="17180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69A1D8-956E-4C51-930A-86FEF1C3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483" y="713066"/>
            <a:ext cx="12079220" cy="2227584"/>
          </a:xfrm>
        </p:spPr>
        <p:txBody>
          <a:bodyPr>
            <a:normAutofit fontScale="90000"/>
          </a:bodyPr>
          <a:lstStyle/>
          <a:p>
            <a:r>
              <a:rPr lang="en-US" dirty="0"/>
              <a:t>Improving readiness is a local issue.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Enabling that readiness is something we need our state leaders to embrace.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BBC84-7F9A-4FE8-B28C-F06BEDF67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83" y="2776756"/>
            <a:ext cx="11361034" cy="29025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Drew Chandler, CKEM</a:t>
            </a:r>
            <a:br>
              <a:rPr lang="en-US" dirty="0"/>
            </a:br>
            <a:r>
              <a:rPr lang="en-US" dirty="0"/>
              <a:t>KEMA President</a:t>
            </a:r>
            <a:br>
              <a:rPr lang="en-US" dirty="0"/>
            </a:br>
            <a:r>
              <a:rPr lang="en-US" dirty="0"/>
              <a:t>president@kyema.org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Kentucky Emergency Management Association, Incorporated</a:t>
            </a:r>
            <a:br>
              <a:rPr lang="en-US" dirty="0"/>
            </a:br>
            <a:r>
              <a:rPr lang="en-US" dirty="0"/>
              <a:t>P.O. Box 1293</a:t>
            </a:r>
            <a:br>
              <a:rPr lang="en-US" dirty="0"/>
            </a:br>
            <a:r>
              <a:rPr lang="en-US" dirty="0"/>
              <a:t>Frankfort, KY 40602</a:t>
            </a:r>
            <a:br>
              <a:rPr lang="en-US" dirty="0"/>
            </a:br>
            <a:r>
              <a:rPr lang="en-US" dirty="0"/>
              <a:t>kyema.org</a:t>
            </a:r>
          </a:p>
        </p:txBody>
      </p:sp>
    </p:spTree>
    <p:extLst>
      <p:ext uri="{BB962C8B-B14F-4D97-AF65-F5344CB8AC3E}">
        <p14:creationId xmlns:p14="http://schemas.microsoft.com/office/powerpoint/2010/main" val="55568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E9AF81577B4E488A48840C5038D24F" ma:contentTypeVersion="13" ma:contentTypeDescription="Create a new document." ma:contentTypeScope="" ma:versionID="e03cc05a38b787a5e1b6272547e26933">
  <xsd:schema xmlns:xsd="http://www.w3.org/2001/XMLSchema" xmlns:xs="http://www.w3.org/2001/XMLSchema" xmlns:p="http://schemas.microsoft.com/office/2006/metadata/properties" xmlns:ns1="http://schemas.microsoft.com/sharepoint/v3" xmlns:ns3="a2e9289d-21ea-43dc-935f-60d6f5bb177e" xmlns:ns4="12cb7264-2dcb-4fe2-b219-9024e331762d" targetNamespace="http://schemas.microsoft.com/office/2006/metadata/properties" ma:root="true" ma:fieldsID="295a2ea65b7dbe4d4af433ec3754bdbf" ns1:_="" ns3:_="" ns4:_="">
    <xsd:import namespace="http://schemas.microsoft.com/sharepoint/v3"/>
    <xsd:import namespace="a2e9289d-21ea-43dc-935f-60d6f5bb177e"/>
    <xsd:import namespace="12cb7264-2dcb-4fe2-b219-9024e33176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e9289d-21ea-43dc-935f-60d6f5bb17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b7264-2dcb-4fe2-b219-9024e3317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55F3EB-27C7-4B25-8AD2-CB85EC7156B5}">
  <ds:schemaRefs>
    <ds:schemaRef ds:uri="http://purl.org/dc/elements/1.1/"/>
    <ds:schemaRef ds:uri="12cb7264-2dcb-4fe2-b219-9024e331762d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a2e9289d-21ea-43dc-935f-60d6f5bb177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301FED-CE12-4BD1-906E-E1F3EC8D7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2e9289d-21ea-43dc-935f-60d6f5bb177e"/>
    <ds:schemaRef ds:uri="12cb7264-2dcb-4fe2-b219-9024e3317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7500C0-174F-46FB-B2EC-86C3AB95C0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88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Veterans, Military Affairs, and Public Protection Interim Joint Committee</vt:lpstr>
      <vt:lpstr>Key Points </vt:lpstr>
      <vt:lpstr>Key Areas for Improvement</vt:lpstr>
      <vt:lpstr>Improving readiness is a local issue.  Enabling that readiness is something we need our state leaders to embrace.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Chandler, Drew (KCTCS)</dc:creator>
  <cp:lastModifiedBy>Hardy, Elizabeth (LRC)</cp:lastModifiedBy>
  <cp:revision>20</cp:revision>
  <cp:lastPrinted>2020-08-25T12:48:37Z</cp:lastPrinted>
  <dcterms:created xsi:type="dcterms:W3CDTF">2019-07-26T21:17:45Z</dcterms:created>
  <dcterms:modified xsi:type="dcterms:W3CDTF">2020-08-25T12:57:39Z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0x010100C0E9AF81577B4E488A48840C5038D24F</vt:lpwstr>
  </property>
</Properties>
</file>