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0B9-E285-476E-B7BC-B73F5202C84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2446-5DC5-4307-8C9B-1C2412FA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9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0B9-E285-476E-B7BC-B73F5202C84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2446-5DC5-4307-8C9B-1C2412FA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8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0B9-E285-476E-B7BC-B73F5202C84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2446-5DC5-4307-8C9B-1C2412FA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1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0B9-E285-476E-B7BC-B73F5202C84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2446-5DC5-4307-8C9B-1C2412FA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4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0B9-E285-476E-B7BC-B73F5202C84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2446-5DC5-4307-8C9B-1C2412FA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1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0B9-E285-476E-B7BC-B73F5202C84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2446-5DC5-4307-8C9B-1C2412FA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9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0B9-E285-476E-B7BC-B73F5202C84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2446-5DC5-4307-8C9B-1C2412FA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8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0B9-E285-476E-B7BC-B73F5202C84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2446-5DC5-4307-8C9B-1C2412FA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5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0B9-E285-476E-B7BC-B73F5202C84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2446-5DC5-4307-8C9B-1C2412FA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0B9-E285-476E-B7BC-B73F5202C84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2446-5DC5-4307-8C9B-1C2412FA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7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0B9-E285-476E-B7BC-B73F5202C84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2446-5DC5-4307-8C9B-1C2412FA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7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FC0B9-E285-476E-B7BC-B73F5202C84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2446-5DC5-4307-8C9B-1C2412FA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9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cc.ky.gov/veterans/Pages/default.asp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cc.ky.gov/veterans/Pages/Kentucky-Veteran-Representatives.asp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>
          <a:xfrm>
            <a:off x="6205728" y="676656"/>
            <a:ext cx="56388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19800"/>
            <a:ext cx="12192000" cy="838200"/>
          </a:xfrm>
          <a:prstGeom prst="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7" r="15933"/>
          <a:stretch/>
        </p:blipFill>
        <p:spPr>
          <a:xfrm>
            <a:off x="310896" y="112776"/>
            <a:ext cx="5458968" cy="59079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638544"/>
            <a:ext cx="12192000" cy="2194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3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r="40333"/>
          <a:stretch/>
        </p:blipFill>
        <p:spPr>
          <a:xfrm>
            <a:off x="-6098" y="1380742"/>
            <a:ext cx="4221481" cy="54808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80744"/>
          </a:xfrm>
          <a:prstGeom prst="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>
          <a:xfrm>
            <a:off x="10218280" y="5705856"/>
            <a:ext cx="1763407" cy="1048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364" y="274873"/>
            <a:ext cx="44349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DVOP Support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5696" y="1547613"/>
            <a:ext cx="7555991" cy="3991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Disabled Veteran Outreach Program Representatives (DVOPs):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career services to meet the employment needs of veterans who are economically or educationally  disadvantaged, disabled, homeless or facing other barriers to employment.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Assist veterans in overcoming employment barriers through  comprehensive case management that may include coordination with workforce training partners and community-based organizations.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6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80744"/>
          </a:xfrm>
          <a:prstGeom prst="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>
          <a:xfrm>
            <a:off x="10218280" y="5705856"/>
            <a:ext cx="1763407" cy="1048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364" y="274873"/>
            <a:ext cx="44349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DVOP Support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4727" y="1621941"/>
            <a:ext cx="6245353" cy="348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2000" spc="-5" dirty="0">
                <a:latin typeface="Arial"/>
                <a:cs typeface="Arial"/>
              </a:rPr>
              <a:t>Provides ‘whole person’ </a:t>
            </a:r>
            <a:r>
              <a:rPr lang="en-US" sz="2000" spc="-10" dirty="0">
                <a:latin typeface="Arial"/>
                <a:cs typeface="Arial"/>
              </a:rPr>
              <a:t>approach </a:t>
            </a:r>
            <a:r>
              <a:rPr lang="en-US" sz="2000" dirty="0">
                <a:latin typeface="Arial"/>
                <a:cs typeface="Arial"/>
              </a:rPr>
              <a:t>to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spc="-55" dirty="0" smtClean="0">
                <a:latin typeface="Arial"/>
                <a:cs typeface="Arial"/>
              </a:rPr>
              <a:t>v</a:t>
            </a:r>
            <a:r>
              <a:rPr lang="en-US" sz="2000" spc="-20" dirty="0" smtClean="0">
                <a:latin typeface="Arial"/>
                <a:cs typeface="Arial"/>
              </a:rPr>
              <a:t>eteran</a:t>
            </a:r>
            <a:br>
              <a:rPr lang="en-US" sz="2000" spc="-20" dirty="0" smtClean="0">
                <a:latin typeface="Arial"/>
                <a:cs typeface="Arial"/>
              </a:rPr>
            </a:br>
            <a:endParaRPr lang="en-US" sz="1100" spc="-20" dirty="0" smtClean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2000" dirty="0" smtClean="0">
                <a:latin typeface="Arial"/>
                <a:cs typeface="Arial"/>
              </a:rPr>
              <a:t>Guides veteran to employability based on comprehensive assessment</a:t>
            </a:r>
            <a:br>
              <a:rPr lang="en-US" sz="2000" dirty="0" smtClean="0">
                <a:latin typeface="Arial"/>
                <a:cs typeface="Arial"/>
              </a:rPr>
            </a:br>
            <a:endParaRPr lang="en-US" sz="1100" dirty="0" smtClean="0">
              <a:latin typeface="Arial"/>
              <a:cs typeface="Arial"/>
            </a:endParaRPr>
          </a:p>
          <a:p>
            <a:pPr marL="299085" indent="-287020">
              <a:spcBef>
                <a:spcPts val="100"/>
              </a:spcBef>
              <a:buFontTx/>
              <a:buChar char="•"/>
              <a:tabLst>
                <a:tab pos="299085" algn="l"/>
                <a:tab pos="299720" algn="l"/>
              </a:tabLst>
            </a:pPr>
            <a:r>
              <a:rPr lang="en-US" sz="2000" spc="-5" dirty="0" smtClean="0">
                <a:latin typeface="Arial"/>
                <a:cs typeface="Arial"/>
              </a:rPr>
              <a:t>Creates relationships to best provide services</a:t>
            </a:r>
            <a:br>
              <a:rPr lang="en-US" sz="2000" spc="-5" dirty="0" smtClean="0">
                <a:latin typeface="Arial"/>
                <a:cs typeface="Arial"/>
              </a:rPr>
            </a:br>
            <a:endParaRPr lang="en-US" sz="1100" dirty="0">
              <a:latin typeface="Arial"/>
              <a:cs typeface="Arial"/>
            </a:endParaRPr>
          </a:p>
          <a:p>
            <a:pPr marL="299085" indent="-287020">
              <a:spcBef>
                <a:spcPts val="100"/>
              </a:spcBef>
              <a:buFontTx/>
              <a:buChar char="•"/>
              <a:tabLst>
                <a:tab pos="299085" algn="l"/>
                <a:tab pos="299720" algn="l"/>
              </a:tabLst>
            </a:pPr>
            <a:r>
              <a:rPr lang="en-US" sz="2000" spc="-5" dirty="0">
                <a:latin typeface="Arial"/>
                <a:cs typeface="Arial"/>
              </a:rPr>
              <a:t>Provides direct </a:t>
            </a:r>
            <a:r>
              <a:rPr lang="en-US" sz="2000" dirty="0">
                <a:latin typeface="Arial"/>
                <a:cs typeface="Arial"/>
              </a:rPr>
              <a:t>&amp; </a:t>
            </a:r>
            <a:r>
              <a:rPr lang="en-US" sz="2000" spc="-5" dirty="0">
                <a:latin typeface="Arial"/>
                <a:cs typeface="Arial"/>
              </a:rPr>
              <a:t>referral services </a:t>
            </a:r>
            <a:r>
              <a:rPr lang="en-US" sz="2000" dirty="0" smtClean="0">
                <a:latin typeface="Arial"/>
                <a:cs typeface="Arial"/>
              </a:rPr>
              <a:t>to </a:t>
            </a:r>
            <a:r>
              <a:rPr lang="en-US" sz="2000" spc="-5" dirty="0">
                <a:latin typeface="Arial"/>
                <a:cs typeface="Arial"/>
              </a:rPr>
              <a:t>veteran using various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resources</a:t>
            </a:r>
            <a:br>
              <a:rPr lang="en-US" sz="2000" spc="-5" dirty="0" smtClean="0">
                <a:latin typeface="Arial"/>
                <a:cs typeface="Arial"/>
              </a:rPr>
            </a:br>
            <a:endParaRPr lang="en-US" sz="1100" dirty="0">
              <a:latin typeface="Arial"/>
              <a:cs typeface="Arial"/>
            </a:endParaRPr>
          </a:p>
          <a:p>
            <a:pPr marL="299085" indent="-287020">
              <a:spcBef>
                <a:spcPts val="100"/>
              </a:spcBef>
              <a:buFontTx/>
              <a:buChar char="•"/>
              <a:tabLst>
                <a:tab pos="299085" algn="l"/>
                <a:tab pos="299720" algn="l"/>
              </a:tabLst>
            </a:pPr>
            <a:r>
              <a:rPr lang="en-US" sz="2000" dirty="0" smtClean="0">
                <a:latin typeface="Arial"/>
                <a:cs typeface="Arial"/>
              </a:rPr>
              <a:t>Creates a plan of action </a:t>
            </a:r>
            <a:r>
              <a:rPr lang="en-US" sz="2000" spc="-15" dirty="0">
                <a:latin typeface="Arial"/>
                <a:cs typeface="Arial"/>
              </a:rPr>
              <a:t>with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spc="-35" dirty="0" smtClean="0">
                <a:latin typeface="Arial"/>
                <a:cs typeface="Arial"/>
              </a:rPr>
              <a:t>LVER</a:t>
            </a:r>
            <a:br>
              <a:rPr lang="en-US" sz="2000" spc="-35" dirty="0" smtClean="0">
                <a:latin typeface="Arial"/>
                <a:cs typeface="Arial"/>
              </a:rPr>
            </a:br>
            <a:endParaRPr lang="en-US" sz="1100" spc="-35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2000" dirty="0" smtClean="0">
                <a:latin typeface="Arial"/>
                <a:cs typeface="Arial"/>
              </a:rPr>
              <a:t>Provides Post-hire follow-up &amp; support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5364" y="1541525"/>
            <a:ext cx="5236465" cy="5192268"/>
            <a:chOff x="5574791" y="1096308"/>
            <a:chExt cx="5236465" cy="5192268"/>
          </a:xfrm>
        </p:grpSpPr>
        <p:sp>
          <p:nvSpPr>
            <p:cNvPr id="7" name="object 2"/>
            <p:cNvSpPr/>
            <p:nvPr/>
          </p:nvSpPr>
          <p:spPr>
            <a:xfrm>
              <a:off x="7028642" y="1597703"/>
              <a:ext cx="1199455" cy="480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3"/>
            <p:cNvSpPr/>
            <p:nvPr/>
          </p:nvSpPr>
          <p:spPr>
            <a:xfrm>
              <a:off x="6233159" y="1919268"/>
              <a:ext cx="922019" cy="1028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/>
          </p:nvSpPr>
          <p:spPr>
            <a:xfrm>
              <a:off x="6042659" y="2815380"/>
              <a:ext cx="374903" cy="12633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/>
            <p:cNvSpPr/>
            <p:nvPr/>
          </p:nvSpPr>
          <p:spPr>
            <a:xfrm>
              <a:off x="6063995" y="3975143"/>
              <a:ext cx="661415" cy="11826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/>
            <p:cNvSpPr/>
            <p:nvPr/>
          </p:nvSpPr>
          <p:spPr>
            <a:xfrm>
              <a:off x="6571488" y="4988604"/>
              <a:ext cx="1101852" cy="8077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/>
            <p:cNvSpPr/>
            <p:nvPr/>
          </p:nvSpPr>
          <p:spPr>
            <a:xfrm>
              <a:off x="7555991" y="5610396"/>
              <a:ext cx="1274064" cy="2743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/>
          </p:nvSpPr>
          <p:spPr>
            <a:xfrm>
              <a:off x="8712707" y="5000796"/>
              <a:ext cx="1115568" cy="7985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9660635" y="3975143"/>
              <a:ext cx="661416" cy="11826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9968483" y="2815380"/>
              <a:ext cx="374903" cy="12633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9230867" y="1919268"/>
              <a:ext cx="922020" cy="10287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/>
            <p:nvPr/>
          </p:nvSpPr>
          <p:spPr>
            <a:xfrm>
              <a:off x="8148827" y="1583987"/>
              <a:ext cx="1226820" cy="5120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7341108" y="2850420"/>
              <a:ext cx="1815083" cy="17678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 txBox="1"/>
            <p:nvPr/>
          </p:nvSpPr>
          <p:spPr>
            <a:xfrm>
              <a:off x="7732521" y="3136181"/>
              <a:ext cx="1033144" cy="1051570"/>
            </a:xfrm>
            <a:prstGeom prst="rect">
              <a:avLst/>
            </a:prstGeom>
          </p:spPr>
          <p:txBody>
            <a:bodyPr vert="horz" wrap="square" lIns="0" tIns="63500" rIns="0" bIns="0" rtlCol="0">
              <a:spAutoFit/>
            </a:bodyPr>
            <a:lstStyle/>
            <a:p>
              <a:pPr marL="93345" marR="85725" algn="ctr">
                <a:lnSpc>
                  <a:spcPts val="2380"/>
                </a:lnSpc>
                <a:spcBef>
                  <a:spcPts val="500"/>
                </a:spcBef>
              </a:pPr>
              <a:r>
                <a:rPr sz="2000" b="1" dirty="0">
                  <a:solidFill>
                    <a:srgbClr val="FFFFFF"/>
                  </a:solidFill>
                  <a:latin typeface="Arial"/>
                  <a:cs typeface="Arial"/>
                </a:rPr>
                <a:t>Job  Ready</a:t>
              </a:r>
              <a:endParaRPr sz="2000" b="1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530"/>
                </a:spcBef>
              </a:pPr>
              <a:r>
                <a:rPr sz="2000" b="1" spc="-135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2000" b="1" dirty="0">
                  <a:solidFill>
                    <a:srgbClr val="FFFFFF"/>
                  </a:solidFill>
                  <a:latin typeface="Arial"/>
                  <a:cs typeface="Arial"/>
                </a:rPr>
                <a:t>eteran</a:t>
              </a:r>
              <a:endParaRPr sz="2000" b="1" dirty="0">
                <a:latin typeface="Arial"/>
                <a:cs typeface="Arial"/>
              </a:endParaRPr>
            </a:p>
          </p:txBody>
        </p:sp>
        <p:sp>
          <p:nvSpPr>
            <p:cNvPr id="20" name="object 15"/>
            <p:cNvSpPr/>
            <p:nvPr/>
          </p:nvSpPr>
          <p:spPr>
            <a:xfrm>
              <a:off x="7633715" y="1096308"/>
              <a:ext cx="1118615" cy="111861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6"/>
            <p:cNvSpPr txBox="1"/>
            <p:nvPr/>
          </p:nvSpPr>
          <p:spPr>
            <a:xfrm>
              <a:off x="7831327" y="1464607"/>
              <a:ext cx="725170" cy="311785"/>
            </a:xfrm>
            <a:prstGeom prst="rect">
              <a:avLst/>
            </a:prstGeom>
          </p:spPr>
          <p:txBody>
            <a:bodyPr vert="horz" wrap="square" lIns="0" tIns="34925" rIns="0" bIns="0" rtlCol="0">
              <a:spAutoFit/>
            </a:bodyPr>
            <a:lstStyle/>
            <a:p>
              <a:pPr marL="12700" marR="5080" indent="76200">
                <a:lnSpc>
                  <a:spcPts val="1040"/>
                </a:lnSpc>
                <a:spcBef>
                  <a:spcPts val="275"/>
                </a:spcBef>
              </a:pP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Individual  Assess</a:t>
              </a:r>
              <a:r>
                <a:rPr sz="1000" spc="15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ent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22" name="object 17"/>
            <p:cNvSpPr/>
            <p:nvPr/>
          </p:nvSpPr>
          <p:spPr>
            <a:xfrm>
              <a:off x="8758428" y="1425492"/>
              <a:ext cx="1118616" cy="111861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8"/>
            <p:cNvSpPr txBox="1"/>
            <p:nvPr/>
          </p:nvSpPr>
          <p:spPr>
            <a:xfrm>
              <a:off x="9080372" y="1861101"/>
              <a:ext cx="474980" cy="1790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Barriers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24" name="object 19"/>
            <p:cNvSpPr/>
            <p:nvPr/>
          </p:nvSpPr>
          <p:spPr>
            <a:xfrm>
              <a:off x="9525000" y="2310936"/>
              <a:ext cx="1118616" cy="111861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/>
            <p:cNvSpPr txBox="1"/>
            <p:nvPr/>
          </p:nvSpPr>
          <p:spPr>
            <a:xfrm>
              <a:off x="9800590" y="2746926"/>
              <a:ext cx="568325" cy="1790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000" spc="5" dirty="0">
                  <a:solidFill>
                    <a:srgbClr val="FFFFFF"/>
                  </a:solidFill>
                  <a:latin typeface="Arial"/>
                  <a:cs typeface="Arial"/>
                </a:rPr>
                <a:t>Home</a:t>
              </a:r>
              <a:r>
                <a:rPr sz="1000" spc="-7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life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26" name="object 21"/>
            <p:cNvSpPr/>
            <p:nvPr/>
          </p:nvSpPr>
          <p:spPr>
            <a:xfrm>
              <a:off x="9691116" y="3470699"/>
              <a:ext cx="1120140" cy="111861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2"/>
            <p:cNvSpPr txBox="1"/>
            <p:nvPr/>
          </p:nvSpPr>
          <p:spPr>
            <a:xfrm>
              <a:off x="9949053" y="3906691"/>
              <a:ext cx="603885" cy="1790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Financials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28" name="object 23"/>
            <p:cNvSpPr/>
            <p:nvPr/>
          </p:nvSpPr>
          <p:spPr>
            <a:xfrm>
              <a:off x="9121140" y="4514640"/>
              <a:ext cx="1286255" cy="11628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4"/>
            <p:cNvSpPr txBox="1"/>
            <p:nvPr/>
          </p:nvSpPr>
          <p:spPr>
            <a:xfrm>
              <a:off x="9342246" y="4972855"/>
              <a:ext cx="847725" cy="1790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Competencies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30" name="object 25"/>
            <p:cNvSpPr/>
            <p:nvPr/>
          </p:nvSpPr>
          <p:spPr>
            <a:xfrm>
              <a:off x="8218932" y="5169960"/>
              <a:ext cx="1118615" cy="111861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6"/>
            <p:cNvSpPr txBox="1"/>
            <p:nvPr/>
          </p:nvSpPr>
          <p:spPr>
            <a:xfrm>
              <a:off x="8441563" y="5540088"/>
              <a:ext cx="674370" cy="311785"/>
            </a:xfrm>
            <a:prstGeom prst="rect">
              <a:avLst/>
            </a:prstGeom>
          </p:spPr>
          <p:txBody>
            <a:bodyPr vert="horz" wrap="square" lIns="0" tIns="34925" rIns="0" bIns="0" rtlCol="0">
              <a:spAutoFit/>
            </a:bodyPr>
            <a:lstStyle/>
            <a:p>
              <a:pPr marL="186055" marR="5080" indent="-173990">
                <a:lnSpc>
                  <a:spcPts val="1040"/>
                </a:lnSpc>
                <a:spcBef>
                  <a:spcPts val="275"/>
                </a:spcBef>
              </a:pP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Job</a:t>
              </a:r>
              <a:r>
                <a:rPr sz="1000" spc="-6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Search  Skills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32" name="object 27"/>
            <p:cNvSpPr/>
            <p:nvPr/>
          </p:nvSpPr>
          <p:spPr>
            <a:xfrm>
              <a:off x="7048500" y="5169960"/>
              <a:ext cx="1118615" cy="111861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8"/>
            <p:cNvSpPr txBox="1"/>
            <p:nvPr/>
          </p:nvSpPr>
          <p:spPr>
            <a:xfrm>
              <a:off x="7354951" y="5605925"/>
              <a:ext cx="505459" cy="17970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000" spc="5" dirty="0">
                  <a:solidFill>
                    <a:srgbClr val="FFFFFF"/>
                  </a:solidFill>
                  <a:latin typeface="Arial"/>
                  <a:cs typeface="Arial"/>
                </a:rPr>
                <a:t>Resu</a:t>
              </a:r>
              <a:r>
                <a:rPr sz="1000" spc="15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1000" spc="5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34" name="object 29"/>
            <p:cNvSpPr/>
            <p:nvPr/>
          </p:nvSpPr>
          <p:spPr>
            <a:xfrm>
              <a:off x="6062471" y="4537499"/>
              <a:ext cx="1118615" cy="111861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0"/>
            <p:cNvSpPr txBox="1"/>
            <p:nvPr/>
          </p:nvSpPr>
          <p:spPr>
            <a:xfrm>
              <a:off x="6350889" y="4906435"/>
              <a:ext cx="539750" cy="311785"/>
            </a:xfrm>
            <a:prstGeom prst="rect">
              <a:avLst/>
            </a:prstGeom>
          </p:spPr>
          <p:txBody>
            <a:bodyPr vert="horz" wrap="square" lIns="0" tIns="34925" rIns="0" bIns="0" rtlCol="0">
              <a:spAutoFit/>
            </a:bodyPr>
            <a:lstStyle/>
            <a:p>
              <a:pPr marL="129539" marR="5080" indent="-117475">
                <a:lnSpc>
                  <a:spcPts val="1040"/>
                </a:lnSpc>
                <a:spcBef>
                  <a:spcPts val="275"/>
                </a:spcBef>
              </a:pPr>
              <a:r>
                <a:rPr sz="1000" spc="-5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1000" spc="-5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er</a:t>
              </a:r>
              <a:r>
                <a:rPr sz="1000" spc="10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iew  skills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36" name="object 31"/>
            <p:cNvSpPr/>
            <p:nvPr/>
          </p:nvSpPr>
          <p:spPr>
            <a:xfrm>
              <a:off x="5574791" y="3470699"/>
              <a:ext cx="1120139" cy="111861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2"/>
            <p:cNvSpPr txBox="1"/>
            <p:nvPr/>
          </p:nvSpPr>
          <p:spPr>
            <a:xfrm>
              <a:off x="5839714" y="3906691"/>
              <a:ext cx="590550" cy="1790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Soft</a:t>
              </a:r>
              <a:r>
                <a:rPr sz="1000" spc="-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Skills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38" name="object 33"/>
            <p:cNvSpPr/>
            <p:nvPr/>
          </p:nvSpPr>
          <p:spPr>
            <a:xfrm>
              <a:off x="5742432" y="2310936"/>
              <a:ext cx="1118615" cy="111861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4"/>
            <p:cNvSpPr txBox="1"/>
            <p:nvPr/>
          </p:nvSpPr>
          <p:spPr>
            <a:xfrm>
              <a:off x="6046089" y="2746926"/>
              <a:ext cx="509905" cy="1790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Par</a:t>
              </a:r>
              <a:r>
                <a:rPr sz="1000" spc="-5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ners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40" name="object 35"/>
            <p:cNvSpPr/>
            <p:nvPr/>
          </p:nvSpPr>
          <p:spPr>
            <a:xfrm>
              <a:off x="6509003" y="1425492"/>
              <a:ext cx="1118615" cy="111861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6"/>
            <p:cNvSpPr txBox="1"/>
            <p:nvPr/>
          </p:nvSpPr>
          <p:spPr>
            <a:xfrm>
              <a:off x="6784594" y="1738365"/>
              <a:ext cx="567690" cy="394335"/>
            </a:xfrm>
            <a:prstGeom prst="rect">
              <a:avLst/>
            </a:prstGeom>
          </p:spPr>
          <p:txBody>
            <a:bodyPr vert="horz" wrap="square" lIns="0" tIns="43815" rIns="0" bIns="0" rtlCol="0">
              <a:spAutoFit/>
            </a:bodyPr>
            <a:lstStyle/>
            <a:p>
              <a:pPr marL="1905" algn="ctr">
                <a:lnSpc>
                  <a:spcPct val="100000"/>
                </a:lnSpc>
                <a:spcBef>
                  <a:spcPts val="345"/>
                </a:spcBef>
              </a:pP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LVER/</a:t>
              </a:r>
              <a:endParaRPr sz="100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254"/>
                </a:spcBef>
              </a:pPr>
              <a:r>
                <a:rPr sz="1000" dirty="0">
                  <a:solidFill>
                    <a:srgbClr val="FFFFFF"/>
                  </a:solidFill>
                  <a:latin typeface="Arial"/>
                  <a:cs typeface="Arial"/>
                </a:rPr>
                <a:t>Employer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42" name="object 37"/>
            <p:cNvSpPr/>
            <p:nvPr/>
          </p:nvSpPr>
          <p:spPr>
            <a:xfrm>
              <a:off x="9044178" y="3027978"/>
              <a:ext cx="628650" cy="400050"/>
            </a:xfrm>
            <a:custGeom>
              <a:avLst/>
              <a:gdLst/>
              <a:ahLst/>
              <a:cxnLst/>
              <a:rect l="l" t="t" r="r" b="b"/>
              <a:pathLst>
                <a:path w="628650" h="400050">
                  <a:moveTo>
                    <a:pt x="0" y="400049"/>
                  </a:moveTo>
                  <a:lnTo>
                    <a:pt x="6286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8"/>
            <p:cNvSpPr/>
            <p:nvPr/>
          </p:nvSpPr>
          <p:spPr>
            <a:xfrm>
              <a:off x="6784085" y="3043217"/>
              <a:ext cx="838200" cy="409575"/>
            </a:xfrm>
            <a:custGeom>
              <a:avLst/>
              <a:gdLst/>
              <a:ahLst/>
              <a:cxnLst/>
              <a:rect l="l" t="t" r="r" b="b"/>
              <a:pathLst>
                <a:path w="838200" h="409575">
                  <a:moveTo>
                    <a:pt x="838200" y="409575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9"/>
            <p:cNvSpPr/>
            <p:nvPr/>
          </p:nvSpPr>
          <p:spPr>
            <a:xfrm>
              <a:off x="7774685" y="4475778"/>
              <a:ext cx="333375" cy="746125"/>
            </a:xfrm>
            <a:custGeom>
              <a:avLst/>
              <a:gdLst/>
              <a:ahLst/>
              <a:cxnLst/>
              <a:rect l="l" t="t" r="r" b="b"/>
              <a:pathLst>
                <a:path w="333375" h="746125">
                  <a:moveTo>
                    <a:pt x="0" y="746125"/>
                  </a:moveTo>
                  <a:lnTo>
                    <a:pt x="33337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0"/>
            <p:cNvSpPr/>
            <p:nvPr/>
          </p:nvSpPr>
          <p:spPr>
            <a:xfrm>
              <a:off x="8462009" y="4475778"/>
              <a:ext cx="247650" cy="746125"/>
            </a:xfrm>
            <a:custGeom>
              <a:avLst/>
              <a:gdLst/>
              <a:ahLst/>
              <a:cxnLst/>
              <a:rect l="l" t="t" r="r" b="b"/>
              <a:pathLst>
                <a:path w="247650" h="746125">
                  <a:moveTo>
                    <a:pt x="247650" y="746125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1"/>
            <p:cNvSpPr/>
            <p:nvPr/>
          </p:nvSpPr>
          <p:spPr>
            <a:xfrm>
              <a:off x="8710421" y="2363514"/>
              <a:ext cx="457200" cy="646430"/>
            </a:xfrm>
            <a:custGeom>
              <a:avLst/>
              <a:gdLst/>
              <a:ahLst/>
              <a:cxnLst/>
              <a:rect l="l" t="t" r="r" b="b"/>
              <a:pathLst>
                <a:path w="457200" h="646429">
                  <a:moveTo>
                    <a:pt x="0" y="646048"/>
                  </a:moveTo>
                  <a:lnTo>
                    <a:pt x="4572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2"/>
            <p:cNvSpPr/>
            <p:nvPr/>
          </p:nvSpPr>
          <p:spPr>
            <a:xfrm>
              <a:off x="8967978" y="3829602"/>
              <a:ext cx="781050" cy="88900"/>
            </a:xfrm>
            <a:custGeom>
              <a:avLst/>
              <a:gdLst/>
              <a:ahLst/>
              <a:cxnLst/>
              <a:rect l="l" t="t" r="r" b="b"/>
              <a:pathLst>
                <a:path w="781050" h="88900">
                  <a:moveTo>
                    <a:pt x="0" y="0"/>
                  </a:moveTo>
                  <a:lnTo>
                    <a:pt x="781050" y="889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3"/>
            <p:cNvSpPr/>
            <p:nvPr/>
          </p:nvSpPr>
          <p:spPr>
            <a:xfrm>
              <a:off x="6631685" y="3850937"/>
              <a:ext cx="914400" cy="68580"/>
            </a:xfrm>
            <a:custGeom>
              <a:avLst/>
              <a:gdLst/>
              <a:ahLst/>
              <a:cxnLst/>
              <a:rect l="l" t="t" r="r" b="b"/>
              <a:pathLst>
                <a:path w="914400" h="68579">
                  <a:moveTo>
                    <a:pt x="0" y="68325"/>
                  </a:moveTo>
                  <a:lnTo>
                    <a:pt x="914400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4"/>
            <p:cNvSpPr/>
            <p:nvPr/>
          </p:nvSpPr>
          <p:spPr>
            <a:xfrm>
              <a:off x="8215121" y="2031281"/>
              <a:ext cx="0" cy="885825"/>
            </a:xfrm>
            <a:custGeom>
              <a:avLst/>
              <a:gdLst/>
              <a:ahLst/>
              <a:cxnLst/>
              <a:rect l="l" t="t" r="r" b="b"/>
              <a:pathLst>
                <a:path h="885825">
                  <a:moveTo>
                    <a:pt x="0" y="885825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5"/>
            <p:cNvSpPr/>
            <p:nvPr/>
          </p:nvSpPr>
          <p:spPr>
            <a:xfrm>
              <a:off x="6974585" y="4186217"/>
              <a:ext cx="647700" cy="589280"/>
            </a:xfrm>
            <a:custGeom>
              <a:avLst/>
              <a:gdLst/>
              <a:ahLst/>
              <a:cxnLst/>
              <a:rect l="l" t="t" r="r" b="b"/>
              <a:pathLst>
                <a:path w="647700" h="589279">
                  <a:moveTo>
                    <a:pt x="0" y="588899"/>
                  </a:moveTo>
                  <a:lnTo>
                    <a:pt x="6477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6"/>
            <p:cNvSpPr/>
            <p:nvPr/>
          </p:nvSpPr>
          <p:spPr>
            <a:xfrm>
              <a:off x="8920733" y="4177073"/>
              <a:ext cx="476250" cy="508000"/>
            </a:xfrm>
            <a:custGeom>
              <a:avLst/>
              <a:gdLst/>
              <a:ahLst/>
              <a:cxnLst/>
              <a:rect l="l" t="t" r="r" b="b"/>
              <a:pathLst>
                <a:path w="476250" h="508000">
                  <a:moveTo>
                    <a:pt x="476250" y="50800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7"/>
            <p:cNvSpPr/>
            <p:nvPr/>
          </p:nvSpPr>
          <p:spPr>
            <a:xfrm>
              <a:off x="7413497" y="2325414"/>
              <a:ext cx="438150" cy="644525"/>
            </a:xfrm>
            <a:custGeom>
              <a:avLst/>
              <a:gdLst/>
              <a:ahLst/>
              <a:cxnLst/>
              <a:rect l="l" t="t" r="r" b="b"/>
              <a:pathLst>
                <a:path w="438150" h="644525">
                  <a:moveTo>
                    <a:pt x="438150" y="644525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6118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r="6133"/>
          <a:stretch/>
        </p:blipFill>
        <p:spPr>
          <a:xfrm>
            <a:off x="0" y="1380742"/>
            <a:ext cx="5849710" cy="5477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80744"/>
          </a:xfrm>
          <a:prstGeom prst="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>
          <a:xfrm>
            <a:off x="10218280" y="5705856"/>
            <a:ext cx="1763407" cy="1048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364" y="274873"/>
            <a:ext cx="42977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LVER Support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6010656" y="1485311"/>
            <a:ext cx="55930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Veterans Employment Representatives (LVERs)</a:t>
            </a: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Play an integral part on the Business Services Team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 outreach to employers to assist  veterans in gaining employment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Coordinate seminars and workshops for  employers to highlight the benefits of hiring veterans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 veteran employment and training services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6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80744"/>
          </a:xfrm>
          <a:prstGeom prst="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>
          <a:xfrm>
            <a:off x="10218280" y="5705856"/>
            <a:ext cx="1763407" cy="1048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9871" y="336429"/>
            <a:ext cx="119921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DVOP and LVER Model for Employment Success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36" y="1715868"/>
            <a:ext cx="30373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Veteran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Disabled Veteran Outreach Program Representatives (DVOP)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 Veterans Employers Representative (LVER)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Employer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648456" y="1848285"/>
            <a:ext cx="7866931" cy="3858791"/>
            <a:chOff x="585216" y="2924533"/>
            <a:chExt cx="7866931" cy="3858791"/>
          </a:xfrm>
        </p:grpSpPr>
        <p:sp>
          <p:nvSpPr>
            <p:cNvPr id="7" name="object 5"/>
            <p:cNvSpPr/>
            <p:nvPr/>
          </p:nvSpPr>
          <p:spPr>
            <a:xfrm>
              <a:off x="3764268" y="5123688"/>
              <a:ext cx="1809010" cy="16596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 txBox="1"/>
            <p:nvPr/>
          </p:nvSpPr>
          <p:spPr>
            <a:xfrm>
              <a:off x="3966718" y="5677789"/>
              <a:ext cx="1492421" cy="55143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3345">
                <a:lnSpc>
                  <a:spcPts val="2055"/>
                </a:lnSpc>
                <a:spcBef>
                  <a:spcPts val="100"/>
                </a:spcBef>
              </a:pP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Successful</a:t>
              </a:r>
              <a:endParaRPr sz="1800" b="1" dirty="0">
                <a:latin typeface="Arial"/>
                <a:cs typeface="Arial"/>
              </a:endParaRPr>
            </a:p>
            <a:p>
              <a:pPr marL="12700">
                <a:lnSpc>
                  <a:spcPts val="2055"/>
                </a:lnSpc>
              </a:pPr>
              <a:r>
                <a:rPr sz="1800" b="1" spc="-10" dirty="0">
                  <a:solidFill>
                    <a:srgbClr val="FFFFFF"/>
                  </a:solidFill>
                  <a:latin typeface="Arial"/>
                  <a:cs typeface="Arial"/>
                </a:rPr>
                <a:t>Employment</a:t>
              </a:r>
              <a:endParaRPr sz="1800" b="1" dirty="0">
                <a:latin typeface="Arial"/>
                <a:cs typeface="Arial"/>
              </a:endParaRPr>
            </a:p>
          </p:txBody>
        </p:sp>
        <p:sp>
          <p:nvSpPr>
            <p:cNvPr id="9" name="object 7"/>
            <p:cNvSpPr/>
            <p:nvPr/>
          </p:nvSpPr>
          <p:spPr>
            <a:xfrm>
              <a:off x="4236720" y="3759708"/>
              <a:ext cx="880872" cy="13152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585216" y="2924533"/>
              <a:ext cx="909828" cy="9083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 txBox="1"/>
            <p:nvPr/>
          </p:nvSpPr>
          <p:spPr>
            <a:xfrm>
              <a:off x="763016" y="3237738"/>
              <a:ext cx="55372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60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1200" spc="-5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120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1200" spc="5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1200" spc="-5" dirty="0">
                  <a:solidFill>
                    <a:srgbClr val="FFFFFF"/>
                  </a:solidFill>
                  <a:latin typeface="Arial"/>
                  <a:cs typeface="Arial"/>
                </a:rPr>
                <a:t>ran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2" name="object 10"/>
            <p:cNvSpPr/>
            <p:nvPr/>
          </p:nvSpPr>
          <p:spPr>
            <a:xfrm>
              <a:off x="828963" y="3905919"/>
              <a:ext cx="422332" cy="4223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585216" y="4401311"/>
              <a:ext cx="909828" cy="9098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 txBox="1"/>
            <p:nvPr/>
          </p:nvSpPr>
          <p:spPr>
            <a:xfrm>
              <a:off x="811783" y="4716017"/>
              <a:ext cx="457834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FFFFFF"/>
                  </a:solidFill>
                  <a:latin typeface="Arial"/>
                  <a:cs typeface="Arial"/>
                </a:rPr>
                <a:t>DVOP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5" name="object 13"/>
            <p:cNvSpPr/>
            <p:nvPr/>
          </p:nvSpPr>
          <p:spPr>
            <a:xfrm>
              <a:off x="1636776" y="3959214"/>
              <a:ext cx="493775" cy="36755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2249401" y="3262872"/>
              <a:ext cx="1834940" cy="182729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 txBox="1"/>
            <p:nvPr/>
          </p:nvSpPr>
          <p:spPr>
            <a:xfrm>
              <a:off x="2603816" y="3678503"/>
              <a:ext cx="1126109" cy="877163"/>
            </a:xfrm>
            <a:prstGeom prst="rect">
              <a:avLst/>
            </a:prstGeom>
          </p:spPr>
          <p:txBody>
            <a:bodyPr vert="horz" wrap="square" lIns="0" tIns="55880" rIns="0" bIns="0" rtlCol="0">
              <a:spAutoFit/>
            </a:bodyPr>
            <a:lstStyle/>
            <a:p>
              <a:pPr marL="12700" marR="5080" algn="ctr">
                <a:lnSpc>
                  <a:spcPts val="2080"/>
                </a:lnSpc>
                <a:spcBef>
                  <a:spcPts val="440"/>
                </a:spcBef>
              </a:pPr>
              <a:r>
                <a:rPr b="1" dirty="0">
                  <a:solidFill>
                    <a:srgbClr val="FFFFFF"/>
                  </a:solidFill>
                  <a:latin typeface="Arial"/>
                  <a:cs typeface="Arial"/>
                </a:rPr>
                <a:t>Specific  </a:t>
              </a:r>
              <a:r>
                <a:rPr b="1" dirty="0" smtClean="0">
                  <a:solidFill>
                    <a:srgbClr val="FFFFFF"/>
                  </a:solidFill>
                  <a:latin typeface="Arial"/>
                  <a:cs typeface="Arial"/>
                </a:rPr>
                <a:t>skills</a:t>
              </a:r>
              <a:r>
                <a:rPr lang="en-US" b="1" dirty="0">
                  <a:latin typeface="Arial"/>
                  <a:cs typeface="Arial"/>
                </a:rPr>
                <a:t> </a:t>
              </a:r>
              <a:r>
                <a:rPr b="1" dirty="0" smtClean="0">
                  <a:solidFill>
                    <a:srgbClr val="FFFFFF"/>
                  </a:solidFill>
                  <a:latin typeface="Arial"/>
                  <a:cs typeface="Arial"/>
                </a:rPr>
                <a:t>for</a:t>
              </a:r>
              <a:endParaRPr b="1" dirty="0">
                <a:latin typeface="Arial"/>
                <a:cs typeface="Arial"/>
              </a:endParaRPr>
            </a:p>
            <a:p>
              <a:pPr marL="1905" algn="ctr">
                <a:lnSpc>
                  <a:spcPts val="2240"/>
                </a:lnSpc>
              </a:pPr>
              <a:r>
                <a:rPr b="1" spc="-15" dirty="0">
                  <a:solidFill>
                    <a:srgbClr val="FFFFFF"/>
                  </a:solidFill>
                  <a:latin typeface="Arial"/>
                  <a:cs typeface="Arial"/>
                </a:rPr>
                <a:t>Veteran</a:t>
              </a:r>
              <a:endParaRPr b="1" dirty="0">
                <a:latin typeface="Arial"/>
                <a:cs typeface="Arial"/>
              </a:endParaRPr>
            </a:p>
          </p:txBody>
        </p:sp>
        <p:sp>
          <p:nvSpPr>
            <p:cNvPr id="18" name="object 16"/>
            <p:cNvSpPr/>
            <p:nvPr/>
          </p:nvSpPr>
          <p:spPr>
            <a:xfrm>
              <a:off x="7530083" y="4445461"/>
              <a:ext cx="918971" cy="8657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 txBox="1"/>
            <p:nvPr/>
          </p:nvSpPr>
          <p:spPr>
            <a:xfrm>
              <a:off x="7819135" y="4794884"/>
              <a:ext cx="362585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1000" b="1" spc="-10" dirty="0">
                  <a:solidFill>
                    <a:srgbClr val="FFFFFF"/>
                  </a:solidFill>
                  <a:latin typeface="Arial"/>
                  <a:cs typeface="Arial"/>
                </a:rPr>
                <a:t>VE</a:t>
              </a: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20" name="object 18"/>
            <p:cNvSpPr/>
            <p:nvPr/>
          </p:nvSpPr>
          <p:spPr>
            <a:xfrm>
              <a:off x="7531564" y="3040356"/>
              <a:ext cx="920583" cy="86720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 txBox="1"/>
            <p:nvPr/>
          </p:nvSpPr>
          <p:spPr>
            <a:xfrm>
              <a:off x="7713344" y="3352292"/>
              <a:ext cx="600710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b="1" spc="-10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1000" b="1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lo</a:t>
              </a:r>
              <a:r>
                <a:rPr sz="1000" b="1" spc="-20" dirty="0"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er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22" name="object 20"/>
            <p:cNvSpPr/>
            <p:nvPr/>
          </p:nvSpPr>
          <p:spPr>
            <a:xfrm>
              <a:off x="7728112" y="3974495"/>
              <a:ext cx="426902" cy="40405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7071359" y="4015668"/>
              <a:ext cx="470915" cy="3461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5213603" y="3273543"/>
              <a:ext cx="1792224" cy="16947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 txBox="1"/>
            <p:nvPr/>
          </p:nvSpPr>
          <p:spPr>
            <a:xfrm>
              <a:off x="5523147" y="3655407"/>
              <a:ext cx="1187070" cy="8207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ts val="2050"/>
                </a:lnSpc>
                <a:spcBef>
                  <a:spcPts val="100"/>
                </a:spcBef>
              </a:pPr>
              <a:r>
                <a:rPr b="1" spc="-5" dirty="0">
                  <a:solidFill>
                    <a:srgbClr val="FFFFFF"/>
                  </a:solidFill>
                  <a:latin typeface="Arial"/>
                  <a:cs typeface="Arial"/>
                </a:rPr>
                <a:t>Specific</a:t>
              </a:r>
              <a:endParaRPr b="1" dirty="0">
                <a:latin typeface="Arial"/>
                <a:cs typeface="Arial"/>
              </a:endParaRPr>
            </a:p>
            <a:p>
              <a:pPr algn="ctr">
                <a:lnSpc>
                  <a:spcPts val="2050"/>
                </a:lnSpc>
              </a:pPr>
              <a:r>
                <a:rPr lang="en-US" b="1" spc="-10" dirty="0" smtClean="0">
                  <a:solidFill>
                    <a:srgbClr val="FFFFFF"/>
                  </a:solidFill>
                  <a:latin typeface="Arial"/>
                  <a:cs typeface="Arial"/>
                </a:rPr>
                <a:t>J</a:t>
              </a:r>
              <a:r>
                <a:rPr b="1" spc="-10" dirty="0" smtClean="0">
                  <a:solidFill>
                    <a:srgbClr val="FFFFFF"/>
                  </a:solidFill>
                  <a:latin typeface="Arial"/>
                  <a:cs typeface="Arial"/>
                </a:rPr>
                <a:t>obs</a:t>
              </a:r>
              <a:r>
                <a:rPr lang="en-US" b="1" dirty="0" smtClean="0">
                  <a:latin typeface="Arial"/>
                  <a:cs typeface="Arial"/>
                </a:rPr>
                <a:t> </a:t>
              </a:r>
              <a:r>
                <a:rPr b="1" dirty="0" smtClean="0">
                  <a:solidFill>
                    <a:srgbClr val="FFFFFF"/>
                  </a:solidFill>
                  <a:latin typeface="Arial"/>
                  <a:cs typeface="Arial"/>
                </a:rPr>
                <a:t>from  </a:t>
              </a:r>
              <a:r>
                <a:rPr b="1" spc="-5" dirty="0">
                  <a:solidFill>
                    <a:srgbClr val="FFFFFF"/>
                  </a:solidFill>
                  <a:latin typeface="Arial"/>
                  <a:cs typeface="Arial"/>
                </a:rPr>
                <a:t>Emp</a:t>
              </a:r>
              <a:r>
                <a:rPr b="1" spc="-15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b="1" spc="-5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b="1" spc="-35" dirty="0"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r>
                <a:rPr b="1" spc="-5" dirty="0">
                  <a:solidFill>
                    <a:srgbClr val="FFFFFF"/>
                  </a:solidFill>
                  <a:latin typeface="Arial"/>
                  <a:cs typeface="Arial"/>
                </a:rPr>
                <a:t>er</a:t>
              </a:r>
              <a:endParaRPr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30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80744"/>
          </a:xfrm>
          <a:prstGeom prst="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>
          <a:xfrm>
            <a:off x="10218280" y="5705856"/>
            <a:ext cx="1763407" cy="1048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9380" y="90207"/>
            <a:ext cx="81346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Employers Do To Hire the </a:t>
            </a:r>
            <a:br>
              <a:rPr lang="en-US" sz="36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They Need?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919" y="1700720"/>
            <a:ext cx="586485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 jobs on Kentucky Career Center employment site.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detailed job descriptions (pay range/shift /benefits)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specific skill gaps that are present at your company (WIOA)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relationship with KCC teams 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(What you are doing today)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a relationship with your local LVER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6" y="1572953"/>
            <a:ext cx="5526023" cy="358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104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80744"/>
          </a:xfrm>
          <a:prstGeom prst="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>
          <a:xfrm>
            <a:off x="10218280" y="5705856"/>
            <a:ext cx="1763407" cy="1048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364" y="274873"/>
            <a:ext cx="3563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4528" y="5042505"/>
            <a:ext cx="3314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kcc.ky.gov/veterans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>
          <a:xfrm>
            <a:off x="3276600" y="1866900"/>
            <a:ext cx="5638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7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80744"/>
          </a:xfrm>
          <a:prstGeom prst="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>
          <a:xfrm>
            <a:off x="10218280" y="5705856"/>
            <a:ext cx="1763407" cy="1048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364" y="274873"/>
            <a:ext cx="29155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0576" y="2012233"/>
            <a:ext cx="83149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135" marR="52705" algn="ctr">
              <a:lnSpc>
                <a:spcPct val="100000"/>
              </a:lnSpc>
              <a:spcBef>
                <a:spcPts val="45"/>
              </a:spcBef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Advance v</a:t>
            </a:r>
            <a:r>
              <a:rPr lang="en-US" sz="2000" spc="-30" dirty="0">
                <a:latin typeface="Arial" panose="020B0604020202020204" pitchFamily="34" charset="0"/>
                <a:cs typeface="Arial" panose="020B0604020202020204" pitchFamily="34" charset="0"/>
              </a:rPr>
              <a:t>eterans 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workforce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targeted 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engagement and effective employment 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services.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360"/>
              </a:spcBef>
            </a:pPr>
            <a:r>
              <a:rPr lang="en-US"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45"/>
              </a:spcBef>
            </a:pPr>
            <a:r>
              <a:rPr lang="en-US" sz="2000" i="1" spc="-15" dirty="0"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lang="en-US" sz="2000" i="1" spc="-10" dirty="0">
                <a:latin typeface="Arial" panose="020B0604020202020204" pitchFamily="34" charset="0"/>
                <a:cs typeface="Arial" panose="020B0604020202020204" pitchFamily="34" charset="0"/>
              </a:rPr>
              <a:t>networks </a:t>
            </a:r>
            <a:r>
              <a:rPr lang="en-US" sz="2000" i="1" spc="-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i="1" spc="-10" dirty="0">
                <a:latin typeface="Arial" panose="020B0604020202020204" pitchFamily="34" charset="0"/>
                <a:cs typeface="Arial" panose="020B0604020202020204" pitchFamily="34" charset="0"/>
              </a:rPr>
              <a:t>employers </a:t>
            </a:r>
            <a:r>
              <a:rPr lang="en-US" sz="2000" i="1" spc="-5" dirty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2000" i="1" spc="-15" dirty="0"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  <a:r>
              <a:rPr lang="en-US" sz="2000" i="1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en-US" sz="2000" i="1" spc="-5" dirty="0">
                <a:latin typeface="Arial" panose="020B0604020202020204" pitchFamily="34" charset="0"/>
                <a:cs typeface="Arial" panose="020B0604020202020204" pitchFamily="34" charset="0"/>
              </a:rPr>
              <a:t>of v</a:t>
            </a:r>
            <a:r>
              <a:rPr lang="en-US" sz="2000" i="1" spc="-30" dirty="0">
                <a:latin typeface="Arial" panose="020B0604020202020204" pitchFamily="34" charset="0"/>
                <a:cs typeface="Arial" panose="020B0604020202020204" pitchFamily="34" charset="0"/>
              </a:rPr>
              <a:t>eterans </a:t>
            </a:r>
            <a:r>
              <a:rPr lang="en-US" sz="2000" i="1" spc="-5" dirty="0">
                <a:latin typeface="Arial" panose="020B0604020202020204" pitchFamily="34" charset="0"/>
                <a:cs typeface="Arial" panose="020B0604020202020204" pitchFamily="34" charset="0"/>
              </a:rPr>
              <a:t>and are </a:t>
            </a:r>
            <a:r>
              <a:rPr lang="en-US" sz="2000" i="1" spc="-15" dirty="0">
                <a:latin typeface="Arial" panose="020B0604020202020204" pitchFamily="34" charset="0"/>
                <a:cs typeface="Arial" panose="020B0604020202020204" pitchFamily="34" charset="0"/>
              </a:rPr>
              <a:t>committed </a:t>
            </a:r>
            <a:r>
              <a:rPr lang="en-US" sz="2000" i="1" spc="-2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i="1" spc="-5" dirty="0">
                <a:latin typeface="Arial" panose="020B0604020202020204" pitchFamily="34" charset="0"/>
                <a:cs typeface="Arial" panose="020B0604020202020204" pitchFamily="34" charset="0"/>
              </a:rPr>
              <a:t>hiring those </a:t>
            </a:r>
            <a:r>
              <a:rPr lang="en-US" sz="2000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2000" i="1" spc="-10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000" i="1" spc="-5" dirty="0">
                <a:latin typeface="Arial" panose="020B0604020202020204" pitchFamily="34" charset="0"/>
                <a:cs typeface="Arial" panose="020B0604020202020204" pitchFamily="34" charset="0"/>
              </a:rPr>
              <a:t>served our nation, </a:t>
            </a:r>
            <a:r>
              <a:rPr lang="en-US" sz="2000" i="1" spc="-1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i="1" spc="-5" dirty="0">
                <a:latin typeface="Arial" panose="020B0604020202020204" pitchFamily="34" charset="0"/>
                <a:cs typeface="Arial" panose="020B0604020202020204" pitchFamily="34" charset="0"/>
              </a:rPr>
              <a:t>with v</a:t>
            </a:r>
            <a:r>
              <a:rPr lang="en-US" sz="2000" i="1" spc="-30" dirty="0">
                <a:latin typeface="Arial" panose="020B0604020202020204" pitchFamily="34" charset="0"/>
                <a:cs typeface="Arial" panose="020B0604020202020204" pitchFamily="34" charset="0"/>
              </a:rPr>
              <a:t>eterans </a:t>
            </a:r>
            <a:r>
              <a:rPr lang="en-US" sz="2000" i="1" spc="-5" dirty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2000" i="1" spc="-1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prepared </a:t>
            </a:r>
            <a:r>
              <a:rPr lang="en-US" sz="2000" i="1" spc="-2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i="1" spc="-15" dirty="0"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en-US" sz="2000" i="1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i="1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-10" dirty="0">
                <a:latin typeface="Arial" panose="020B0604020202020204" pitchFamily="34" charset="0"/>
                <a:cs typeface="Arial" panose="020B0604020202020204" pitchFamily="34" charset="0"/>
              </a:rPr>
              <a:t>workforce.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4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7"/>
          <a:stretch/>
        </p:blipFill>
        <p:spPr>
          <a:xfrm>
            <a:off x="-42672" y="1362456"/>
            <a:ext cx="4572000" cy="5495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80744"/>
          </a:xfrm>
          <a:prstGeom prst="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>
          <a:xfrm>
            <a:off x="10218280" y="5705856"/>
            <a:ext cx="1763407" cy="1048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364" y="274873"/>
            <a:ext cx="29155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2208" y="1539178"/>
            <a:ext cx="7479792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78560" algn="l"/>
              </a:tabLst>
            </a:pPr>
            <a:r>
              <a:rPr lang="en-US" sz="2000" spc="-25" dirty="0">
                <a:latin typeface="Arial" panose="020B0604020202020204" pitchFamily="34" charset="0"/>
                <a:cs typeface="Arial" panose="020B0604020202020204" pitchFamily="34" charset="0"/>
              </a:rPr>
              <a:t>Kentucky Career Center (KCC) veteran services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employment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assistance 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to v</a:t>
            </a:r>
            <a:r>
              <a:rPr lang="en-US" sz="2000" spc="-35" dirty="0">
                <a:latin typeface="Arial" panose="020B0604020202020204" pitchFamily="34" charset="0"/>
                <a:cs typeface="Arial" panose="020B0604020202020204" pitchFamily="34" charset="0"/>
              </a:rPr>
              <a:t>eterans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eligible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persons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Department of Labor (DOL), Jobs </a:t>
            </a:r>
            <a:r>
              <a:rPr lang="en-US" sz="2000" spc="-2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spc="-35" dirty="0">
                <a:latin typeface="Arial" panose="020B0604020202020204" pitchFamily="34" charset="0"/>
                <a:cs typeface="Arial" panose="020B0604020202020204" pitchFamily="34" charset="0"/>
              </a:rPr>
              <a:t>Veterans </a:t>
            </a:r>
            <a:r>
              <a:rPr lang="en-US" sz="2000" spc="-25" dirty="0"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Grant 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(JVSG).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78560" algn="l"/>
              </a:tabLst>
            </a:pPr>
            <a:endParaRPr lang="en-US" sz="2000" spc="-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78560" algn="l"/>
              </a:tabLst>
            </a:pPr>
            <a:r>
              <a:rPr lang="en-US" sz="2000" spc="-40" dirty="0">
                <a:latin typeface="Arial" panose="020B0604020202020204" pitchFamily="34" charset="0"/>
                <a:cs typeface="Arial" panose="020B0604020202020204" pitchFamily="34" charset="0"/>
              </a:rPr>
              <a:t>Wagner-</a:t>
            </a:r>
            <a:r>
              <a:rPr lang="en-US" sz="2000" spc="-40" dirty="0" err="1">
                <a:latin typeface="Arial" panose="020B0604020202020204" pitchFamily="34" charset="0"/>
                <a:cs typeface="Arial" panose="020B0604020202020204" pitchFamily="34" charset="0"/>
              </a:rPr>
              <a:t>Peyser</a:t>
            </a:r>
            <a:r>
              <a:rPr lang="en-US" sz="2000" spc="-4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spc="-30" dirty="0">
                <a:latin typeface="Arial" panose="020B0604020202020204" pitchFamily="34" charset="0"/>
                <a:cs typeface="Arial" panose="020B0604020202020204" pitchFamily="34" charset="0"/>
              </a:rPr>
              <a:t>Transition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Assistance 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Program,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2000" spc="-30" dirty="0">
                <a:latin typeface="Arial" panose="020B0604020202020204" pitchFamily="34" charset="0"/>
                <a:cs typeface="Arial" panose="020B0604020202020204" pitchFamily="34" charset="0"/>
              </a:rPr>
              <a:t>Workforce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Innovation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Opportunity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Act also </a:t>
            </a:r>
            <a:r>
              <a:rPr lang="en-US" sz="2000" spc="-25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funding </a:t>
            </a:r>
            <a:r>
              <a:rPr lang="en-US" sz="2000" spc="-2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employment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assistance </a:t>
            </a:r>
            <a:r>
              <a:rPr lang="en-US" sz="2000" spc="-3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veterans.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0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80744"/>
          </a:xfrm>
          <a:prstGeom prst="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>
          <a:xfrm>
            <a:off x="10218280" y="5705856"/>
            <a:ext cx="1763407" cy="1048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364" y="274873"/>
            <a:ext cx="71057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Staff Support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395" y="5909022"/>
            <a:ext cx="7166705" cy="948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1" dirty="0">
                <a:cs typeface="Calibri"/>
              </a:rPr>
              <a:t>Find </a:t>
            </a:r>
            <a:r>
              <a:rPr lang="en-US" b="1" spc="-10" dirty="0">
                <a:cs typeface="Calibri"/>
              </a:rPr>
              <a:t>Statewide Contacts</a:t>
            </a:r>
            <a:r>
              <a:rPr lang="en-US" b="1" spc="-100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at</a:t>
            </a:r>
            <a:r>
              <a:rPr lang="en-US" b="1" spc="-10" dirty="0" smtClean="0">
                <a:cs typeface="Calibri"/>
              </a:rPr>
              <a:t>:</a:t>
            </a:r>
          </a:p>
          <a:p>
            <a:pPr marL="12700">
              <a:spcBef>
                <a:spcPts val="105"/>
              </a:spcBef>
            </a:pPr>
            <a:r>
              <a:rPr lang="en-US" dirty="0" smtClean="0">
                <a:hlinkClick r:id="rId3"/>
              </a:rPr>
              <a:t>https://kcc.ky.gov/veterans/Pages/Kentucky-Veteran-Representatives.aspx</a:t>
            </a:r>
            <a:endParaRPr lang="en-US" dirty="0" smtClean="0"/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dirty="0"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1555812"/>
            <a:ext cx="8241792" cy="40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3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80744"/>
          </a:xfrm>
          <a:prstGeom prst="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>
          <a:xfrm>
            <a:off x="10218280" y="5705856"/>
            <a:ext cx="1763407" cy="1048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364" y="274873"/>
            <a:ext cx="9293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Employment Services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" y="1655615"/>
            <a:ext cx="5355336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265" indent="-342265">
              <a:lnSpc>
                <a:spcPct val="100000"/>
              </a:lnSpc>
              <a:buFont typeface="Arial"/>
              <a:buChar char="•"/>
              <a:tabLst>
                <a:tab pos="342265" algn="l"/>
                <a:tab pos="355600" algn="l"/>
              </a:tabLst>
            </a:pP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Veterans receive priority of service from KCC s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taff.</a:t>
            </a:r>
          </a:p>
          <a:p>
            <a:pPr marR="36830">
              <a:lnSpc>
                <a:spcPct val="100000"/>
              </a:lnSpc>
            </a:pPr>
            <a:endParaRPr lang="en-US" sz="2000" spc="-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Disabled Veteran Outreach Program (DVOP)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specialists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serve only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veterans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eligible individuals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need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of career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services because of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significant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barriers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en-US"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(SBE).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40" dirty="0">
                <a:latin typeface="Arial" panose="020B0604020202020204" pitchFamily="34" charset="0"/>
                <a:cs typeface="Arial" panose="020B0604020202020204" pitchFamily="34" charset="0"/>
              </a:rPr>
              <a:t>Local Veterans Employment Representatives (LVER)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employers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highlight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hiring </a:t>
            </a:r>
            <a:r>
              <a:rPr lang="en-US" sz="2000" spc="-25" dirty="0">
                <a:latin typeface="Arial" panose="020B0604020202020204" pitchFamily="34" charset="0"/>
                <a:cs typeface="Arial" panose="020B0604020202020204" pitchFamily="34" charset="0"/>
              </a:rPr>
              <a:t>veterans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 in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hand with business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teams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state.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6" y="1655615"/>
            <a:ext cx="5448998" cy="363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598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80744"/>
          </a:xfrm>
          <a:prstGeom prst="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>
          <a:xfrm>
            <a:off x="10218280" y="5705856"/>
            <a:ext cx="1763407" cy="1048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364" y="274873"/>
            <a:ext cx="8708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Career Center Staff</a:t>
            </a:r>
          </a:p>
        </p:txBody>
      </p:sp>
      <p:sp>
        <p:nvSpPr>
          <p:cNvPr id="3" name="Rectangle 2"/>
          <p:cNvSpPr/>
          <p:nvPr/>
        </p:nvSpPr>
        <p:spPr>
          <a:xfrm>
            <a:off x="5074920" y="1655617"/>
            <a:ext cx="69067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KCC staff members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are the welcoming</a:t>
            </a:r>
            <a:r>
              <a:rPr lang="en-US" sz="20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committee 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veterans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en-US" sz="20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services.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All n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on-SBE v</a:t>
            </a:r>
            <a:r>
              <a:rPr lang="en-US" sz="2000" spc="-30" dirty="0">
                <a:latin typeface="Arial" panose="020B0604020202020204" pitchFamily="34" charset="0"/>
                <a:cs typeface="Arial" panose="020B0604020202020204" pitchFamily="34" charset="0"/>
              </a:rPr>
              <a:t>eterans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receive p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riority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of s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ervice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from KCC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40" dirty="0">
                <a:latin typeface="Arial" panose="020B0604020202020204" pitchFamily="34" charset="0"/>
                <a:cs typeface="Arial" panose="020B0604020202020204" pitchFamily="34" charset="0"/>
              </a:rPr>
              <a:t>staff.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2069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Staff members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eligibility and </a:t>
            </a:r>
            <a:r>
              <a:rPr lang="en-US" sz="2000" spc="-30" dirty="0">
                <a:latin typeface="Arial" panose="020B0604020202020204" pitchFamily="34" charset="0"/>
                <a:cs typeface="Arial" panose="020B0604020202020204" pitchFamily="34" charset="0"/>
              </a:rPr>
              <a:t>refer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SBE 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veterans to</a:t>
            </a:r>
            <a:r>
              <a:rPr lang="en-US" sz="20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5" dirty="0">
                <a:latin typeface="Arial" panose="020B0604020202020204" pitchFamily="34" charset="0"/>
                <a:cs typeface="Arial" panose="020B0604020202020204" pitchFamily="34" charset="0"/>
              </a:rPr>
              <a:t>DVOPs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r="29104"/>
          <a:stretch/>
        </p:blipFill>
        <p:spPr>
          <a:xfrm>
            <a:off x="0" y="1380743"/>
            <a:ext cx="4910328" cy="547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3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743"/>
            <a:ext cx="4498848" cy="54795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80744"/>
          </a:xfrm>
          <a:prstGeom prst="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>
          <a:xfrm>
            <a:off x="10218280" y="5705856"/>
            <a:ext cx="1763407" cy="1048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364" y="274873"/>
            <a:ext cx="54341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of Service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8887" y="1655617"/>
            <a:ext cx="71627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Jobs for Veterans Act makes priority of service available for U.S. DOL funded job training programs for: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Covered veterans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Eligible spouses of covered veterans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1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80744"/>
          </a:xfrm>
          <a:prstGeom prst="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>
          <a:xfrm>
            <a:off x="10218280" y="5705856"/>
            <a:ext cx="1763407" cy="1048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364" y="274873"/>
            <a:ext cx="54341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of Service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811" y="1655617"/>
            <a:ext cx="5604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Priority of Service Programs include: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447673"/>
              </p:ext>
            </p:extLst>
          </p:nvPr>
        </p:nvGraphicFramePr>
        <p:xfrm>
          <a:off x="767263" y="2392155"/>
          <a:ext cx="10332720" cy="3200400"/>
        </p:xfrm>
        <a:graphic>
          <a:graphicData uri="http://schemas.openxmlformats.org/drawingml/2006/table">
            <a:tbl>
              <a:tblPr firstRow="1" bandRow="1"/>
              <a:tblGrid>
                <a:gridCol w="5495348">
                  <a:extLst>
                    <a:ext uri="{9D8B030D-6E8A-4147-A177-3AD203B41FA5}">
                      <a16:colId xmlns:a16="http://schemas.microsoft.com/office/drawing/2014/main" xmlns="" val="196307867"/>
                    </a:ext>
                  </a:extLst>
                </a:gridCol>
                <a:gridCol w="4837372">
                  <a:extLst>
                    <a:ext uri="{9D8B030D-6E8A-4147-A177-3AD203B41FA5}">
                      <a16:colId xmlns:a16="http://schemas.microsoft.com/office/drawing/2014/main" xmlns="" val="246020789"/>
                    </a:ext>
                  </a:extLst>
                </a:gridCol>
              </a:tblGrid>
              <a:tr h="1697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13384" indent="-287020">
                        <a:lnSpc>
                          <a:spcPts val="1764"/>
                        </a:lnSpc>
                        <a:buFont typeface="Arial"/>
                        <a:buChar char="•"/>
                        <a:tabLst>
                          <a:tab pos="413384" algn="l"/>
                          <a:tab pos="414020" algn="l"/>
                        </a:tabLst>
                      </a:pP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WIOA Adult and </a:t>
                      </a: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Dislocated</a:t>
                      </a:r>
                      <a:r>
                        <a:rPr sz="1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3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Worker</a:t>
                      </a:r>
                      <a:r>
                        <a:rPr lang="en-US" sz="1800" spc="-3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spc="-3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13384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13384" algn="l"/>
                          <a:tab pos="414020" algn="l"/>
                        </a:tabLst>
                      </a:pPr>
                      <a:r>
                        <a:rPr sz="1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Wagner-Peyser </a:t>
                      </a: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</a:t>
                      </a:r>
                      <a:r>
                        <a:rPr sz="1800" spc="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</a:t>
                      </a:r>
                      <a:r>
                        <a:rPr lang="en-US" sz="18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13384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13384" algn="l"/>
                          <a:tab pos="414020" algn="l"/>
                        </a:tabLst>
                      </a:pPr>
                      <a:r>
                        <a:rPr sz="18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</a:t>
                      </a:r>
                      <a:r>
                        <a:rPr sz="1800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Programs</a:t>
                      </a:r>
                      <a:r>
                        <a:rPr lang="en-US" sz="1800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13384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13384" algn="l"/>
                          <a:tab pos="414020" algn="l"/>
                        </a:tabLst>
                      </a:pP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</a:t>
                      </a: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</a:t>
                      </a:r>
                      <a:r>
                        <a:rPr sz="18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Grants</a:t>
                      </a:r>
                      <a:r>
                        <a:rPr lang="en-US" sz="1800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13384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13384" algn="l"/>
                          <a:tab pos="414020" algn="l"/>
                        </a:tabLst>
                      </a:pP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Migrant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Seasonal </a:t>
                      </a:r>
                      <a:r>
                        <a:rPr sz="1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 </a:t>
                      </a:r>
                      <a:r>
                        <a:rPr sz="18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Worker</a:t>
                      </a:r>
                      <a:r>
                        <a:rPr sz="1800" spc="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</a:t>
                      </a:r>
                      <a:r>
                        <a:rPr lang="en-US" sz="1800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13384" marR="505459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13384" algn="l"/>
                          <a:tab pos="414020" algn="l"/>
                        </a:tabLst>
                      </a:pP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Service </a:t>
                      </a:r>
                      <a:r>
                        <a:rPr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</a:t>
                      </a:r>
                      <a:r>
                        <a:rPr lang="en-US"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sz="1800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15290" indent="-287020">
                        <a:lnSpc>
                          <a:spcPts val="1764"/>
                        </a:lnSpc>
                        <a:buFont typeface="Arial"/>
                        <a:buChar char="•"/>
                        <a:tabLst>
                          <a:tab pos="415290" algn="l"/>
                          <a:tab pos="415925" algn="l"/>
                        </a:tabLst>
                      </a:pP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 and </a:t>
                      </a: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Native American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</a:t>
                      </a:r>
                      <a:r>
                        <a:rPr lang="en-US" sz="1800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1529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15290" algn="l"/>
                          <a:tab pos="415925" algn="l"/>
                        </a:tabLst>
                      </a:pP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</a:t>
                      </a:r>
                      <a:r>
                        <a:rPr sz="18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Corps</a:t>
                      </a:r>
                      <a:r>
                        <a:rPr lang="en-US"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1529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15290" algn="l"/>
                          <a:tab pos="415925" algn="l"/>
                        </a:tabLst>
                      </a:pP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WIOA Demonstration</a:t>
                      </a:r>
                      <a:r>
                        <a:rPr sz="1800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  <a:r>
                        <a:rPr lang="en-US"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1529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15290" algn="l"/>
                          <a:tab pos="415925" algn="l"/>
                        </a:tabLst>
                      </a:pP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 </a:t>
                      </a:r>
                      <a:r>
                        <a:rPr sz="1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</a:t>
                      </a: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r>
                        <a:rPr sz="1800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Grants</a:t>
                      </a:r>
                      <a:r>
                        <a:rPr lang="en-US" sz="1800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1529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15290" algn="l"/>
                          <a:tab pos="415925" algn="l"/>
                        </a:tabLst>
                      </a:pP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Career One-Stop Electronic</a:t>
                      </a:r>
                      <a:r>
                        <a:rPr sz="1800" spc="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3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Tools</a:t>
                      </a:r>
                      <a:r>
                        <a:rPr lang="en-US" sz="1800" spc="-3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spc="-3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15290" marR="11938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15290" algn="l"/>
                          <a:tab pos="415925" algn="l"/>
                        </a:tabLst>
                      </a:pP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</a:t>
                      </a:r>
                      <a:r>
                        <a:rPr lang="en-US"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nternet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 </a:t>
                      </a:r>
                      <a:r>
                        <a:rPr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</a:t>
                      </a:r>
                      <a:r>
                        <a:rPr lang="en-US"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8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</a:t>
                      </a: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tools  </a:t>
                      </a:r>
                      <a:r>
                        <a:rPr sz="1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operated </a:t>
                      </a: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DOL</a:t>
                      </a:r>
                      <a:r>
                        <a:rPr sz="1800" spc="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0553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95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80744"/>
          </a:xfrm>
          <a:prstGeom prst="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>
          <a:xfrm>
            <a:off x="10218280" y="5705856"/>
            <a:ext cx="1763407" cy="1048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364" y="274873"/>
            <a:ext cx="84928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for DVOP Services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088" y="1505742"/>
            <a:ext cx="1146824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Veterans who are: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Receiving VA compensation for a service-connected disability or have a pending claim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Experiencing homelessness or at risk of being homeless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Discharged from the military within the last three years and been unemployed for 27 weeks in the last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or ever been incarcerated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Between the ages of 18 and 24 years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transitioning service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Lacking a high school diploma or GED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Vietnam veteran/served during the Vietnam era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Low income as defined by WIOA standards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44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516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Hurst, Brett (Education Cabinet)</dc:creator>
  <cp:lastModifiedBy>Lockhart, Kelsey (LRC)</cp:lastModifiedBy>
  <cp:revision>48</cp:revision>
  <dcterms:created xsi:type="dcterms:W3CDTF">2020-08-24T14:31:00Z</dcterms:created>
  <dcterms:modified xsi:type="dcterms:W3CDTF">2020-09-22T13:31:53Z</dcterms:modified>
</cp:coreProperties>
</file>