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9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2624" autoAdjust="0"/>
  </p:normalViewPr>
  <p:slideViewPr>
    <p:cSldViewPr snapToGrid="0">
      <p:cViewPr>
        <p:scale>
          <a:sx n="90" d="100"/>
          <a:sy n="90" d="100"/>
        </p:scale>
        <p:origin x="7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347C6-15B1-4BBB-93BB-86DD3BEF7655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AE8F6-BF19-437D-A7C9-110E37B4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1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885BD-BD9C-4C7D-B3A3-5832ED9699C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D4618-144E-43C2-8ABA-89B3917C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9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39" cy="464820"/>
          </a:xfrm>
        </p:spPr>
        <p:txBody>
          <a:bodyPr/>
          <a:lstStyle/>
          <a:p>
            <a:pPr>
              <a:buFont typeface="Arial"/>
              <a:buChar char="●"/>
              <a:defRPr/>
            </a:pPr>
            <a:endParaRPr lang="en-US" kern="0">
              <a:solidFill>
                <a:prstClr val="black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lvl="1">
              <a:buFont typeface="Courier New"/>
              <a:buChar char="o"/>
              <a:defRPr/>
            </a:pPr>
            <a:endParaRPr lang="en-US" kern="0">
              <a:solidFill>
                <a:prstClr val="black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lvl="2">
              <a:buFont typeface="Wingdings"/>
              <a:buChar char="§"/>
              <a:defRPr/>
            </a:pPr>
            <a:endParaRPr lang="en-US" kern="0">
              <a:solidFill>
                <a:prstClr val="black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lvl="3">
              <a:buFont typeface="Arial"/>
              <a:buChar char="●"/>
              <a:defRPr/>
            </a:pPr>
            <a:endParaRPr lang="en-US" kern="0">
              <a:solidFill>
                <a:prstClr val="black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lvl="4">
              <a:buFont typeface="Courier New"/>
              <a:buChar char="o"/>
              <a:defRPr/>
            </a:pPr>
            <a:endParaRPr lang="en-US" kern="0">
              <a:solidFill>
                <a:prstClr val="black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lvl="5" indent="-90581">
              <a:buClr>
                <a:srgbClr val="000000"/>
              </a:buClr>
              <a:buFont typeface="Wingdings"/>
              <a:buChar char="§"/>
              <a:defRPr/>
            </a:pPr>
            <a:endParaRPr lang="en-US" kern="0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lvl="6" indent="-90581">
              <a:buClr>
                <a:srgbClr val="000000"/>
              </a:buClr>
              <a:buFont typeface="Arial"/>
              <a:buChar char="●"/>
              <a:defRPr/>
            </a:pPr>
            <a:endParaRPr lang="en-US" kern="0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lvl="7" indent="-90581">
              <a:buClr>
                <a:srgbClr val="000000"/>
              </a:buClr>
              <a:buFont typeface="Courier New"/>
              <a:buChar char="o"/>
              <a:defRPr/>
            </a:pPr>
            <a:endParaRPr lang="en-US" kern="0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lvl="8" indent="-90581">
              <a:buClr>
                <a:srgbClr val="000000"/>
              </a:buClr>
              <a:buFont typeface="Wingdings"/>
              <a:buChar char="§"/>
              <a:defRPr/>
            </a:pPr>
            <a:endParaRPr lang="en-US" kern="0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30699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800" b="1" dirty="0"/>
              <a:t>VETS, Guard and Reserve Served Last Year </a:t>
            </a:r>
            <a:r>
              <a:rPr lang="en-US" sz="800" b="1" i="1" u="sng" dirty="0"/>
              <a:t>by DOL Programs</a:t>
            </a:r>
            <a:endParaRPr lang="en-US" sz="800" dirty="0"/>
          </a:p>
          <a:p>
            <a:r>
              <a:rPr lang="en-US" sz="800" b="1" dirty="0"/>
              <a:t> 1. </a:t>
            </a:r>
            <a:r>
              <a:rPr lang="en-US" sz="800" b="1" dirty="0" smtClean="0"/>
              <a:t>253,000 </a:t>
            </a:r>
            <a:r>
              <a:rPr lang="en-US" sz="800" b="1" dirty="0"/>
              <a:t>served in PY 18 within AJC priority of service </a:t>
            </a:r>
            <a:endParaRPr lang="en-US" sz="800" dirty="0"/>
          </a:p>
          <a:p>
            <a:r>
              <a:rPr lang="en-US" sz="800" dirty="0"/>
              <a:t> </a:t>
            </a:r>
            <a:r>
              <a:rPr lang="en-US" sz="800" b="1" dirty="0"/>
              <a:t>2. 19,946 served via HVRP efforts, PY 18</a:t>
            </a:r>
            <a:endParaRPr lang="en-US" sz="800" dirty="0"/>
          </a:p>
          <a:p>
            <a:r>
              <a:rPr lang="en-US" sz="800" b="1" dirty="0"/>
              <a:t> 3. 164334 served via TAP efforts, FY 19 </a:t>
            </a:r>
            <a:endParaRPr lang="en-US" sz="800" dirty="0"/>
          </a:p>
          <a:p>
            <a:r>
              <a:rPr lang="en-US" sz="800" dirty="0"/>
              <a:t>       plus 1,272 mil spouses served </a:t>
            </a:r>
          </a:p>
          <a:p>
            <a:r>
              <a:rPr lang="en-US" sz="800" b="1" dirty="0"/>
              <a:t> 4. 34,917 served via compliance efforts, FY 18</a:t>
            </a:r>
            <a:endParaRPr lang="en-US" sz="800" dirty="0"/>
          </a:p>
          <a:p>
            <a:r>
              <a:rPr lang="en-US" sz="800" dirty="0"/>
              <a:t>         33,605 served via DOL call center (24,605) and VETS assistance logs (9,000) (needs to be updated)</a:t>
            </a:r>
          </a:p>
          <a:p>
            <a:r>
              <a:rPr lang="en-US" sz="800" dirty="0"/>
              <a:t>         932 served via USERRA investigations,  325 served via VET PREF investigations, </a:t>
            </a:r>
            <a:endParaRPr lang="en-US" sz="800" dirty="0" smtClean="0"/>
          </a:p>
          <a:p>
            <a:r>
              <a:rPr lang="en-US" sz="800" b="1" dirty="0" smtClean="0"/>
              <a:t>~472K </a:t>
            </a:r>
            <a:r>
              <a:rPr lang="en-US" sz="800" b="1" dirty="0"/>
              <a:t>total Veterans, Guard and Reserve served last year by DOL as a whole </a:t>
            </a:r>
            <a:endParaRPr lang="en-US" sz="800" dirty="0"/>
          </a:p>
          <a:p>
            <a:r>
              <a:rPr lang="en-US" sz="800" b="1" dirty="0"/>
              <a:t> </a:t>
            </a:r>
            <a:endParaRPr lang="en-US" sz="800" dirty="0"/>
          </a:p>
          <a:p>
            <a:endParaRPr sz="800"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1180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176" indent="-171176">
              <a:buFont typeface="Arial" panose="020B0604020202020204" pitchFamily="34" charset="0"/>
              <a:buChar char="•"/>
            </a:pPr>
            <a:r>
              <a:rPr lang="en-US" sz="800" dirty="0"/>
              <a:t>There can be misconceptions </a:t>
            </a:r>
            <a:r>
              <a:rPr lang="en-US" sz="700" dirty="0"/>
              <a:t>regarding Veteran demographics, so I want to offer some recent statistics.</a:t>
            </a:r>
          </a:p>
          <a:p>
            <a:pPr marL="171176" indent="-171176">
              <a:buFont typeface="Arial" panose="020B0604020202020204" pitchFamily="34" charset="0"/>
              <a:buChar char="•"/>
            </a:pPr>
            <a:r>
              <a:rPr lang="en-US" sz="700" dirty="0"/>
              <a:t>The interest in Veteran employment tends to be focused on transitioning service members and young – under 25 years old.</a:t>
            </a:r>
          </a:p>
          <a:p>
            <a:pPr marL="171176" indent="-171176">
              <a:buFont typeface="Arial" panose="020B0604020202020204" pitchFamily="34" charset="0"/>
              <a:buChar char="•"/>
            </a:pPr>
            <a:r>
              <a:rPr lang="en-US" sz="700" dirty="0"/>
              <a:t>We have to think of Veterans of all ages as the median age of a Veteran is 64 years old. The median age of women Veterans is </a:t>
            </a:r>
            <a:r>
              <a:rPr lang="en-US" sz="700" dirty="0" smtClean="0"/>
              <a:t>51, </a:t>
            </a:r>
            <a:r>
              <a:rPr lang="en-US" sz="700" dirty="0"/>
              <a:t>which is </a:t>
            </a:r>
            <a:r>
              <a:rPr lang="en-US" sz="700" dirty="0" smtClean="0"/>
              <a:t>14 </a:t>
            </a:r>
            <a:r>
              <a:rPr lang="en-US" sz="700" dirty="0"/>
              <a:t>years younger than male Veterans, which is 65.</a:t>
            </a:r>
          </a:p>
          <a:p>
            <a:pPr marL="171176" indent="-171176">
              <a:buFont typeface="Arial" panose="020B0604020202020204" pitchFamily="34" charset="0"/>
              <a:buChar char="•"/>
            </a:pPr>
            <a:r>
              <a:rPr lang="en-US" sz="700" dirty="0"/>
              <a:t>There are just over 19M Veterans in the US- but only 50% or 9.7M re in the workplace and only 1.8% of these are under 25 years old.</a:t>
            </a:r>
          </a:p>
          <a:p>
            <a:pPr marL="171176" indent="-171176">
              <a:buFont typeface="Arial" panose="020B0604020202020204" pitchFamily="34" charset="0"/>
              <a:buChar char="•"/>
            </a:pPr>
            <a:r>
              <a:rPr lang="en-US" sz="700" dirty="0"/>
              <a:t>Veteran unemployment rates have been consistently lower than their non Veterans peers.</a:t>
            </a:r>
          </a:p>
          <a:p>
            <a:pPr marL="171176" indent="-171176">
              <a:buFont typeface="Arial" panose="020B0604020202020204" pitchFamily="34" charset="0"/>
              <a:buChar char="•"/>
            </a:pPr>
            <a:r>
              <a:rPr lang="en-US" sz="700" dirty="0"/>
              <a:t>Of the ~326K unemployed Veterans in 2018, ~60% were ages 45 and over</a:t>
            </a:r>
          </a:p>
          <a:p>
            <a:pPr marL="171176" indent="-171176">
              <a:buFont typeface="Arial" panose="020B0604020202020204" pitchFamily="34" charset="0"/>
              <a:buChar char="•"/>
            </a:pPr>
            <a:r>
              <a:rPr lang="en-US" sz="700" dirty="0"/>
              <a:t>Around 8% of these older unemployed Veterans are GWII Veterans which means these Veterans served many years ago prior to 9/11.  </a:t>
            </a:r>
          </a:p>
          <a:p>
            <a:pPr marL="171176" indent="-171176">
              <a:buFont typeface="Arial" panose="020B0604020202020204" pitchFamily="34" charset="0"/>
              <a:buChar char="•"/>
            </a:pPr>
            <a:endParaRPr lang="en-US" sz="700" dirty="0"/>
          </a:p>
          <a:p>
            <a:pPr marL="811500" lvl="1" indent="-342351">
              <a:buSzPct val="109090"/>
              <a:buFont typeface="Wingdings"/>
              <a:buChar char=""/>
              <a:tabLst>
                <a:tab pos="812134" algn="l"/>
              </a:tabLst>
            </a:pPr>
            <a:r>
              <a:rPr lang="en-US" b="1" spc="-10" dirty="0">
                <a:solidFill>
                  <a:prstClr val="black"/>
                </a:solidFill>
                <a:latin typeface="Arial"/>
                <a:cs typeface="Arial"/>
              </a:rPr>
              <a:t>Less than 6% of the workforce are now Veterans </a:t>
            </a:r>
          </a:p>
          <a:p>
            <a:pPr marL="1267968" lvl="2" indent="-342351">
              <a:buSzPct val="109090"/>
              <a:buFont typeface="Wingdings"/>
              <a:buChar char=""/>
              <a:tabLst>
                <a:tab pos="812134" algn="l"/>
              </a:tabLst>
            </a:pPr>
            <a:r>
              <a:rPr lang="en-US" b="1" spc="-10" dirty="0">
                <a:solidFill>
                  <a:prstClr val="black"/>
                </a:solidFill>
                <a:latin typeface="Arial"/>
                <a:cs typeface="Arial"/>
              </a:rPr>
              <a:t>10% of men in the workforce are veterans</a:t>
            </a:r>
          </a:p>
          <a:p>
            <a:pPr marL="1267968" lvl="2" indent="-342351">
              <a:buSzPct val="109090"/>
              <a:buFont typeface="Wingdings"/>
              <a:buChar char=""/>
              <a:tabLst>
                <a:tab pos="812134" algn="l"/>
              </a:tabLst>
            </a:pPr>
            <a:r>
              <a:rPr lang="en-US" b="1" i="1" spc="-10" dirty="0">
                <a:solidFill>
                  <a:prstClr val="black"/>
                </a:solidFill>
                <a:latin typeface="Arial"/>
                <a:cs typeface="Arial"/>
              </a:rPr>
              <a:t>1.5% of women in the workforce are veterans</a:t>
            </a:r>
            <a:endParaRPr lang="en-US" b="1" i="1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lvl="1">
              <a:spcBef>
                <a:spcPts val="8"/>
              </a:spcBef>
              <a:buFont typeface="Wingdings"/>
              <a:buChar char=""/>
            </a:pPr>
            <a:endParaRPr lang="en-US" sz="1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71176" indent="-171176">
              <a:buFont typeface="Arial" panose="020B0604020202020204" pitchFamily="34" charset="0"/>
              <a:buChar char="•"/>
            </a:pPr>
            <a:r>
              <a:rPr lang="en-US" sz="700" dirty="0"/>
              <a:t>   </a:t>
            </a:r>
            <a:endParaRPr sz="700"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2395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headEnd/>
            <a:tailEnd/>
          </a:ln>
        </p:spPr>
      </p:sp>
      <p:sp>
        <p:nvSpPr>
          <p:cNvPr id="19459" name="Notes Placeholder 2"/>
          <p:cNvSpPr txBox="1">
            <a:spLocks noGrp="1"/>
          </p:cNvSpPr>
          <p:nvPr>
            <p:ph type="body" idx="1"/>
          </p:nvPr>
        </p:nvSpPr>
        <p:spPr bwMode="auto">
          <a:xfrm>
            <a:off x="701040" y="2479041"/>
            <a:ext cx="560832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marL="342351" marR="174346" indent="-342351">
              <a:lnSpc>
                <a:spcPct val="115000"/>
              </a:lnSpc>
              <a:buFont typeface="Symbol"/>
              <a:buChar char=""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VETS serves unemployed and homeless Veterans most in need, many of whom have significant barriers to employment that can be addressed through VETS’ grant programs.</a:t>
            </a:r>
          </a:p>
          <a:p>
            <a:pPr marL="342351" marR="174346" indent="-342351">
              <a:lnSpc>
                <a:spcPct val="115000"/>
              </a:lnSpc>
              <a:buFont typeface="Symbol"/>
              <a:buChar char=""/>
            </a:pPr>
            <a:endParaRPr lang="en-US" sz="1600" dirty="0">
              <a:ea typeface="Calibri"/>
              <a:cs typeface="Times New Roman"/>
            </a:endParaRPr>
          </a:p>
          <a:p>
            <a:pPr marL="342351" marR="174346" indent="-342351">
              <a:lnSpc>
                <a:spcPct val="115000"/>
              </a:lnSpc>
              <a:buFont typeface="Symbol"/>
              <a:buChar char=""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VETS increased the maximum funding in FY 2017 for a Homeless Veterans’ Reintegration Program (HVRP) grant from $300,000 to $500,000 – the first increase since the grant program’s inception.</a:t>
            </a:r>
            <a:endParaRPr lang="en-US" sz="1600" dirty="0">
              <a:ea typeface="Calibri"/>
              <a:cs typeface="Times New Roman"/>
            </a:endParaRPr>
          </a:p>
          <a:p>
            <a:pPr marL="342351" marR="174346" indent="-342351">
              <a:lnSpc>
                <a:spcPct val="115000"/>
              </a:lnSpc>
              <a:spcAft>
                <a:spcPts val="998"/>
              </a:spcAft>
              <a:buFont typeface="Symbol"/>
              <a:buChar char=""/>
            </a:pPr>
            <a:endParaRPr lang="en-US" dirty="0">
              <a:latin typeface="Times New Roman"/>
              <a:ea typeface="Times New Roman"/>
              <a:cs typeface="Times New Roman"/>
            </a:endParaRPr>
          </a:p>
          <a:p>
            <a:pPr marL="342351" marR="174346" indent="-342351">
              <a:lnSpc>
                <a:spcPct val="115000"/>
              </a:lnSpc>
              <a:spcAft>
                <a:spcPts val="998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Homeless Veterans served by an HVRP grant are also enrolled at their local American Job Center to ensure they can access and participate in the training provided through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th</a:t>
            </a:r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90586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-90586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-90586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indent="-90586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indent="-90586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indent="-9058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indent="-9058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indent="-9058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indent="-9058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>
              <a:buFont typeface="Arial" charset="0"/>
              <a:buChar char="●"/>
            </a:pPr>
            <a:endParaRPr lang="en-US" altLang="en-US" dirty="0"/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  <a:p>
            <a:pPr lvl="3">
              <a:buFont typeface="Arial" charset="0"/>
              <a:buChar char="●"/>
            </a:pPr>
            <a:endParaRPr lang="en-US" altLang="en-US" dirty="0"/>
          </a:p>
          <a:p>
            <a:pPr lvl="4"/>
            <a:endParaRPr lang="en-US" altLang="en-US" dirty="0"/>
          </a:p>
          <a:p>
            <a:pPr lvl="4">
              <a:buFont typeface="Wingdings" pitchFamily="2" charset="2"/>
              <a:buChar char="§"/>
            </a:pPr>
            <a:endParaRPr lang="en-US" altLang="en-US" dirty="0"/>
          </a:p>
          <a:p>
            <a:pPr lvl="4">
              <a:buFont typeface="Arial" charset="0"/>
              <a:buChar char="●"/>
            </a:pPr>
            <a:endParaRPr lang="en-US" altLang="en-US" dirty="0"/>
          </a:p>
          <a:p>
            <a:pPr lvl="4"/>
            <a:endParaRPr lang="en-US" altLang="en-US" dirty="0"/>
          </a:p>
          <a:p>
            <a:pPr lvl="4">
              <a:buFont typeface="Wingdings" pitchFamily="2" charset="2"/>
              <a:buChar char="§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93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5"/>
          <p:cNvSpPr>
            <a:spLocks noChangeArrowheads="1"/>
          </p:cNvSpPr>
          <p:nvPr userDrawn="1"/>
        </p:nvSpPr>
        <p:spPr bwMode="auto">
          <a:xfrm>
            <a:off x="0" y="0"/>
            <a:ext cx="12192000" cy="5943600"/>
          </a:xfrm>
          <a:prstGeom prst="rect">
            <a:avLst/>
          </a:prstGeom>
          <a:gradFill rotWithShape="0"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dirty="0" smtClean="0">
              <a:solidFill>
                <a:srgbClr val="FFFFFF"/>
              </a:solidFill>
              <a:latin typeface="Calibri" panose="020F0502020204030204" pitchFamily="34" charset="0"/>
              <a:ea typeface="ＭＳ Ｐゴシック" pitchFamily="34" charset="-128"/>
              <a:sym typeface="Calibri" panose="020F0502020204030204" pitchFamily="34" charset="0"/>
            </a:endParaRPr>
          </a:p>
        </p:txBody>
      </p:sp>
      <p:pic>
        <p:nvPicPr>
          <p:cNvPr id="6" name="Shape 41"/>
          <p:cNvPicPr preferRelativeResize="0"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0364"/>
            <a:ext cx="12192000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hape 40"/>
          <p:cNvSpPr txBox="1">
            <a:spLocks/>
          </p:cNvSpPr>
          <p:nvPr userDrawn="1"/>
        </p:nvSpPr>
        <p:spPr>
          <a:xfrm>
            <a:off x="8940819" y="649287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indent="-88900">
              <a:buClr>
                <a:srgbClr val="000000"/>
              </a:buClr>
              <a:buFont typeface="Arial"/>
              <a:buChar char="●"/>
              <a:defRPr/>
            </a:pPr>
            <a:endParaRPr lang="en-US" sz="1200" kern="0" dirty="0" smtClean="0">
              <a:solidFill>
                <a:prstClr val="black">
                  <a:tint val="75000"/>
                </a:prstClr>
              </a:solidFill>
            </a:endParaRPr>
          </a:p>
          <a:p>
            <a:pPr lvl="1" indent="-88900">
              <a:buClr>
                <a:srgbClr val="000000"/>
              </a:buClr>
              <a:buFont typeface="Courier New"/>
              <a:buChar char="o"/>
              <a:defRPr/>
            </a:pPr>
            <a:endParaRPr lang="en-US" sz="1400" kern="0" dirty="0" smtClean="0"/>
          </a:p>
          <a:p>
            <a:pPr lvl="2" indent="-88900">
              <a:buClr>
                <a:srgbClr val="000000"/>
              </a:buClr>
              <a:buFont typeface="Wingdings"/>
              <a:buChar char="§"/>
              <a:defRPr/>
            </a:pPr>
            <a:endParaRPr lang="en-US" sz="1400" kern="0" dirty="0" smtClean="0"/>
          </a:p>
          <a:p>
            <a:pPr lvl="3" indent="-88900">
              <a:buClr>
                <a:srgbClr val="000000"/>
              </a:buClr>
              <a:buFont typeface="Arial"/>
              <a:buChar char="●"/>
              <a:defRPr/>
            </a:pPr>
            <a:endParaRPr lang="en-US" sz="1400" kern="0" dirty="0" smtClean="0"/>
          </a:p>
          <a:p>
            <a:pPr lvl="4" indent="-88900">
              <a:buClr>
                <a:srgbClr val="000000"/>
              </a:buClr>
              <a:buFont typeface="Courier New"/>
              <a:buChar char="o"/>
              <a:defRPr/>
            </a:pPr>
            <a:endParaRPr lang="en-US" sz="1400" kern="0" dirty="0" smtClean="0"/>
          </a:p>
          <a:p>
            <a:pPr lvl="5" indent="-88900">
              <a:buClr>
                <a:srgbClr val="000000"/>
              </a:buClr>
              <a:buFont typeface="Wingdings"/>
              <a:buChar char="§"/>
              <a:defRPr/>
            </a:pPr>
            <a:endParaRPr lang="en-US" sz="1400" kern="0" dirty="0" smtClean="0"/>
          </a:p>
          <a:p>
            <a:pPr lvl="6" indent="-88900">
              <a:buClr>
                <a:srgbClr val="000000"/>
              </a:buClr>
              <a:buFont typeface="Arial"/>
              <a:buChar char="●"/>
              <a:defRPr/>
            </a:pPr>
            <a:endParaRPr lang="en-US" sz="1400" kern="0" dirty="0" smtClean="0"/>
          </a:p>
          <a:p>
            <a:pPr lvl="7" indent="-88900">
              <a:buClr>
                <a:srgbClr val="000000"/>
              </a:buClr>
              <a:buFont typeface="Courier New"/>
              <a:buChar char="o"/>
              <a:defRPr/>
            </a:pPr>
            <a:endParaRPr lang="en-US" sz="1400" kern="0" dirty="0" smtClean="0"/>
          </a:p>
          <a:p>
            <a:pPr lvl="8" indent="-88900">
              <a:buClr>
                <a:srgbClr val="000000"/>
              </a:buClr>
              <a:buFont typeface="Wingdings"/>
              <a:buChar char="§"/>
              <a:defRPr/>
            </a:pPr>
            <a:endParaRPr lang="en-US" sz="1400" kern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hape 37"/>
          <p:cNvSpPr txBox="1">
            <a:spLocks noGrp="1"/>
          </p:cNvSpPr>
          <p:nvPr>
            <p:ph type="body" idx="13"/>
          </p:nvPr>
        </p:nvSpPr>
        <p:spPr>
          <a:xfrm>
            <a:off x="963083" y="2209802"/>
            <a:ext cx="10363200" cy="1347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>
            <a:norm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3600" b="1" i="0" u="none" strike="noStrike" cap="none" baseline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9788" y="3810000"/>
            <a:ext cx="8534400" cy="15240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7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, with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E05F-AC09-43B4-BF53-F9B9AB88518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sz="13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3" y="268941"/>
            <a:ext cx="11083636" cy="403412"/>
          </a:xfrm>
          <a:prstGeom prst="rect">
            <a:avLst/>
          </a:prstGeom>
        </p:spPr>
        <p:txBody>
          <a:bodyPr lIns="82003" tIns="41000" rIns="82003" bIns="41000"/>
          <a:lstStyle>
            <a:lvl1pPr>
              <a:buNone/>
              <a:defRPr lang="en-US" sz="2200" b="1" dirty="0">
                <a:solidFill>
                  <a:srgbClr val="323554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 smtClean="0"/>
              <a:t>Slide Title 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54190" y="6435148"/>
            <a:ext cx="8959273" cy="336176"/>
          </a:xfrm>
          <a:prstGeom prst="rect">
            <a:avLst/>
          </a:prstGeom>
        </p:spPr>
        <p:txBody>
          <a:bodyPr lIns="82003" tIns="41000" rIns="82003" bIns="41000"/>
          <a:lstStyle>
            <a:lvl1pPr>
              <a:defRPr sz="900" i="1">
                <a:latin typeface="+mj-lt"/>
              </a:defRPr>
            </a:lvl1pPr>
            <a:lvl2pPr>
              <a:defRPr sz="900" i="1">
                <a:latin typeface="+mj-lt"/>
              </a:defRPr>
            </a:lvl2pPr>
            <a:lvl3pPr>
              <a:defRPr sz="900" i="1">
                <a:latin typeface="+mj-lt"/>
              </a:defRPr>
            </a:lvl3pPr>
            <a:lvl4pPr>
              <a:defRPr sz="900" i="1">
                <a:latin typeface="+mj-lt"/>
              </a:defRPr>
            </a:lvl4pPr>
            <a:lvl5pPr>
              <a:defRPr sz="900" i="1">
                <a:latin typeface="+mj-lt"/>
              </a:defRPr>
            </a:lvl5pPr>
          </a:lstStyle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59099" y="5988229"/>
            <a:ext cx="10252364" cy="435685"/>
          </a:xfrm>
          <a:prstGeom prst="rect">
            <a:avLst/>
          </a:prstGeom>
          <a:solidFill>
            <a:srgbClr val="D9D9D9"/>
          </a:solidFill>
        </p:spPr>
        <p:txBody>
          <a:bodyPr lIns="82030" tIns="41015" rIns="82030" bIns="41015" anchor="ctr"/>
          <a:lstStyle>
            <a:lvl1pPr algn="ctr">
              <a:defRPr sz="1400" b="1">
                <a:solidFill>
                  <a:srgbClr val="323554"/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Summary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27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06ADCD7-B525-4B29-9896-1AB5BEC543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949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280A42F-5494-4BE2-A6CD-E224A1E36C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988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39F05D29-C4BE-4827-BF47-119A374E63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942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41FB5AD1-F56C-4EB6-B475-06F0BADFFE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266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771136B-8110-4D63-82AB-D2C4DC6DB1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630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096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219200" y="1752601"/>
            <a:ext cx="10363200" cy="43735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0" y="6324601"/>
            <a:ext cx="1524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6324601"/>
            <a:ext cx="792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BC635-1450-4BD3-97CF-D630DEA76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0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27EC-B433-4C2C-9CD7-274A8171B2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904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27EC-B433-4C2C-9CD7-274A8171B2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504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"/>
          <p:cNvSpPr>
            <a:spLocks noChangeArrowheads="1"/>
          </p:cNvSpPr>
          <p:nvPr/>
        </p:nvSpPr>
        <p:spPr bwMode="auto">
          <a:xfrm>
            <a:off x="0" y="0"/>
            <a:ext cx="12192000" cy="1447800"/>
          </a:xfrm>
          <a:prstGeom prst="rect">
            <a:avLst/>
          </a:prstGeom>
          <a:gradFill rotWithShape="0"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dirty="0" smtClean="0">
              <a:solidFill>
                <a:srgbClr val="FFFFFF"/>
              </a:solidFill>
              <a:latin typeface="Calibri" panose="020F0502020204030204" pitchFamily="34" charset="0"/>
              <a:ea typeface="ＭＳ Ｐゴシック" pitchFamily="34" charset="-128"/>
              <a:sym typeface="Calibri" panose="020F0502020204030204" pitchFamily="34" charset="0"/>
            </a:endParaRPr>
          </a:p>
        </p:txBody>
      </p:sp>
      <p:pic>
        <p:nvPicPr>
          <p:cNvPr id="10243" name="Shape 19"/>
          <p:cNvPicPr preferRelativeResize="0"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3" y="609601"/>
            <a:ext cx="12192001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1024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4876800" y="6450014"/>
            <a:ext cx="284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+mn-ea"/>
                <a:cs typeface="Arial" charset="0"/>
                <a:sym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316031-F0C9-4DE6-9AA5-05EE93A967E1}" type="slidenum">
              <a:rPr lang="en-US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9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600" b="1" kern="1200" dirty="0">
          <a:solidFill>
            <a:schemeClr val="accent1"/>
          </a:solidFill>
          <a:latin typeface="Arial"/>
          <a:ea typeface="+mj-ea"/>
          <a:cs typeface="Arial"/>
          <a:sym typeface="Arial" charset="0"/>
          <a:rtl val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awkey.Donietta.l@dol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4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3820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altLang="en-US" sz="3200" dirty="0" smtClean="0">
                <a:solidFill>
                  <a:srgbClr val="002060"/>
                </a:solidFill>
                <a:latin typeface="+mn-lt"/>
                <a:cs typeface="Arial" charset="0"/>
              </a:rPr>
              <a:t>United States Department </a:t>
            </a:r>
            <a:r>
              <a:rPr altLang="en-US" sz="3200" dirty="0">
                <a:solidFill>
                  <a:srgbClr val="002060"/>
                </a:solidFill>
                <a:latin typeface="+mn-lt"/>
                <a:cs typeface="Arial" charset="0"/>
              </a:rPr>
              <a:t>of Labor </a:t>
            </a:r>
            <a:r>
              <a:rPr altLang="en-US" sz="3200" dirty="0" smtClean="0">
                <a:solidFill>
                  <a:srgbClr val="002060"/>
                </a:solidFill>
                <a:latin typeface="+mn-lt"/>
                <a:cs typeface="Arial" charset="0"/>
              </a:rPr>
              <a:t>(US DOL</a:t>
            </a:r>
            <a:r>
              <a:rPr altLang="en-US" sz="3200" dirty="0">
                <a:solidFill>
                  <a:srgbClr val="002060"/>
                </a:solidFill>
                <a:latin typeface="+mn-lt"/>
                <a:cs typeface="Arial" charset="0"/>
              </a:rPr>
              <a:t>)</a:t>
            </a:r>
            <a:br>
              <a:rPr altLang="en-US" sz="3200" dirty="0">
                <a:solidFill>
                  <a:srgbClr val="002060"/>
                </a:solidFill>
                <a:latin typeface="+mn-lt"/>
                <a:cs typeface="Arial" charset="0"/>
              </a:rPr>
            </a:br>
            <a:r>
              <a:rPr lang="en-US" altLang="en-US" sz="3200" dirty="0">
                <a:solidFill>
                  <a:srgbClr val="002060"/>
                </a:solidFill>
                <a:latin typeface="+mn-lt"/>
                <a:cs typeface="Arial" charset="0"/>
              </a:rPr>
              <a:t>Veteran</a:t>
            </a:r>
            <a:r>
              <a:rPr altLang="en-US" sz="3200" dirty="0">
                <a:solidFill>
                  <a:srgbClr val="002060"/>
                </a:solidFill>
                <a:latin typeface="+mn-lt"/>
                <a:cs typeface="Arial" charset="0"/>
              </a:rPr>
              <a:t>s’ Employment and Training Service</a:t>
            </a:r>
            <a:br>
              <a:rPr altLang="en-US" sz="3200" dirty="0">
                <a:solidFill>
                  <a:srgbClr val="002060"/>
                </a:solidFill>
                <a:latin typeface="+mn-lt"/>
                <a:cs typeface="Arial" charset="0"/>
              </a:rPr>
            </a:br>
            <a:r>
              <a:rPr lang="en-US" altLang="en-US" sz="3200" dirty="0">
                <a:solidFill>
                  <a:srgbClr val="002060"/>
                </a:solidFill>
                <a:latin typeface="+mn-lt"/>
                <a:cs typeface="Arial" charset="0"/>
              </a:rPr>
              <a:t>(VETS)</a:t>
            </a:r>
            <a:r>
              <a:rPr altLang="en-US" sz="3200" dirty="0">
                <a:solidFill>
                  <a:srgbClr val="002060"/>
                </a:solidFill>
                <a:latin typeface="+mn-lt"/>
                <a:cs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0" y="2197894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 sz="2000" b="1" i="1" dirty="0">
              <a:solidFill>
                <a:srgbClr val="002060"/>
              </a:solidFill>
              <a:ea typeface="ＭＳ Ｐゴシック" pitchFamily="34" charset="-128"/>
              <a:sym typeface="Arial" charset="0"/>
              <a:rtl val="0"/>
            </a:endParaRPr>
          </a:p>
          <a:p>
            <a:pPr algn="ctr" eaLnBrk="0" hangingPunct="0">
              <a:defRPr/>
            </a:pPr>
            <a:endParaRPr lang="en-US" sz="5400" b="1" i="1" dirty="0">
              <a:solidFill>
                <a:srgbClr val="002060"/>
              </a:solidFill>
              <a:ea typeface="ＭＳ Ｐゴシック" pitchFamily="34" charset="-128"/>
              <a:sym typeface="Arial" charset="0"/>
              <a:rtl val="0"/>
            </a:endParaRPr>
          </a:p>
        </p:txBody>
      </p:sp>
      <p:sp>
        <p:nvSpPr>
          <p:cNvPr id="76805" name="TextBox 1"/>
          <p:cNvSpPr txBox="1">
            <a:spLocks noChangeArrowheads="1"/>
          </p:cNvSpPr>
          <p:nvPr/>
        </p:nvSpPr>
        <p:spPr bwMode="auto">
          <a:xfrm>
            <a:off x="2095500" y="6019801"/>
            <a:ext cx="800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i="1" dirty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VETS’ Vision: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i="1" dirty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  <a:sym typeface="Arial" charset="0"/>
              </a:rPr>
              <a:t>Enabling all veterans to reach their full potential in the workplace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8426" y="2923907"/>
            <a:ext cx="8949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US DOL Kentucky State Director</a:t>
            </a:r>
          </a:p>
          <a:p>
            <a:pPr algn="ctr"/>
            <a:r>
              <a:rPr lang="en-US" sz="3600" dirty="0" smtClean="0"/>
              <a:t>Donietta Hawkey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05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418" y="457201"/>
            <a:ext cx="11222182" cy="492443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763" algn="ctr"/>
            <a:r>
              <a:rPr sz="3200" spc="-5" dirty="0" smtClean="0">
                <a:solidFill>
                  <a:schemeClr val="tx2"/>
                </a:solidFill>
                <a:latin typeface="Calibri"/>
                <a:cs typeface="Calibri"/>
              </a:rPr>
              <a:t>VETS' at a Glance</a:t>
            </a:r>
            <a:endParaRPr sz="3200" spc="-5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2600" y="1900925"/>
            <a:ext cx="8458200" cy="3451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50000"/>
              </a:lnSpc>
              <a:buFont typeface="Arial"/>
              <a:buChar char="•"/>
              <a:tabLst>
                <a:tab pos="299720" algn="l"/>
              </a:tabLst>
            </a:pPr>
            <a:endParaRPr lang="en-US" sz="2400" dirty="0" smtClean="0">
              <a:solidFill>
                <a:prstClr val="black"/>
              </a:solidFill>
              <a:latin typeface="Calibri"/>
              <a:cs typeface="Arial"/>
            </a:endParaRPr>
          </a:p>
          <a:p>
            <a:pPr marL="299085" indent="-286385">
              <a:lnSpc>
                <a:spcPct val="150000"/>
              </a:lnSpc>
              <a:buFont typeface="Arial"/>
              <a:buChar char="•"/>
              <a:tabLst>
                <a:tab pos="29972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Arial"/>
              </a:rPr>
              <a:t>VETS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Arial"/>
              </a:rPr>
              <a:t>’ Mission (4Ps)</a:t>
            </a:r>
          </a:p>
          <a:p>
            <a:pPr marL="756285" lvl="1" indent="-286385">
              <a:lnSpc>
                <a:spcPct val="150000"/>
              </a:lnSpc>
              <a:buFont typeface="Arial"/>
              <a:buChar char="•"/>
              <a:tabLst>
                <a:tab pos="299720" algn="l"/>
              </a:tabLst>
            </a:pPr>
            <a:r>
              <a:rPr lang="en-US" sz="2400" dirty="0">
                <a:solidFill>
                  <a:prstClr val="black"/>
                </a:solidFill>
                <a:latin typeface="Calibri"/>
                <a:cs typeface="Arial"/>
              </a:rPr>
              <a:t>Prepare: Transition Assistance Program</a:t>
            </a:r>
          </a:p>
          <a:p>
            <a:pPr marL="756285" lvl="1" indent="-286385">
              <a:buFont typeface="Arial"/>
              <a:buChar char="•"/>
              <a:tabLst>
                <a:tab pos="299720" algn="l"/>
              </a:tabLst>
            </a:pPr>
            <a:r>
              <a:rPr lang="en-US" sz="2400" dirty="0">
                <a:solidFill>
                  <a:prstClr val="black"/>
                </a:solidFill>
                <a:latin typeface="Calibri"/>
                <a:cs typeface="Arial"/>
              </a:rPr>
              <a:t>Provide: State Workforce Agencies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Arial"/>
              </a:rPr>
              <a:t>via Jobs for Veterans State Grant (JVSG), and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Arial"/>
              </a:rPr>
              <a:t>the AJC Network </a:t>
            </a:r>
          </a:p>
          <a:p>
            <a:pPr marL="756285" lvl="1" indent="-286385">
              <a:lnSpc>
                <a:spcPct val="150000"/>
              </a:lnSpc>
              <a:buFont typeface="Arial"/>
              <a:buChar char="•"/>
              <a:tabLst>
                <a:tab pos="299720" algn="l"/>
              </a:tabLst>
            </a:pPr>
            <a:r>
              <a:rPr lang="en-US" sz="2400" dirty="0">
                <a:solidFill>
                  <a:prstClr val="black"/>
                </a:solidFill>
                <a:latin typeface="Calibri"/>
                <a:cs typeface="Arial"/>
              </a:rPr>
              <a:t>Protect: USERRA and Veteran Preference</a:t>
            </a:r>
          </a:p>
          <a:p>
            <a:pPr marL="756285" lvl="1" indent="-286385">
              <a:lnSpc>
                <a:spcPct val="150000"/>
              </a:lnSpc>
              <a:buFont typeface="Arial"/>
              <a:buChar char="•"/>
              <a:tabLst>
                <a:tab pos="299720" algn="l"/>
              </a:tabLst>
            </a:pPr>
            <a:r>
              <a:rPr lang="en-US" sz="2400" dirty="0">
                <a:solidFill>
                  <a:prstClr val="black"/>
                </a:solidFill>
                <a:latin typeface="Calibri"/>
                <a:cs typeface="Arial"/>
              </a:rPr>
              <a:t>Promote: Employer Outreach and HIRE Vets Medallion Award</a:t>
            </a:r>
          </a:p>
        </p:txBody>
      </p:sp>
    </p:spTree>
    <p:extLst>
      <p:ext uri="{BB962C8B-B14F-4D97-AF65-F5344CB8AC3E}">
        <p14:creationId xmlns:p14="http://schemas.microsoft.com/office/powerpoint/2010/main" val="286622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3345" y="457201"/>
            <a:ext cx="11342255" cy="492443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763" algn="ctr"/>
            <a:r>
              <a:rPr lang="en-US" sz="3200" spc="-5" dirty="0">
                <a:solidFill>
                  <a:schemeClr val="tx2"/>
                </a:solidFill>
                <a:latin typeface="Calibri"/>
                <a:cs typeface="Calibri"/>
              </a:rPr>
              <a:t>Veteran</a:t>
            </a:r>
            <a:r>
              <a:rPr sz="3200" spc="-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sz="3200" spc="-5" dirty="0" smtClean="0">
                <a:solidFill>
                  <a:schemeClr val="tx2"/>
                </a:solidFill>
                <a:latin typeface="Calibri"/>
                <a:cs typeface="Calibri"/>
              </a:rPr>
              <a:t>Unemployment </a:t>
            </a:r>
            <a:r>
              <a:rPr sz="3200" spc="10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sz="3200" spc="-5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18672" y="2050474"/>
            <a:ext cx="8991600" cy="3821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ts val="2880"/>
              </a:lnSpc>
              <a:buFont typeface="Arial"/>
              <a:buChar char="•"/>
              <a:tabLst>
                <a:tab pos="299720" algn="l"/>
              </a:tabLst>
            </a:pP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99085" indent="-286385">
              <a:lnSpc>
                <a:spcPts val="2880"/>
              </a:lnSpc>
              <a:buFont typeface="Arial"/>
              <a:buChar char="•"/>
              <a:tabLst>
                <a:tab pos="299720" algn="l"/>
              </a:tabLst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Veteran unemployment has increased due to COVID 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812800" lvl="1" indent="-342900">
              <a:buSzPct val="109090"/>
              <a:buFont typeface="Wingdings"/>
              <a:buChar char=""/>
              <a:tabLst>
                <a:tab pos="813435" algn="l"/>
              </a:tabLst>
            </a:pPr>
            <a:r>
              <a:rPr lang="en-US" sz="2000" spc="-15" dirty="0">
                <a:solidFill>
                  <a:prstClr val="black"/>
                </a:solidFill>
                <a:latin typeface="Arial"/>
                <a:cs typeface="Arial"/>
              </a:rPr>
              <a:t>Pre-COVID </a:t>
            </a:r>
          </a:p>
          <a:p>
            <a:pPr marL="1270000" lvl="2" indent="-342900">
              <a:buSzPct val="109090"/>
              <a:buFont typeface="Arial" panose="020B0604020202020204" pitchFamily="34" charset="0"/>
              <a:buChar char="•"/>
              <a:tabLst>
                <a:tab pos="813435" algn="l"/>
              </a:tabLst>
            </a:pPr>
            <a:r>
              <a:rPr lang="en-US" sz="2000" spc="-15" dirty="0">
                <a:solidFill>
                  <a:prstClr val="black"/>
                </a:solidFill>
                <a:latin typeface="Arial"/>
                <a:cs typeface="Arial"/>
              </a:rPr>
              <a:t>2019: Annual Veteran unemployment rate was 3.1%, the lowest since 2000 </a:t>
            </a:r>
          </a:p>
          <a:p>
            <a:pPr marL="1270000" lvl="2" indent="-342900">
              <a:buSzPct val="109090"/>
              <a:buFont typeface="Arial" panose="020B0604020202020204" pitchFamily="34" charset="0"/>
              <a:buChar char="•"/>
              <a:tabLst>
                <a:tab pos="813435" algn="l"/>
              </a:tabLst>
            </a:pPr>
            <a:r>
              <a:rPr lang="en-US" sz="2000" spc="-15" dirty="0">
                <a:solidFill>
                  <a:prstClr val="black"/>
                </a:solidFill>
                <a:latin typeface="Arial"/>
                <a:cs typeface="Arial"/>
              </a:rPr>
              <a:t>In Feb 2020, the US unemployment rate was at a 50-year low of 3.5%.</a:t>
            </a:r>
          </a:p>
          <a:p>
            <a:pPr marL="812800" lvl="1" indent="-342900">
              <a:buSzPct val="109090"/>
              <a:buFont typeface="Arial" panose="020B0604020202020204" pitchFamily="34" charset="0"/>
              <a:buChar char="•"/>
              <a:tabLst>
                <a:tab pos="813435" algn="l"/>
              </a:tabLst>
            </a:pPr>
            <a:r>
              <a:rPr lang="en-US" sz="2000" spc="-15" dirty="0">
                <a:solidFill>
                  <a:prstClr val="black"/>
                </a:solidFill>
                <a:latin typeface="Arial"/>
                <a:cs typeface="Arial"/>
              </a:rPr>
              <a:t>Post COVID (June 2020): </a:t>
            </a:r>
          </a:p>
          <a:p>
            <a:pPr marL="1270000" lvl="2" indent="-342900">
              <a:buSzPct val="109090"/>
              <a:buFont typeface="Wingdings"/>
              <a:buChar char=""/>
              <a:tabLst>
                <a:tab pos="813435" algn="l"/>
              </a:tabLst>
            </a:pPr>
            <a:r>
              <a:rPr lang="en-US" sz="2000" spc="-15" dirty="0">
                <a:solidFill>
                  <a:prstClr val="black"/>
                </a:solidFill>
                <a:latin typeface="Arial"/>
                <a:cs typeface="Arial"/>
              </a:rPr>
              <a:t>US unemployment rate 11.1%, veteran rate was 8.8%</a:t>
            </a:r>
          </a:p>
          <a:p>
            <a:pPr marL="1270000" lvl="2" indent="-342900">
              <a:buSzPct val="109090"/>
              <a:buFont typeface="Wingdings"/>
              <a:buChar char=""/>
              <a:tabLst>
                <a:tab pos="813435" algn="l"/>
              </a:tabLst>
            </a:pPr>
            <a:r>
              <a:rPr lang="en-US" sz="2000" spc="20" dirty="0" smtClean="0">
                <a:solidFill>
                  <a:prstClr val="black"/>
                </a:solidFill>
                <a:latin typeface="Arial"/>
                <a:cs typeface="Arial"/>
              </a:rPr>
              <a:t>KY unemployment rate 4.4%, veteran rate was </a:t>
            </a:r>
            <a:r>
              <a:rPr lang="en-US" sz="2000" spc="20" dirty="0">
                <a:solidFill>
                  <a:prstClr val="black"/>
                </a:solidFill>
                <a:latin typeface="Arial"/>
                <a:cs typeface="Arial"/>
              </a:rPr>
              <a:t>10.2%</a:t>
            </a:r>
            <a:endParaRPr lang="en-US" sz="200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00" lvl="2" indent="-342900">
              <a:buSzPct val="109090"/>
              <a:buFont typeface="Wingdings"/>
              <a:buChar char=""/>
              <a:tabLst>
                <a:tab pos="813435" algn="l"/>
              </a:tabLst>
            </a:pPr>
            <a:r>
              <a:rPr lang="en-US" sz="2000" spc="20" dirty="0" smtClean="0">
                <a:solidFill>
                  <a:prstClr val="black"/>
                </a:solidFill>
                <a:latin typeface="Arial"/>
                <a:cs typeface="Arial"/>
              </a:rPr>
              <a:t>~</a:t>
            </a:r>
            <a:r>
              <a:rPr lang="en-US" sz="2000" spc="20" dirty="0">
                <a:solidFill>
                  <a:prstClr val="black"/>
                </a:solidFill>
                <a:latin typeface="Arial"/>
                <a:cs typeface="Arial"/>
              </a:rPr>
              <a:t>775K Veterans are </a:t>
            </a:r>
            <a:r>
              <a:rPr lang="en-US" sz="2000" spc="20" dirty="0" smtClean="0">
                <a:solidFill>
                  <a:prstClr val="black"/>
                </a:solidFill>
                <a:latin typeface="Arial"/>
                <a:cs typeface="Arial"/>
              </a:rPr>
              <a:t>unemployed nationwide</a:t>
            </a:r>
          </a:p>
          <a:p>
            <a:pPr marL="1270000" lvl="2" indent="-342900">
              <a:buSzPct val="109090"/>
              <a:buFont typeface="Wingdings"/>
              <a:buChar char=""/>
              <a:tabLst>
                <a:tab pos="813435" algn="l"/>
              </a:tabLst>
            </a:pPr>
            <a:endParaRPr lang="en-US" sz="2000" spc="2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06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681827" y="119412"/>
            <a:ext cx="8668512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Employment </a:t>
            </a:r>
            <a:r>
              <a:rPr lang="en-US" sz="2400" b="1" dirty="0">
                <a:solidFill>
                  <a:srgbClr val="1F497D"/>
                </a:solidFill>
                <a:cs typeface="Times New Roman" panose="02020603050405020304" pitchFamily="18" charset="0"/>
              </a:rPr>
              <a:t>Services for Homeless Veterans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1879601"/>
            <a:ext cx="8686800" cy="60324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Homeless Veterans’ Reintegration Program (</a:t>
            </a:r>
            <a:r>
              <a:rPr lang="en-US" sz="2000" b="1" dirty="0" smtClean="0">
                <a:solidFill>
                  <a:srgbClr val="000000"/>
                </a:solidFill>
                <a:ea typeface="ＭＳ Ｐゴシック" pitchFamily="34" charset="-128"/>
              </a:rPr>
              <a:t>HVRP) </a:t>
            </a:r>
            <a:r>
              <a:rPr lang="en-US" dirty="0" smtClean="0"/>
              <a:t>is </a:t>
            </a:r>
            <a:r>
              <a:rPr lang="en-US" dirty="0"/>
              <a:t>the only federal program that focuses exclusively on the employment of Veterans who are experiencing </a:t>
            </a:r>
            <a:r>
              <a:rPr lang="en-US" dirty="0" smtClean="0"/>
              <a:t>homelessness. HVRP </a:t>
            </a:r>
            <a:r>
              <a:rPr lang="en-US" dirty="0"/>
              <a:t>provides employment and training services to assist in reintegrating homeless veterans </a:t>
            </a:r>
            <a:r>
              <a:rPr lang="en-US" dirty="0" smtClean="0"/>
              <a:t>into meaningful </a:t>
            </a:r>
            <a:r>
              <a:rPr lang="en-US" dirty="0"/>
              <a:t>employment within the labor </a:t>
            </a:r>
            <a:r>
              <a:rPr lang="en-US" dirty="0" smtClean="0"/>
              <a:t>force.</a:t>
            </a:r>
            <a:endParaRPr lang="en-US" dirty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rgbClr val="000000"/>
                </a:solidFill>
                <a:ea typeface="ＭＳ Ｐゴシック" pitchFamily="34" charset="-128"/>
              </a:rPr>
              <a:t>HVRP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VETS </a:t>
            </a: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provided annual funding to 150 grantees in FY 19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Grantees served almost 20,000 homeless veterans in FY 18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Grantees provide services to expedite the employment of homeless veterans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Average annual placement rate is over 60</a:t>
            </a: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%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Challenges for Kentucky grantees: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Transportation in rural areas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Rural Internet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10210800" y="6416676"/>
            <a:ext cx="381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C06ADCD7-B525-4B29-9896-1AB5BEC54345}" type="slidenum">
              <a:rPr lang="en-US" altLang="en-US" sz="1400" b="1">
                <a:solidFill>
                  <a:schemeClr val="tx1"/>
                </a:solidFill>
              </a:rPr>
              <a:pPr algn="ctr">
                <a:defRPr/>
              </a:pPr>
              <a:t>4</a:t>
            </a:fld>
            <a:endParaRPr lang="en-US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7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Kentucky HVRP Grantees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6ADCD7-B525-4B29-9896-1AB5BEC54345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73" y="1533236"/>
            <a:ext cx="9781309" cy="5033819"/>
          </a:xfrm>
        </p:spPr>
      </p:pic>
    </p:spTree>
    <p:extLst>
      <p:ext uri="{BB962C8B-B14F-4D97-AF65-F5344CB8AC3E}">
        <p14:creationId xmlns:p14="http://schemas.microsoft.com/office/powerpoint/2010/main" val="329345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Questions?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Donietta Hawkey</a:t>
            </a:r>
          </a:p>
          <a:p>
            <a:pPr marL="0" indent="0" algn="ctr">
              <a:buNone/>
            </a:pPr>
            <a:r>
              <a:rPr lang="en-US" sz="4000" dirty="0" smtClean="0">
                <a:hlinkClick r:id="rId2"/>
              </a:rPr>
              <a:t>Hawkey.Donietta.l@dol.gov</a:t>
            </a: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6ADCD7-B525-4B29-9896-1AB5BEC54345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01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WIOA_PPT_Template_r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559</Words>
  <Application>Microsoft Office PowerPoint</Application>
  <PresentationFormat>Widescreen</PresentationFormat>
  <Paragraphs>91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Courier New</vt:lpstr>
      <vt:lpstr>Symbol</vt:lpstr>
      <vt:lpstr>Times New Roman</vt:lpstr>
      <vt:lpstr>Wingdings</vt:lpstr>
      <vt:lpstr>7_WIOA_PPT_Template_r1</vt:lpstr>
      <vt:lpstr>United States Department of Labor (US DOL) Veterans’ Employment and Training Service (VETS) </vt:lpstr>
      <vt:lpstr>VETS' at a Glance</vt:lpstr>
      <vt:lpstr>Veteran Unemployment  </vt:lpstr>
      <vt:lpstr>PowerPoint Presentation</vt:lpstr>
      <vt:lpstr>Kentucky HVRP Grantees</vt:lpstr>
      <vt:lpstr>PowerPoint Presentation</vt:lpstr>
    </vt:vector>
  </TitlesOfParts>
  <Company>Department of Labor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Labor (DOL) Veterans’ Employment and Training Service (VETS)</dc:title>
  <dc:creator>Hawkey, Donietta L - VETS</dc:creator>
  <cp:lastModifiedBy>Lockhart, Kelsey (LRC)</cp:lastModifiedBy>
  <cp:revision>14</cp:revision>
  <cp:lastPrinted>2020-09-22T17:19:17Z</cp:lastPrinted>
  <dcterms:created xsi:type="dcterms:W3CDTF">2020-09-22T12:06:59Z</dcterms:created>
  <dcterms:modified xsi:type="dcterms:W3CDTF">2020-09-22T18:00:26Z</dcterms:modified>
</cp:coreProperties>
</file>