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75" r:id="rId4"/>
    <p:sldId id="274" r:id="rId5"/>
    <p:sldId id="273" r:id="rId6"/>
    <p:sldId id="263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731" autoAdjust="0"/>
  </p:normalViewPr>
  <p:slideViewPr>
    <p:cSldViewPr snapToGrid="0">
      <p:cViewPr varScale="1">
        <p:scale>
          <a:sx n="51" d="100"/>
          <a:sy n="51" d="100"/>
        </p:scale>
        <p:origin x="1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6B0F-03E8-4326-9867-C29CAFC8073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C4DCD-D624-476F-B0CA-2C91502E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95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D065E7-F781-4F18-B50A-EE10631E965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5286C4-7A68-41B6-80BC-DED780BAA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02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1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Recent educational programs on justice-involved veterans, suicide prevention, the military economy, veteran quality of life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0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22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9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60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3B3F9-578F-4733-878C-B39282F6B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218F56D-C6B5-4B67-B621-97A3B9693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ECC100-FD81-40DD-8131-0B4E43C3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F94A-9CBA-467C-9753-C3652DBDCE7C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01106C-1446-461B-9E86-EB12F177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E79817-F9EF-4EBC-BA43-382BB637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1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FCC70-EE5B-45A5-9ABF-0D97D77F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ABE771-5F7F-49A5-8518-423085319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A3153A-AAAF-4A8D-BE70-A3A3917A7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F04C-51C7-44BA-BF7E-CC9563D89421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844BF8-C30E-4CAD-BE1E-7664CBDE9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20D0E1-BD26-4049-997B-4D7929D5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8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60CAC5B-A88F-4114-89B8-E5C50AC36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CAD948-5FDC-40C5-83EA-1359C5714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38B335-439F-44A8-A44D-173FEE11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BEBB-CEB9-4451-A83C-EBAA86277B53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AC5149-1366-444D-B937-D14C1F50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87F004-4E29-4B59-8911-CE474655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C999F-341A-403A-BCD4-E242F4AF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3BE4DD-6CE9-4B28-AD80-BDBDF7180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E5B318-7A7E-4492-A039-3542B7D5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0F8D-0B6C-4172-A6EB-978CF1543772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5948B7-4722-484E-954F-7B96FE1D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8F6FA5-BB0C-4493-920A-5F4A6358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7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27320-1650-4F39-AD05-D19F0477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186383-CE44-4FA6-8E39-3AEEEA02E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7F04ED-1196-4AFD-B132-FF90A688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C9A-32C9-48E0-A1A2-099856C85546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A17E1E-2E91-4B01-8FEF-CAFB9EB3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103A27-FE60-4ECF-B3A8-A1CEB2CB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1E44BC-3A8F-46CF-B2CF-F27936C29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F4FA4F-ABEF-4AD8-AA77-30684233B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91D778-D7CC-4430-B7F4-87CE7A63A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E264A9-0BD0-4C33-87DA-D1013F2C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C4BD-5067-4522-B20B-BA17D7CA4DFA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CA8C93-71D0-4651-8CE7-0393851D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638E25-570C-4AA7-832C-87993E024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3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D5D69-930D-4483-A869-2CFD0C7C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69459C-88C3-48F5-8173-3C4BCB167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DD32A8-69CF-448B-9D90-AA5372EEE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E44C1C9-81DF-4A5F-B9A2-1F1C285EF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EE290E6-356D-47F4-9C90-C339DFEB1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E2F5F0B-FB0E-4FDC-A294-DF061A0E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6B97-C944-453D-B3F5-64059FD002EF}" type="datetime1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292B00-CF23-4F40-B69D-5BEA8928C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7A6F1E-E695-4DAB-9337-147D808C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198599-BBD6-413D-B936-D668D4E3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399F4B8-4085-422B-B5FF-75D9B8B2F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6B8F-3E65-4E70-85B4-78FF0B46A688}" type="datetime1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104BE3-AEA7-4D27-8575-7A74B7B3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73B070-92A4-498C-983A-9CD44A506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75C437-F239-4D8B-A4EB-C7E449C0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31FA-4761-4119-A69F-06FA0FE97495}" type="datetime1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6D2489E-BE06-419B-91D5-3E8E96FE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711314-5E02-45F3-9E17-BCB12717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FE37B6-A570-4001-8A22-D00563EAD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4C754D-5DC7-4AAB-8442-9A3CD523A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04915B-361F-4550-89CD-033116B4A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F992D3-4DEF-4982-B10E-051E60831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79A8-8BDE-4C04-A528-4699F38B72B3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E656E6-1DB9-461D-AEA2-11098BCF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B39B29-E8DD-42C5-9532-D81C309B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5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1B3D04-C774-487F-9297-BC25C9DC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434BD50-53A1-4736-9EEA-33985DEB4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ABF864-5DDB-433D-A136-41045F94D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33183C-67F9-4AB0-A850-1459D57B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D1CE3-21B6-4687-8099-6ADA8C148347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F6287A-F5C2-45E3-BFCB-D6DFCF0BA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A984C0-902C-4C6E-9DE6-4B63FF34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2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0E5C26-D45E-4BDB-8F0A-0289ECBE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805915-F6C3-4B8B-9317-8D31B0758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7D3855-5313-4CA0-B8B3-0156FB371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8CB4-4E1D-48EC-A8CE-B63E20CB2535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35794-4015-4113-866A-BE3CB3626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107D0F-CFFF-4E2C-ACD6-4A70CD057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40B2-C6F9-45A2-8A53-15E1E455C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1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sl.org/ncsl-in-dc/task-forces/task-force-on-military-and-veterans-affairs.aspx" TargetMode="External"/><Relationship Id="rId3" Type="http://schemas.openxmlformats.org/officeDocument/2006/relationships/hyperlink" Target="mailto:jim.reed@ncsl.org" TargetMode="External"/><Relationship Id="rId7" Type="http://schemas.openxmlformats.org/officeDocument/2006/relationships/hyperlink" Target="http://www.ncsl.org/research/military-and-veterans-affairs/military-veterans-affairs-state-leg-database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sl.org/research/military-and-veterans-affairs/a-path-to-employment-for-veterans-with-disabilities.aspx" TargetMode="External"/><Relationship Id="rId5" Type="http://schemas.openxmlformats.org/officeDocument/2006/relationships/hyperlink" Target="http://www.ncsl.org/research/labor-and-employment/barriers-to-work-veterans-and-military-spouses.aspx" TargetMode="External"/><Relationship Id="rId10" Type="http://schemas.openxmlformats.org/officeDocument/2006/relationships/image" Target="../media/image5.svg"/><Relationship Id="rId4" Type="http://schemas.openxmlformats.org/officeDocument/2006/relationships/hyperlink" Target="https://www.ncsl.org/research/military-and-veterans-affairs/state-help-and-benefits-for-returning-veterans.aspx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F90392D-4032-4AE1-A500-03FEC4A4338B}"/>
              </a:ext>
            </a:extLst>
          </p:cNvPr>
          <p:cNvSpPr/>
          <p:nvPr/>
        </p:nvSpPr>
        <p:spPr>
          <a:xfrm>
            <a:off x="446534" y="3085765"/>
            <a:ext cx="11262866" cy="33243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  <a:p>
            <a:r>
              <a:rPr lang="en-US" sz="3200" dirty="0"/>
              <a:t>Jim Reed</a:t>
            </a:r>
          </a:p>
          <a:p>
            <a:r>
              <a:rPr lang="en-US" sz="3200" dirty="0"/>
              <a:t>Staff to the NCSL Military and Veterans Affairs Task Force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xmlns="" id="{27D346B8-E75C-4900-B15A-85D4F7605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199128" y="5163866"/>
            <a:ext cx="3211340" cy="8716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057F9EFE-1622-4295-89D5-BBFABF870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715" y="552196"/>
            <a:ext cx="10993549" cy="1939416"/>
          </a:xfrm>
          <a:effectLst/>
        </p:spPr>
        <p:txBody>
          <a:bodyPr anchor="b">
            <a:normAutofit fontScale="90000"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Overview and Policy Innovations in State Legislatures: Military Veteran Assistance Policies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</a:br>
            <a:endParaRPr lang="en-US" sz="4000" dirty="0">
              <a:solidFill>
                <a:schemeClr val="accent1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ED3ADB5E-9DCC-48E7-92F1-DDBD798729E8}"/>
              </a:ext>
            </a:extLst>
          </p:cNvPr>
          <p:cNvGrpSpPr/>
          <p:nvPr/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6D9A350-06C3-4034-8ACB-5C80860ED176}"/>
                </a:ext>
              </a:extLst>
            </p:cNvPr>
            <p:cNvSpPr/>
            <p:nvPr/>
          </p:nvSpPr>
          <p:spPr>
            <a:xfrm>
              <a:off x="446534" y="457199"/>
              <a:ext cx="3703320" cy="949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39B5E4B-3137-4CF8-BE10-781C6A5D1D84}"/>
                </a:ext>
              </a:extLst>
            </p:cNvPr>
            <p:cNvSpPr/>
            <p:nvPr/>
          </p:nvSpPr>
          <p:spPr>
            <a:xfrm>
              <a:off x="4241830" y="457199"/>
              <a:ext cx="3703320" cy="94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188F58AF-72AE-4F8E-A9A7-2285B17BB96F}"/>
                </a:ext>
              </a:extLst>
            </p:cNvPr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91883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AB3201F-91F2-45C6-A0C4-9369897FA30F}"/>
              </a:ext>
            </a:extLst>
          </p:cNvPr>
          <p:cNvGrpSpPr/>
          <p:nvPr/>
        </p:nvGrpSpPr>
        <p:grpSpPr>
          <a:xfrm>
            <a:off x="444023" y="445254"/>
            <a:ext cx="11298933" cy="98554"/>
            <a:chOff x="446534" y="453643"/>
            <a:chExt cx="11298933" cy="9855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23F32FDA-578D-49F7-B61C-E04F9E50B7A5}"/>
                </a:ext>
              </a:extLst>
            </p:cNvPr>
            <p:cNvSpPr/>
            <p:nvPr/>
          </p:nvSpPr>
          <p:spPr>
            <a:xfrm>
              <a:off x="446534" y="457199"/>
              <a:ext cx="3703320" cy="949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EF1482D-BDF4-48D4-945B-D1FEB4390E16}"/>
                </a:ext>
              </a:extLst>
            </p:cNvPr>
            <p:cNvSpPr/>
            <p:nvPr/>
          </p:nvSpPr>
          <p:spPr>
            <a:xfrm>
              <a:off x="4241830" y="457199"/>
              <a:ext cx="3703320" cy="94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839D6EB8-982D-4239-9AFD-D5396CE24FE3}"/>
                </a:ext>
              </a:extLst>
            </p:cNvPr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D13625E-6254-44F1-B43B-0B7A546417A0}"/>
              </a:ext>
            </a:extLst>
          </p:cNvPr>
          <p:cNvSpPr/>
          <p:nvPr/>
        </p:nvSpPr>
        <p:spPr>
          <a:xfrm>
            <a:off x="444023" y="787635"/>
            <a:ext cx="11068992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NCSL Task Force on Military and Veterans Affairs</a:t>
            </a:r>
            <a:endParaRPr lang="en-US" sz="3800" dirty="0"/>
          </a:p>
        </p:txBody>
      </p:sp>
      <p:pic>
        <p:nvPicPr>
          <p:cNvPr id="9" name="Picture 8" descr="C:\Users\jim.reed\AppData\Local\Microsoft\Windows\Temporary Internet Files\Content.Outlook\RDCPP5PN\JBER Photo 2.jpg">
            <a:extLst>
              <a:ext uri="{FF2B5EF4-FFF2-40B4-BE49-F238E27FC236}">
                <a16:creationId xmlns:a16="http://schemas.microsoft.com/office/drawing/2014/main" xmlns="" id="{509B2C3C-1102-428D-8AF4-CE7126F0291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6858" y="2095500"/>
            <a:ext cx="5696598" cy="33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E251FF-CB7A-4BB5-B79F-2BFF93078CD3}"/>
              </a:ext>
            </a:extLst>
          </p:cNvPr>
          <p:cNvSpPr txBox="1"/>
          <p:nvPr/>
        </p:nvSpPr>
        <p:spPr>
          <a:xfrm>
            <a:off x="444023" y="1623915"/>
            <a:ext cx="579283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500" dirty="0"/>
              <a:t>55 members from 27 states and D.C.</a:t>
            </a:r>
          </a:p>
          <a:p>
            <a:pPr marL="342900" indent="-342900" algn="l" fontAlgn="base">
              <a:buFont typeface="Wingdings" panose="05000000000000000000" pitchFamily="2" charset="2"/>
              <a:buChar char="Ø"/>
            </a:pPr>
            <a:endParaRPr lang="en-US" sz="2400" b="1" i="0" dirty="0">
              <a:effectLst/>
            </a:endParaRPr>
          </a:p>
          <a:p>
            <a:pPr marL="342900" indent="-342900" algn="l" fontAlgn="base">
              <a:buFont typeface="Wingdings" panose="05000000000000000000" pitchFamily="2" charset="2"/>
              <a:buChar char="Ø"/>
            </a:pPr>
            <a:r>
              <a:rPr lang="en-US" sz="2400" b="1" i="0" dirty="0">
                <a:effectLst/>
              </a:rPr>
              <a:t>Kentucky Members:</a:t>
            </a:r>
          </a:p>
          <a:p>
            <a:pPr algn="l" fontAlgn="base"/>
            <a:r>
              <a:rPr lang="en-US" sz="2400" b="0" i="0" dirty="0">
                <a:effectLst/>
              </a:rPr>
              <a:t>Representative Matthew R. Koch</a:t>
            </a:r>
          </a:p>
          <a:p>
            <a:pPr algn="l" fontAlgn="base"/>
            <a:r>
              <a:rPr lang="en-US" sz="2400" b="0" i="0" dirty="0">
                <a:effectLst/>
              </a:rPr>
              <a:t>Senator Brandon Smith</a:t>
            </a:r>
          </a:p>
          <a:p>
            <a:pPr algn="l" fontAlgn="base"/>
            <a:r>
              <a:rPr lang="en-US" sz="2400" b="0" i="0" dirty="0">
                <a:effectLst/>
              </a:rPr>
              <a:t>Senator Whitney H. </a:t>
            </a:r>
            <a:r>
              <a:rPr lang="en-US" sz="2400" b="0" i="0" dirty="0" err="1">
                <a:effectLst/>
              </a:rPr>
              <a:t>Westerfield</a:t>
            </a:r>
            <a:endParaRPr lang="en-US" sz="2400" b="0" i="0" dirty="0">
              <a:effectLst/>
            </a:endParaRPr>
          </a:p>
          <a:p>
            <a:endParaRPr lang="en-US" sz="25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500" dirty="0"/>
              <a:t>Examines issues affecting</a:t>
            </a:r>
          </a:p>
          <a:p>
            <a:r>
              <a:rPr lang="en-US" sz="2500" dirty="0"/>
              <a:t>    military-community relations and </a:t>
            </a:r>
          </a:p>
          <a:p>
            <a:r>
              <a:rPr lang="en-US" sz="2500" dirty="0"/>
              <a:t>    the health and well-being of </a:t>
            </a:r>
          </a:p>
          <a:p>
            <a:r>
              <a:rPr lang="en-US" sz="2500" dirty="0"/>
              <a:t>    service members, veterans and families </a:t>
            </a:r>
          </a:p>
          <a:p>
            <a:endParaRPr lang="en-US" sz="25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500" dirty="0"/>
              <a:t>Co-chairs: Rep. Tina Orwall (D-WA); </a:t>
            </a:r>
          </a:p>
          <a:p>
            <a:r>
              <a:rPr lang="en-US" sz="2500" dirty="0"/>
              <a:t>     Rep. Dean Dohrman (R-MO)</a:t>
            </a:r>
          </a:p>
          <a:p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5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AB3201F-91F2-45C6-A0C4-9369897FA30F}"/>
              </a:ext>
            </a:extLst>
          </p:cNvPr>
          <p:cNvGrpSpPr/>
          <p:nvPr/>
        </p:nvGrpSpPr>
        <p:grpSpPr>
          <a:xfrm>
            <a:off x="444023" y="445254"/>
            <a:ext cx="11298933" cy="98554"/>
            <a:chOff x="446534" y="453643"/>
            <a:chExt cx="11298933" cy="9855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23F32FDA-578D-49F7-B61C-E04F9E50B7A5}"/>
                </a:ext>
              </a:extLst>
            </p:cNvPr>
            <p:cNvSpPr/>
            <p:nvPr/>
          </p:nvSpPr>
          <p:spPr>
            <a:xfrm>
              <a:off x="446534" y="457199"/>
              <a:ext cx="3703320" cy="949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EF1482D-BDF4-48D4-945B-D1FEB4390E16}"/>
                </a:ext>
              </a:extLst>
            </p:cNvPr>
            <p:cNvSpPr/>
            <p:nvPr/>
          </p:nvSpPr>
          <p:spPr>
            <a:xfrm>
              <a:off x="4241830" y="457199"/>
              <a:ext cx="3703320" cy="94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839D6EB8-982D-4239-9AFD-D5396CE24FE3}"/>
                </a:ext>
              </a:extLst>
            </p:cNvPr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D13625E-6254-44F1-B43B-0B7A546417A0}"/>
              </a:ext>
            </a:extLst>
          </p:cNvPr>
          <p:cNvSpPr/>
          <p:nvPr/>
        </p:nvSpPr>
        <p:spPr>
          <a:xfrm>
            <a:off x="429928" y="543807"/>
            <a:ext cx="8423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 STAR FAMILIES 2019 SURVEY OF </a:t>
            </a:r>
          </a:p>
          <a:p>
            <a:pPr algn="ctr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IMPORTANT ISSUES FOR VETERANS</a:t>
            </a:r>
          </a:p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 </a:t>
            </a:r>
            <a:endParaRPr lang="en-US" sz="4000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xmlns="" id="{B89A5C6A-45B8-40E1-B1FC-F04303EDBC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44023" y="1759570"/>
            <a:ext cx="10871200" cy="493617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military/VA health care		49%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Understanding of military/veteran issues	38%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Military benefits					37%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PTSD/combat/stress/TBI Services		30%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Veteran employment				30%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0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AB3201F-91F2-45C6-A0C4-9369897FA30F}"/>
              </a:ext>
            </a:extLst>
          </p:cNvPr>
          <p:cNvGrpSpPr/>
          <p:nvPr/>
        </p:nvGrpSpPr>
        <p:grpSpPr>
          <a:xfrm>
            <a:off x="444023" y="445254"/>
            <a:ext cx="11298933" cy="98554"/>
            <a:chOff x="446534" y="453643"/>
            <a:chExt cx="11298933" cy="9855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23F32FDA-578D-49F7-B61C-E04F9E50B7A5}"/>
                </a:ext>
              </a:extLst>
            </p:cNvPr>
            <p:cNvSpPr/>
            <p:nvPr/>
          </p:nvSpPr>
          <p:spPr>
            <a:xfrm>
              <a:off x="446534" y="457199"/>
              <a:ext cx="3703320" cy="949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EF1482D-BDF4-48D4-945B-D1FEB4390E16}"/>
                </a:ext>
              </a:extLst>
            </p:cNvPr>
            <p:cNvSpPr/>
            <p:nvPr/>
          </p:nvSpPr>
          <p:spPr>
            <a:xfrm>
              <a:off x="4241830" y="457199"/>
              <a:ext cx="3703320" cy="94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839D6EB8-982D-4239-9AFD-D5396CE24FE3}"/>
                </a:ext>
              </a:extLst>
            </p:cNvPr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D13625E-6254-44F1-B43B-0B7A546417A0}"/>
              </a:ext>
            </a:extLst>
          </p:cNvPr>
          <p:cNvSpPr/>
          <p:nvPr/>
        </p:nvSpPr>
        <p:spPr>
          <a:xfrm>
            <a:off x="444023" y="665721"/>
            <a:ext cx="3483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Policy Overview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883B0F3-5DC2-483E-8663-18D54392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0318"/>
          </a:xfrm>
        </p:spPr>
        <p:txBody>
          <a:bodyPr/>
          <a:lstStyle/>
          <a:p>
            <a:r>
              <a:rPr lang="en-US" b="1" dirty="0"/>
              <a:t>Approximately 250 bills enacted every year in state legislatures addressing military and veterans’ affairs.</a:t>
            </a:r>
          </a:p>
          <a:p>
            <a:r>
              <a:rPr lang="en-US" b="1" dirty="0"/>
              <a:t>Trends:</a:t>
            </a:r>
          </a:p>
          <a:p>
            <a:pPr lvl="1"/>
            <a:r>
              <a:rPr lang="en-US" b="1" dirty="0"/>
              <a:t>Expediting professional and occupational licenses for veterans and military spouses </a:t>
            </a:r>
          </a:p>
          <a:p>
            <a:pPr lvl="1"/>
            <a:r>
              <a:rPr lang="en-US" b="1" dirty="0"/>
              <a:t>Veteran and dependent higher education tuition waivers, in-state tuition, &amp; specialized services</a:t>
            </a:r>
          </a:p>
          <a:p>
            <a:pPr lvl="1"/>
            <a:r>
              <a:rPr lang="en-US" b="1" dirty="0"/>
              <a:t>Mental health and suicide prevention initiatives</a:t>
            </a:r>
          </a:p>
          <a:p>
            <a:pPr lvl="1"/>
            <a:r>
              <a:rPr lang="en-US" b="1" dirty="0"/>
              <a:t>State veteran assistance transition programs, one-stop state services</a:t>
            </a:r>
          </a:p>
          <a:p>
            <a:pPr lvl="1"/>
            <a:r>
              <a:rPr lang="en-US" b="1" dirty="0"/>
              <a:t>Discounts, tax credits &amp; exemptions, &amp; other state benefits for veterans and active duty military service members </a:t>
            </a:r>
          </a:p>
          <a:p>
            <a:pPr lvl="1"/>
            <a:r>
              <a:rPr lang="en-US" b="1" dirty="0"/>
              <a:t>Continued expansion of veteran treatment courts</a:t>
            </a:r>
          </a:p>
        </p:txBody>
      </p:sp>
    </p:spTree>
    <p:extLst>
      <p:ext uri="{BB962C8B-B14F-4D97-AF65-F5344CB8AC3E}">
        <p14:creationId xmlns:p14="http://schemas.microsoft.com/office/powerpoint/2010/main" val="169196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AB3201F-91F2-45C6-A0C4-9369897FA30F}"/>
              </a:ext>
            </a:extLst>
          </p:cNvPr>
          <p:cNvGrpSpPr/>
          <p:nvPr/>
        </p:nvGrpSpPr>
        <p:grpSpPr>
          <a:xfrm>
            <a:off x="444023" y="445254"/>
            <a:ext cx="11298933" cy="98554"/>
            <a:chOff x="446534" y="453643"/>
            <a:chExt cx="11298933" cy="9855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23F32FDA-578D-49F7-B61C-E04F9E50B7A5}"/>
                </a:ext>
              </a:extLst>
            </p:cNvPr>
            <p:cNvSpPr/>
            <p:nvPr/>
          </p:nvSpPr>
          <p:spPr>
            <a:xfrm>
              <a:off x="446534" y="457199"/>
              <a:ext cx="3703320" cy="949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EF1482D-BDF4-48D4-945B-D1FEB4390E16}"/>
                </a:ext>
              </a:extLst>
            </p:cNvPr>
            <p:cNvSpPr/>
            <p:nvPr/>
          </p:nvSpPr>
          <p:spPr>
            <a:xfrm>
              <a:off x="4241830" y="457199"/>
              <a:ext cx="3703320" cy="94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839D6EB8-982D-4239-9AFD-D5396CE24FE3}"/>
                </a:ext>
              </a:extLst>
            </p:cNvPr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D13625E-6254-44F1-B43B-0B7A546417A0}"/>
              </a:ext>
            </a:extLst>
          </p:cNvPr>
          <p:cNvSpPr/>
          <p:nvPr/>
        </p:nvSpPr>
        <p:spPr>
          <a:xfrm>
            <a:off x="444023" y="787635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35B3D5E-12C8-46A6-B98A-F6D9EE4FE9F5}"/>
              </a:ext>
            </a:extLst>
          </p:cNvPr>
          <p:cNvSpPr txBox="1"/>
          <p:nvPr/>
        </p:nvSpPr>
        <p:spPr>
          <a:xfrm>
            <a:off x="342423" y="1513462"/>
            <a:ext cx="10006263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Green Alert: Enacted in DE, KY, WI, WV. Introduced in CT, IA, IN, MO, TN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State payment through the univ. system for alternative treatments for veterans such as equine therapy, hyperbaric oxygen therapy: FL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Proactive outreach to veterans who served in combat, relative to suicide prevention: CA, IL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Force established to make recommendations regarding veterans' service-related ailments that are not recognized by the U.S. Department of Veterans Affairs, and what may be done to have them recognized: IL.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5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9763A77E-FF7A-4F38-869E-EF61854C9FD0}"/>
              </a:ext>
            </a:extLst>
          </p:cNvPr>
          <p:cNvSpPr/>
          <p:nvPr/>
        </p:nvSpPr>
        <p:spPr>
          <a:xfrm>
            <a:off x="342423" y="579321"/>
            <a:ext cx="63605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Selected Policy Innovations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405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039DED-31B6-4A38-ABC8-E2D6F17C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023" y="700685"/>
            <a:ext cx="10515600" cy="876446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accent1">
                    <a:lumMod val="75000"/>
                  </a:schemeClr>
                </a:solidFill>
                <a:latin typeface="Calisto MT" panose="02040603050505030304" pitchFamily="18" charset="0"/>
              </a:rPr>
              <a:t>Resources</a:t>
            </a:r>
            <a:endParaRPr lang="en-US" sz="3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AB3201F-91F2-45C6-A0C4-9369897FA30F}"/>
              </a:ext>
            </a:extLst>
          </p:cNvPr>
          <p:cNvGrpSpPr/>
          <p:nvPr/>
        </p:nvGrpSpPr>
        <p:grpSpPr>
          <a:xfrm>
            <a:off x="444023" y="445254"/>
            <a:ext cx="11298933" cy="98554"/>
            <a:chOff x="446534" y="453643"/>
            <a:chExt cx="11298933" cy="9855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23F32FDA-578D-49F7-B61C-E04F9E50B7A5}"/>
                </a:ext>
              </a:extLst>
            </p:cNvPr>
            <p:cNvSpPr/>
            <p:nvPr/>
          </p:nvSpPr>
          <p:spPr>
            <a:xfrm>
              <a:off x="446534" y="457199"/>
              <a:ext cx="3703320" cy="9499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EF1482D-BDF4-48D4-945B-D1FEB4390E16}"/>
                </a:ext>
              </a:extLst>
            </p:cNvPr>
            <p:cNvSpPr/>
            <p:nvPr/>
          </p:nvSpPr>
          <p:spPr>
            <a:xfrm>
              <a:off x="4241830" y="457199"/>
              <a:ext cx="3703320" cy="949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839D6EB8-982D-4239-9AFD-D5396CE24FE3}"/>
                </a:ext>
              </a:extLst>
            </p:cNvPr>
            <p:cNvSpPr/>
            <p:nvPr/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CEE10CD-3103-4CBB-9A60-08ECFAD78BF7}"/>
              </a:ext>
            </a:extLst>
          </p:cNvPr>
          <p:cNvSpPr txBox="1"/>
          <p:nvPr/>
        </p:nvSpPr>
        <p:spPr>
          <a:xfrm>
            <a:off x="3791918" y="5130888"/>
            <a:ext cx="45981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>
                <a:latin typeface="Calisto MT" panose="02040603050505030304" pitchFamily="18" charset="0"/>
              </a:rPr>
              <a:t>Jim Reed | </a:t>
            </a:r>
            <a:r>
              <a:rPr lang="en-US" sz="2500" dirty="0">
                <a:latin typeface="Calisto MT" panose="02040603050505030304" pitchFamily="18" charset="0"/>
                <a:hlinkClick r:id="rId3"/>
              </a:rPr>
              <a:t>jim.reed@ncsl.org</a:t>
            </a:r>
            <a:r>
              <a:rPr lang="en-US" sz="2500" dirty="0">
                <a:latin typeface="Calisto MT" panose="02040603050505030304" pitchFamily="18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E374B9E-9DD6-43D5-BF1D-1DD41184A2F7}"/>
              </a:ext>
            </a:extLst>
          </p:cNvPr>
          <p:cNvSpPr txBox="1"/>
          <p:nvPr/>
        </p:nvSpPr>
        <p:spPr>
          <a:xfrm>
            <a:off x="536896" y="1753837"/>
            <a:ext cx="924740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NCSL State </a:t>
            </a:r>
            <a:r>
              <a:rPr lang="en-US" sz="2200" dirty="0">
                <a:hlinkClick r:id="rId4"/>
              </a:rPr>
              <a:t>Help for Returning Veterans </a:t>
            </a:r>
            <a:r>
              <a:rPr lang="en-US" sz="2200" dirty="0"/>
              <a:t>webpage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NCSL Report, </a:t>
            </a:r>
            <a:r>
              <a:rPr lang="en-US" sz="2200" i="1" dirty="0">
                <a:hlinkClick r:id="rId5"/>
              </a:rPr>
              <a:t>Barriers to Work: Veterans and Military Spouses </a:t>
            </a:r>
            <a:r>
              <a:rPr lang="en-US" sz="2200" dirty="0"/>
              <a:t>(July 2018)</a:t>
            </a:r>
          </a:p>
          <a:p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NCSL Report, </a:t>
            </a:r>
            <a:r>
              <a:rPr lang="en-US" sz="2200" i="1" dirty="0">
                <a:hlinkClick r:id="rId6"/>
              </a:rPr>
              <a:t>A Path to Employment for Veterans with Disabilities </a:t>
            </a:r>
            <a:r>
              <a:rPr lang="en-US" sz="2200" dirty="0"/>
              <a:t>(July 2019)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NCSL </a:t>
            </a:r>
            <a:r>
              <a:rPr lang="en-US" sz="2200" dirty="0">
                <a:hlinkClick r:id="rId7"/>
              </a:rPr>
              <a:t>Military and Veterans Affairs State Legislation Database</a:t>
            </a: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NCSL </a:t>
            </a:r>
            <a:r>
              <a:rPr lang="en-US" sz="2200" dirty="0">
                <a:hlinkClick r:id="rId8"/>
              </a:rPr>
              <a:t>Task Force on Military and Veterans Affairs</a:t>
            </a:r>
            <a:r>
              <a:rPr lang="en-US" sz="2200" dirty="0"/>
              <a:t> webpage 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3C145DB5-574A-4598-904A-2B55FB793D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211112" y="5629685"/>
            <a:ext cx="2531844" cy="68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6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375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Calisto MT</vt:lpstr>
      <vt:lpstr>Times New Roman</vt:lpstr>
      <vt:lpstr>Wingdings</vt:lpstr>
      <vt:lpstr>Office Theme</vt:lpstr>
      <vt:lpstr>Overview and Policy Innovations in State Legislatures: Military Veteran Assistance Policies </vt:lpstr>
      <vt:lpstr>PowerPoint Presentation</vt:lpstr>
      <vt:lpstr>PowerPoint Presentation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Schultz</dc:creator>
  <cp:lastModifiedBy>Lockhart, Kelsey (LRC)</cp:lastModifiedBy>
  <cp:revision>97</cp:revision>
  <cp:lastPrinted>2020-09-22T13:09:03Z</cp:lastPrinted>
  <dcterms:created xsi:type="dcterms:W3CDTF">2019-05-21T16:06:27Z</dcterms:created>
  <dcterms:modified xsi:type="dcterms:W3CDTF">2020-09-22T13:17:25Z</dcterms:modified>
</cp:coreProperties>
</file>