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84" r:id="rId4"/>
    <p:sldId id="278" r:id="rId5"/>
    <p:sldId id="264" r:id="rId6"/>
    <p:sldId id="263" r:id="rId7"/>
    <p:sldId id="286" r:id="rId8"/>
    <p:sldId id="287" r:id="rId9"/>
    <p:sldId id="262" r:id="rId10"/>
    <p:sldId id="279" r:id="rId11"/>
    <p:sldId id="265" r:id="rId12"/>
    <p:sldId id="266" r:id="rId13"/>
    <p:sldId id="267" r:id="rId14"/>
    <p:sldId id="271" r:id="rId15"/>
    <p:sldId id="272"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Herron" initials="JH" lastIdx="1" clrIdx="0">
    <p:extLst>
      <p:ext uri="{19B8F6BF-5375-455C-9EA6-DF929625EA0E}">
        <p15:presenceInfo xmlns:p15="http://schemas.microsoft.com/office/powerpoint/2012/main" userId="S-1-5-21-2358456109-2217663377-2639537704-50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9A7"/>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099" autoAdjust="0"/>
  </p:normalViewPr>
  <p:slideViewPr>
    <p:cSldViewPr>
      <p:cViewPr varScale="1">
        <p:scale>
          <a:sx n="71" d="100"/>
          <a:sy n="71" d="100"/>
        </p:scale>
        <p:origin x="1560" y="6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68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94F0C0-6A0D-498F-B083-5CD6E1E67ED0}" type="datetimeFigureOut">
              <a:rPr lang="en-US" smtClean="0"/>
              <a:t>9/22/2020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455076-4F77-463A-9772-29F09570C751}" type="slidenum">
              <a:rPr lang="en-US" smtClean="0"/>
              <a:t>‹#›</a:t>
            </a:fld>
            <a:endParaRPr lang="en-US"/>
          </a:p>
        </p:txBody>
      </p:sp>
    </p:spTree>
    <p:extLst>
      <p:ext uri="{BB962C8B-B14F-4D97-AF65-F5344CB8AC3E}">
        <p14:creationId xmlns:p14="http://schemas.microsoft.com/office/powerpoint/2010/main" val="739328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42900-A3AF-492B-852E-BA2048FE15DE}" type="datetimeFigureOut">
              <a:rPr lang="en-US" smtClean="0"/>
              <a:t>9/22/2020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FCAE4-921D-4787-A653-DB8D187661EB}" type="slidenum">
              <a:rPr lang="en-US" smtClean="0"/>
              <a:t>‹#›</a:t>
            </a:fld>
            <a:endParaRPr lang="en-US"/>
          </a:p>
        </p:txBody>
      </p:sp>
    </p:spTree>
    <p:extLst>
      <p:ext uri="{BB962C8B-B14F-4D97-AF65-F5344CB8AC3E}">
        <p14:creationId xmlns:p14="http://schemas.microsoft.com/office/powerpoint/2010/main" val="1032568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FCAE4-921D-4787-A653-DB8D187661EB}" type="slidenum">
              <a:rPr lang="en-US" smtClean="0"/>
              <a:t>13</a:t>
            </a:fld>
            <a:endParaRPr lang="en-US"/>
          </a:p>
        </p:txBody>
      </p:sp>
    </p:spTree>
    <p:extLst>
      <p:ext uri="{BB962C8B-B14F-4D97-AF65-F5344CB8AC3E}">
        <p14:creationId xmlns:p14="http://schemas.microsoft.com/office/powerpoint/2010/main" val="2522678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b="1" cap="all" baseline="0">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148752"/>
          </a:xfrm>
        </p:spPr>
        <p:txBody>
          <a:bodyPr>
            <a:normAutofit/>
          </a:bodyPr>
          <a:lstStyle>
            <a:lvl1pPr marL="0" indent="0" algn="ctr">
              <a:buNone/>
              <a:defRPr sz="2000" i="1" baseline="0">
                <a:solidFill>
                  <a:schemeClr val="bg2">
                    <a:lumMod val="75000"/>
                  </a:schemeClr>
                </a:solidFill>
                <a:latin typeface="Calisto MT" panose="0204060305050503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Meeting Name &amp; Date</a:t>
            </a:r>
          </a:p>
        </p:txBody>
      </p:sp>
      <p:sp>
        <p:nvSpPr>
          <p:cNvPr id="4" name="Date Placeholder 3"/>
          <p:cNvSpPr>
            <a:spLocks noGrp="1"/>
          </p:cNvSpPr>
          <p:nvPr>
            <p:ph type="dt" sz="half" idx="10"/>
          </p:nvPr>
        </p:nvSpPr>
        <p:spPr/>
        <p:txBody>
          <a:bodyPr/>
          <a:lstStyle/>
          <a:p>
            <a:fld id="{E2E129D5-F620-44EE-A74E-FEF96D35A5D8}"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Web-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73960" y="5034952"/>
            <a:ext cx="3996081" cy="1051600"/>
          </a:xfrm>
          <a:prstGeom prst="rect">
            <a:avLst/>
          </a:prstGeom>
        </p:spPr>
      </p:pic>
    </p:spTree>
    <p:extLst>
      <p:ext uri="{BB962C8B-B14F-4D97-AF65-F5344CB8AC3E}">
        <p14:creationId xmlns:p14="http://schemas.microsoft.com/office/powerpoint/2010/main" val="252910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Question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5C141-88F6-4FD3-88BB-FFEEA919DF28}" type="datetime1">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7E55B-61F2-4A0C-9806-92A7DA10E6B6}" type="slidenum">
              <a:rPr lang="en-US" smtClean="0"/>
              <a:t>‹#›</a:t>
            </a:fld>
            <a:endParaRPr lang="en-US"/>
          </a:p>
        </p:txBody>
      </p:sp>
      <p:sp>
        <p:nvSpPr>
          <p:cNvPr id="5" name="TextBox 4"/>
          <p:cNvSpPr txBox="1"/>
          <p:nvPr userDrawn="1"/>
        </p:nvSpPr>
        <p:spPr>
          <a:xfrm>
            <a:off x="1676400" y="3044280"/>
            <a:ext cx="5791200" cy="769441"/>
          </a:xfrm>
          <a:prstGeom prst="rect">
            <a:avLst/>
          </a:prstGeom>
          <a:noFill/>
        </p:spPr>
        <p:txBody>
          <a:bodyPr wrap="square" rtlCol="0">
            <a:spAutoFit/>
          </a:bodyPr>
          <a:lstStyle/>
          <a:p>
            <a:pPr algn="ctr"/>
            <a:r>
              <a:rPr lang="en-US" sz="4400" b="1" dirty="0">
                <a:solidFill>
                  <a:srgbClr val="0959A7"/>
                </a:solidFill>
                <a:latin typeface="Arial" panose="020B0604020202020204" pitchFamily="34" charset="0"/>
                <a:cs typeface="Arial" panose="020B0604020202020204" pitchFamily="34" charset="0"/>
              </a:rPr>
              <a:t>Questions?</a:t>
            </a:r>
          </a:p>
        </p:txBody>
      </p:sp>
      <p:pic>
        <p:nvPicPr>
          <p:cNvPr id="6" name="Picture 5"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35012" y="5715000"/>
            <a:ext cx="2073977" cy="539234"/>
          </a:xfrm>
          <a:prstGeom prst="rect">
            <a:avLst/>
          </a:prstGeom>
        </p:spPr>
      </p:pic>
    </p:spTree>
    <p:extLst>
      <p:ext uri="{BB962C8B-B14F-4D97-AF65-F5344CB8AC3E}">
        <p14:creationId xmlns:p14="http://schemas.microsoft.com/office/powerpoint/2010/main" val="221165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p:cNvSpPr>
            <a:spLocks noGrp="1"/>
          </p:cNvSpPr>
          <p:nvPr>
            <p:ph type="title"/>
          </p:nvPr>
        </p:nvSpPr>
        <p:spPr>
          <a:xfrm>
            <a:off x="458820" y="913006"/>
            <a:ext cx="8227979" cy="595496"/>
          </a:xfrm>
        </p:spPr>
        <p:txBody>
          <a:bodyPr>
            <a:noAutofit/>
          </a:bodyPr>
          <a:lstStyle>
            <a:lvl1pPr algn="l">
              <a:defRPr sz="2800" b="1">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p:spPr>
        <p:txBody>
          <a:bodyPr/>
          <a:lstStyle>
            <a:lvl1pPr marL="342900" indent="-342900">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7EF1D-013E-4CCB-90E9-F5FC5E2AAF5D}"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4" name="Text Placeholder 13"/>
          <p:cNvSpPr>
            <a:spLocks noGrp="1"/>
          </p:cNvSpPr>
          <p:nvPr>
            <p:ph type="body" sz="quarter" idx="13" hasCustomPrompt="1"/>
          </p:nvPr>
        </p:nvSpPr>
        <p:spPr>
          <a:xfrm>
            <a:off x="457200" y="457200"/>
            <a:ext cx="6096000" cy="386834"/>
          </a:xfrm>
        </p:spPr>
        <p:txBody>
          <a:bodyPr>
            <a:normAutofit/>
          </a:bodyPr>
          <a:lstStyle>
            <a:lvl1pPr marL="0" indent="0" algn="l">
              <a:buFont typeface="Arial" panose="020B0604020202020204" pitchFamily="34" charse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176056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458820" y="913006"/>
            <a:ext cx="8227979" cy="595496"/>
          </a:xfrm>
        </p:spPr>
        <p:txBody>
          <a:bodyPr>
            <a:noAutofit/>
          </a:bodyPr>
          <a:lstStyle>
            <a:lvl1pPr algn="l">
              <a:defRPr sz="28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2057400"/>
            <a:ext cx="8229600" cy="4068763"/>
          </a:xfrm>
        </p:spPr>
        <p:txBody>
          <a:bodyPr/>
          <a:lstStyle>
            <a:lvl1pPr marL="342900" indent="-342900">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F34B1-3B59-4F13-83B0-9E037FA74BBA}"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0" name="Text Placeholder 2"/>
          <p:cNvSpPr>
            <a:spLocks noGrp="1"/>
          </p:cNvSpPr>
          <p:nvPr>
            <p:ph type="body" idx="14" hasCustomPrompt="1"/>
          </p:nvPr>
        </p:nvSpPr>
        <p:spPr>
          <a:xfrm>
            <a:off x="457200" y="1524000"/>
            <a:ext cx="8229600" cy="381000"/>
          </a:xfrm>
        </p:spPr>
        <p:txBody>
          <a:bodyPr anchor="b">
            <a:noAutofit/>
          </a:bodyPr>
          <a:lstStyle>
            <a:lvl1pPr marL="0" indent="0">
              <a:buNone/>
              <a:defRPr sz="2400" b="0" i="1">
                <a:solidFill>
                  <a:schemeClr val="bg2"/>
                </a:solidFill>
                <a:latin typeface="Calisto MT" panose="02040603050505030304" pitchFamily="18"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2"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230272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458820" y="913006"/>
            <a:ext cx="8227979" cy="595496"/>
          </a:xfrm>
        </p:spPr>
        <p:txBody>
          <a:bodyPr>
            <a:noAutofit/>
          </a:bodyPr>
          <a:lstStyle>
            <a:lvl1pPr algn="l">
              <a:defRPr sz="28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20BA53BE-4B54-40AC-A08F-F24B6BE17B2D}"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0" name="Text Placeholder 2"/>
          <p:cNvSpPr>
            <a:spLocks noGrp="1"/>
          </p:cNvSpPr>
          <p:nvPr>
            <p:ph type="body" idx="14" hasCustomPrompt="1"/>
          </p:nvPr>
        </p:nvSpPr>
        <p:spPr>
          <a:xfrm>
            <a:off x="457200" y="1524000"/>
            <a:ext cx="8229600" cy="381000"/>
          </a:xfrm>
        </p:spPr>
        <p:txBody>
          <a:bodyPr anchor="b">
            <a:noAutofit/>
          </a:bodyPr>
          <a:lstStyle>
            <a:lvl1pPr marL="0" indent="0">
              <a:buNone/>
              <a:defRPr sz="2400" b="0" i="1">
                <a:solidFill>
                  <a:schemeClr val="bg2"/>
                </a:solidFill>
                <a:latin typeface="Calisto MT" panose="02040603050505030304" pitchFamily="18"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2"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
        <p:nvSpPr>
          <p:cNvPr id="11" name="Content Placeholder 2"/>
          <p:cNvSpPr>
            <a:spLocks noGrp="1"/>
          </p:cNvSpPr>
          <p:nvPr>
            <p:ph sz="half" idx="15"/>
          </p:nvPr>
        </p:nvSpPr>
        <p:spPr>
          <a:xfrm>
            <a:off x="457200" y="2057400"/>
            <a:ext cx="4038600" cy="4068763"/>
          </a:xfrm>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half" idx="2"/>
          </p:nvPr>
        </p:nvSpPr>
        <p:spPr>
          <a:xfrm>
            <a:off x="4648200" y="2057400"/>
            <a:ext cx="4038600" cy="4068763"/>
          </a:xfrm>
        </p:spPr>
        <p:txBody>
          <a:bodyPr/>
          <a:lstStyle>
            <a:lvl1pPr>
              <a:defRPr sz="2400">
                <a:solidFill>
                  <a:schemeClr val="tx1"/>
                </a:solidFill>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884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8820" y="913006"/>
            <a:ext cx="8227979" cy="595496"/>
          </a:xfrm>
        </p:spPr>
        <p:txBody>
          <a:bodyPr>
            <a:noAutofit/>
          </a:bodyPr>
          <a:lstStyle>
            <a:lvl1pPr algn="l">
              <a:defRPr sz="28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2D899FA-F9CE-495F-9E8E-7E0D6D0C27C9}"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0" name="Content Placeholder 2"/>
          <p:cNvSpPr>
            <a:spLocks noGrp="1"/>
          </p:cNvSpPr>
          <p:nvPr>
            <p:ph sz="half" idx="14"/>
          </p:nvPr>
        </p:nvSpPr>
        <p:spPr>
          <a:xfrm>
            <a:off x="457200" y="1600200"/>
            <a:ext cx="4038600" cy="4525963"/>
          </a:xfrm>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p:cNvSpPr>
            <a:spLocks noGrp="1"/>
          </p:cNvSpPr>
          <p:nvPr>
            <p:ph sz="half" idx="2"/>
          </p:nvPr>
        </p:nvSpPr>
        <p:spPr>
          <a:xfrm>
            <a:off x="4648200" y="1600200"/>
            <a:ext cx="4038600" cy="4525963"/>
          </a:xfrm>
        </p:spPr>
        <p:txBody>
          <a:bodyPr/>
          <a:lstStyle>
            <a:lvl1pPr>
              <a:defRPr sz="2400">
                <a:solidFill>
                  <a:schemeClr val="tx1"/>
                </a:solidFill>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54009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 with Column Titles">
    <p:spTree>
      <p:nvGrpSpPr>
        <p:cNvPr id="1" name=""/>
        <p:cNvGrpSpPr/>
        <p:nvPr/>
      </p:nvGrpSpPr>
      <p:grpSpPr>
        <a:xfrm>
          <a:off x="0" y="0"/>
          <a:ext cx="0" cy="0"/>
          <a:chOff x="0" y="0"/>
          <a:chExt cx="0" cy="0"/>
        </a:xfrm>
      </p:grpSpPr>
      <p:sp>
        <p:nvSpPr>
          <p:cNvPr id="2" name="Title 1"/>
          <p:cNvSpPr>
            <a:spLocks noGrp="1"/>
          </p:cNvSpPr>
          <p:nvPr>
            <p:ph type="title"/>
          </p:nvPr>
        </p:nvSpPr>
        <p:spPr>
          <a:xfrm>
            <a:off x="458821" y="913006"/>
            <a:ext cx="6096000" cy="595496"/>
          </a:xfrm>
        </p:spPr>
        <p:txBody>
          <a:bodyPr>
            <a:noAutofit/>
          </a:bodyPr>
          <a:lstStyle>
            <a:lvl1pPr algn="l">
              <a:defRPr sz="28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CB8D69D-9BD3-493A-B535-284AC9E532E1}"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0" name="Content Placeholder 2"/>
          <p:cNvSpPr>
            <a:spLocks noGrp="1"/>
          </p:cNvSpPr>
          <p:nvPr>
            <p:ph sz="half" idx="14"/>
          </p:nvPr>
        </p:nvSpPr>
        <p:spPr>
          <a:xfrm>
            <a:off x="457200" y="2057400"/>
            <a:ext cx="4038600" cy="4068763"/>
          </a:xfrm>
        </p:spPr>
        <p:txBody>
          <a:bodyPr/>
          <a:lstStyle>
            <a:lvl1pPr>
              <a:defRPr sz="2400">
                <a:solidFill>
                  <a:schemeClr val="tx1"/>
                </a:solidFill>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p:cNvSpPr>
            <a:spLocks noGrp="1"/>
          </p:cNvSpPr>
          <p:nvPr>
            <p:ph sz="half" idx="2"/>
          </p:nvPr>
        </p:nvSpPr>
        <p:spPr>
          <a:xfrm>
            <a:off x="4648200" y="2057400"/>
            <a:ext cx="4038600" cy="4068763"/>
          </a:xfrm>
        </p:spPr>
        <p:txBody>
          <a:bodyPr/>
          <a:lstStyle>
            <a:lvl1pPr>
              <a:defRPr sz="2400">
                <a:solidFill>
                  <a:schemeClr val="tx1"/>
                </a:solidFill>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 hasCustomPrompt="1"/>
          </p:nvPr>
        </p:nvSpPr>
        <p:spPr>
          <a:xfrm>
            <a:off x="457200" y="1600200"/>
            <a:ext cx="4040188" cy="457200"/>
          </a:xfrm>
        </p:spPr>
        <p:txBody>
          <a:bodyPr anchor="b">
            <a:noAutofit/>
          </a:bodyPr>
          <a:lstStyle>
            <a:lvl1pPr marL="0" indent="0">
              <a:buNone/>
              <a:defRPr sz="2400" b="0" i="1">
                <a:solidFill>
                  <a:schemeClr val="bg2"/>
                </a:solidFill>
                <a:latin typeface="Calisto MT" panose="02040603050505030304" pitchFamily="18"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3" name="Text Placeholder 2"/>
          <p:cNvSpPr>
            <a:spLocks noGrp="1"/>
          </p:cNvSpPr>
          <p:nvPr>
            <p:ph type="body" idx="15" hasCustomPrompt="1"/>
          </p:nvPr>
        </p:nvSpPr>
        <p:spPr>
          <a:xfrm>
            <a:off x="4648200" y="1600200"/>
            <a:ext cx="4040188" cy="457200"/>
          </a:xfrm>
        </p:spPr>
        <p:txBody>
          <a:bodyPr anchor="b">
            <a:normAutofit/>
          </a:bodyPr>
          <a:lstStyle>
            <a:lvl1pPr marL="0" indent="0">
              <a:buNone/>
              <a:defRPr sz="2400" b="0" i="1">
                <a:solidFill>
                  <a:schemeClr val="bg2"/>
                </a:solidFill>
                <a:latin typeface="Calisto MT" panose="02040603050505030304" pitchFamily="18"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5"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293486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8820" y="913006"/>
            <a:ext cx="8227979" cy="595496"/>
          </a:xfrm>
        </p:spPr>
        <p:txBody>
          <a:bodyPr>
            <a:noAutofit/>
          </a:bodyPr>
          <a:lstStyle>
            <a:lvl1pPr algn="l">
              <a:defRPr sz="28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hasCustomPrompt="1"/>
          </p:nvPr>
        </p:nvSpPr>
        <p:spPr>
          <a:xfrm>
            <a:off x="457200" y="2057400"/>
            <a:ext cx="8229600" cy="4068763"/>
          </a:xfrm>
        </p:spPr>
        <p:txBody>
          <a:bodyPr/>
          <a:lstStyle>
            <a:lvl1pPr marL="0" indent="0">
              <a:buFont typeface="Wingdings" panose="05000000000000000000" pitchFamily="2" charset="2"/>
              <a:buNone/>
              <a:defRPr sz="2400" baseline="0">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Add graphic here</a:t>
            </a:r>
          </a:p>
        </p:txBody>
      </p:sp>
      <p:sp>
        <p:nvSpPr>
          <p:cNvPr id="4" name="Date Placeholder 3"/>
          <p:cNvSpPr>
            <a:spLocks noGrp="1"/>
          </p:cNvSpPr>
          <p:nvPr>
            <p:ph type="dt" sz="half" idx="10"/>
          </p:nvPr>
        </p:nvSpPr>
        <p:spPr/>
        <p:txBody>
          <a:bodyPr/>
          <a:lstStyle/>
          <a:p>
            <a:fld id="{F9B19F4B-0E32-4DD9-B8AF-9B8C833CAB5C}"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0" name="Text Placeholder 2"/>
          <p:cNvSpPr>
            <a:spLocks noGrp="1"/>
          </p:cNvSpPr>
          <p:nvPr>
            <p:ph type="body" idx="14" hasCustomPrompt="1"/>
          </p:nvPr>
        </p:nvSpPr>
        <p:spPr>
          <a:xfrm>
            <a:off x="457200" y="1600200"/>
            <a:ext cx="8229600" cy="457200"/>
          </a:xfrm>
        </p:spPr>
        <p:txBody>
          <a:bodyPr anchor="b">
            <a:noAutofit/>
          </a:bodyPr>
          <a:lstStyle>
            <a:lvl1pPr marL="0" indent="0">
              <a:buNone/>
              <a:defRPr sz="2400" b="0" i="1">
                <a:solidFill>
                  <a:schemeClr val="bg2"/>
                </a:solidFill>
                <a:latin typeface="Calisto MT" panose="02040603050505030304" pitchFamily="18"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1"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348909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C4F3F-5097-457E-88CD-E0516900793E}" type="datetime1">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7E55B-61F2-4A0C-9806-92A7DA10E6B6}" type="slidenum">
              <a:rPr lang="en-US" smtClean="0"/>
              <a:t>‹#›</a:t>
            </a:fld>
            <a:endParaRPr lang="en-US"/>
          </a:p>
        </p:txBody>
      </p:sp>
    </p:spTree>
    <p:extLst>
      <p:ext uri="{BB962C8B-B14F-4D97-AF65-F5344CB8AC3E}">
        <p14:creationId xmlns:p14="http://schemas.microsoft.com/office/powerpoint/2010/main" val="14595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2552700"/>
            <a:ext cx="8229600" cy="1752600"/>
          </a:xfrm>
        </p:spPr>
        <p:txBody>
          <a:bodyPr>
            <a:noAutofit/>
          </a:bodyPr>
          <a:lstStyle>
            <a:lvl1pPr algn="ctr">
              <a:defRPr sz="4400" b="1">
                <a:solidFill>
                  <a:srgbClr val="0959A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B648D85-5390-4CB7-A5FA-4FCAB612DFB0}" type="datetime1">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7E55B-61F2-4A0C-9806-92A7DA10E6B6}" type="slidenum">
              <a:rPr lang="en-US" smtClean="0"/>
              <a:t>‹#›</a:t>
            </a:fld>
            <a:endParaRPr lang="en-US"/>
          </a:p>
        </p:txBody>
      </p:sp>
      <p:pic>
        <p:nvPicPr>
          <p:cNvPr id="7" name="Picture 6" descr="City Logo Files_Print_Lockup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304800"/>
            <a:ext cx="2073977" cy="539234"/>
          </a:xfrm>
          <a:prstGeom prst="rect">
            <a:avLst/>
          </a:prstGeom>
        </p:spPr>
      </p:pic>
      <p:cxnSp>
        <p:nvCxnSpPr>
          <p:cNvPr id="8" name="Straight Connector 7"/>
          <p:cNvCxnSpPr/>
          <p:nvPr userDrawn="1"/>
        </p:nvCxnSpPr>
        <p:spPr>
          <a:xfrm>
            <a:off x="457200" y="880580"/>
            <a:ext cx="8229600"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15" name="Text Placeholder 13"/>
          <p:cNvSpPr>
            <a:spLocks noGrp="1"/>
          </p:cNvSpPr>
          <p:nvPr>
            <p:ph type="body" sz="quarter" idx="13" hasCustomPrompt="1"/>
          </p:nvPr>
        </p:nvSpPr>
        <p:spPr>
          <a:xfrm>
            <a:off x="457200" y="457200"/>
            <a:ext cx="6096000" cy="386834"/>
          </a:xfrm>
        </p:spPr>
        <p:txBody>
          <a:bodyPr>
            <a:normAutofit/>
          </a:bodyPr>
          <a:lstStyle>
            <a:lvl1pPr marL="0" indent="0">
              <a:buNone/>
              <a:defRPr sz="1600" baseline="0">
                <a:solidFill>
                  <a:schemeClr val="bg2">
                    <a:lumMod val="75000"/>
                  </a:schemeClr>
                </a:solidFill>
                <a:latin typeface="Calisto MT" panose="02040603050505030304" pitchFamily="18" charset="0"/>
              </a:defRPr>
            </a:lvl1pPr>
          </a:lstStyle>
          <a:p>
            <a:pPr lvl="0"/>
            <a:r>
              <a:rPr lang="en-US" dirty="0"/>
              <a:t>Click to edit presentation title</a:t>
            </a:r>
          </a:p>
        </p:txBody>
      </p:sp>
    </p:spTree>
    <p:extLst>
      <p:ext uri="{BB962C8B-B14F-4D97-AF65-F5344CB8AC3E}">
        <p14:creationId xmlns:p14="http://schemas.microsoft.com/office/powerpoint/2010/main" val="92037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B41F3-5757-4A39-8FAC-C3CC5EAD2BB4}" type="datetime1">
              <a:rPr lang="en-US" smtClean="0"/>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7E55B-61F2-4A0C-9806-92A7DA10E6B6}" type="slidenum">
              <a:rPr lang="en-US" smtClean="0"/>
              <a:t>‹#›</a:t>
            </a:fld>
            <a:endParaRPr lang="en-US"/>
          </a:p>
        </p:txBody>
      </p:sp>
    </p:spTree>
    <p:extLst>
      <p:ext uri="{BB962C8B-B14F-4D97-AF65-F5344CB8AC3E}">
        <p14:creationId xmlns:p14="http://schemas.microsoft.com/office/powerpoint/2010/main" val="90643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69" r:id="rId4"/>
    <p:sldLayoutId id="2147483663" r:id="rId5"/>
    <p:sldLayoutId id="2147483664" r:id="rId6"/>
    <p:sldLayoutId id="2147483668" r:id="rId7"/>
    <p:sldLayoutId id="2147483655" r:id="rId8"/>
    <p:sldLayoutId id="2147483666" r:id="rId9"/>
    <p:sldLayoutId id="2147483665" r:id="rId10"/>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077200" cy="1470025"/>
          </a:xfrm>
        </p:spPr>
        <p:txBody>
          <a:bodyPr>
            <a:normAutofit fontScale="90000"/>
          </a:bodyPr>
          <a:lstStyle/>
          <a:p>
            <a:r>
              <a:rPr lang="en-US" dirty="0"/>
              <a:t>Lexington-Fayette County </a:t>
            </a:r>
            <a:br>
              <a:rPr lang="en-US" dirty="0"/>
            </a:br>
            <a:r>
              <a:rPr lang="en-US" dirty="0"/>
              <a:t/>
            </a:r>
            <a:br>
              <a:rPr lang="en-US" dirty="0"/>
            </a:br>
            <a:r>
              <a:rPr lang="en-US" dirty="0"/>
              <a:t>Every Veteran Housed Committee</a:t>
            </a:r>
          </a:p>
        </p:txBody>
      </p:sp>
      <p:sp>
        <p:nvSpPr>
          <p:cNvPr id="3" name="Subtitle 2"/>
          <p:cNvSpPr>
            <a:spLocks noGrp="1"/>
          </p:cNvSpPr>
          <p:nvPr>
            <p:ph type="subTitle" idx="1"/>
          </p:nvPr>
        </p:nvSpPr>
        <p:spPr/>
        <p:txBody>
          <a:bodyPr/>
          <a:lstStyle/>
          <a:p>
            <a:r>
              <a:rPr lang="en-US" dirty="0"/>
              <a:t>Joint Committee on Veterans, Military Affairs, </a:t>
            </a:r>
          </a:p>
          <a:p>
            <a:r>
              <a:rPr lang="en-US" dirty="0"/>
              <a:t>and Public Protection</a:t>
            </a:r>
          </a:p>
          <a:p>
            <a:r>
              <a:rPr lang="en-US" dirty="0"/>
              <a:t>September 23, 2020</a:t>
            </a:r>
          </a:p>
        </p:txBody>
      </p:sp>
    </p:spTree>
    <p:extLst>
      <p:ext uri="{BB962C8B-B14F-4D97-AF65-F5344CB8AC3E}">
        <p14:creationId xmlns:p14="http://schemas.microsoft.com/office/powerpoint/2010/main" val="96544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Benchmarks for Effectively Ending Veterans Homelessness</a:t>
            </a:r>
          </a:p>
        </p:txBody>
      </p:sp>
      <p:sp>
        <p:nvSpPr>
          <p:cNvPr id="3" name="Content Placeholder 2"/>
          <p:cNvSpPr>
            <a:spLocks noGrp="1"/>
          </p:cNvSpPr>
          <p:nvPr>
            <p:ph idx="1"/>
          </p:nvPr>
        </p:nvSpPr>
        <p:spPr/>
        <p:txBody>
          <a:bodyPr>
            <a:normAutofit fontScale="32500" lnSpcReduction="20000"/>
          </a:bodyPr>
          <a:lstStyle/>
          <a:p>
            <a:pPr marL="0" indent="0">
              <a:buNone/>
            </a:pPr>
            <a:r>
              <a:rPr lang="en-US" sz="3400" u="sng" dirty="0">
                <a:solidFill>
                  <a:schemeClr val="tx2"/>
                </a:solidFill>
              </a:rPr>
              <a:t>A. Chronic and long-term homelessness among Veterans has been ended.</a:t>
            </a:r>
          </a:p>
          <a:p>
            <a:pPr marL="0" indent="0">
              <a:buNone/>
            </a:pPr>
            <a:r>
              <a:rPr lang="en-US" dirty="0"/>
              <a:t>The community has no Veterans experiencing chronic or long-term homelessness, with the rare exceptions of: 1) Any Veteran experiencing chronic or long-term homelessness who has been identified and offered an available permanent housing intervention, but who has not yet accepted; 2) Any Veteran experiencing chronic or long-term homelessness who has been offered an available permanent housing intervention, but has declined and instead chosen to enter a transitional housing program in order to appropriately address a clinical need, such as treatment and services for homeless Veterans with substance use disorders or other mental health disorders, Safe Haven-like services for chronically homeless Veterans, or recuperative care for homeless Veterans post-hospitalization. Unless otherwise indicated, chronically homeless and long-term homeless Veterans entering GPD-SITH programs are assumed to be doing so to accomplish a clinical need. Note: Veterans who have chosen to enter GPDSITH programs to access generalized case management or job training are not included within this exempted group. Federal agencies will not be asking for detailed or personalized information regarding such exemptions, such as official confirmation of clinical needs. 3) Any Veteran that has accepted a permanent housing intervention but is still actively in the process of identifying, securing, or moving into a unit. It is important to note that Veterans are included within this exception only for the first 90 days after acceptance of the permanent housing intervention. The community continues to outreach to any Veterans experiencing long-term homelessness that have not yet accepted an offer of a permanent housing intervention and continues to offer an available permanent housing intervention to those Veterans at least once every two weeks. The community should be prepared to discuss the current status of Veterans in the exemption categories. Note: For the purposes of this benchmark, the time a Veteran spends in transitional housing is included in the calculation of whether that Veteran is experiencing long-term homelessness.</a:t>
            </a:r>
          </a:p>
          <a:p>
            <a:pPr marL="0" indent="0">
              <a:buNone/>
            </a:pPr>
            <a:endParaRPr lang="en-US" dirty="0"/>
          </a:p>
          <a:p>
            <a:pPr marL="0" indent="0">
              <a:buNone/>
            </a:pPr>
            <a:r>
              <a:rPr lang="en-US" sz="3400" u="sng" dirty="0">
                <a:solidFill>
                  <a:schemeClr val="tx2"/>
                </a:solidFill>
              </a:rPr>
              <a:t>B. Veterans have quick access to permanent housing.</a:t>
            </a:r>
          </a:p>
          <a:p>
            <a:pPr marL="0" indent="0">
              <a:buNone/>
            </a:pPr>
            <a:r>
              <a:rPr lang="en-US" dirty="0"/>
              <a:t>The community has a system in place to connect Veterans experiencing homelessness to permanent housing in an average of 90 days or less, measured from the day they are identified as experiencing homelessness to the day they enter permanent housing (with the exceptions described below). The calculation of this average should include all Veterans who entered permanent housing in the past three months, with two rare exceptions: 1) For any Veteran who was identified and offered a permanent housing intervention, but did not initially accept the offer, the calculation of the average should only include the time from when they accepted the intervention until they moved into housing; and 2) Any Veteran who was offered a permanent housing intervention but declined and has instead chosen to enter service-intensive transitional housing, whether to address a clinical need or not, prior to moving to a permanent housing destination should not be included. Offers must be documented through a transparent, coordinated process within the homelessness service system so that a refusal of permanent housing intervention and the Veteran’s choice to enter service-intensive transitional housing is easily verifiable. Note: Communities seeking federal confirmation can document any special circumstances in their local context, such as their local housing market, that should be considered in review of their achievement of this benchmark. However, communities should do everything possible to streamline the delivery of housing assistance and housing search processes to make this timeframe as short as possible. For example, some communities have reduced their community-wide average to as short as 30 days. As communities continue to innovate and improve the delivery of housing assistance, we will continue to review the timeframe used for this benchmark.</a:t>
            </a:r>
          </a:p>
          <a:p>
            <a:pPr marL="0" indent="0">
              <a:buNone/>
            </a:pPr>
            <a:endParaRPr lang="en-US" dirty="0"/>
          </a:p>
          <a:p>
            <a:pPr marL="0" indent="0">
              <a:buNone/>
            </a:pPr>
            <a:r>
              <a:rPr lang="en-US" sz="3400" u="sng" dirty="0">
                <a:solidFill>
                  <a:schemeClr val="tx2"/>
                </a:solidFill>
              </a:rPr>
              <a:t>C. The community has sufficient permanent housing capacity.</a:t>
            </a:r>
          </a:p>
          <a:p>
            <a:pPr marL="0" indent="0">
              <a:buNone/>
            </a:pPr>
            <a:r>
              <a:rPr lang="en-US" dirty="0"/>
              <a:t>The number of Veterans exiting homelessness and moving into permanent housing is greater than or equal to the number of Veterans entering homelessness. Note: In cases where the community has very small numbers of Veterans experiencing homelessness, the number of Veterans entering homelessness may, at times, temporarily exceed the number of Veterans placed into permanent housing. Even in these cases, however, the long-term trend must still be consistent with reducing or preventing increases in the number of Veterans experiencing homelessness.</a:t>
            </a:r>
          </a:p>
          <a:p>
            <a:pPr marL="0" indent="0">
              <a:buNone/>
            </a:pPr>
            <a:endParaRPr lang="en-US" dirty="0"/>
          </a:p>
          <a:p>
            <a:pPr marL="0" indent="0">
              <a:buNone/>
            </a:pPr>
            <a:r>
              <a:rPr lang="en-US" sz="3400" u="sng" dirty="0">
                <a:solidFill>
                  <a:schemeClr val="tx2"/>
                </a:solidFill>
              </a:rPr>
              <a:t>D. The community is committed to Housing First and provides service-intensive transitional housing to Veterans experiencing homelessness only in limited instances.</a:t>
            </a:r>
          </a:p>
          <a:p>
            <a:pPr marL="0" indent="0">
              <a:buNone/>
            </a:pPr>
            <a:r>
              <a:rPr lang="en-US" dirty="0"/>
              <a:t>The number of Veterans experiencing homelessness who enter service-intensive transitional housing is significantly less than the number of Veterans entering homelessness.</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158649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Current Benchmark Data – last 90 days (COVID-19)</a:t>
            </a:r>
          </a:p>
        </p:txBody>
      </p:sp>
      <p:sp>
        <p:nvSpPr>
          <p:cNvPr id="3" name="Content Placeholder 2"/>
          <p:cNvSpPr>
            <a:spLocks noGrp="1"/>
          </p:cNvSpPr>
          <p:nvPr>
            <p:ph idx="1"/>
          </p:nvPr>
        </p:nvSpPr>
        <p:spPr/>
        <p:txBody>
          <a:bodyPr>
            <a:normAutofit/>
          </a:bodyPr>
          <a:lstStyle/>
          <a:p>
            <a:pPr marL="0" indent="0">
              <a:buNone/>
            </a:pPr>
            <a:r>
              <a:rPr lang="en-US" sz="1600" u="sng" dirty="0">
                <a:solidFill>
                  <a:schemeClr val="tx2"/>
                </a:solidFill>
              </a:rPr>
              <a:t>Chronic and long-term homelessness among Veterans has been ended.</a:t>
            </a:r>
          </a:p>
          <a:p>
            <a:pPr marL="0" indent="0">
              <a:buNone/>
            </a:pPr>
            <a:r>
              <a:rPr lang="en-US" sz="1400" dirty="0"/>
              <a:t>No, in the last 90 days, Fayette County has identified 2 chronic or long-term Veterans in which permanent housing has not been offered in the last 14 days. </a:t>
            </a:r>
          </a:p>
          <a:p>
            <a:pPr marL="0" indent="0">
              <a:buNone/>
            </a:pPr>
            <a:endParaRPr lang="en-US" sz="1400" dirty="0"/>
          </a:p>
          <a:p>
            <a:pPr marL="0" indent="0">
              <a:buNone/>
            </a:pPr>
            <a:r>
              <a:rPr lang="en-US" sz="1600" u="sng" dirty="0">
                <a:solidFill>
                  <a:schemeClr val="tx2"/>
                </a:solidFill>
              </a:rPr>
              <a:t>Veterans have quick access to permanent housing.</a:t>
            </a:r>
          </a:p>
          <a:p>
            <a:pPr marL="0" indent="0">
              <a:buNone/>
            </a:pPr>
            <a:r>
              <a:rPr lang="en-US" sz="1400" dirty="0"/>
              <a:t>Yes, households are re-homed on average within 6 days.</a:t>
            </a:r>
          </a:p>
          <a:p>
            <a:pPr marL="0" indent="0">
              <a:buNone/>
            </a:pPr>
            <a:endParaRPr lang="en-US" sz="1600" u="sng" dirty="0">
              <a:solidFill>
                <a:schemeClr val="tx2"/>
              </a:solidFill>
            </a:endParaRPr>
          </a:p>
          <a:p>
            <a:pPr marL="0" indent="0">
              <a:buNone/>
            </a:pPr>
            <a:r>
              <a:rPr lang="en-US" sz="1600" u="sng" dirty="0">
                <a:solidFill>
                  <a:schemeClr val="tx2"/>
                </a:solidFill>
              </a:rPr>
              <a:t>The community has sufficient permanent housing capacity.</a:t>
            </a:r>
          </a:p>
          <a:p>
            <a:pPr marL="0" indent="0">
              <a:buNone/>
            </a:pPr>
            <a:r>
              <a:rPr lang="en-US" sz="1400" dirty="0"/>
              <a:t>Yes, Fayette County permanently housed 29 households in the last 90 days, while only identifying 22 new households. </a:t>
            </a:r>
          </a:p>
          <a:p>
            <a:pPr marL="0" indent="0">
              <a:buNone/>
            </a:pPr>
            <a:endParaRPr lang="en-US" sz="1600" dirty="0"/>
          </a:p>
          <a:p>
            <a:pPr marL="0" indent="0">
              <a:buNone/>
            </a:pPr>
            <a:r>
              <a:rPr lang="en-US" sz="1600" u="sng" dirty="0">
                <a:solidFill>
                  <a:schemeClr val="tx2"/>
                </a:solidFill>
              </a:rPr>
              <a:t>The community is committed to Housing First and provides service-intensive transitional housing to Veterans experiencing homelessness only in limited instances.</a:t>
            </a:r>
          </a:p>
          <a:p>
            <a:pPr marL="0" indent="0">
              <a:buNone/>
            </a:pPr>
            <a:r>
              <a:rPr lang="en-US" sz="1400" dirty="0"/>
              <a:t>Of those 22 newly identified Veterans, only 5 selected to access a service-intensive transitional housing program. </a:t>
            </a:r>
          </a:p>
          <a:p>
            <a:pPr marL="0" indent="0">
              <a:buNone/>
            </a:pPr>
            <a:endParaRPr lang="en-US" dirty="0"/>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273816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Department of Veteran Affairs</a:t>
            </a:r>
          </a:p>
        </p:txBody>
      </p:sp>
      <p:sp>
        <p:nvSpPr>
          <p:cNvPr id="3" name="Content Placeholder 2"/>
          <p:cNvSpPr>
            <a:spLocks noGrp="1"/>
          </p:cNvSpPr>
          <p:nvPr>
            <p:ph idx="1"/>
          </p:nvPr>
        </p:nvSpPr>
        <p:spPr/>
        <p:txBody>
          <a:bodyPr>
            <a:normAutofit fontScale="92500" lnSpcReduction="10000"/>
          </a:bodyPr>
          <a:lstStyle/>
          <a:p>
            <a:r>
              <a:rPr lang="en-US" dirty="0"/>
              <a:t>VA Homeless Program</a:t>
            </a:r>
          </a:p>
          <a:p>
            <a:pPr lvl="1"/>
            <a:r>
              <a:rPr lang="en-US" dirty="0"/>
              <a:t>Build a Rapport – Assessment</a:t>
            </a:r>
          </a:p>
          <a:p>
            <a:pPr lvl="1"/>
            <a:r>
              <a:rPr lang="en-US" dirty="0"/>
              <a:t>Wrap Around Services</a:t>
            </a:r>
          </a:p>
          <a:p>
            <a:pPr lvl="2">
              <a:buFont typeface="Wingdings" panose="05000000000000000000" pitchFamily="2" charset="2"/>
              <a:buChar char="v"/>
            </a:pPr>
            <a:r>
              <a:rPr lang="en-US" dirty="0"/>
              <a:t>Inpatient/Outpatient Services, In Home Aid Services, Fiduciary, Community Resources, Advocacy </a:t>
            </a:r>
          </a:p>
          <a:p>
            <a:pPr lvl="1"/>
            <a:r>
              <a:rPr lang="en-US" dirty="0"/>
              <a:t>Linking to Housing Programs</a:t>
            </a:r>
          </a:p>
          <a:p>
            <a:pPr lvl="2">
              <a:buFont typeface="Wingdings" panose="05000000000000000000" pitchFamily="2" charset="2"/>
              <a:buChar char="v"/>
            </a:pPr>
            <a:r>
              <a:rPr lang="en-US" dirty="0" smtClean="0"/>
              <a:t>HUD-VASH, </a:t>
            </a:r>
            <a:r>
              <a:rPr lang="en-US" dirty="0"/>
              <a:t>GPD, Contract Housing, Community Housing </a:t>
            </a:r>
          </a:p>
          <a:p>
            <a:pPr lvl="1"/>
            <a:r>
              <a:rPr lang="en-US" dirty="0"/>
              <a:t>Intensive Case Management Services</a:t>
            </a:r>
          </a:p>
          <a:p>
            <a:pPr lvl="1"/>
            <a:r>
              <a:rPr lang="en-US" dirty="0"/>
              <a:t>Justice Outreach Services</a:t>
            </a:r>
          </a:p>
          <a:p>
            <a:pPr lvl="1"/>
            <a:r>
              <a:rPr lang="en-US" dirty="0"/>
              <a:t>Homeless Call Center</a:t>
            </a:r>
          </a:p>
          <a:p>
            <a:pPr lvl="1"/>
            <a:r>
              <a:rPr lang="en-US" dirty="0"/>
              <a:t>Community Partnerships</a:t>
            </a:r>
          </a:p>
          <a:p>
            <a:pPr lvl="1"/>
            <a:r>
              <a:rPr lang="en-US" dirty="0"/>
              <a:t>Project CHALENG (Community Homelessness Assessment, Local Education and Networking Groups)</a:t>
            </a:r>
          </a:p>
          <a:p>
            <a:pPr lvl="1"/>
            <a:r>
              <a:rPr lang="en-US" dirty="0"/>
              <a:t>Veteran Feedback</a:t>
            </a:r>
          </a:p>
          <a:p>
            <a:pPr marL="457200" lvl="1" indent="0">
              <a:buNone/>
            </a:pPr>
            <a:endParaRPr lang="en-US" dirty="0"/>
          </a:p>
          <a:p>
            <a:pPr marL="457200" lvl="1" indent="0">
              <a:buNone/>
            </a:pPr>
            <a:endParaRPr lang="en-US" dirty="0"/>
          </a:p>
          <a:p>
            <a:pPr lvl="1"/>
            <a:endParaRPr lang="en-US" dirty="0"/>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228047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Volunteers of America, Mid-States</a:t>
            </a:r>
          </a:p>
        </p:txBody>
      </p:sp>
      <p:sp>
        <p:nvSpPr>
          <p:cNvPr id="3" name="Content Placeholder 2"/>
          <p:cNvSpPr>
            <a:spLocks noGrp="1"/>
          </p:cNvSpPr>
          <p:nvPr>
            <p:ph idx="1"/>
          </p:nvPr>
        </p:nvSpPr>
        <p:spPr/>
        <p:txBody>
          <a:bodyPr>
            <a:normAutofit fontScale="70000" lnSpcReduction="20000"/>
          </a:bodyPr>
          <a:lstStyle/>
          <a:p>
            <a:r>
              <a:rPr lang="en-US" dirty="0"/>
              <a:t>Supportive Services for Veteran Families</a:t>
            </a:r>
          </a:p>
          <a:p>
            <a:pPr lvl="1"/>
            <a:r>
              <a:rPr lang="en-US" dirty="0"/>
              <a:t>Grant funded by Department of Veteran Affairs.</a:t>
            </a:r>
          </a:p>
          <a:p>
            <a:pPr lvl="1"/>
            <a:r>
              <a:rPr lang="en-US" dirty="0"/>
              <a:t>Promotes housing stability among very low-income Veteran families who reside in or are transitioning to permanent housing.</a:t>
            </a:r>
          </a:p>
          <a:p>
            <a:pPr lvl="1"/>
            <a:r>
              <a:rPr lang="en-US" dirty="0"/>
              <a:t>Provides intensive case management and assistance to obtain VA benefits and other public benefits including:</a:t>
            </a:r>
          </a:p>
          <a:p>
            <a:pPr lvl="2"/>
            <a:r>
              <a:rPr lang="en-US" dirty="0"/>
              <a:t>Vocational rehabilitation counseling</a:t>
            </a:r>
          </a:p>
          <a:p>
            <a:pPr lvl="2"/>
            <a:r>
              <a:rPr lang="en-US" dirty="0"/>
              <a:t>Educational assistance</a:t>
            </a:r>
          </a:p>
          <a:p>
            <a:pPr lvl="2"/>
            <a:r>
              <a:rPr lang="en-US" dirty="0"/>
              <a:t>Healthcare services</a:t>
            </a:r>
          </a:p>
          <a:p>
            <a:pPr lvl="2"/>
            <a:r>
              <a:rPr lang="en-US" dirty="0"/>
              <a:t>Daily living services</a:t>
            </a:r>
          </a:p>
          <a:p>
            <a:pPr lvl="2"/>
            <a:r>
              <a:rPr lang="en-US" dirty="0"/>
              <a:t>Personal financial planning</a:t>
            </a:r>
          </a:p>
          <a:p>
            <a:pPr lvl="2"/>
            <a:r>
              <a:rPr lang="en-US" dirty="0"/>
              <a:t>Transportation</a:t>
            </a:r>
          </a:p>
          <a:p>
            <a:pPr lvl="2"/>
            <a:r>
              <a:rPr lang="en-US" dirty="0"/>
              <a:t>Income support services</a:t>
            </a:r>
          </a:p>
          <a:p>
            <a:pPr lvl="2"/>
            <a:r>
              <a:rPr lang="en-US" dirty="0"/>
              <a:t>Childcare</a:t>
            </a:r>
          </a:p>
          <a:p>
            <a:pPr lvl="2"/>
            <a:r>
              <a:rPr lang="en-US" dirty="0"/>
              <a:t>Housing counseling</a:t>
            </a:r>
          </a:p>
          <a:p>
            <a:pPr lvl="2"/>
            <a:r>
              <a:rPr lang="en-US" dirty="0"/>
              <a:t>Other supportive services including some financial assistance</a:t>
            </a:r>
          </a:p>
          <a:p>
            <a:pPr lvl="1"/>
            <a:r>
              <a:rPr lang="en-US" dirty="0"/>
              <a:t>Eligibility</a:t>
            </a:r>
          </a:p>
          <a:p>
            <a:pPr lvl="2"/>
            <a:r>
              <a:rPr lang="en-US" dirty="0"/>
              <a:t>Veteran status</a:t>
            </a:r>
          </a:p>
          <a:p>
            <a:pPr lvl="2"/>
            <a:r>
              <a:rPr lang="en-US" dirty="0"/>
              <a:t>Homelessness status</a:t>
            </a:r>
          </a:p>
          <a:p>
            <a:pPr lvl="2"/>
            <a:r>
              <a:rPr lang="en-US" dirty="0"/>
              <a:t>Income</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495515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Volunteers of America, Mid-States</a:t>
            </a:r>
          </a:p>
        </p:txBody>
      </p:sp>
      <p:sp>
        <p:nvSpPr>
          <p:cNvPr id="3" name="Content Placeholder 2"/>
          <p:cNvSpPr>
            <a:spLocks noGrp="1"/>
          </p:cNvSpPr>
          <p:nvPr>
            <p:ph idx="1"/>
          </p:nvPr>
        </p:nvSpPr>
        <p:spPr/>
        <p:txBody>
          <a:bodyPr/>
          <a:lstStyle/>
          <a:p>
            <a:r>
              <a:rPr lang="en-US" dirty="0"/>
              <a:t>CARES Act Funding</a:t>
            </a:r>
          </a:p>
          <a:p>
            <a:pPr lvl="1"/>
            <a:r>
              <a:rPr lang="en-US" dirty="0"/>
              <a:t>In response to COVID-19 health pandemic</a:t>
            </a:r>
          </a:p>
          <a:p>
            <a:pPr lvl="1"/>
            <a:r>
              <a:rPr lang="en-US" dirty="0"/>
              <a:t>First round</a:t>
            </a:r>
          </a:p>
          <a:p>
            <a:pPr lvl="2"/>
            <a:r>
              <a:rPr lang="en-US" dirty="0"/>
              <a:t>53% of grant awards (May 2020-August 2020)</a:t>
            </a:r>
          </a:p>
          <a:p>
            <a:pPr lvl="1"/>
            <a:r>
              <a:rPr lang="en-US" dirty="0"/>
              <a:t>Second round</a:t>
            </a:r>
          </a:p>
          <a:p>
            <a:pPr lvl="2"/>
            <a:r>
              <a:rPr lang="en-US" dirty="0"/>
              <a:t>100% of grant awards (January 2021-September 2021)</a:t>
            </a:r>
          </a:p>
          <a:p>
            <a:pPr marL="457200" lvl="1" indent="0">
              <a:buNone/>
            </a:pPr>
            <a:endParaRPr lang="en-US" dirty="0"/>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3446148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Volunteers of America, Mid-States</a:t>
            </a:r>
          </a:p>
        </p:txBody>
      </p:sp>
      <p:sp>
        <p:nvSpPr>
          <p:cNvPr id="3" name="Content Placeholder 2"/>
          <p:cNvSpPr>
            <a:spLocks noGrp="1"/>
          </p:cNvSpPr>
          <p:nvPr>
            <p:ph idx="1"/>
          </p:nvPr>
        </p:nvSpPr>
        <p:spPr/>
        <p:txBody>
          <a:bodyPr/>
          <a:lstStyle/>
          <a:p>
            <a:r>
              <a:rPr lang="en-US" dirty="0"/>
              <a:t>Emergency Housing Assistance/Expanded Services</a:t>
            </a:r>
          </a:p>
          <a:p>
            <a:pPr lvl="1"/>
            <a:r>
              <a:rPr lang="en-US" dirty="0"/>
              <a:t>Expanded services</a:t>
            </a:r>
          </a:p>
          <a:p>
            <a:pPr lvl="2"/>
            <a:r>
              <a:rPr lang="en-US" dirty="0"/>
              <a:t>Allowance for hotels to avoid congregate settings</a:t>
            </a:r>
          </a:p>
          <a:p>
            <a:pPr lvl="2"/>
            <a:r>
              <a:rPr lang="en-US" dirty="0"/>
              <a:t>Promote social distancing in shelters and other programs</a:t>
            </a:r>
          </a:p>
          <a:p>
            <a:pPr lvl="2"/>
            <a:r>
              <a:rPr lang="en-US" dirty="0"/>
              <a:t>Rental and landlord relations</a:t>
            </a:r>
          </a:p>
          <a:p>
            <a:pPr lvl="2"/>
            <a:r>
              <a:rPr lang="en-US" dirty="0"/>
              <a:t>Ability to reach low-visibility veteran</a:t>
            </a:r>
          </a:p>
          <a:p>
            <a:pPr lvl="2"/>
            <a:r>
              <a:rPr lang="en-US" dirty="0"/>
              <a:t>Outreach opportunities and community partnerships</a:t>
            </a:r>
          </a:p>
          <a:p>
            <a:pPr lvl="2"/>
            <a:r>
              <a:rPr lang="en-US" dirty="0"/>
              <a:t>Healthcare Navigators</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3196134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0723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Definition of “Veteran” </a:t>
            </a:r>
          </a:p>
        </p:txBody>
      </p:sp>
      <p:sp>
        <p:nvSpPr>
          <p:cNvPr id="3" name="Content Placeholder 2"/>
          <p:cNvSpPr>
            <a:spLocks noGrp="1"/>
          </p:cNvSpPr>
          <p:nvPr>
            <p:ph idx="1"/>
          </p:nvPr>
        </p:nvSpPr>
        <p:spPr/>
        <p:txBody>
          <a:bodyPr>
            <a:normAutofit/>
          </a:bodyPr>
          <a:lstStyle/>
          <a:p>
            <a:pPr marL="457200" lvl="1" indent="0">
              <a:buNone/>
            </a:pPr>
            <a:r>
              <a:rPr lang="en-US" sz="3000" dirty="0"/>
              <a:t>For this purpose:</a:t>
            </a:r>
          </a:p>
          <a:p>
            <a:pPr marL="457200" lvl="1" indent="0">
              <a:buNone/>
            </a:pPr>
            <a:endParaRPr lang="en-US" sz="3000" dirty="0"/>
          </a:p>
          <a:p>
            <a:pPr marL="457200" lvl="1" indent="0">
              <a:buNone/>
            </a:pPr>
            <a:r>
              <a:rPr lang="en-US" sz="3000" dirty="0"/>
              <a:t>Any person who served on active duty in the armed forces, regardless of how long they served or the type of discharge they received.</a:t>
            </a:r>
          </a:p>
          <a:p>
            <a:pPr lvl="1"/>
            <a:endParaRPr lang="en-US" sz="4000" dirty="0"/>
          </a:p>
          <a:p>
            <a:pPr lvl="1"/>
            <a:endParaRPr lang="en-US" sz="4000" dirty="0"/>
          </a:p>
          <a:p>
            <a:pPr lvl="1"/>
            <a:endParaRPr lang="en-US" sz="4000" dirty="0"/>
          </a:p>
          <a:p>
            <a:pPr lvl="1"/>
            <a:endParaRPr lang="en-US" sz="4000" dirty="0"/>
          </a:p>
          <a:p>
            <a:pPr lvl="1"/>
            <a:endParaRPr lang="en-US" dirty="0"/>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352362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Order of the Day</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
        <p:nvSpPr>
          <p:cNvPr id="5" name="TextBox 4"/>
          <p:cNvSpPr txBox="1"/>
          <p:nvPr/>
        </p:nvSpPr>
        <p:spPr>
          <a:xfrm>
            <a:off x="457199" y="1508502"/>
            <a:ext cx="8229599" cy="3108543"/>
          </a:xfrm>
          <a:prstGeom prst="rect">
            <a:avLst/>
          </a:prstGeom>
          <a:noFill/>
        </p:spPr>
        <p:txBody>
          <a:bodyPr wrap="square" rtlCol="0">
            <a:spAutoFit/>
          </a:bodyPr>
          <a:lstStyle/>
          <a:p>
            <a:pPr marL="285750" indent="-285750">
              <a:buFont typeface="Wingdings" panose="05000000000000000000" pitchFamily="2" charset="2"/>
              <a:buChar char="q"/>
            </a:pPr>
            <a:r>
              <a:rPr lang="en-US" u="sng" dirty="0">
                <a:solidFill>
                  <a:schemeClr val="tx2"/>
                </a:solidFill>
              </a:rPr>
              <a:t>Lexington-Fayette Urban County Government, Office of Homelessness Prevention and Intervention</a:t>
            </a:r>
          </a:p>
          <a:p>
            <a:pPr lvl="1"/>
            <a:r>
              <a:rPr lang="en-US" dirty="0"/>
              <a:t>Polly Ruddick, Director</a:t>
            </a:r>
          </a:p>
          <a:p>
            <a:pPr marL="285750" indent="-285750">
              <a:buFont typeface="Arial" panose="020B0604020202020204" pitchFamily="34" charset="0"/>
              <a:buChar char="•"/>
            </a:pPr>
            <a:endParaRPr lang="en-US" dirty="0">
              <a:solidFill>
                <a:schemeClr val="tx2"/>
              </a:solidFill>
            </a:endParaRPr>
          </a:p>
          <a:p>
            <a:pPr marL="285750" indent="-285750">
              <a:buFont typeface="Wingdings" panose="05000000000000000000" pitchFamily="2" charset="2"/>
              <a:buChar char="q"/>
            </a:pPr>
            <a:r>
              <a:rPr lang="en-US" u="sng" dirty="0">
                <a:solidFill>
                  <a:schemeClr val="tx2"/>
                </a:solidFill>
              </a:rPr>
              <a:t>Lexington Veteran Affairs Health Care System</a:t>
            </a:r>
          </a:p>
          <a:p>
            <a:pPr lvl="1"/>
            <a:r>
              <a:rPr lang="en-US" dirty="0"/>
              <a:t>Stephanie Gibson, Homeless Programs Manager</a:t>
            </a:r>
          </a:p>
          <a:p>
            <a:pPr marL="285750" indent="-285750">
              <a:buFont typeface="Wingdings" panose="05000000000000000000" pitchFamily="2" charset="2"/>
              <a:buChar char="q"/>
            </a:pPr>
            <a:endParaRPr lang="en-US" u="sng" dirty="0"/>
          </a:p>
          <a:p>
            <a:pPr marL="285750" indent="-285750">
              <a:buFont typeface="Wingdings" panose="05000000000000000000" pitchFamily="2" charset="2"/>
              <a:buChar char="q"/>
            </a:pPr>
            <a:r>
              <a:rPr lang="en-US" u="sng" dirty="0">
                <a:solidFill>
                  <a:schemeClr val="tx2"/>
                </a:solidFill>
              </a:rPr>
              <a:t>Volunteers of America, Mid-States</a:t>
            </a:r>
          </a:p>
          <a:p>
            <a:pPr lvl="1"/>
            <a:r>
              <a:rPr lang="en-US" dirty="0"/>
              <a:t>Anne Vandervort, Senior Program Director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156180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Continuum of Care </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
        <p:nvSpPr>
          <p:cNvPr id="7" name="TextBox 6"/>
          <p:cNvSpPr txBox="1"/>
          <p:nvPr/>
        </p:nvSpPr>
        <p:spPr>
          <a:xfrm>
            <a:off x="457199" y="1508502"/>
            <a:ext cx="8229599" cy="5878532"/>
          </a:xfrm>
          <a:prstGeom prst="rect">
            <a:avLst/>
          </a:prstGeom>
          <a:noFill/>
        </p:spPr>
        <p:txBody>
          <a:bodyPr wrap="square" rtlCol="0">
            <a:spAutoFit/>
          </a:bodyPr>
          <a:lstStyle/>
          <a:p>
            <a:pPr marL="285750" indent="-285750">
              <a:buFont typeface="Arial" panose="020B0604020202020204" pitchFamily="34" charset="0"/>
              <a:buChar char="•"/>
            </a:pPr>
            <a:r>
              <a:rPr lang="en-US" u="sng" dirty="0">
                <a:solidFill>
                  <a:schemeClr val="tx2"/>
                </a:solidFill>
              </a:rPr>
              <a:t>HEARTH Act</a:t>
            </a:r>
          </a:p>
          <a:p>
            <a:pPr marL="742950" lvl="1" indent="-285750">
              <a:buFont typeface="Arial" panose="020B0604020202020204" pitchFamily="34" charset="0"/>
              <a:buChar char="•"/>
            </a:pPr>
            <a:r>
              <a:rPr lang="en-US" dirty="0"/>
              <a:t>Passed in 2009</a:t>
            </a:r>
          </a:p>
          <a:p>
            <a:pPr marL="742950" lvl="1" indent="-285750">
              <a:buFont typeface="Arial" panose="020B0604020202020204" pitchFamily="34" charset="0"/>
              <a:buChar char="•"/>
            </a:pPr>
            <a:r>
              <a:rPr lang="en-US" dirty="0"/>
              <a:t>Codified into law </a:t>
            </a:r>
            <a:r>
              <a:rPr lang="en-US" dirty="0" smtClean="0"/>
              <a:t>a </a:t>
            </a:r>
            <a:r>
              <a:rPr lang="en-US" dirty="0"/>
              <a:t>designated single Continuum of Care as the planning body and coordinator of the entire homeless crisis response system </a:t>
            </a:r>
          </a:p>
          <a:p>
            <a:pPr marL="285750" indent="-285750">
              <a:buFont typeface="Arial" panose="020B0604020202020204" pitchFamily="34" charset="0"/>
              <a:buChar char="•"/>
            </a:pPr>
            <a:r>
              <a:rPr lang="en-US" u="sng" dirty="0">
                <a:solidFill>
                  <a:schemeClr val="tx2"/>
                </a:solidFill>
              </a:rPr>
              <a:t>Coordinate the implementation of a housing and service system </a:t>
            </a:r>
            <a:r>
              <a:rPr lang="en-US" dirty="0"/>
              <a:t>that includes outreach, engagement, and assessment, shelter, housing, and supportive service, prevention strategies </a:t>
            </a:r>
          </a:p>
          <a:p>
            <a:pPr marL="742950" lvl="1" indent="-285750">
              <a:buFont typeface="Arial" panose="020B0604020202020204" pitchFamily="34" charset="0"/>
              <a:buChar char="•"/>
            </a:pPr>
            <a:r>
              <a:rPr lang="en-US" dirty="0"/>
              <a:t>Hold community, board, and stakeholder meetings</a:t>
            </a:r>
          </a:p>
          <a:p>
            <a:pPr marL="742950" lvl="1" indent="-285750">
              <a:buFont typeface="Arial" panose="020B0604020202020204" pitchFamily="34" charset="0"/>
              <a:buChar char="•"/>
            </a:pPr>
            <a:r>
              <a:rPr lang="en-US" dirty="0"/>
              <a:t>Develop committees, subcommittees or workgroups</a:t>
            </a:r>
          </a:p>
          <a:p>
            <a:pPr marL="742950" lvl="1" indent="-285750">
              <a:buFont typeface="Arial" panose="020B0604020202020204" pitchFamily="34" charset="0"/>
              <a:buChar char="•"/>
            </a:pPr>
            <a:r>
              <a:rPr lang="en-US" dirty="0"/>
              <a:t>Establish performance targets, monitor, take action</a:t>
            </a:r>
          </a:p>
          <a:p>
            <a:pPr marL="742950" lvl="1" indent="-285750">
              <a:buFont typeface="Arial" panose="020B0604020202020204" pitchFamily="34" charset="0"/>
              <a:buChar char="•"/>
            </a:pPr>
            <a:r>
              <a:rPr lang="en-US" dirty="0"/>
              <a:t>Evaluate Emergency Solutions Grant and Continuum of Care programs</a:t>
            </a:r>
          </a:p>
          <a:p>
            <a:pPr marL="742950" lvl="1" indent="-285750">
              <a:buFont typeface="Arial" panose="020B0604020202020204" pitchFamily="34" charset="0"/>
              <a:buChar char="•"/>
            </a:pPr>
            <a:r>
              <a:rPr lang="en-US" dirty="0"/>
              <a:t>Develop Coordinated Entry process</a:t>
            </a:r>
          </a:p>
          <a:p>
            <a:pPr marL="742950" lvl="1" indent="-285750">
              <a:buFont typeface="Arial" panose="020B0604020202020204" pitchFamily="34" charset="0"/>
              <a:buChar char="•"/>
            </a:pPr>
            <a:r>
              <a:rPr lang="en-US" dirty="0"/>
              <a:t>Designate and operate </a:t>
            </a:r>
            <a:r>
              <a:rPr lang="en-US" dirty="0" smtClean="0"/>
              <a:t>a </a:t>
            </a:r>
            <a:r>
              <a:rPr lang="en-US" dirty="0"/>
              <a:t>Homelessness Management Information System (HMIS)</a:t>
            </a:r>
          </a:p>
          <a:p>
            <a:pPr marL="742950" lvl="1" indent="-285750">
              <a:buFont typeface="Arial" panose="020B0604020202020204" pitchFamily="34" charset="0"/>
              <a:buChar char="•"/>
            </a:pPr>
            <a:r>
              <a:rPr lang="en-US" dirty="0"/>
              <a:t>Ensure participation from providers, stakeholders, the public</a:t>
            </a:r>
          </a:p>
          <a:p>
            <a:pPr marL="742950" lvl="1" indent="-285750">
              <a:buFont typeface="Arial" panose="020B0604020202020204" pitchFamily="34" charset="0"/>
              <a:buChar char="•"/>
            </a:pPr>
            <a:r>
              <a:rPr lang="en-US" dirty="0"/>
              <a:t>Conduct </a:t>
            </a:r>
            <a:r>
              <a:rPr lang="en-US" dirty="0" err="1"/>
              <a:t>LexCount</a:t>
            </a:r>
            <a:r>
              <a:rPr lang="en-US" dirty="0"/>
              <a:t> </a:t>
            </a:r>
            <a:r>
              <a:rPr lang="en-US" dirty="0" smtClean="0"/>
              <a:t>(annual Point In </a:t>
            </a:r>
            <a:r>
              <a:rPr lang="en-US" smtClean="0"/>
              <a:t>Time Count)</a:t>
            </a:r>
            <a:endParaRPr lang="en-US" dirty="0"/>
          </a:p>
          <a:p>
            <a:pPr marL="742950" lvl="1" indent="-285750">
              <a:buFont typeface="Arial" panose="020B0604020202020204" pitchFamily="34" charset="0"/>
              <a:buChar char="•"/>
            </a:pPr>
            <a:r>
              <a:rPr lang="en-US" dirty="0"/>
              <a:t>Conduct annual gap analysis </a:t>
            </a:r>
          </a:p>
          <a:p>
            <a:pPr marL="742950" lvl="1" indent="-285750">
              <a:buFont typeface="Arial" panose="020B0604020202020204" pitchFamily="34" charset="0"/>
              <a:buChar char="•"/>
            </a:pPr>
            <a:r>
              <a:rPr lang="en-US" dirty="0"/>
              <a:t>Provide information for Fayette County’s Consolidated Plan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419757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Every Veteran Housed Committee</a:t>
            </a:r>
          </a:p>
        </p:txBody>
      </p:sp>
      <p:sp>
        <p:nvSpPr>
          <p:cNvPr id="3" name="Content Placeholder 2"/>
          <p:cNvSpPr>
            <a:spLocks noGrp="1"/>
          </p:cNvSpPr>
          <p:nvPr>
            <p:ph idx="1"/>
          </p:nvPr>
        </p:nvSpPr>
        <p:spPr/>
        <p:txBody>
          <a:bodyPr>
            <a:normAutofit fontScale="92500" lnSpcReduction="20000"/>
          </a:bodyPr>
          <a:lstStyle/>
          <a:p>
            <a:r>
              <a:rPr lang="en-US" dirty="0"/>
              <a:t>Formed in July 2014</a:t>
            </a:r>
          </a:p>
          <a:p>
            <a:pPr lvl="1"/>
            <a:r>
              <a:rPr lang="en-US" dirty="0"/>
              <a:t>Mayor Gray’s acceptance of HUD’s </a:t>
            </a:r>
            <a:r>
              <a:rPr lang="en-US" dirty="0" smtClean="0"/>
              <a:t>Mayors </a:t>
            </a:r>
            <a:r>
              <a:rPr lang="en-US" dirty="0"/>
              <a:t>Challenge to End Veteran Homelessness </a:t>
            </a:r>
          </a:p>
          <a:p>
            <a:r>
              <a:rPr lang="en-US" dirty="0"/>
              <a:t>Goal</a:t>
            </a:r>
          </a:p>
          <a:p>
            <a:pPr lvl="1"/>
            <a:r>
              <a:rPr lang="en-US" dirty="0"/>
              <a:t>Continuously improve the system in order to meet every need of our veteran population. We will remain steadfastly </a:t>
            </a:r>
            <a:r>
              <a:rPr lang="en-US" dirty="0" smtClean="0"/>
              <a:t>committed </a:t>
            </a:r>
            <a:r>
              <a:rPr lang="en-US" dirty="0"/>
              <a:t>to continuing a collaborative community systematic, data-driven approach, never letting our guard down which can result in letting our veterans down.</a:t>
            </a:r>
          </a:p>
          <a:p>
            <a:r>
              <a:rPr lang="en-US" dirty="0"/>
              <a:t>Mission</a:t>
            </a:r>
          </a:p>
          <a:p>
            <a:pPr lvl="1"/>
            <a:r>
              <a:rPr lang="en-US" dirty="0"/>
              <a:t>Fayette County will have a veteran housing system that makes episodes of homelessness rare, brief, and non-reoccurring. </a:t>
            </a:r>
          </a:p>
          <a:p>
            <a:r>
              <a:rPr lang="en-US" dirty="0"/>
              <a:t>Meeting Schedule</a:t>
            </a:r>
          </a:p>
          <a:p>
            <a:pPr lvl="1"/>
            <a:r>
              <a:rPr lang="en-US" dirty="0"/>
              <a:t>Core Response Providers, bi-weekly</a:t>
            </a:r>
          </a:p>
          <a:p>
            <a:pPr lvl="1"/>
            <a:r>
              <a:rPr lang="en-US" dirty="0"/>
              <a:t>Full Committee, bi-monthly</a:t>
            </a:r>
          </a:p>
          <a:p>
            <a:endParaRPr lang="en-US" dirty="0"/>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225004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
        <p:nvSpPr>
          <p:cNvPr id="7" name="TextBox 6"/>
          <p:cNvSpPr txBox="1"/>
          <p:nvPr/>
        </p:nvSpPr>
        <p:spPr>
          <a:xfrm>
            <a:off x="457200" y="990600"/>
            <a:ext cx="3886200" cy="523220"/>
          </a:xfrm>
          <a:prstGeom prst="rect">
            <a:avLst/>
          </a:prstGeom>
          <a:noFill/>
        </p:spPr>
        <p:txBody>
          <a:bodyPr wrap="square" rtlCol="0">
            <a:spAutoFit/>
          </a:bodyPr>
          <a:lstStyle/>
          <a:p>
            <a:r>
              <a:rPr lang="en-US" sz="2800" b="1" dirty="0">
                <a:solidFill>
                  <a:srgbClr val="0959A7"/>
                </a:solidFill>
                <a:latin typeface="Arial" panose="020B0604020202020204" pitchFamily="34" charset="0"/>
                <a:ea typeface="+mj-ea"/>
                <a:cs typeface="Arial" panose="020B0604020202020204" pitchFamily="34" charset="0"/>
              </a:rPr>
              <a:t>Core Response Team </a:t>
            </a:r>
            <a:endParaRPr lang="en-US" sz="2400" i="1" dirty="0"/>
          </a:p>
        </p:txBody>
      </p:sp>
      <p:sp>
        <p:nvSpPr>
          <p:cNvPr id="11" name="TextBox 10"/>
          <p:cNvSpPr txBox="1"/>
          <p:nvPr/>
        </p:nvSpPr>
        <p:spPr>
          <a:xfrm>
            <a:off x="457200" y="1660386"/>
            <a:ext cx="8229600" cy="549381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dirty="0"/>
              <a:t>Catholic Action Center</a:t>
            </a:r>
          </a:p>
          <a:p>
            <a:pPr marL="285750" indent="-285750">
              <a:lnSpc>
                <a:spcPct val="150000"/>
              </a:lnSpc>
              <a:buFont typeface="Wingdings" panose="05000000000000000000" pitchFamily="2" charset="2"/>
              <a:buChar char="Ø"/>
            </a:pPr>
            <a:r>
              <a:rPr lang="en-US" dirty="0"/>
              <a:t>Community Action Council </a:t>
            </a:r>
          </a:p>
          <a:p>
            <a:pPr marL="285750" indent="-285750">
              <a:lnSpc>
                <a:spcPct val="150000"/>
              </a:lnSpc>
              <a:buFont typeface="Wingdings" panose="05000000000000000000" pitchFamily="2" charset="2"/>
              <a:buChar char="Ø"/>
            </a:pPr>
            <a:r>
              <a:rPr lang="en-US" dirty="0"/>
              <a:t>Hope Center</a:t>
            </a:r>
          </a:p>
          <a:p>
            <a:pPr marL="285750" indent="-285750">
              <a:lnSpc>
                <a:spcPct val="150000"/>
              </a:lnSpc>
              <a:buFont typeface="Wingdings" panose="05000000000000000000" pitchFamily="2" charset="2"/>
              <a:buChar char="Ø"/>
            </a:pPr>
            <a:r>
              <a:rPr lang="en-US" dirty="0"/>
              <a:t>Lexington-Fayette County Housing Authority</a:t>
            </a:r>
          </a:p>
          <a:p>
            <a:pPr marL="285750" indent="-285750">
              <a:lnSpc>
                <a:spcPct val="150000"/>
              </a:lnSpc>
              <a:buFont typeface="Wingdings" panose="05000000000000000000" pitchFamily="2" charset="2"/>
              <a:buChar char="Ø"/>
            </a:pPr>
            <a:r>
              <a:rPr lang="en-US" dirty="0"/>
              <a:t>Lexington Veteran Affairs Health System </a:t>
            </a:r>
          </a:p>
          <a:p>
            <a:pPr marL="285750" indent="-285750">
              <a:lnSpc>
                <a:spcPct val="150000"/>
              </a:lnSpc>
              <a:buFont typeface="Wingdings" panose="05000000000000000000" pitchFamily="2" charset="2"/>
              <a:buChar char="Ø"/>
            </a:pPr>
            <a:r>
              <a:rPr lang="en-US" dirty="0"/>
              <a:t>Lexington-Fayette Urban County Government, Office of Homelessness </a:t>
            </a:r>
          </a:p>
          <a:p>
            <a:pPr>
              <a:lnSpc>
                <a:spcPct val="150000"/>
              </a:lnSpc>
            </a:pPr>
            <a:r>
              <a:rPr lang="en-US" dirty="0" smtClean="0"/>
              <a:t>     Prevention </a:t>
            </a:r>
            <a:r>
              <a:rPr lang="en-US" dirty="0"/>
              <a:t>and Intervention</a:t>
            </a:r>
          </a:p>
          <a:p>
            <a:pPr marL="285750" indent="-285750">
              <a:lnSpc>
                <a:spcPct val="150000"/>
              </a:lnSpc>
              <a:buFont typeface="Wingdings" panose="05000000000000000000" pitchFamily="2" charset="2"/>
              <a:buChar char="Ø"/>
            </a:pPr>
            <a:r>
              <a:rPr lang="en-US" dirty="0"/>
              <a:t>Mountain Comprehensive Care Center</a:t>
            </a:r>
          </a:p>
          <a:p>
            <a:pPr marL="285750" indent="-285750">
              <a:lnSpc>
                <a:spcPct val="150000"/>
              </a:lnSpc>
              <a:buFont typeface="Wingdings" panose="05000000000000000000" pitchFamily="2" charset="2"/>
              <a:buChar char="Ø"/>
            </a:pPr>
            <a:r>
              <a:rPr lang="en-US" dirty="0"/>
              <a:t>St. James Place</a:t>
            </a:r>
          </a:p>
          <a:p>
            <a:pPr marL="285750" indent="-285750">
              <a:lnSpc>
                <a:spcPct val="150000"/>
              </a:lnSpc>
              <a:buFont typeface="Wingdings" panose="05000000000000000000" pitchFamily="2" charset="2"/>
              <a:buChar char="Ø"/>
            </a:pPr>
            <a:r>
              <a:rPr lang="en-US" dirty="0"/>
              <a:t>The Salvation Army, Lexington</a:t>
            </a:r>
          </a:p>
          <a:p>
            <a:pPr marL="285750" indent="-285750">
              <a:lnSpc>
                <a:spcPct val="150000"/>
              </a:lnSpc>
              <a:buFont typeface="Wingdings" panose="05000000000000000000" pitchFamily="2" charset="2"/>
              <a:buChar char="Ø"/>
            </a:pPr>
            <a:r>
              <a:rPr lang="en-US" dirty="0"/>
              <a:t>Volunteers of America, Mid-States</a:t>
            </a:r>
          </a:p>
          <a:p>
            <a:endParaRPr lang="en-US" dirty="0"/>
          </a:p>
          <a:p>
            <a:endParaRPr lang="en-US" dirty="0"/>
          </a:p>
          <a:p>
            <a:endParaRPr lang="en-US" dirty="0"/>
          </a:p>
        </p:txBody>
      </p:sp>
    </p:spTree>
    <p:extLst>
      <p:ext uri="{BB962C8B-B14F-4D97-AF65-F5344CB8AC3E}">
        <p14:creationId xmlns:p14="http://schemas.microsoft.com/office/powerpoint/2010/main" val="161102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
        <p:nvSpPr>
          <p:cNvPr id="8" name="TextBox 7"/>
          <p:cNvSpPr txBox="1"/>
          <p:nvPr/>
        </p:nvSpPr>
        <p:spPr>
          <a:xfrm>
            <a:off x="457200" y="1079152"/>
            <a:ext cx="7924800" cy="461665"/>
          </a:xfrm>
          <a:prstGeom prst="rect">
            <a:avLst/>
          </a:prstGeom>
          <a:noFill/>
        </p:spPr>
        <p:txBody>
          <a:bodyPr wrap="square" rtlCol="0">
            <a:spAutoFit/>
          </a:bodyPr>
          <a:lstStyle/>
          <a:p>
            <a:r>
              <a:rPr lang="en-US" sz="2400" b="1" dirty="0">
                <a:solidFill>
                  <a:srgbClr val="0959A7"/>
                </a:solidFill>
                <a:latin typeface="Arial" panose="020B0604020202020204" pitchFamily="34" charset="0"/>
                <a:ea typeface="+mj-ea"/>
                <a:cs typeface="Arial" panose="020B0604020202020204" pitchFamily="34" charset="0"/>
              </a:rPr>
              <a:t>Supportive Partners</a:t>
            </a:r>
            <a:endParaRPr lang="en-US" sz="2000" dirty="0"/>
          </a:p>
        </p:txBody>
      </p:sp>
      <p:sp>
        <p:nvSpPr>
          <p:cNvPr id="10" name="TextBox 9"/>
          <p:cNvSpPr txBox="1"/>
          <p:nvPr/>
        </p:nvSpPr>
        <p:spPr>
          <a:xfrm>
            <a:off x="609600" y="1828800"/>
            <a:ext cx="4038600" cy="5016758"/>
          </a:xfrm>
          <a:prstGeom prst="rect">
            <a:avLst/>
          </a:prstGeom>
          <a:noFill/>
        </p:spPr>
        <p:txBody>
          <a:bodyPr wrap="square" rtlCol="0">
            <a:spAutoFit/>
          </a:bodyPr>
          <a:lstStyle/>
          <a:p>
            <a:pPr fontAlgn="ctr"/>
            <a:r>
              <a:rPr lang="en-US" sz="1400" dirty="0">
                <a:solidFill>
                  <a:srgbClr val="444444"/>
                </a:solidFill>
                <a:latin typeface="Arial" panose="020B0604020202020204" pitchFamily="34" charset="0"/>
              </a:rPr>
              <a:t>Bluegrass Care Navigators</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Bluegrass Community and Technical College</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Bluegrass Community Health Center</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Catholic Charities Diocese of Lexington</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Fayette County Sheriff</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Goodwill Industries of Kentucky</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Chrysalis House</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Lady Veterans Connect</a:t>
            </a:r>
            <a:endParaRPr lang="en-US" sz="8800" dirty="0">
              <a:latin typeface="Arial" panose="020B0604020202020204" pitchFamily="34" charset="0"/>
            </a:endParaRPr>
          </a:p>
          <a:p>
            <a:pPr fontAlgn="b"/>
            <a:r>
              <a:rPr lang="en-US" sz="1400" dirty="0">
                <a:solidFill>
                  <a:srgbClr val="444444"/>
                </a:solidFill>
                <a:latin typeface="Arial" panose="020B0604020202020204" pitchFamily="34" charset="0"/>
              </a:rPr>
              <a:t>Department of Labor, Veteran Employment Division</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Lexington Police Department</a:t>
            </a:r>
            <a:endParaRPr lang="en-US" sz="8800" dirty="0">
              <a:latin typeface="Arial" panose="020B0604020202020204" pitchFamily="34" charset="0"/>
            </a:endParaRPr>
          </a:p>
          <a:p>
            <a:pPr fontAlgn="b"/>
            <a:r>
              <a:rPr lang="en-US" sz="1400" dirty="0">
                <a:solidFill>
                  <a:srgbClr val="444444"/>
                </a:solidFill>
                <a:latin typeface="Arial" panose="020B0604020202020204" pitchFamily="34" charset="0"/>
              </a:rPr>
              <a:t>Eastern State Hospital</a:t>
            </a:r>
            <a:endParaRPr lang="en-US" sz="8800" dirty="0">
              <a:latin typeface="Arial" panose="020B0604020202020204" pitchFamily="34" charset="0"/>
            </a:endParaRPr>
          </a:p>
          <a:p>
            <a:pPr fontAlgn="ctr"/>
            <a:r>
              <a:rPr lang="en-US" sz="1400" dirty="0" err="1">
                <a:solidFill>
                  <a:srgbClr val="444444"/>
                </a:solidFill>
                <a:latin typeface="Arial" panose="020B0604020202020204" pitchFamily="34" charset="0"/>
              </a:rPr>
              <a:t>LexTran</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Fayette County Department of Community Based Services</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Fayette County Public Schools</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God’s Pantry</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GreenHouse17</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HealthFirst Bluegrass</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Jubilee Jobs of Lexington</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Parks and Recreation, LFUCG</a:t>
            </a:r>
            <a:endParaRPr lang="en-US" sz="8800" dirty="0">
              <a:latin typeface="Arial" panose="020B0604020202020204" pitchFamily="34" charset="0"/>
            </a:endParaRPr>
          </a:p>
          <a:p>
            <a:pPr fontAlgn="ctr"/>
            <a:r>
              <a:rPr lang="en-US" sz="1400" dirty="0">
                <a:solidFill>
                  <a:srgbClr val="444444"/>
                </a:solidFill>
                <a:latin typeface="Arial" panose="020B0604020202020204" pitchFamily="34" charset="0"/>
              </a:rPr>
              <a:t>Kentucky Habitat for Humanity</a:t>
            </a:r>
            <a:endParaRPr lang="en-US" sz="8800" b="0" i="0" u="none" strike="noStrike" dirty="0">
              <a:effectLst/>
              <a:latin typeface="Arial" panose="020B0604020202020204" pitchFamily="34" charset="0"/>
            </a:endParaRPr>
          </a:p>
        </p:txBody>
      </p:sp>
      <p:sp>
        <p:nvSpPr>
          <p:cNvPr id="11" name="TextBox 10"/>
          <p:cNvSpPr txBox="1"/>
          <p:nvPr/>
        </p:nvSpPr>
        <p:spPr>
          <a:xfrm>
            <a:off x="4438650" y="1860202"/>
            <a:ext cx="4038600" cy="4616648"/>
          </a:xfrm>
          <a:prstGeom prst="rect">
            <a:avLst/>
          </a:prstGeom>
          <a:noFill/>
        </p:spPr>
        <p:txBody>
          <a:bodyPr wrap="square" rtlCol="0">
            <a:spAutoFit/>
          </a:bodyPr>
          <a:lstStyle/>
          <a:p>
            <a:pPr fontAlgn="ctr"/>
            <a:r>
              <a:rPr lang="en-US" sz="1400" dirty="0"/>
              <a:t>Legal Aid of the Bluegrass</a:t>
            </a:r>
          </a:p>
          <a:p>
            <a:pPr fontAlgn="b"/>
            <a:r>
              <a:rPr lang="en-US" sz="1400" dirty="0"/>
              <a:t>University of Kentucky Medical Center</a:t>
            </a:r>
          </a:p>
          <a:p>
            <a:pPr fontAlgn="ctr"/>
            <a:r>
              <a:rPr lang="en-US" sz="1400" dirty="0"/>
              <a:t>Lexington Fair Housing Council</a:t>
            </a:r>
          </a:p>
          <a:p>
            <a:pPr fontAlgn="b"/>
            <a:r>
              <a:rPr lang="en-US" sz="1400" dirty="0"/>
              <a:t>Lexington Fayette County Health Department</a:t>
            </a:r>
          </a:p>
          <a:p>
            <a:pPr fontAlgn="ctr"/>
            <a:r>
              <a:rPr lang="en-US" sz="1400" dirty="0"/>
              <a:t>Lexington Fire Department</a:t>
            </a:r>
          </a:p>
          <a:p>
            <a:pPr fontAlgn="ctr"/>
            <a:r>
              <a:rPr lang="en-US" sz="1400" dirty="0"/>
              <a:t>Lexington Rescue Mission</a:t>
            </a:r>
          </a:p>
          <a:p>
            <a:pPr fontAlgn="b"/>
            <a:r>
              <a:rPr lang="en-US" sz="1400" dirty="0" smtClean="0"/>
              <a:t>LFUCG </a:t>
            </a:r>
            <a:r>
              <a:rPr lang="en-US" sz="1400" dirty="0"/>
              <a:t>Grants and Special Programs </a:t>
            </a:r>
          </a:p>
          <a:p>
            <a:pPr fontAlgn="b"/>
            <a:r>
              <a:rPr lang="en-US" sz="1400" dirty="0"/>
              <a:t>LFUCG Social Services</a:t>
            </a:r>
          </a:p>
          <a:p>
            <a:pPr fontAlgn="ctr"/>
            <a:r>
              <a:rPr lang="en-US" sz="1400" dirty="0"/>
              <a:t>Natalie’s Sisters</a:t>
            </a:r>
          </a:p>
          <a:p>
            <a:pPr fontAlgn="ctr"/>
            <a:r>
              <a:rPr lang="en-US" sz="1400" dirty="0"/>
              <a:t>Nathaniel United Methodist Mission</a:t>
            </a:r>
          </a:p>
          <a:p>
            <a:pPr fontAlgn="ctr"/>
            <a:r>
              <a:rPr lang="en-US" sz="1400" dirty="0"/>
              <a:t>National Alliance on Mental Illness</a:t>
            </a:r>
          </a:p>
          <a:p>
            <a:pPr fontAlgn="ctr"/>
            <a:r>
              <a:rPr lang="en-US" sz="1400" dirty="0"/>
              <a:t>New Beginnings, Bluegrass</a:t>
            </a:r>
          </a:p>
          <a:p>
            <a:pPr fontAlgn="ctr"/>
            <a:r>
              <a:rPr lang="en-US" sz="1400" dirty="0"/>
              <a:t>New Life Day Center</a:t>
            </a:r>
          </a:p>
          <a:p>
            <a:pPr fontAlgn="ctr"/>
            <a:r>
              <a:rPr lang="en-US" sz="1400" dirty="0"/>
              <a:t>New Vista</a:t>
            </a:r>
          </a:p>
          <a:p>
            <a:pPr fontAlgn="ctr"/>
            <a:r>
              <a:rPr lang="en-US" sz="1400" dirty="0"/>
              <a:t>Office of Vocational Rehabilitation</a:t>
            </a:r>
          </a:p>
          <a:p>
            <a:pPr fontAlgn="ctr"/>
            <a:r>
              <a:rPr lang="en-US" sz="1400" dirty="0"/>
              <a:t>One Parent Scholar House</a:t>
            </a:r>
          </a:p>
          <a:p>
            <a:pPr fontAlgn="ctr"/>
            <a:r>
              <a:rPr lang="en-US" sz="1400" dirty="0"/>
              <a:t>Shepherd’s House</a:t>
            </a:r>
          </a:p>
          <a:p>
            <a:pPr fontAlgn="ctr"/>
            <a:r>
              <a:rPr lang="en-US" sz="1400" dirty="0"/>
              <a:t>Social Security Administration</a:t>
            </a:r>
          </a:p>
          <a:p>
            <a:pPr fontAlgn="ctr"/>
            <a:r>
              <a:rPr lang="en-US" sz="1400" dirty="0"/>
              <a:t>United Way of the Bluegrass</a:t>
            </a:r>
          </a:p>
          <a:p>
            <a:pPr fontAlgn="ctr"/>
            <a:r>
              <a:rPr lang="en-US" sz="1400" dirty="0"/>
              <a:t>Urban League of Lexington-Fayette County</a:t>
            </a:r>
          </a:p>
          <a:p>
            <a:pPr fontAlgn="ctr"/>
            <a:r>
              <a:rPr lang="en-US" sz="1400" dirty="0"/>
              <a:t>Welcome House of Northern Kentucky</a:t>
            </a:r>
          </a:p>
        </p:txBody>
      </p:sp>
    </p:spTree>
    <p:extLst>
      <p:ext uri="{BB962C8B-B14F-4D97-AF65-F5344CB8AC3E}">
        <p14:creationId xmlns:p14="http://schemas.microsoft.com/office/powerpoint/2010/main" val="174423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
        <p:nvSpPr>
          <p:cNvPr id="8" name="TextBox 7"/>
          <p:cNvSpPr txBox="1"/>
          <p:nvPr/>
        </p:nvSpPr>
        <p:spPr>
          <a:xfrm>
            <a:off x="457200" y="838200"/>
            <a:ext cx="7924800" cy="461665"/>
          </a:xfrm>
          <a:prstGeom prst="rect">
            <a:avLst/>
          </a:prstGeom>
          <a:noFill/>
        </p:spPr>
        <p:txBody>
          <a:bodyPr wrap="square" rtlCol="0">
            <a:spAutoFit/>
          </a:bodyPr>
          <a:lstStyle/>
          <a:p>
            <a:r>
              <a:rPr lang="en-US" sz="2400" b="1" dirty="0">
                <a:solidFill>
                  <a:srgbClr val="0959A7"/>
                </a:solidFill>
                <a:latin typeface="Arial" panose="020B0604020202020204" pitchFamily="34" charset="0"/>
                <a:ea typeface="+mj-ea"/>
                <a:cs typeface="Arial" panose="020B0604020202020204" pitchFamily="34" charset="0"/>
              </a:rPr>
              <a:t>Veteran Homeless Response System</a:t>
            </a:r>
          </a:p>
        </p:txBody>
      </p:sp>
      <p:sp>
        <p:nvSpPr>
          <p:cNvPr id="9" name="Subtitle 2"/>
          <p:cNvSpPr txBox="1">
            <a:spLocks/>
          </p:cNvSpPr>
          <p:nvPr/>
        </p:nvSpPr>
        <p:spPr>
          <a:xfrm>
            <a:off x="3639680" y="3622804"/>
            <a:ext cx="2212096" cy="295262"/>
          </a:xfrm>
          <a:prstGeom prst="rect">
            <a:avLst/>
          </a:prstGeom>
          <a:ln>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200" dirty="0">
                <a:latin typeface="+mj-lt"/>
              </a:rPr>
              <a:t>St. James Place GPD</a:t>
            </a:r>
          </a:p>
        </p:txBody>
      </p:sp>
      <p:sp>
        <p:nvSpPr>
          <p:cNvPr id="12" name="Title 1"/>
          <p:cNvSpPr txBox="1">
            <a:spLocks/>
          </p:cNvSpPr>
          <p:nvPr/>
        </p:nvSpPr>
        <p:spPr>
          <a:xfrm>
            <a:off x="152400" y="3310714"/>
            <a:ext cx="2514600" cy="4572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The Salvation Army</a:t>
            </a:r>
          </a:p>
        </p:txBody>
      </p:sp>
      <p:sp>
        <p:nvSpPr>
          <p:cNvPr id="13" name="Title 1"/>
          <p:cNvSpPr txBox="1">
            <a:spLocks/>
          </p:cNvSpPr>
          <p:nvPr/>
        </p:nvSpPr>
        <p:spPr>
          <a:xfrm>
            <a:off x="152400" y="3976562"/>
            <a:ext cx="2514600" cy="457200"/>
          </a:xfrm>
          <a:prstGeom prst="rect">
            <a:avLst/>
          </a:prstGeom>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Catholic Action Center</a:t>
            </a:r>
          </a:p>
        </p:txBody>
      </p:sp>
      <p:sp>
        <p:nvSpPr>
          <p:cNvPr id="14" name="Title 1"/>
          <p:cNvSpPr txBox="1">
            <a:spLocks/>
          </p:cNvSpPr>
          <p:nvPr/>
        </p:nvSpPr>
        <p:spPr>
          <a:xfrm>
            <a:off x="152400" y="4619921"/>
            <a:ext cx="2514600" cy="457200"/>
          </a:xfrm>
          <a:prstGeom prst="rect">
            <a:avLst/>
          </a:prstGeom>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VA Contract Beds</a:t>
            </a:r>
          </a:p>
        </p:txBody>
      </p:sp>
      <p:sp>
        <p:nvSpPr>
          <p:cNvPr id="15" name="Subtitle 2"/>
          <p:cNvSpPr txBox="1">
            <a:spLocks/>
          </p:cNvSpPr>
          <p:nvPr/>
        </p:nvSpPr>
        <p:spPr>
          <a:xfrm>
            <a:off x="3633581" y="4038112"/>
            <a:ext cx="2218195" cy="253487"/>
          </a:xfrm>
          <a:prstGeom prst="rect">
            <a:avLst/>
          </a:prstGeom>
          <a:ln>
            <a:solidFill>
              <a:schemeClr val="accent1"/>
            </a:solidFill>
          </a:ln>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Hope Center GPD</a:t>
            </a:r>
          </a:p>
        </p:txBody>
      </p:sp>
      <p:sp>
        <p:nvSpPr>
          <p:cNvPr id="18" name="TextBox 17"/>
          <p:cNvSpPr txBox="1"/>
          <p:nvPr/>
        </p:nvSpPr>
        <p:spPr>
          <a:xfrm>
            <a:off x="114300" y="1535668"/>
            <a:ext cx="2781300" cy="369332"/>
          </a:xfrm>
          <a:prstGeom prst="rect">
            <a:avLst/>
          </a:prstGeom>
          <a:noFill/>
        </p:spPr>
        <p:txBody>
          <a:bodyPr wrap="square" rtlCol="0">
            <a:spAutoFit/>
          </a:bodyPr>
          <a:lstStyle/>
          <a:p>
            <a:r>
              <a:rPr lang="en-US" b="1" dirty="0">
                <a:solidFill>
                  <a:srgbClr val="FF0000"/>
                </a:solidFill>
              </a:rPr>
              <a:t>Shelter or Unsheltered</a:t>
            </a:r>
          </a:p>
        </p:txBody>
      </p:sp>
      <p:sp>
        <p:nvSpPr>
          <p:cNvPr id="19" name="TextBox 18"/>
          <p:cNvSpPr txBox="1"/>
          <p:nvPr/>
        </p:nvSpPr>
        <p:spPr>
          <a:xfrm>
            <a:off x="3495675" y="3214995"/>
            <a:ext cx="2500106" cy="369332"/>
          </a:xfrm>
          <a:prstGeom prst="rect">
            <a:avLst/>
          </a:prstGeom>
          <a:noFill/>
        </p:spPr>
        <p:txBody>
          <a:bodyPr wrap="square" rtlCol="0">
            <a:spAutoFit/>
          </a:bodyPr>
          <a:lstStyle/>
          <a:p>
            <a:r>
              <a:rPr lang="en-US" b="1" dirty="0">
                <a:solidFill>
                  <a:srgbClr val="FF0000"/>
                </a:solidFill>
              </a:rPr>
              <a:t>Transitional Housing</a:t>
            </a:r>
          </a:p>
        </p:txBody>
      </p:sp>
      <p:sp>
        <p:nvSpPr>
          <p:cNvPr id="20" name="Subtitle 2"/>
          <p:cNvSpPr txBox="1">
            <a:spLocks/>
          </p:cNvSpPr>
          <p:nvPr/>
        </p:nvSpPr>
        <p:spPr>
          <a:xfrm>
            <a:off x="6553200" y="2017459"/>
            <a:ext cx="2362200" cy="541542"/>
          </a:xfrm>
          <a:prstGeom prst="rect">
            <a:avLst/>
          </a:prstGeom>
          <a:ln>
            <a:solidFill>
              <a:schemeClr val="accent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HUD VASH</a:t>
            </a:r>
          </a:p>
        </p:txBody>
      </p:sp>
      <p:sp>
        <p:nvSpPr>
          <p:cNvPr id="21" name="Subtitle 2"/>
          <p:cNvSpPr txBox="1">
            <a:spLocks/>
          </p:cNvSpPr>
          <p:nvPr/>
        </p:nvSpPr>
        <p:spPr>
          <a:xfrm>
            <a:off x="6562725" y="2826961"/>
            <a:ext cx="2362200" cy="635793"/>
          </a:xfrm>
          <a:prstGeom prst="rect">
            <a:avLst/>
          </a:prstGeom>
          <a:ln>
            <a:solidFill>
              <a:schemeClr val="accent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Support Services for </a:t>
            </a:r>
            <a:r>
              <a:rPr lang="en-US" sz="1600" dirty="0" smtClean="0">
                <a:solidFill>
                  <a:schemeClr val="tx1"/>
                </a:solidFill>
                <a:latin typeface="+mj-lt"/>
              </a:rPr>
              <a:t>Veteran Families</a:t>
            </a:r>
            <a:endParaRPr lang="en-US" sz="1600" dirty="0">
              <a:solidFill>
                <a:schemeClr val="tx1"/>
              </a:solidFill>
              <a:latin typeface="+mj-lt"/>
            </a:endParaRPr>
          </a:p>
        </p:txBody>
      </p:sp>
      <p:sp>
        <p:nvSpPr>
          <p:cNvPr id="22" name="Subtitle 2"/>
          <p:cNvSpPr txBox="1">
            <a:spLocks/>
          </p:cNvSpPr>
          <p:nvPr/>
        </p:nvSpPr>
        <p:spPr>
          <a:xfrm>
            <a:off x="6562725" y="3758678"/>
            <a:ext cx="2362200" cy="719076"/>
          </a:xfrm>
          <a:prstGeom prst="rect">
            <a:avLst/>
          </a:prstGeom>
          <a:ln>
            <a:solidFill>
              <a:schemeClr val="accent1"/>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Veteran Section 8 Vouchers</a:t>
            </a:r>
          </a:p>
        </p:txBody>
      </p:sp>
      <p:sp>
        <p:nvSpPr>
          <p:cNvPr id="23" name="Subtitle 2"/>
          <p:cNvSpPr txBox="1">
            <a:spLocks/>
          </p:cNvSpPr>
          <p:nvPr/>
        </p:nvSpPr>
        <p:spPr>
          <a:xfrm>
            <a:off x="6562725" y="5947586"/>
            <a:ext cx="2362200" cy="609600"/>
          </a:xfrm>
          <a:prstGeom prst="rect">
            <a:avLst/>
          </a:prstGeom>
          <a:ln>
            <a:solidFill>
              <a:schemeClr val="accent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HUD Continuum of Care Projects</a:t>
            </a:r>
          </a:p>
        </p:txBody>
      </p:sp>
      <p:sp>
        <p:nvSpPr>
          <p:cNvPr id="24" name="TextBox 23"/>
          <p:cNvSpPr txBox="1"/>
          <p:nvPr/>
        </p:nvSpPr>
        <p:spPr>
          <a:xfrm>
            <a:off x="6553200" y="1536869"/>
            <a:ext cx="2362200" cy="369332"/>
          </a:xfrm>
          <a:prstGeom prst="rect">
            <a:avLst/>
          </a:prstGeom>
          <a:noFill/>
        </p:spPr>
        <p:txBody>
          <a:bodyPr wrap="square" rtlCol="0">
            <a:spAutoFit/>
          </a:bodyPr>
          <a:lstStyle/>
          <a:p>
            <a:r>
              <a:rPr lang="en-US" b="1" dirty="0">
                <a:solidFill>
                  <a:srgbClr val="FF0000"/>
                </a:solidFill>
              </a:rPr>
              <a:t>Permanent Housing</a:t>
            </a:r>
          </a:p>
        </p:txBody>
      </p:sp>
      <p:sp>
        <p:nvSpPr>
          <p:cNvPr id="25" name="Right Arrow 24"/>
          <p:cNvSpPr/>
          <p:nvPr/>
        </p:nvSpPr>
        <p:spPr>
          <a:xfrm>
            <a:off x="2971799" y="6019321"/>
            <a:ext cx="3449477" cy="4191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3032524" y="1523955"/>
            <a:ext cx="32004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14300" y="6611779"/>
            <a:ext cx="8763000" cy="246221"/>
          </a:xfrm>
          <a:prstGeom prst="rect">
            <a:avLst/>
          </a:prstGeom>
          <a:noFill/>
        </p:spPr>
        <p:txBody>
          <a:bodyPr wrap="square" rtlCol="0">
            <a:spAutoFit/>
          </a:bodyPr>
          <a:lstStyle/>
          <a:p>
            <a:pPr algn="ctr"/>
            <a:r>
              <a:rPr lang="en-US" sz="1000" dirty="0"/>
              <a:t>All veterans offered Permanent Housing First and enter Transitional Housing by choice. TH residents continuously offered exits to Permanent Housing.</a:t>
            </a:r>
          </a:p>
        </p:txBody>
      </p:sp>
      <p:sp>
        <p:nvSpPr>
          <p:cNvPr id="36" name="TextBox 35"/>
          <p:cNvSpPr txBox="1"/>
          <p:nvPr/>
        </p:nvSpPr>
        <p:spPr>
          <a:xfrm>
            <a:off x="3793097" y="6078721"/>
            <a:ext cx="2836303" cy="276999"/>
          </a:xfrm>
          <a:prstGeom prst="rect">
            <a:avLst/>
          </a:prstGeom>
          <a:noFill/>
        </p:spPr>
        <p:txBody>
          <a:bodyPr wrap="square" rtlCol="0">
            <a:spAutoFit/>
          </a:bodyPr>
          <a:lstStyle/>
          <a:p>
            <a:r>
              <a:rPr lang="en-US" sz="1200" dirty="0"/>
              <a:t>Housing First Emphasis</a:t>
            </a:r>
          </a:p>
        </p:txBody>
      </p:sp>
      <p:sp>
        <p:nvSpPr>
          <p:cNvPr id="37" name="Subtitle 2"/>
          <p:cNvSpPr txBox="1">
            <a:spLocks/>
          </p:cNvSpPr>
          <p:nvPr/>
        </p:nvSpPr>
        <p:spPr>
          <a:xfrm>
            <a:off x="6562725" y="4830309"/>
            <a:ext cx="2362200" cy="719076"/>
          </a:xfrm>
          <a:prstGeom prst="rect">
            <a:avLst/>
          </a:prstGeom>
          <a:ln>
            <a:solidFill>
              <a:schemeClr val="accent1"/>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Public Housing Units</a:t>
            </a:r>
          </a:p>
          <a:p>
            <a:r>
              <a:rPr lang="en-US" sz="1600" dirty="0">
                <a:solidFill>
                  <a:schemeClr val="tx1"/>
                </a:solidFill>
                <a:latin typeface="+mj-lt"/>
              </a:rPr>
              <a:t>(Veteran Preference)</a:t>
            </a:r>
          </a:p>
        </p:txBody>
      </p:sp>
      <p:sp>
        <p:nvSpPr>
          <p:cNvPr id="38" name="Subtitle 2"/>
          <p:cNvSpPr txBox="1">
            <a:spLocks/>
          </p:cNvSpPr>
          <p:nvPr/>
        </p:nvSpPr>
        <p:spPr>
          <a:xfrm>
            <a:off x="152400" y="5271700"/>
            <a:ext cx="2514600" cy="595700"/>
          </a:xfrm>
          <a:prstGeom prst="rect">
            <a:avLst/>
          </a:prstGeom>
          <a:ln>
            <a:solidFill>
              <a:schemeClr val="accent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a:solidFill>
                  <a:schemeClr val="tx1"/>
                </a:solidFill>
                <a:latin typeface="+mj-lt"/>
              </a:rPr>
              <a:t>Emergency Family Housing Program</a:t>
            </a:r>
          </a:p>
        </p:txBody>
      </p:sp>
      <p:sp>
        <p:nvSpPr>
          <p:cNvPr id="40" name="Title 1"/>
          <p:cNvSpPr txBox="1">
            <a:spLocks/>
          </p:cNvSpPr>
          <p:nvPr/>
        </p:nvSpPr>
        <p:spPr>
          <a:xfrm>
            <a:off x="142875" y="2722576"/>
            <a:ext cx="2514600" cy="4572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Hope Center</a:t>
            </a:r>
          </a:p>
        </p:txBody>
      </p:sp>
      <p:sp>
        <p:nvSpPr>
          <p:cNvPr id="41" name="Title 1"/>
          <p:cNvSpPr txBox="1">
            <a:spLocks/>
          </p:cNvSpPr>
          <p:nvPr/>
        </p:nvSpPr>
        <p:spPr>
          <a:xfrm>
            <a:off x="152400" y="2101801"/>
            <a:ext cx="2514600" cy="4572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Street Outreach, Unsheltered</a:t>
            </a:r>
          </a:p>
        </p:txBody>
      </p:sp>
      <p:sp>
        <p:nvSpPr>
          <p:cNvPr id="42" name="Title 1"/>
          <p:cNvSpPr txBox="1">
            <a:spLocks/>
          </p:cNvSpPr>
          <p:nvPr/>
        </p:nvSpPr>
        <p:spPr>
          <a:xfrm>
            <a:off x="152400" y="6023641"/>
            <a:ext cx="2514600" cy="4572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t>Day Centers</a:t>
            </a:r>
          </a:p>
        </p:txBody>
      </p:sp>
      <p:sp>
        <p:nvSpPr>
          <p:cNvPr id="43" name="Title 1"/>
          <p:cNvSpPr txBox="1">
            <a:spLocks/>
          </p:cNvSpPr>
          <p:nvPr/>
        </p:nvSpPr>
        <p:spPr>
          <a:xfrm>
            <a:off x="2732248" y="2109384"/>
            <a:ext cx="239552" cy="3897260"/>
          </a:xfrm>
          <a:prstGeom prst="rect">
            <a:avLst/>
          </a:prstGeom>
          <a:ln>
            <a:solidFill>
              <a:schemeClr val="accent1"/>
            </a:solidFill>
          </a:ln>
        </p:spPr>
        <p:txBody>
          <a:bodyPr vert="vert270"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 dirty="0">
                <a:solidFill>
                  <a:schemeClr val="tx2"/>
                </a:solidFill>
              </a:rPr>
              <a:t>Within 24 hours, names are sent to EVH Committee</a:t>
            </a:r>
          </a:p>
        </p:txBody>
      </p:sp>
      <p:sp>
        <p:nvSpPr>
          <p:cNvPr id="44" name="Right Arrow 43"/>
          <p:cNvSpPr/>
          <p:nvPr/>
        </p:nvSpPr>
        <p:spPr>
          <a:xfrm rot="19986179" flipV="1">
            <a:off x="3150571" y="2148917"/>
            <a:ext cx="840663" cy="39699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640697" y="1598066"/>
            <a:ext cx="2836303" cy="276999"/>
          </a:xfrm>
          <a:prstGeom prst="rect">
            <a:avLst/>
          </a:prstGeom>
          <a:noFill/>
        </p:spPr>
        <p:txBody>
          <a:bodyPr wrap="square" rtlCol="0">
            <a:spAutoFit/>
          </a:bodyPr>
          <a:lstStyle/>
          <a:p>
            <a:r>
              <a:rPr lang="en-US" sz="1200" dirty="0"/>
              <a:t>Housing First Emphasis</a:t>
            </a:r>
          </a:p>
        </p:txBody>
      </p:sp>
      <p:sp>
        <p:nvSpPr>
          <p:cNvPr id="46" name="Right Arrow 45"/>
          <p:cNvSpPr/>
          <p:nvPr/>
        </p:nvSpPr>
        <p:spPr>
          <a:xfrm rot="2433994" flipV="1">
            <a:off x="2969127" y="5537695"/>
            <a:ext cx="840663" cy="39699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p:cNvGrpSpPr/>
          <p:nvPr/>
        </p:nvGrpSpPr>
        <p:grpSpPr>
          <a:xfrm>
            <a:off x="4301725" y="2782559"/>
            <a:ext cx="647700" cy="473620"/>
            <a:chOff x="4343400" y="2846050"/>
            <a:chExt cx="647700" cy="473620"/>
          </a:xfrm>
        </p:grpSpPr>
        <p:sp>
          <p:nvSpPr>
            <p:cNvPr id="48" name="Down Arrow 47"/>
            <p:cNvSpPr/>
            <p:nvPr/>
          </p:nvSpPr>
          <p:spPr>
            <a:xfrm>
              <a:off x="4370044" y="2846050"/>
              <a:ext cx="621056" cy="47362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343400" y="2907268"/>
              <a:ext cx="647700" cy="369332"/>
            </a:xfrm>
            <a:prstGeom prst="rect">
              <a:avLst/>
            </a:prstGeom>
            <a:noFill/>
          </p:spPr>
          <p:txBody>
            <a:bodyPr wrap="square" rtlCol="0">
              <a:spAutoFit/>
            </a:bodyPr>
            <a:lstStyle/>
            <a:p>
              <a:pPr algn="ctr"/>
              <a:r>
                <a:rPr lang="en-US" sz="900" dirty="0"/>
                <a:t>Vet Choice</a:t>
              </a:r>
            </a:p>
          </p:txBody>
        </p:sp>
      </p:grpSp>
      <p:sp>
        <p:nvSpPr>
          <p:cNvPr id="50" name="Right Arrow 49"/>
          <p:cNvSpPr/>
          <p:nvPr/>
        </p:nvSpPr>
        <p:spPr>
          <a:xfrm flipV="1">
            <a:off x="5979120" y="3610572"/>
            <a:ext cx="539787" cy="39699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556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Criteria for Effectively Ending Veterans Homelessness</a:t>
            </a:r>
          </a:p>
        </p:txBody>
      </p:sp>
      <p:sp>
        <p:nvSpPr>
          <p:cNvPr id="3" name="Content Placeholder 2"/>
          <p:cNvSpPr>
            <a:spLocks noGrp="1"/>
          </p:cNvSpPr>
          <p:nvPr>
            <p:ph idx="1"/>
          </p:nvPr>
        </p:nvSpPr>
        <p:spPr>
          <a:xfrm>
            <a:off x="457200" y="1600200"/>
            <a:ext cx="8229600" cy="4953000"/>
          </a:xfrm>
        </p:spPr>
        <p:txBody>
          <a:bodyPr>
            <a:noAutofit/>
          </a:bodyPr>
          <a:lstStyle/>
          <a:p>
            <a:pPr marL="0" indent="0">
              <a:buNone/>
            </a:pPr>
            <a:r>
              <a:rPr lang="en-US" sz="1100" u="sng" dirty="0">
                <a:solidFill>
                  <a:schemeClr val="tx2"/>
                </a:solidFill>
              </a:rPr>
              <a:t>The Community has identified </a:t>
            </a:r>
            <a:r>
              <a:rPr lang="en-US" sz="1100" b="1" u="sng" dirty="0">
                <a:solidFill>
                  <a:schemeClr val="tx2"/>
                </a:solidFill>
              </a:rPr>
              <a:t>ALL </a:t>
            </a:r>
            <a:r>
              <a:rPr lang="en-US" sz="1100" u="sng" dirty="0">
                <a:solidFill>
                  <a:schemeClr val="tx2"/>
                </a:solidFill>
              </a:rPr>
              <a:t>Veterans experiencing homelessness</a:t>
            </a:r>
            <a:endParaRPr lang="en-US" sz="1100" b="1" u="sng" dirty="0">
              <a:solidFill>
                <a:schemeClr val="tx2"/>
              </a:solidFill>
            </a:endParaRPr>
          </a:p>
          <a:p>
            <a:pPr marL="0" indent="0">
              <a:buNone/>
            </a:pPr>
            <a:r>
              <a:rPr lang="en-US" sz="850" dirty="0"/>
              <a:t>The community has used coordinated outreach, multiple data sources, and other methods, to identify, enumerate, and engage all Veterans experiencing homelessness, including Veterans who experience chronic homelessness and Veterans who are unsheltered, as well as Veterans in shelters, Grant and Per Diem programs, other VA residential programs, other transitional housing programs, etc..</a:t>
            </a:r>
          </a:p>
          <a:p>
            <a:pPr marL="0" indent="0">
              <a:buNone/>
            </a:pPr>
            <a:endParaRPr lang="en-US" sz="850" dirty="0"/>
          </a:p>
          <a:p>
            <a:pPr marL="0" indent="0">
              <a:buNone/>
            </a:pPr>
            <a:r>
              <a:rPr lang="en-US" sz="1100" u="sng" dirty="0">
                <a:solidFill>
                  <a:schemeClr val="tx2"/>
                </a:solidFill>
              </a:rPr>
              <a:t>The community provides shelter immediately to </a:t>
            </a:r>
            <a:r>
              <a:rPr lang="en-US" sz="1100" b="1" u="sng" dirty="0">
                <a:solidFill>
                  <a:schemeClr val="tx2"/>
                </a:solidFill>
              </a:rPr>
              <a:t>ANY</a:t>
            </a:r>
            <a:r>
              <a:rPr lang="en-US" sz="1100" u="sng" dirty="0">
                <a:solidFill>
                  <a:schemeClr val="tx2"/>
                </a:solidFill>
              </a:rPr>
              <a:t> Veteran experiencing unsheltered homelessness who wants it.</a:t>
            </a:r>
          </a:p>
          <a:p>
            <a:pPr marL="0" indent="0">
              <a:buNone/>
            </a:pPr>
            <a:r>
              <a:rPr lang="en-US" sz="850" dirty="0"/>
              <a:t>The community also has the capacity to immediately offer and provide some form of shelter to any Veteran experiencing unsheltered homelessness in the community who wants it, while assisting the Veteran to swiftly achieve permanent housing. Access to shelter is not contingent on sobriety, minimum income requirements, lack of criminal record, or other unnecessary conditions.</a:t>
            </a:r>
          </a:p>
          <a:p>
            <a:pPr marL="0" indent="0">
              <a:buNone/>
            </a:pPr>
            <a:endParaRPr lang="en-US" sz="850" dirty="0"/>
          </a:p>
          <a:p>
            <a:pPr marL="0" indent="0">
              <a:buNone/>
            </a:pPr>
            <a:r>
              <a:rPr lang="en-US" sz="1100" u="sng" dirty="0">
                <a:solidFill>
                  <a:schemeClr val="tx2"/>
                </a:solidFill>
              </a:rPr>
              <a:t>The community provides service-intensive transitional housing only in</a:t>
            </a:r>
            <a:r>
              <a:rPr lang="en-US" sz="1100" b="1" u="sng" dirty="0">
                <a:solidFill>
                  <a:schemeClr val="tx2"/>
                </a:solidFill>
              </a:rPr>
              <a:t> LIMITED INSTANCES</a:t>
            </a:r>
            <a:r>
              <a:rPr lang="en-US" sz="1100" u="sng" dirty="0">
                <a:solidFill>
                  <a:schemeClr val="tx2"/>
                </a:solidFill>
              </a:rPr>
              <a:t>.</a:t>
            </a:r>
          </a:p>
          <a:p>
            <a:pPr marL="0" indent="0">
              <a:buNone/>
            </a:pPr>
            <a:r>
              <a:rPr lang="en-US" sz="850" dirty="0"/>
              <a:t>When transitional housing is provided to a Veteran, priority is placed on using it as a short-term option while working on a permanent housing solution. That may include: 1) using it as bridge housing for Veterans who are provided with permanent housing assistance but will need a place to stay while a unit is located, or 2) providing Veterans with a place to stay while they attempt to quickly find a permanent housing option for themselves. The community provides longer-term service-intensive transitional housing </a:t>
            </a:r>
            <a:r>
              <a:rPr lang="en-US" sz="850" b="1" dirty="0"/>
              <a:t>only when </a:t>
            </a:r>
            <a:r>
              <a:rPr lang="en-US" sz="850" dirty="0"/>
              <a:t>Veterans are offered a choice of a permanent housing intervention, including HUD-VASH, SSVF, or similar assistance, but instead choose to enter a transitional housing program to receive specialized services, such as recovery supports, prior to moving into permanent housing. Further, Veterans who choose to enter service-intensive transitional housing are provided with ongoing opportunities to express a preference for, to request, and to access a permanent housing intervention instead, through an at-least-monthly review of their individualized service and housing plans and their desired outcomes for services and housing.</a:t>
            </a:r>
          </a:p>
          <a:p>
            <a:pPr marL="0" indent="0">
              <a:buNone/>
            </a:pPr>
            <a:endParaRPr lang="en-US" sz="850" dirty="0"/>
          </a:p>
          <a:p>
            <a:pPr marL="0" indent="0">
              <a:buNone/>
            </a:pPr>
            <a:r>
              <a:rPr lang="en-US" sz="1100" u="sng" dirty="0">
                <a:solidFill>
                  <a:schemeClr val="tx2"/>
                </a:solidFill>
              </a:rPr>
              <a:t>The community has capacity to assist Veterans to </a:t>
            </a:r>
            <a:r>
              <a:rPr lang="en-US" sz="1100" b="1" u="sng" dirty="0">
                <a:solidFill>
                  <a:schemeClr val="tx2"/>
                </a:solidFill>
              </a:rPr>
              <a:t>SWIFTLY</a:t>
            </a:r>
            <a:r>
              <a:rPr lang="en-US" sz="1100" u="sng" dirty="0">
                <a:solidFill>
                  <a:schemeClr val="tx2"/>
                </a:solidFill>
              </a:rPr>
              <a:t> move into permanent housing.</a:t>
            </a:r>
          </a:p>
          <a:p>
            <a:pPr marL="0" indent="0">
              <a:buNone/>
            </a:pPr>
            <a:r>
              <a:rPr lang="en-US" sz="850" dirty="0"/>
              <a:t>The community has identified a permanent housing intervention for all Veterans known to be experiencing homelessness, including those Veterans who have chosen to enter transitional housing, and are able to assist Veterans to move into their permanent housing quickly and without barriers to entry, using Housing First principles and practices.</a:t>
            </a:r>
          </a:p>
          <a:p>
            <a:pPr marL="0" indent="0">
              <a:buNone/>
            </a:pPr>
            <a:endParaRPr lang="en-US" sz="850" dirty="0"/>
          </a:p>
          <a:p>
            <a:pPr marL="0" indent="0">
              <a:buNone/>
            </a:pPr>
            <a:r>
              <a:rPr lang="en-US" sz="1100" u="sng" dirty="0">
                <a:solidFill>
                  <a:schemeClr val="tx2"/>
                </a:solidFill>
              </a:rPr>
              <a:t>The community has resources, plans, partnerships, and </a:t>
            </a:r>
            <a:r>
              <a:rPr lang="en-US" sz="1100" b="1" u="sng" dirty="0">
                <a:solidFill>
                  <a:schemeClr val="tx2"/>
                </a:solidFill>
              </a:rPr>
              <a:t>SYSTEM CAPACITY </a:t>
            </a:r>
            <a:r>
              <a:rPr lang="en-US" sz="1100" u="sng" dirty="0">
                <a:solidFill>
                  <a:schemeClr val="tx2"/>
                </a:solidFill>
              </a:rPr>
              <a:t>in place should any Veteran become homeless or be at risk of homelessness in the future.</a:t>
            </a:r>
          </a:p>
          <a:p>
            <a:pPr marL="0" indent="0">
              <a:buNone/>
            </a:pPr>
            <a:r>
              <a:rPr lang="en-US" sz="850" dirty="0"/>
              <a:t>The community has resources, plans, and system capacity in place for identifying and addressing the housing and services needs of: 1) Veterans entering or returning to homelessness, and 2) Veterans at risk of homelessness. That means: a) The community is routinely using multiple data sources and conducting comprehensive outreach and engagement efforts to identify and assist homeless and at-risk Veterans and to understand where Veterans are entering the system. b) The community has an adequate level of resources and the capacity to provide appropriate services that will, whenever possible, prevent homelessness for at-risk Veterans. c) The community has an adequate level of resources and appropriate plans and services in place to continue to assist Veterans to swiftly move into permanent housing and to promote the long-term housing stability of all Veterans who have entered permanent housing.</a:t>
            </a:r>
          </a:p>
        </p:txBody>
      </p:sp>
      <p:sp>
        <p:nvSpPr>
          <p:cNvPr id="4" name="Text Placeholder 3"/>
          <p:cNvSpPr>
            <a:spLocks noGrp="1"/>
          </p:cNvSpPr>
          <p:nvPr>
            <p:ph type="body" sz="quarter" idx="13"/>
          </p:nvPr>
        </p:nvSpPr>
        <p:spPr/>
        <p:txBody>
          <a:bodyPr>
            <a:normAutofit/>
          </a:bodyPr>
          <a:lstStyle/>
          <a:p>
            <a:r>
              <a:rPr lang="en-US" dirty="0"/>
              <a:t>Lexington-Fayette County Every Veteran Housed Committee</a:t>
            </a:r>
          </a:p>
        </p:txBody>
      </p:sp>
    </p:spTree>
    <p:extLst>
      <p:ext uri="{BB962C8B-B14F-4D97-AF65-F5344CB8AC3E}">
        <p14:creationId xmlns:p14="http://schemas.microsoft.com/office/powerpoint/2010/main" val="903722845"/>
      </p:ext>
    </p:extLst>
  </p:cSld>
  <p:clrMapOvr>
    <a:masterClrMapping/>
  </p:clrMapOvr>
</p:sld>
</file>

<file path=ppt/theme/theme1.xml><?xml version="1.0" encoding="utf-8"?>
<a:theme xmlns:a="http://schemas.openxmlformats.org/drawingml/2006/main" name="Office Theme">
  <a:themeElements>
    <a:clrScheme name="Lexington">
      <a:dk1>
        <a:srgbClr val="444444"/>
      </a:dk1>
      <a:lt1>
        <a:sysClr val="window" lastClr="FFFFFF"/>
      </a:lt1>
      <a:dk2>
        <a:srgbClr val="0959A7"/>
      </a:dk2>
      <a:lt2>
        <a:srgbClr val="7B7B7B"/>
      </a:lt2>
      <a:accent1>
        <a:srgbClr val="3498DB"/>
      </a:accent1>
      <a:accent2>
        <a:srgbClr val="E74C3C"/>
      </a:accent2>
      <a:accent3>
        <a:srgbClr val="2ECC71"/>
      </a:accent3>
      <a:accent4>
        <a:srgbClr val="0959A7"/>
      </a:accent4>
      <a:accent5>
        <a:srgbClr val="1ABC9C"/>
      </a:accent5>
      <a:accent6>
        <a:srgbClr val="E67E22"/>
      </a:accent6>
      <a:hlink>
        <a:srgbClr val="2C3E50"/>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LFUCG Presentation Template (PowerPoint 2007+)</Template>
  <TotalTime>500</TotalTime>
  <Words>2508</Words>
  <Application>Microsoft Office PowerPoint</Application>
  <PresentationFormat>On-screen Show (4:3)</PresentationFormat>
  <Paragraphs>228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Calisto MT</vt:lpstr>
      <vt:lpstr>Courier New</vt:lpstr>
      <vt:lpstr>Wingdings</vt:lpstr>
      <vt:lpstr>Office Theme</vt:lpstr>
      <vt:lpstr>Lexington-Fayette County   Every Veteran Housed Committee</vt:lpstr>
      <vt:lpstr>Definition of “Veteran” </vt:lpstr>
      <vt:lpstr>Order of the Day</vt:lpstr>
      <vt:lpstr>Continuum of Care </vt:lpstr>
      <vt:lpstr>Every Veteran Housed Committee</vt:lpstr>
      <vt:lpstr>PowerPoint Presentation</vt:lpstr>
      <vt:lpstr>PowerPoint Presentation</vt:lpstr>
      <vt:lpstr>PowerPoint Presentation</vt:lpstr>
      <vt:lpstr>Criteria for Effectively Ending Veterans Homelessness</vt:lpstr>
      <vt:lpstr>Benchmarks for Effectively Ending Veterans Homelessness</vt:lpstr>
      <vt:lpstr>Current Benchmark Data – last 90 days (COVID-19)</vt:lpstr>
      <vt:lpstr>Department of Veteran Affairs</vt:lpstr>
      <vt:lpstr>Volunteers of America, Mid-States</vt:lpstr>
      <vt:lpstr>Volunteers of America, Mid-States</vt:lpstr>
      <vt:lpstr>Volunteers of America, Mid-States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Lexington-Fayette County  Every Veteran Housed Committee</dc:title>
  <dc:creator>Polly A Ruddick</dc:creator>
  <cp:lastModifiedBy>Lockhart, Kelsey (LRC)</cp:lastModifiedBy>
  <cp:revision>35</cp:revision>
  <dcterms:created xsi:type="dcterms:W3CDTF">2020-09-08T13:39:40Z</dcterms:created>
  <dcterms:modified xsi:type="dcterms:W3CDTF">2020-09-22T13:18:18Z</dcterms:modified>
</cp:coreProperties>
</file>