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Average"/>
      <p:regular r:id="rId35"/>
    </p:embeddedFont>
    <p:embeddedFont>
      <p:font typeface="Oswal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6F6731-4ABE-4250-A38F-326639F4F32D}">
  <a:tblStyle styleId="{F66F6731-4ABE-4250-A38F-326639F4F32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Average-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swald-bold.fntdata"/><Relationship Id="rId14" Type="http://schemas.openxmlformats.org/officeDocument/2006/relationships/slide" Target="slides/slide8.xml"/><Relationship Id="rId36" Type="http://schemas.openxmlformats.org/officeDocument/2006/relationships/font" Target="fonts/Oswald-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4fe7e97cc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4fe7e97cc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4fe7e97cc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4fe7e97cc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4fe7e97cc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4fe7e97cc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a4fe7e97cc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a4fe7e97cc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4fe7e97cc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a4fe7e97cc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4fe7e97cc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4fe7e97cc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4fe7e97cc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4fe7e97cc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4fe7e97cc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4fe7e97cc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4fe7e97cc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4fe7e97cc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4fe7e97cc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a4fe7e97cc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a4fe7e97c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a4fe7e97c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4fe7e97cc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a4fe7e97cc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a4fe7e97cc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a4fe7e97cc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4fe7e97cc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4fe7e97cc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4fe7e97cc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4fe7e97cc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a4fe7e97cc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a4fe7e97cc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4fe7e97cc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4fe7e97cc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a4fe7e97cc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a4fe7e97cc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4fe7e97cc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a4fe7e97cc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ec06b0ec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ec06b0ec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4fe7e97c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4fe7e97c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4fe7e97c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4fe7e97c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4fe7e97c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a4fe7e97c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4fe7e97c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4fe7e97c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4fe7e97c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4fe7e97c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4fe7e97c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4fe7e97c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4fe7e97c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4fe7e97c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Police Social Worker</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Kelly Pompilio, Alexandria PSW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FIRE/EMS</a:t>
            </a:r>
            <a:endParaRPr/>
          </a:p>
        </p:txBody>
      </p:sp>
      <p:sp>
        <p:nvSpPr>
          <p:cNvPr id="122" name="Google Shape;122;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Senior Citizens (Falls, lift assistance)</a:t>
            </a:r>
            <a:endParaRPr b="1"/>
          </a:p>
          <a:p>
            <a:pPr indent="0" lvl="0" marL="0" rtl="0" algn="l">
              <a:spcBef>
                <a:spcPts val="1600"/>
              </a:spcBef>
              <a:spcAft>
                <a:spcPts val="0"/>
              </a:spcAft>
              <a:buNone/>
            </a:pPr>
            <a:r>
              <a:rPr b="1" lang="en"/>
              <a:t>OD runs</a:t>
            </a:r>
            <a:endParaRPr b="1"/>
          </a:p>
          <a:p>
            <a:pPr indent="0" lvl="0" marL="0" rtl="0" algn="l">
              <a:spcBef>
                <a:spcPts val="1600"/>
              </a:spcBef>
              <a:spcAft>
                <a:spcPts val="1600"/>
              </a:spcAft>
              <a:buNone/>
            </a:pPr>
            <a:r>
              <a:rPr b="1" lang="en"/>
              <a:t>MH Crisis Calls</a:t>
            </a:r>
            <a:endParaRPr b="1"/>
          </a:p>
        </p:txBody>
      </p:sp>
      <p:pic>
        <p:nvPicPr>
          <p:cNvPr id="123" name="Google Shape;123;p22"/>
          <p:cNvPicPr preferRelativeResize="0"/>
          <p:nvPr/>
        </p:nvPicPr>
        <p:blipFill>
          <a:blip r:embed="rId3">
            <a:alphaModFix/>
          </a:blip>
          <a:stretch>
            <a:fillRect/>
          </a:stretch>
        </p:blipFill>
        <p:spPr>
          <a:xfrm>
            <a:off x="152400" y="3280800"/>
            <a:ext cx="2021634" cy="1710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CODE ENFORCEMENT</a:t>
            </a:r>
            <a:endParaRPr/>
          </a:p>
        </p:txBody>
      </p:sp>
      <p:sp>
        <p:nvSpPr>
          <p:cNvPr id="129" name="Google Shape;129;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Identify people who have code violations and can’t fix them</a:t>
            </a:r>
            <a:endParaRPr b="1"/>
          </a:p>
          <a:p>
            <a:pPr indent="0" lvl="0" marL="0" rtl="0" algn="l">
              <a:spcBef>
                <a:spcPts val="1600"/>
              </a:spcBef>
              <a:spcAft>
                <a:spcPts val="0"/>
              </a:spcAft>
              <a:buNone/>
            </a:pPr>
            <a:r>
              <a:rPr b="1" lang="en"/>
              <a:t>Recurring</a:t>
            </a:r>
            <a:r>
              <a:rPr b="1" lang="en"/>
              <a:t> yard conditions</a:t>
            </a:r>
            <a:endParaRPr b="1"/>
          </a:p>
          <a:p>
            <a:pPr indent="0" lvl="0" marL="0" rtl="0" algn="l">
              <a:spcBef>
                <a:spcPts val="1600"/>
              </a:spcBef>
              <a:spcAft>
                <a:spcPts val="1600"/>
              </a:spcAft>
              <a:buNone/>
            </a:pPr>
            <a:r>
              <a:rPr b="1" lang="en"/>
              <a:t>Noise complaints/Neighbor disputes</a:t>
            </a:r>
            <a:endParaRPr b="1"/>
          </a:p>
        </p:txBody>
      </p:sp>
      <p:pic>
        <p:nvPicPr>
          <p:cNvPr id="130" name="Google Shape;130;p23"/>
          <p:cNvPicPr preferRelativeResize="0"/>
          <p:nvPr/>
        </p:nvPicPr>
        <p:blipFill>
          <a:blip r:embed="rId3">
            <a:alphaModFix/>
          </a:blip>
          <a:stretch>
            <a:fillRect/>
          </a:stretch>
        </p:blipFill>
        <p:spPr>
          <a:xfrm>
            <a:off x="4650450" y="2754400"/>
            <a:ext cx="4067725" cy="2237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BENEFITS FOR CLIENTS</a:t>
            </a:r>
            <a:endParaRPr/>
          </a:p>
        </p:txBody>
      </p:sp>
      <p:sp>
        <p:nvSpPr>
          <p:cNvPr id="136" name="Google Shape;136;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a:p>
            <a:pPr indent="0" lvl="0" marL="0" rtl="0" algn="l">
              <a:spcBef>
                <a:spcPts val="1600"/>
              </a:spcBef>
              <a:spcAft>
                <a:spcPts val="1600"/>
              </a:spcAft>
              <a:buNone/>
            </a:pPr>
            <a:r>
              <a:t/>
            </a:r>
            <a:endParaRPr b="1"/>
          </a:p>
        </p:txBody>
      </p:sp>
      <p:sp>
        <p:nvSpPr>
          <p:cNvPr id="137" name="Google Shape;137;p24"/>
          <p:cNvSpPr/>
          <p:nvPr/>
        </p:nvSpPr>
        <p:spPr>
          <a:xfrm>
            <a:off x="896475" y="2353225"/>
            <a:ext cx="4000482" cy="1266300"/>
          </a:xfrm>
          <a:prstGeom prst="flowChartTerminator">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4"/>
          <p:cNvSpPr/>
          <p:nvPr/>
        </p:nvSpPr>
        <p:spPr>
          <a:xfrm>
            <a:off x="3727075" y="3088325"/>
            <a:ext cx="4000482" cy="1266300"/>
          </a:xfrm>
          <a:prstGeom prst="flowChartTerminator">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4"/>
          <p:cNvSpPr txBox="1"/>
          <p:nvPr/>
        </p:nvSpPr>
        <p:spPr>
          <a:xfrm>
            <a:off x="1378325" y="2812675"/>
            <a:ext cx="2723100" cy="4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latin typeface="Average"/>
                <a:ea typeface="Average"/>
                <a:cs typeface="Average"/>
                <a:sym typeface="Average"/>
              </a:rPr>
              <a:t>Acts as an advocate</a:t>
            </a:r>
            <a:endParaRPr b="1">
              <a:latin typeface="Average"/>
              <a:ea typeface="Average"/>
              <a:cs typeface="Average"/>
              <a:sym typeface="Average"/>
            </a:endParaRPr>
          </a:p>
        </p:txBody>
      </p:sp>
      <p:sp>
        <p:nvSpPr>
          <p:cNvPr id="140" name="Google Shape;140;p24"/>
          <p:cNvSpPr txBox="1"/>
          <p:nvPr/>
        </p:nvSpPr>
        <p:spPr>
          <a:xfrm>
            <a:off x="4235825" y="3217175"/>
            <a:ext cx="3081600" cy="100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latin typeface="Average"/>
                <a:ea typeface="Average"/>
                <a:cs typeface="Average"/>
                <a:sym typeface="Average"/>
              </a:rPr>
              <a:t>Assesses needs and provides intervention and referrals</a:t>
            </a:r>
            <a:endParaRPr b="1" sz="1800">
              <a:latin typeface="Average"/>
              <a:ea typeface="Average"/>
              <a:cs typeface="Average"/>
              <a:sym typeface="Average"/>
            </a:endParaRPr>
          </a:p>
          <a:p>
            <a:pPr indent="0" lvl="0" marL="0" rtl="0" algn="l">
              <a:spcBef>
                <a:spcPts val="1600"/>
              </a:spcBef>
              <a:spcAft>
                <a:spcPts val="0"/>
              </a:spcAft>
              <a:buNone/>
            </a:pPr>
            <a:r>
              <a:t/>
            </a:r>
            <a:endParaRPr>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BENEFITS FOR COMMUNITY</a:t>
            </a:r>
            <a:endParaRPr/>
          </a:p>
        </p:txBody>
      </p:sp>
      <p:sp>
        <p:nvSpPr>
          <p:cNvPr id="146" name="Google Shape;14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147" name="Google Shape;147;p25"/>
          <p:cNvSpPr/>
          <p:nvPr/>
        </p:nvSpPr>
        <p:spPr>
          <a:xfrm>
            <a:off x="537875" y="1019700"/>
            <a:ext cx="3372900" cy="3104100"/>
          </a:xfrm>
          <a:prstGeom prst="flowChartConnector">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5"/>
          <p:cNvSpPr/>
          <p:nvPr/>
        </p:nvSpPr>
        <p:spPr>
          <a:xfrm>
            <a:off x="2885550" y="2084300"/>
            <a:ext cx="3372900" cy="3104100"/>
          </a:xfrm>
          <a:prstGeom prst="flowChartConnector">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5"/>
          <p:cNvSpPr/>
          <p:nvPr/>
        </p:nvSpPr>
        <p:spPr>
          <a:xfrm>
            <a:off x="5339675" y="685800"/>
            <a:ext cx="3372900" cy="3104100"/>
          </a:xfrm>
          <a:prstGeom prst="flowChartConnector">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5"/>
          <p:cNvSpPr txBox="1"/>
          <p:nvPr/>
        </p:nvSpPr>
        <p:spPr>
          <a:xfrm>
            <a:off x="885325" y="2084300"/>
            <a:ext cx="24204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latin typeface="Average"/>
                <a:ea typeface="Average"/>
                <a:cs typeface="Average"/>
                <a:sym typeface="Average"/>
              </a:rPr>
              <a:t>Acts as a liaison</a:t>
            </a:r>
            <a:endParaRPr b="1" sz="1800">
              <a:latin typeface="Average"/>
              <a:ea typeface="Average"/>
              <a:cs typeface="Average"/>
              <a:sym typeface="Average"/>
            </a:endParaRPr>
          </a:p>
          <a:p>
            <a:pPr indent="0" lvl="0" marL="0" rtl="0" algn="l">
              <a:spcBef>
                <a:spcPts val="1600"/>
              </a:spcBef>
              <a:spcAft>
                <a:spcPts val="0"/>
              </a:spcAft>
              <a:buNone/>
            </a:pPr>
            <a:r>
              <a:t/>
            </a:r>
            <a:endParaRPr>
              <a:latin typeface="Average"/>
              <a:ea typeface="Average"/>
              <a:cs typeface="Average"/>
              <a:sym typeface="Average"/>
            </a:endParaRPr>
          </a:p>
        </p:txBody>
      </p:sp>
      <p:sp>
        <p:nvSpPr>
          <p:cNvPr id="151" name="Google Shape;151;p25"/>
          <p:cNvSpPr txBox="1"/>
          <p:nvPr/>
        </p:nvSpPr>
        <p:spPr>
          <a:xfrm>
            <a:off x="3305725" y="3148850"/>
            <a:ext cx="2286000" cy="11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latin typeface="Average"/>
                <a:ea typeface="Average"/>
                <a:cs typeface="Average"/>
                <a:sym typeface="Average"/>
              </a:rPr>
              <a:t>Increase satisfaction among community members</a:t>
            </a:r>
            <a:endParaRPr b="1">
              <a:latin typeface="Average"/>
              <a:ea typeface="Average"/>
              <a:cs typeface="Average"/>
              <a:sym typeface="Average"/>
            </a:endParaRPr>
          </a:p>
        </p:txBody>
      </p:sp>
      <p:sp>
        <p:nvSpPr>
          <p:cNvPr id="152" name="Google Shape;152;p25"/>
          <p:cNvSpPr txBox="1"/>
          <p:nvPr/>
        </p:nvSpPr>
        <p:spPr>
          <a:xfrm>
            <a:off x="5916700" y="1683150"/>
            <a:ext cx="2375700" cy="11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latin typeface="Average"/>
                <a:ea typeface="Average"/>
                <a:cs typeface="Average"/>
                <a:sym typeface="Average"/>
              </a:rPr>
              <a:t>Sharp reduction in the number of repeat calls for service</a:t>
            </a:r>
            <a:endParaRPr b="1" sz="1800">
              <a:latin typeface="Average"/>
              <a:ea typeface="Average"/>
              <a:cs typeface="Average"/>
              <a:sym typeface="Average"/>
            </a:endParaRPr>
          </a:p>
          <a:p>
            <a:pPr indent="0" lvl="0" marL="0" rtl="0" algn="l">
              <a:spcBef>
                <a:spcPts val="1600"/>
              </a:spcBef>
              <a:spcAft>
                <a:spcPts val="0"/>
              </a:spcAft>
              <a:buNone/>
            </a:pPr>
            <a:r>
              <a:t/>
            </a:r>
            <a:endParaRPr>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244450" y="279047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REFERRAL</a:t>
            </a:r>
            <a:r>
              <a:rPr lang="en"/>
              <a:t> PROCEDURES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RESIDENTS</a:t>
            </a:r>
            <a:endParaRPr/>
          </a:p>
        </p:txBody>
      </p:sp>
      <p:sp>
        <p:nvSpPr>
          <p:cNvPr id="163" name="Google Shape;163;p2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Police Reports/Officer Call Responses</a:t>
            </a:r>
            <a:endParaRPr/>
          </a:p>
          <a:p>
            <a:pPr indent="0" lvl="0" marL="0" rtl="0" algn="l">
              <a:spcBef>
                <a:spcPts val="1600"/>
              </a:spcBef>
              <a:spcAft>
                <a:spcPts val="0"/>
              </a:spcAft>
              <a:buNone/>
            </a:pPr>
            <a:r>
              <a:rPr lang="en"/>
              <a:t>Officer Request-Officers</a:t>
            </a:r>
            <a:endParaRPr/>
          </a:p>
          <a:p>
            <a:pPr indent="0" lvl="0" marL="0" rtl="0" algn="l">
              <a:spcBef>
                <a:spcPts val="1600"/>
              </a:spcBef>
              <a:spcAft>
                <a:spcPts val="0"/>
              </a:spcAft>
              <a:buNone/>
            </a:pPr>
            <a:r>
              <a:rPr lang="en"/>
              <a:t>CID Request</a:t>
            </a:r>
            <a:endParaRPr/>
          </a:p>
          <a:p>
            <a:pPr indent="0" lvl="0" marL="0" rtl="0" algn="l">
              <a:spcBef>
                <a:spcPts val="1600"/>
              </a:spcBef>
              <a:spcAft>
                <a:spcPts val="0"/>
              </a:spcAft>
              <a:buNone/>
            </a:pPr>
            <a:r>
              <a:rPr lang="en"/>
              <a:t>Walk-in referrals</a:t>
            </a:r>
            <a:endParaRPr/>
          </a:p>
          <a:p>
            <a:pPr indent="0" lvl="0" marL="0" rtl="0" algn="l">
              <a:spcBef>
                <a:spcPts val="1600"/>
              </a:spcBef>
              <a:spcAft>
                <a:spcPts val="0"/>
              </a:spcAft>
              <a:buNone/>
            </a:pPr>
            <a:r>
              <a:rPr lang="en"/>
              <a:t>Fire/EMS referrals</a:t>
            </a:r>
            <a:endParaRPr/>
          </a:p>
          <a:p>
            <a:pPr indent="0" lvl="0" marL="0" rtl="0" algn="l">
              <a:spcBef>
                <a:spcPts val="1600"/>
              </a:spcBef>
              <a:spcAft>
                <a:spcPts val="0"/>
              </a:spcAft>
              <a:buNone/>
            </a:pPr>
            <a:r>
              <a:rPr lang="en"/>
              <a:t>Code Enforcement Referrals</a:t>
            </a:r>
            <a:endParaRPr/>
          </a:p>
          <a:p>
            <a:pPr indent="0" lvl="0" marL="0" rtl="0" algn="l">
              <a:spcBef>
                <a:spcPts val="1600"/>
              </a:spcBef>
              <a:spcAft>
                <a:spcPts val="1600"/>
              </a:spcAft>
              <a:buNone/>
            </a:pPr>
            <a:r>
              <a:rPr lang="en"/>
              <a:t>Community Partner Referrals</a:t>
            </a:r>
            <a:endParaRPr/>
          </a:p>
        </p:txBody>
      </p:sp>
      <p:sp>
        <p:nvSpPr>
          <p:cNvPr id="164" name="Google Shape;164;p27"/>
          <p:cNvSpPr txBox="1"/>
          <p:nvPr>
            <p:ph idx="2" type="body"/>
          </p:nvPr>
        </p:nvSpPr>
        <p:spPr>
          <a:xfrm>
            <a:off x="4832400" y="728400"/>
            <a:ext cx="3999900" cy="30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Family/Friend Referrals</a:t>
            </a:r>
            <a:endParaRPr/>
          </a:p>
          <a:p>
            <a:pPr indent="0" lvl="0" marL="0" rtl="0" algn="l">
              <a:spcBef>
                <a:spcPts val="1600"/>
              </a:spcBef>
              <a:spcAft>
                <a:spcPts val="0"/>
              </a:spcAft>
              <a:buNone/>
            </a:pPr>
            <a:r>
              <a:rPr lang="en"/>
              <a:t>City Council Members/Mayor Referrals</a:t>
            </a:r>
            <a:endParaRPr/>
          </a:p>
          <a:p>
            <a:pPr indent="0" lvl="0" marL="0" rtl="0" algn="l">
              <a:spcBef>
                <a:spcPts val="1600"/>
              </a:spcBef>
              <a:spcAft>
                <a:spcPts val="0"/>
              </a:spcAft>
              <a:buNone/>
            </a:pPr>
            <a:r>
              <a:rPr lang="en"/>
              <a:t>Victims/Witness requests</a:t>
            </a:r>
            <a:endParaRPr/>
          </a:p>
          <a:p>
            <a:pPr indent="0" lvl="0" marL="0" rtl="0" algn="l">
              <a:spcBef>
                <a:spcPts val="1600"/>
              </a:spcBef>
              <a:spcAft>
                <a:spcPts val="0"/>
              </a:spcAft>
              <a:buNone/>
            </a:pPr>
            <a:r>
              <a:rPr lang="en"/>
              <a:t>The Counseling Units of the Campbell Co. School District or Catholic Schools</a:t>
            </a:r>
            <a:endParaRPr/>
          </a:p>
          <a:p>
            <a:pPr indent="0" lvl="0" marL="0" rtl="0" algn="l">
              <a:spcBef>
                <a:spcPts val="1600"/>
              </a:spcBef>
              <a:spcAft>
                <a:spcPts val="0"/>
              </a:spcAft>
              <a:buNone/>
            </a:pPr>
            <a:r>
              <a:rPr lang="en"/>
              <a:t>Outside social service agencies who are dealing with City Residents</a:t>
            </a:r>
            <a:endParaRPr/>
          </a:p>
          <a:p>
            <a:pPr indent="0" lvl="0" marL="0" rtl="0" algn="l">
              <a:spcBef>
                <a:spcPts val="1600"/>
              </a:spcBef>
              <a:spcAft>
                <a:spcPts val="1600"/>
              </a:spcAft>
              <a:buNone/>
            </a:pPr>
            <a:r>
              <a:t/>
            </a:r>
            <a:endParaRPr/>
          </a:p>
        </p:txBody>
      </p:sp>
      <p:pic>
        <p:nvPicPr>
          <p:cNvPr id="165" name="Google Shape;165;p27"/>
          <p:cNvPicPr preferRelativeResize="0"/>
          <p:nvPr/>
        </p:nvPicPr>
        <p:blipFill>
          <a:blip r:embed="rId3">
            <a:alphaModFix/>
          </a:blip>
          <a:stretch>
            <a:fillRect/>
          </a:stretch>
        </p:blipFill>
        <p:spPr>
          <a:xfrm>
            <a:off x="7530359" y="3963525"/>
            <a:ext cx="1376899" cy="11015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NON-RESIDENTS</a:t>
            </a:r>
            <a:endParaRPr/>
          </a:p>
        </p:txBody>
      </p:sp>
      <p:sp>
        <p:nvSpPr>
          <p:cNvPr id="171" name="Google Shape;171;p2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Request from other PD’s</a:t>
            </a:r>
            <a:endParaRPr/>
          </a:p>
          <a:p>
            <a:pPr indent="0" lvl="0" marL="0" rtl="0" algn="l">
              <a:spcBef>
                <a:spcPts val="1600"/>
              </a:spcBef>
              <a:spcAft>
                <a:spcPts val="1600"/>
              </a:spcAft>
              <a:buNone/>
            </a:pPr>
            <a:r>
              <a:rPr lang="en"/>
              <a:t>Victims of crime within the city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FOLLOW UP</a:t>
            </a:r>
            <a:endParaRPr/>
          </a:p>
        </p:txBody>
      </p:sp>
      <p:sp>
        <p:nvSpPr>
          <p:cNvPr id="177" name="Google Shape;177;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PSW’s typically respond the next day when the situation is less volatile. If PSW is familiar with the individual and the scene is secured and safe the PSW may respond with officers.</a:t>
            </a:r>
            <a:endParaRPr/>
          </a:p>
          <a:p>
            <a:pPr indent="0" lvl="0" marL="0" rtl="0" algn="l">
              <a:spcBef>
                <a:spcPts val="1600"/>
              </a:spcBef>
              <a:spcAft>
                <a:spcPts val="0"/>
              </a:spcAft>
              <a:buNone/>
            </a:pPr>
            <a:r>
              <a:rPr lang="en"/>
              <a:t>PSW’s provide 24-hour immediate onsite response that includes needs assessment, crisis intervention techniques and appropriate referrals to other agencies if necessary.</a:t>
            </a:r>
            <a:endParaRPr/>
          </a:p>
          <a:p>
            <a:pPr indent="0" lvl="0" marL="0" rtl="0" algn="l">
              <a:spcBef>
                <a:spcPts val="1600"/>
              </a:spcBef>
              <a:spcAft>
                <a:spcPts val="0"/>
              </a:spcAft>
              <a:buNone/>
            </a:pPr>
            <a:r>
              <a:rPr lang="en"/>
              <a:t>PSW’s prevention efforts are supported by preventive patrols where social workers return periodically to problem sites to monitor client progress</a:t>
            </a:r>
            <a:endParaRPr/>
          </a:p>
          <a:p>
            <a:pPr indent="0" lvl="0" marL="0" rtl="0" algn="l">
              <a:spcBef>
                <a:spcPts val="1600"/>
              </a:spcBef>
              <a:spcAft>
                <a:spcPts val="1600"/>
              </a:spcAft>
              <a:buNone/>
            </a:pPr>
            <a:r>
              <a:rPr lang="en"/>
              <a:t>If PSW’s are called to a scene to assist officers, they are not to be primary units unless the call initiated by them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1626450"/>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OUTCOMES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1"/>
          <p:cNvPicPr preferRelativeResize="0"/>
          <p:nvPr/>
        </p:nvPicPr>
        <p:blipFill>
          <a:blip r:embed="rId3">
            <a:alphaModFix/>
          </a:blip>
          <a:stretch>
            <a:fillRect/>
          </a:stretch>
        </p:blipFill>
        <p:spPr>
          <a:xfrm>
            <a:off x="448250" y="178388"/>
            <a:ext cx="7944975" cy="4786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POLICE SOCIAL WORKER</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→Highly Specialized Field in Social Work</a:t>
            </a:r>
            <a:endParaRPr b="1"/>
          </a:p>
          <a:p>
            <a:pPr indent="0" lvl="0" marL="0" rtl="0" algn="l">
              <a:spcBef>
                <a:spcPts val="1600"/>
              </a:spcBef>
              <a:spcAft>
                <a:spcPts val="0"/>
              </a:spcAft>
              <a:buNone/>
            </a:pPr>
            <a:r>
              <a:rPr b="1" lang="en"/>
              <a:t>→PSW acts as a liaison between the Public Service </a:t>
            </a:r>
            <a:endParaRPr b="1"/>
          </a:p>
          <a:p>
            <a:pPr indent="0" lvl="0" marL="0" rtl="0" algn="l">
              <a:spcBef>
                <a:spcPts val="1600"/>
              </a:spcBef>
              <a:spcAft>
                <a:spcPts val="0"/>
              </a:spcAft>
              <a:buNone/>
            </a:pPr>
            <a:r>
              <a:rPr b="1" lang="en"/>
              <a:t>departments within a city and the citizens</a:t>
            </a:r>
            <a:endParaRPr b="1"/>
          </a:p>
          <a:p>
            <a:pPr indent="0" lvl="0" marL="0" rtl="0" algn="l">
              <a:spcBef>
                <a:spcPts val="1600"/>
              </a:spcBef>
              <a:spcAft>
                <a:spcPts val="0"/>
              </a:spcAft>
              <a:buNone/>
            </a:pPr>
            <a:r>
              <a:rPr b="1" lang="en"/>
              <a:t>→PSW’s are civilians employed to assist police officers in providing social services as part of community policing</a:t>
            </a:r>
            <a:endParaRPr b="1"/>
          </a:p>
          <a:p>
            <a:pPr indent="0" lvl="0" marL="0" rtl="0" algn="l">
              <a:spcBef>
                <a:spcPts val="1600"/>
              </a:spcBef>
              <a:spcAft>
                <a:spcPts val="1600"/>
              </a:spcAft>
              <a:buNone/>
            </a:pPr>
            <a:r>
              <a:rPr b="1" lang="en"/>
              <a:t>→PSW’s work directly with victims and families within communities in need of crisis intervention by helping to define the problem, examining options, and creating a safety plan</a:t>
            </a:r>
            <a:endParaRPr b="1"/>
          </a:p>
        </p:txBody>
      </p:sp>
      <p:pic>
        <p:nvPicPr>
          <p:cNvPr id="67" name="Google Shape;67;p14"/>
          <p:cNvPicPr preferRelativeResize="0"/>
          <p:nvPr/>
        </p:nvPicPr>
        <p:blipFill>
          <a:blip r:embed="rId3">
            <a:alphaModFix/>
          </a:blip>
          <a:stretch>
            <a:fillRect/>
          </a:stretch>
        </p:blipFill>
        <p:spPr>
          <a:xfrm>
            <a:off x="6215400" y="142625"/>
            <a:ext cx="2429125" cy="2429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2"/>
          <p:cNvPicPr preferRelativeResize="0"/>
          <p:nvPr/>
        </p:nvPicPr>
        <p:blipFill>
          <a:blip r:embed="rId3">
            <a:alphaModFix/>
          </a:blip>
          <a:stretch>
            <a:fillRect/>
          </a:stretch>
        </p:blipFill>
        <p:spPr>
          <a:xfrm>
            <a:off x="571500" y="217812"/>
            <a:ext cx="7810500" cy="4707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t>
            </a:r>
            <a:endParaRPr/>
          </a:p>
        </p:txBody>
      </p:sp>
      <p:pic>
        <p:nvPicPr>
          <p:cNvPr id="198" name="Google Shape;198;p33"/>
          <p:cNvPicPr preferRelativeResize="0"/>
          <p:nvPr/>
        </p:nvPicPr>
        <p:blipFill>
          <a:blip r:embed="rId3">
            <a:alphaModFix/>
          </a:blip>
          <a:stretch>
            <a:fillRect/>
          </a:stretch>
        </p:blipFill>
        <p:spPr>
          <a:xfrm>
            <a:off x="181325" y="1622451"/>
            <a:ext cx="4648400" cy="3334750"/>
          </a:xfrm>
          <a:prstGeom prst="rect">
            <a:avLst/>
          </a:prstGeom>
          <a:noFill/>
          <a:ln>
            <a:noFill/>
          </a:ln>
        </p:spPr>
      </p:pic>
      <p:graphicFrame>
        <p:nvGraphicFramePr>
          <p:cNvPr id="199" name="Google Shape;199;p33"/>
          <p:cNvGraphicFramePr/>
          <p:nvPr/>
        </p:nvGraphicFramePr>
        <p:xfrm>
          <a:off x="1714500" y="364175"/>
          <a:ext cx="3000000" cy="3000000"/>
        </p:xfrm>
        <a:graphic>
          <a:graphicData uri="http://schemas.openxmlformats.org/drawingml/2006/table">
            <a:tbl>
              <a:tblPr>
                <a:noFill/>
                <a:tableStyleId>{F66F6731-4ABE-4250-A38F-326639F4F32D}</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2018</a:t>
                      </a:r>
                      <a:endParaRPr/>
                    </a:p>
                  </a:txBody>
                  <a:tcPr marT="91425" marB="91425" marR="91425" marL="91425">
                    <a:solidFill>
                      <a:srgbClr val="4A86E8"/>
                    </a:solidFill>
                  </a:tcPr>
                </a:tc>
                <a:tc>
                  <a:txBody>
                    <a:bodyPr/>
                    <a:lstStyle/>
                    <a:p>
                      <a:pPr indent="0" lvl="0" marL="0" rtl="0" algn="l">
                        <a:spcBef>
                          <a:spcPts val="0"/>
                        </a:spcBef>
                        <a:spcAft>
                          <a:spcPts val="0"/>
                        </a:spcAft>
                        <a:buNone/>
                      </a:pPr>
                      <a:r>
                        <a:rPr lang="en"/>
                        <a:t>2019</a:t>
                      </a:r>
                      <a:endParaRPr/>
                    </a:p>
                  </a:txBody>
                  <a:tcPr marT="91425" marB="91425" marR="91425" marL="91425">
                    <a:solidFill>
                      <a:srgbClr val="4A86E8"/>
                    </a:solidFill>
                  </a:tcPr>
                </a:tc>
                <a:tc>
                  <a:txBody>
                    <a:bodyPr/>
                    <a:lstStyle/>
                    <a:p>
                      <a:pPr indent="0" lvl="0" marL="0" rtl="0" algn="l">
                        <a:spcBef>
                          <a:spcPts val="0"/>
                        </a:spcBef>
                        <a:spcAft>
                          <a:spcPts val="0"/>
                        </a:spcAft>
                        <a:buNone/>
                      </a:pPr>
                      <a:r>
                        <a:rPr lang="en"/>
                        <a:t>2020</a:t>
                      </a:r>
                      <a:endParaRPr/>
                    </a:p>
                  </a:txBody>
                  <a:tcPr marT="91425" marB="91425" marR="91425" marL="91425">
                    <a:solidFill>
                      <a:srgbClr val="4A86E8"/>
                    </a:solidFill>
                  </a:tcPr>
                </a:tc>
              </a:tr>
              <a:tr h="381000">
                <a:tc>
                  <a:txBody>
                    <a:bodyPr/>
                    <a:lstStyle/>
                    <a:p>
                      <a:pPr indent="0" lvl="0" marL="0" rtl="0" algn="l">
                        <a:spcBef>
                          <a:spcPts val="0"/>
                        </a:spcBef>
                        <a:spcAft>
                          <a:spcPts val="0"/>
                        </a:spcAft>
                        <a:buNone/>
                      </a:pPr>
                      <a:r>
                        <a:rPr lang="en"/>
                        <a:t>Successful</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168</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490</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N/A</a:t>
                      </a:r>
                      <a:endParaRPr/>
                    </a:p>
                  </a:txBody>
                  <a:tcPr marT="91425" marB="91425" marR="91425" marL="91425">
                    <a:solidFill>
                      <a:srgbClr val="00FF00"/>
                    </a:solidFill>
                  </a:tcPr>
                </a:tc>
              </a:tr>
              <a:tr h="381000">
                <a:tc>
                  <a:txBody>
                    <a:bodyPr/>
                    <a:lstStyle/>
                    <a:p>
                      <a:pPr indent="0" lvl="0" marL="0" rtl="0" algn="l">
                        <a:spcBef>
                          <a:spcPts val="0"/>
                        </a:spcBef>
                        <a:spcAft>
                          <a:spcPts val="0"/>
                        </a:spcAft>
                        <a:buNone/>
                      </a:pPr>
                      <a:r>
                        <a:rPr lang="en"/>
                        <a:t>Unsuccessful</a:t>
                      </a:r>
                      <a:endParaRPr/>
                    </a:p>
                  </a:txBody>
                  <a:tcPr marT="91425" marB="91425" marR="91425" marL="91425">
                    <a:solidFill>
                      <a:srgbClr val="9900FF"/>
                    </a:solidFill>
                  </a:tcPr>
                </a:tc>
                <a:tc>
                  <a:txBody>
                    <a:bodyPr/>
                    <a:lstStyle/>
                    <a:p>
                      <a:pPr indent="0" lvl="0" marL="0" rtl="0" algn="l">
                        <a:spcBef>
                          <a:spcPts val="0"/>
                        </a:spcBef>
                        <a:spcAft>
                          <a:spcPts val="0"/>
                        </a:spcAft>
                        <a:buNone/>
                      </a:pPr>
                      <a:r>
                        <a:rPr lang="en"/>
                        <a:t>3</a:t>
                      </a:r>
                      <a:endParaRPr/>
                    </a:p>
                  </a:txBody>
                  <a:tcPr marT="91425" marB="91425" marR="91425" marL="91425">
                    <a:solidFill>
                      <a:srgbClr val="9900FF"/>
                    </a:solidFill>
                  </a:tcPr>
                </a:tc>
                <a:tc>
                  <a:txBody>
                    <a:bodyPr/>
                    <a:lstStyle/>
                    <a:p>
                      <a:pPr indent="0" lvl="0" marL="0" rtl="0" algn="l">
                        <a:spcBef>
                          <a:spcPts val="0"/>
                        </a:spcBef>
                        <a:spcAft>
                          <a:spcPts val="0"/>
                        </a:spcAft>
                        <a:buNone/>
                      </a:pPr>
                      <a:r>
                        <a:rPr lang="en"/>
                        <a:t>11</a:t>
                      </a:r>
                      <a:endParaRPr/>
                    </a:p>
                  </a:txBody>
                  <a:tcPr marT="91425" marB="91425" marR="91425" marL="91425">
                    <a:solidFill>
                      <a:srgbClr val="9900FF"/>
                    </a:solidFill>
                  </a:tcPr>
                </a:tc>
                <a:tc>
                  <a:txBody>
                    <a:bodyPr/>
                    <a:lstStyle/>
                    <a:p>
                      <a:pPr indent="0" lvl="0" marL="0" rtl="0" algn="l">
                        <a:spcBef>
                          <a:spcPts val="0"/>
                        </a:spcBef>
                        <a:spcAft>
                          <a:spcPts val="0"/>
                        </a:spcAft>
                        <a:buNone/>
                      </a:pPr>
                      <a:r>
                        <a:rPr lang="en"/>
                        <a:t>N/A</a:t>
                      </a:r>
                      <a:endParaRPr/>
                    </a:p>
                  </a:txBody>
                  <a:tcPr marT="91425" marB="91425" marR="91425" marL="91425">
                    <a:solidFill>
                      <a:srgbClr val="9900FF"/>
                    </a:solidFill>
                  </a:tcPr>
                </a:tc>
              </a:tr>
            </a:tbl>
          </a:graphicData>
        </a:graphic>
      </p:graphicFrame>
      <p:sp>
        <p:nvSpPr>
          <p:cNvPr id="200" name="Google Shape;200;p33"/>
          <p:cNvSpPr txBox="1"/>
          <p:nvPr/>
        </p:nvSpPr>
        <p:spPr>
          <a:xfrm>
            <a:off x="5132300" y="2039475"/>
            <a:ext cx="3742800" cy="264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400">
                <a:solidFill>
                  <a:srgbClr val="FFFFFF"/>
                </a:solidFill>
                <a:latin typeface="Average"/>
                <a:ea typeface="Average"/>
                <a:cs typeface="Average"/>
                <a:sym typeface="Average"/>
              </a:rPr>
              <a:t>SUCCESSFUL  </a:t>
            </a:r>
            <a:endParaRPr b="1" sz="3400">
              <a:solidFill>
                <a:srgbClr val="FFFFFF"/>
              </a:solidFill>
              <a:latin typeface="Average"/>
              <a:ea typeface="Average"/>
              <a:cs typeface="Average"/>
              <a:sym typeface="Average"/>
            </a:endParaRPr>
          </a:p>
          <a:p>
            <a:pPr indent="0" lvl="0" marL="0" rtl="0" algn="ctr">
              <a:spcBef>
                <a:spcPts val="0"/>
              </a:spcBef>
              <a:spcAft>
                <a:spcPts val="0"/>
              </a:spcAft>
              <a:buNone/>
            </a:pPr>
            <a:r>
              <a:rPr b="1" lang="en" sz="3400">
                <a:solidFill>
                  <a:srgbClr val="FFFFFF"/>
                </a:solidFill>
                <a:latin typeface="Average"/>
                <a:ea typeface="Average"/>
                <a:cs typeface="Average"/>
                <a:sym typeface="Average"/>
              </a:rPr>
              <a:t>VS</a:t>
            </a:r>
            <a:endParaRPr b="1" sz="3400">
              <a:solidFill>
                <a:srgbClr val="FFFFFF"/>
              </a:solidFill>
              <a:latin typeface="Average"/>
              <a:ea typeface="Average"/>
              <a:cs typeface="Average"/>
              <a:sym typeface="Average"/>
            </a:endParaRPr>
          </a:p>
          <a:p>
            <a:pPr indent="0" lvl="0" marL="0" rtl="0" algn="ctr">
              <a:spcBef>
                <a:spcPts val="0"/>
              </a:spcBef>
              <a:spcAft>
                <a:spcPts val="0"/>
              </a:spcAft>
              <a:buNone/>
            </a:pPr>
            <a:r>
              <a:rPr b="1" lang="en" sz="3400">
                <a:solidFill>
                  <a:srgbClr val="FFFFFF"/>
                </a:solidFill>
                <a:latin typeface="Average"/>
                <a:ea typeface="Average"/>
                <a:cs typeface="Average"/>
                <a:sym typeface="Average"/>
              </a:rPr>
              <a:t> UNSUCCESSFUL</a:t>
            </a:r>
            <a:endParaRPr b="1" sz="3400">
              <a:solidFill>
                <a:srgbClr val="FFFFFF"/>
              </a:solidFill>
              <a:latin typeface="Average"/>
              <a:ea typeface="Average"/>
              <a:cs typeface="Average"/>
              <a:sym typeface="Averag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MENTAL HEALTH</a:t>
            </a:r>
            <a:endParaRPr/>
          </a:p>
        </p:txBody>
      </p:sp>
      <p:sp>
        <p:nvSpPr>
          <p:cNvPr id="206" name="Google Shape;206;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Mental Health Issues</a:t>
            </a:r>
            <a:endParaRPr/>
          </a:p>
          <a:p>
            <a:pPr indent="0" lvl="0" marL="0" rtl="0" algn="l">
              <a:spcBef>
                <a:spcPts val="1600"/>
              </a:spcBef>
              <a:spcAft>
                <a:spcPts val="1600"/>
              </a:spcAft>
              <a:buNone/>
            </a:pPr>
            <a:r>
              <a:rPr lang="en"/>
              <a:t>47 years old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911 CALLS</a:t>
            </a:r>
            <a:endParaRPr/>
          </a:p>
        </p:txBody>
      </p:sp>
      <p:sp>
        <p:nvSpPr>
          <p:cNvPr id="212" name="Google Shape;212;p3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September 2017-November 2018-63 Police Calls</a:t>
            </a:r>
            <a:endParaRPr/>
          </a:p>
          <a:p>
            <a:pPr indent="0" lvl="0" marL="0" rtl="0" algn="l">
              <a:spcBef>
                <a:spcPts val="1600"/>
              </a:spcBef>
              <a:spcAft>
                <a:spcPts val="0"/>
              </a:spcAft>
              <a:buNone/>
            </a:pPr>
            <a:r>
              <a:rPr lang="en"/>
              <a:t>Trouble disturbance</a:t>
            </a:r>
            <a:endParaRPr/>
          </a:p>
          <a:p>
            <a:pPr indent="0" lvl="0" marL="0" rtl="0" algn="l">
              <a:spcBef>
                <a:spcPts val="1600"/>
              </a:spcBef>
              <a:spcAft>
                <a:spcPts val="0"/>
              </a:spcAft>
              <a:buNone/>
            </a:pPr>
            <a:r>
              <a:rPr lang="en"/>
              <a:t>Suspicious activity</a:t>
            </a:r>
            <a:endParaRPr/>
          </a:p>
          <a:p>
            <a:pPr indent="0" lvl="0" marL="0" rtl="0" algn="l">
              <a:spcBef>
                <a:spcPts val="1600"/>
              </a:spcBef>
              <a:spcAft>
                <a:spcPts val="0"/>
              </a:spcAft>
              <a:buNone/>
            </a:pPr>
            <a:r>
              <a:rPr lang="en"/>
              <a:t>Welfare checks</a:t>
            </a:r>
            <a:endParaRPr/>
          </a:p>
          <a:p>
            <a:pPr indent="0" lvl="0" marL="0" rtl="0" algn="l">
              <a:spcBef>
                <a:spcPts val="1600"/>
              </a:spcBef>
              <a:spcAft>
                <a:spcPts val="0"/>
              </a:spcAft>
              <a:buNone/>
            </a:pPr>
            <a:r>
              <a:rPr lang="en"/>
              <a:t>Neighbor dispute</a:t>
            </a:r>
            <a:endParaRPr/>
          </a:p>
          <a:p>
            <a:pPr indent="0" lvl="0" marL="0" rtl="0" algn="l">
              <a:spcBef>
                <a:spcPts val="1600"/>
              </a:spcBef>
              <a:spcAft>
                <a:spcPts val="0"/>
              </a:spcAft>
              <a:buNone/>
            </a:pPr>
            <a:r>
              <a:rPr lang="en"/>
              <a:t>Domestics</a:t>
            </a:r>
            <a:endParaRPr/>
          </a:p>
          <a:p>
            <a:pPr indent="0" lvl="0" marL="0" rtl="0" algn="l">
              <a:spcBef>
                <a:spcPts val="1600"/>
              </a:spcBef>
              <a:spcAft>
                <a:spcPts val="1600"/>
              </a:spcAft>
              <a:buNone/>
            </a:pPr>
            <a:r>
              <a:rPr lang="en"/>
              <a:t> </a:t>
            </a:r>
            <a:endParaRPr/>
          </a:p>
        </p:txBody>
      </p:sp>
      <p:sp>
        <p:nvSpPr>
          <p:cNvPr id="213" name="Google Shape;213;p3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Public Intoxication</a:t>
            </a:r>
            <a:endParaRPr/>
          </a:p>
          <a:p>
            <a:pPr indent="0" lvl="0" marL="0" rtl="0" algn="l">
              <a:spcBef>
                <a:spcPts val="1600"/>
              </a:spcBef>
              <a:spcAft>
                <a:spcPts val="0"/>
              </a:spcAft>
              <a:buNone/>
            </a:pPr>
            <a:r>
              <a:rPr lang="en"/>
              <a:t>CIT runs (outside naked, going through yards, talking/yelling at self)</a:t>
            </a:r>
            <a:endParaRPr/>
          </a:p>
          <a:p>
            <a:pPr indent="0" lvl="0" marL="0" rtl="0" algn="l">
              <a:spcBef>
                <a:spcPts val="1600"/>
              </a:spcBef>
              <a:spcAft>
                <a:spcPts val="0"/>
              </a:spcAft>
              <a:buNone/>
            </a:pPr>
            <a:r>
              <a:rPr lang="en"/>
              <a:t>Harassment</a:t>
            </a:r>
            <a:endParaRPr/>
          </a:p>
          <a:p>
            <a:pPr indent="0" lvl="0" marL="0" rtl="0" algn="l">
              <a:spcBef>
                <a:spcPts val="1600"/>
              </a:spcBef>
              <a:spcAft>
                <a:spcPts val="0"/>
              </a:spcAft>
              <a:buNone/>
            </a:pPr>
            <a:r>
              <a:rPr lang="en"/>
              <a:t>Complaints on yard/house conditions</a:t>
            </a:r>
            <a:endParaRPr/>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PSW</a:t>
            </a:r>
            <a:endParaRPr/>
          </a:p>
        </p:txBody>
      </p:sp>
      <p:sp>
        <p:nvSpPr>
          <p:cNvPr id="219" name="Google Shape;219;p36"/>
          <p:cNvSpPr txBox="1"/>
          <p:nvPr>
            <p:ph idx="1" type="body"/>
          </p:nvPr>
        </p:nvSpPr>
        <p:spPr>
          <a:xfrm>
            <a:off x="311700" y="1152475"/>
            <a:ext cx="39999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Arranged for SUN Admission</a:t>
            </a:r>
            <a:endParaRPr/>
          </a:p>
          <a:p>
            <a:pPr indent="0" lvl="0" marL="0" rtl="0" algn="l">
              <a:spcBef>
                <a:spcPts val="1600"/>
              </a:spcBef>
              <a:spcAft>
                <a:spcPts val="0"/>
              </a:spcAft>
              <a:buNone/>
            </a:pPr>
            <a:r>
              <a:rPr lang="en"/>
              <a:t>Court Advocacy</a:t>
            </a:r>
            <a:endParaRPr/>
          </a:p>
          <a:p>
            <a:pPr indent="0" lvl="0" marL="0" rtl="0" algn="l">
              <a:spcBef>
                <a:spcPts val="1600"/>
              </a:spcBef>
              <a:spcAft>
                <a:spcPts val="0"/>
              </a:spcAft>
              <a:buNone/>
            </a:pPr>
            <a:r>
              <a:rPr lang="en"/>
              <a:t>Advocated Mental Health Court then assisted him with navigated through court system</a:t>
            </a:r>
            <a:endParaRPr/>
          </a:p>
          <a:p>
            <a:pPr indent="0" lvl="0" marL="0" rtl="0" algn="l">
              <a:spcBef>
                <a:spcPts val="1600"/>
              </a:spcBef>
              <a:spcAft>
                <a:spcPts val="0"/>
              </a:spcAft>
              <a:buNone/>
            </a:pPr>
            <a:r>
              <a:rPr lang="en"/>
              <a:t>Arranged for Psychological assessment</a:t>
            </a:r>
            <a:endParaRPr/>
          </a:p>
          <a:p>
            <a:pPr indent="0" lvl="0" marL="0" rtl="0" algn="l">
              <a:spcBef>
                <a:spcPts val="1600"/>
              </a:spcBef>
              <a:spcAft>
                <a:spcPts val="0"/>
              </a:spcAft>
              <a:buNone/>
            </a:pPr>
            <a:r>
              <a:rPr lang="en"/>
              <a:t>Chaplain</a:t>
            </a:r>
            <a:endParaRPr/>
          </a:p>
          <a:p>
            <a:pPr indent="0" lvl="0" marL="0" rtl="0" algn="l">
              <a:spcBef>
                <a:spcPts val="1600"/>
              </a:spcBef>
              <a:spcAft>
                <a:spcPts val="0"/>
              </a:spcAft>
              <a:buNone/>
            </a:pPr>
            <a:r>
              <a:rPr lang="en"/>
              <a:t>Transported</a:t>
            </a:r>
            <a:endParaRPr/>
          </a:p>
          <a:p>
            <a:pPr indent="0" lvl="0" marL="0" rtl="0" algn="l">
              <a:spcBef>
                <a:spcPts val="1600"/>
              </a:spcBef>
              <a:spcAft>
                <a:spcPts val="0"/>
              </a:spcAft>
              <a:buNone/>
            </a:pPr>
            <a:r>
              <a:rPr lang="en"/>
              <a:t>Advocated for medication treatment and assisted with medication management</a:t>
            </a:r>
            <a:endParaRPr/>
          </a:p>
          <a:p>
            <a:pPr indent="0" lvl="0" marL="0" rtl="0" algn="l">
              <a:spcBef>
                <a:spcPts val="1600"/>
              </a:spcBef>
              <a:spcAft>
                <a:spcPts val="1600"/>
              </a:spcAft>
              <a:buNone/>
            </a:pPr>
            <a:r>
              <a:t/>
            </a:r>
            <a:endParaRPr/>
          </a:p>
        </p:txBody>
      </p:sp>
      <p:sp>
        <p:nvSpPr>
          <p:cNvPr id="220" name="Google Shape;220;p3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Connected with community service </a:t>
            </a:r>
            <a:endParaRPr/>
          </a:p>
          <a:p>
            <a:pPr indent="0" lvl="0" marL="0" rtl="0" algn="l">
              <a:spcBef>
                <a:spcPts val="1600"/>
              </a:spcBef>
              <a:spcAft>
                <a:spcPts val="0"/>
              </a:spcAft>
              <a:buNone/>
            </a:pPr>
            <a:r>
              <a:rPr lang="en"/>
              <a:t>Assisted with obtaining social security </a:t>
            </a:r>
            <a:endParaRPr/>
          </a:p>
          <a:p>
            <a:pPr indent="0" lvl="0" marL="0" rtl="0" algn="l">
              <a:spcBef>
                <a:spcPts val="1600"/>
              </a:spcBef>
              <a:spcAft>
                <a:spcPts val="0"/>
              </a:spcAft>
              <a:buNone/>
            </a:pPr>
            <a:r>
              <a:rPr lang="en"/>
              <a:t>Symptom management</a:t>
            </a:r>
            <a:endParaRPr/>
          </a:p>
          <a:p>
            <a:pPr indent="0" lvl="0" marL="0" rtl="0" algn="l">
              <a:spcBef>
                <a:spcPts val="1600"/>
              </a:spcBef>
              <a:spcAft>
                <a:spcPts val="0"/>
              </a:spcAft>
              <a:buNone/>
            </a:pPr>
            <a:r>
              <a:rPr lang="en"/>
              <a:t>Connection to AA</a:t>
            </a:r>
            <a:endParaRPr/>
          </a:p>
          <a:p>
            <a:pPr indent="0" lvl="0" marL="0" rtl="0" algn="l">
              <a:spcBef>
                <a:spcPts val="1600"/>
              </a:spcBef>
              <a:spcAft>
                <a:spcPts val="0"/>
              </a:spcAft>
              <a:buNone/>
            </a:pPr>
            <a:r>
              <a:rPr lang="en"/>
              <a:t>Referral to Primary Care Provider and Psychiatrist</a:t>
            </a:r>
            <a:endParaRPr/>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ph type="title"/>
          </p:nvPr>
        </p:nvSpPr>
        <p:spPr>
          <a:xfrm>
            <a:off x="311700" y="265602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NO MORE POLICE CALLS!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a:t>
            </a:r>
            <a:endParaRPr/>
          </a:p>
        </p:txBody>
      </p:sp>
      <p:sp>
        <p:nvSpPr>
          <p:cNvPr id="231" name="Google Shape;231;p38"/>
          <p:cNvSpPr txBox="1"/>
          <p:nvPr>
            <p:ph idx="1" type="body"/>
          </p:nvPr>
        </p:nvSpPr>
        <p:spPr>
          <a:xfrm>
            <a:off x="5859100" y="1109375"/>
            <a:ext cx="2973300" cy="39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Software System</a:t>
            </a:r>
            <a:endParaRPr b="1"/>
          </a:p>
          <a:p>
            <a:pPr indent="0" lvl="0" marL="0" rtl="0" algn="l">
              <a:spcBef>
                <a:spcPts val="1600"/>
              </a:spcBef>
              <a:spcAft>
                <a:spcPts val="0"/>
              </a:spcAft>
              <a:buNone/>
            </a:pPr>
            <a:r>
              <a:rPr b="1" lang="en"/>
              <a:t>Collaboration-HIPPA</a:t>
            </a:r>
            <a:endParaRPr b="1"/>
          </a:p>
          <a:p>
            <a:pPr indent="0" lvl="0" marL="0" rtl="0" algn="l">
              <a:spcBef>
                <a:spcPts val="1600"/>
              </a:spcBef>
              <a:spcAft>
                <a:spcPts val="0"/>
              </a:spcAft>
              <a:buNone/>
            </a:pPr>
            <a:r>
              <a:rPr b="1" lang="en"/>
              <a:t>Awareness of PSW</a:t>
            </a:r>
            <a:endParaRPr b="1"/>
          </a:p>
          <a:p>
            <a:pPr indent="0" lvl="0" marL="0" rtl="0" algn="l">
              <a:spcBef>
                <a:spcPts val="1600"/>
              </a:spcBef>
              <a:spcAft>
                <a:spcPts val="1600"/>
              </a:spcAft>
              <a:buNone/>
            </a:pPr>
            <a:r>
              <a:rPr b="1" lang="en"/>
              <a:t>Role confusion within community and community partners</a:t>
            </a:r>
            <a:endParaRPr b="1"/>
          </a:p>
        </p:txBody>
      </p:sp>
      <p:cxnSp>
        <p:nvCxnSpPr>
          <p:cNvPr id="232" name="Google Shape;232;p38"/>
          <p:cNvCxnSpPr/>
          <p:nvPr/>
        </p:nvCxnSpPr>
        <p:spPr>
          <a:xfrm rot="10800000">
            <a:off x="762100" y="3473825"/>
            <a:ext cx="11100" cy="0"/>
          </a:xfrm>
          <a:prstGeom prst="straightConnector1">
            <a:avLst/>
          </a:prstGeom>
          <a:noFill/>
          <a:ln cap="flat" cmpd="sng" w="9525">
            <a:solidFill>
              <a:schemeClr val="dk2"/>
            </a:solidFill>
            <a:prstDash val="solid"/>
            <a:round/>
            <a:headEnd len="med" w="med" type="none"/>
            <a:tailEnd len="med" w="med" type="none"/>
          </a:ln>
        </p:spPr>
      </p:cxnSp>
      <p:pic>
        <p:nvPicPr>
          <p:cNvPr id="233" name="Google Shape;233;p38"/>
          <p:cNvPicPr preferRelativeResize="0"/>
          <p:nvPr/>
        </p:nvPicPr>
        <p:blipFill>
          <a:blip r:embed="rId3">
            <a:alphaModFix/>
          </a:blip>
          <a:stretch>
            <a:fillRect/>
          </a:stretch>
        </p:blipFill>
        <p:spPr>
          <a:xfrm>
            <a:off x="2" y="1017725"/>
            <a:ext cx="5859106" cy="4125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9"/>
          <p:cNvSpPr txBox="1"/>
          <p:nvPr>
            <p:ph type="title"/>
          </p:nvPr>
        </p:nvSpPr>
        <p:spPr>
          <a:xfrm>
            <a:off x="265500" y="3642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MYTHS ABOUT APD PSW’S</a:t>
            </a:r>
            <a:endParaRPr/>
          </a:p>
        </p:txBody>
      </p:sp>
      <p:sp>
        <p:nvSpPr>
          <p:cNvPr id="239" name="Google Shape;239;p3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Grant Funded/Employment</a:t>
            </a:r>
            <a:endParaRPr/>
          </a:p>
          <a:p>
            <a:pPr indent="0" lvl="0" marL="0" rtl="0" algn="l">
              <a:spcBef>
                <a:spcPts val="1600"/>
              </a:spcBef>
              <a:spcAft>
                <a:spcPts val="0"/>
              </a:spcAft>
              <a:buNone/>
            </a:pPr>
            <a:r>
              <a:rPr lang="en"/>
              <a:t>First Responder</a:t>
            </a:r>
            <a:endParaRPr/>
          </a:p>
          <a:p>
            <a:pPr indent="0" lvl="0" marL="0" rtl="0" algn="l">
              <a:spcBef>
                <a:spcPts val="1600"/>
              </a:spcBef>
              <a:spcAft>
                <a:spcPts val="0"/>
              </a:spcAft>
              <a:buNone/>
            </a:pPr>
            <a:r>
              <a:rPr lang="en"/>
              <a:t>Replace Police</a:t>
            </a:r>
            <a:endParaRPr/>
          </a:p>
          <a:p>
            <a:pPr indent="0" lvl="0" marL="0" rtl="0" algn="l">
              <a:spcBef>
                <a:spcPts val="1600"/>
              </a:spcBef>
              <a:spcAft>
                <a:spcPts val="1600"/>
              </a:spcAft>
              <a:buNone/>
            </a:pPr>
            <a:r>
              <a:rPr lang="en"/>
              <a:t>Unsafe</a:t>
            </a:r>
            <a:endParaRPr/>
          </a:p>
        </p:txBody>
      </p:sp>
      <p:pic>
        <p:nvPicPr>
          <p:cNvPr id="240" name="Google Shape;240;p39"/>
          <p:cNvPicPr preferRelativeResize="0"/>
          <p:nvPr/>
        </p:nvPicPr>
        <p:blipFill>
          <a:blip r:embed="rId3">
            <a:alphaModFix/>
          </a:blip>
          <a:stretch>
            <a:fillRect/>
          </a:stretch>
        </p:blipFill>
        <p:spPr>
          <a:xfrm>
            <a:off x="1345184" y="2343475"/>
            <a:ext cx="1885844" cy="22982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0"/>
          <p:cNvSpPr txBox="1"/>
          <p:nvPr/>
        </p:nvSpPr>
        <p:spPr>
          <a:xfrm>
            <a:off x="0" y="0"/>
            <a:ext cx="9144000" cy="514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900"/>
          </a:p>
          <a:p>
            <a:pPr indent="0" lvl="0" marL="0" rtl="0" algn="ctr">
              <a:spcBef>
                <a:spcPts val="0"/>
              </a:spcBef>
              <a:spcAft>
                <a:spcPts val="0"/>
              </a:spcAft>
              <a:buNone/>
            </a:pPr>
            <a:r>
              <a:t/>
            </a:r>
            <a:endParaRPr sz="2900"/>
          </a:p>
          <a:p>
            <a:pPr indent="0" lvl="0" marL="0" rtl="0" algn="ctr">
              <a:spcBef>
                <a:spcPts val="0"/>
              </a:spcBef>
              <a:spcAft>
                <a:spcPts val="0"/>
              </a:spcAft>
              <a:buNone/>
            </a:pPr>
            <a:r>
              <a:rPr lang="en" sz="2900"/>
              <a:t>Alexandria Police Department</a:t>
            </a:r>
            <a:endParaRPr sz="2900"/>
          </a:p>
          <a:p>
            <a:pPr indent="0" lvl="0" marL="0" rtl="0" algn="ctr">
              <a:spcBef>
                <a:spcPts val="0"/>
              </a:spcBef>
              <a:spcAft>
                <a:spcPts val="0"/>
              </a:spcAft>
              <a:buNone/>
            </a:pPr>
            <a:r>
              <a:rPr lang="en" sz="2900"/>
              <a:t>8236 West Main Street </a:t>
            </a:r>
            <a:endParaRPr sz="2900"/>
          </a:p>
          <a:p>
            <a:pPr indent="0" lvl="0" marL="0" rtl="0" algn="ctr">
              <a:spcBef>
                <a:spcPts val="0"/>
              </a:spcBef>
              <a:spcAft>
                <a:spcPts val="0"/>
              </a:spcAft>
              <a:buNone/>
            </a:pPr>
            <a:r>
              <a:rPr lang="en" sz="2900"/>
              <a:t>Alexandria, KY 41001</a:t>
            </a:r>
            <a:endParaRPr sz="2900"/>
          </a:p>
          <a:p>
            <a:pPr indent="0" lvl="0" marL="0" rtl="0" algn="ctr">
              <a:spcBef>
                <a:spcPts val="0"/>
              </a:spcBef>
              <a:spcAft>
                <a:spcPts val="0"/>
              </a:spcAft>
              <a:buNone/>
            </a:pPr>
            <a:r>
              <a:rPr lang="en" sz="2900"/>
              <a:t>859-635-4126</a:t>
            </a:r>
            <a:endParaRPr sz="2900"/>
          </a:p>
          <a:p>
            <a:pPr indent="0" lvl="0" marL="0" rtl="0" algn="ctr">
              <a:spcBef>
                <a:spcPts val="0"/>
              </a:spcBef>
              <a:spcAft>
                <a:spcPts val="0"/>
              </a:spcAft>
              <a:buNone/>
            </a:pPr>
            <a:r>
              <a:rPr lang="en" sz="2900"/>
              <a:t>KPompilio@alexandriaky.org</a:t>
            </a:r>
            <a:endParaRPr sz="2900"/>
          </a:p>
          <a:p>
            <a:pPr indent="0" lvl="0" marL="0" rtl="0" algn="ctr">
              <a:spcBef>
                <a:spcPts val="0"/>
              </a:spcBef>
              <a:spcAft>
                <a:spcPts val="0"/>
              </a:spcAft>
              <a:buNone/>
            </a:pPr>
            <a:r>
              <a:rPr lang="en" sz="2900"/>
              <a:t>CHensley@alexandriaky.org</a:t>
            </a:r>
            <a:endParaRPr sz="2900"/>
          </a:p>
          <a:p>
            <a:pPr indent="0" lvl="0" marL="0" rtl="0" algn="ctr">
              <a:spcBef>
                <a:spcPts val="0"/>
              </a:spcBef>
              <a:spcAft>
                <a:spcPts val="0"/>
              </a:spcAft>
              <a:buNone/>
            </a:pPr>
            <a:r>
              <a:rPr lang="en" sz="2900"/>
              <a:t>LCooper@alexandriaky.org</a:t>
            </a:r>
            <a:endParaRPr sz="2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Originated in 1970’s: Several police social service units were funded by a grant and placed throughout suburban Illinois. After the 3 year action-research project. PSW’s continued to operate,completely funded by their communities’ budgets.</a:t>
            </a:r>
            <a:endParaRPr/>
          </a:p>
          <a:p>
            <a:pPr indent="0" lvl="0" marL="0" rtl="0" algn="l">
              <a:spcBef>
                <a:spcPts val="1600"/>
              </a:spcBef>
              <a:spcAft>
                <a:spcPts val="1600"/>
              </a:spcAft>
              <a:buNone/>
            </a:pPr>
            <a:r>
              <a:t/>
            </a:r>
            <a:endParaRPr/>
          </a:p>
        </p:txBody>
      </p:sp>
      <p:pic>
        <p:nvPicPr>
          <p:cNvPr id="74" name="Google Shape;74;p15"/>
          <p:cNvPicPr preferRelativeResize="0"/>
          <p:nvPr/>
        </p:nvPicPr>
        <p:blipFill>
          <a:blip r:embed="rId3">
            <a:alphaModFix/>
          </a:blip>
          <a:stretch>
            <a:fillRect/>
          </a:stretch>
        </p:blipFill>
        <p:spPr>
          <a:xfrm>
            <a:off x="422650" y="2230449"/>
            <a:ext cx="4149350" cy="271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KENTUCKY</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Alexandria (2016)</a:t>
            </a:r>
            <a:endParaRPr b="1"/>
          </a:p>
          <a:p>
            <a:pPr indent="0" lvl="0" marL="0" rtl="0" algn="l">
              <a:spcBef>
                <a:spcPts val="1600"/>
              </a:spcBef>
              <a:spcAft>
                <a:spcPts val="0"/>
              </a:spcAft>
              <a:buNone/>
            </a:pPr>
            <a:r>
              <a:rPr b="1" lang="en"/>
              <a:t>Erlanger (2018)</a:t>
            </a:r>
            <a:endParaRPr b="1"/>
          </a:p>
          <a:p>
            <a:pPr indent="0" lvl="0" marL="0" rtl="0" algn="l">
              <a:spcBef>
                <a:spcPts val="1600"/>
              </a:spcBef>
              <a:spcAft>
                <a:spcPts val="0"/>
              </a:spcAft>
              <a:buNone/>
            </a:pPr>
            <a:r>
              <a:rPr b="1" lang="en"/>
              <a:t>Georgetown </a:t>
            </a:r>
            <a:endParaRPr b="1"/>
          </a:p>
          <a:p>
            <a:pPr indent="0" lvl="0" marL="0" rtl="0" algn="l">
              <a:spcBef>
                <a:spcPts val="1600"/>
              </a:spcBef>
              <a:spcAft>
                <a:spcPts val="0"/>
              </a:spcAft>
              <a:buNone/>
            </a:pPr>
            <a:r>
              <a:rPr b="1" lang="en"/>
              <a:t>Cynthiana</a:t>
            </a:r>
            <a:endParaRPr b="1"/>
          </a:p>
          <a:p>
            <a:pPr indent="0" lvl="0" marL="0" rtl="0" algn="l">
              <a:spcBef>
                <a:spcPts val="1600"/>
              </a:spcBef>
              <a:spcAft>
                <a:spcPts val="0"/>
              </a:spcAft>
              <a:buNone/>
            </a:pPr>
            <a:r>
              <a:rPr b="1" lang="en"/>
              <a:t>Berea</a:t>
            </a:r>
            <a:endParaRPr b="1"/>
          </a:p>
          <a:p>
            <a:pPr indent="0" lvl="0" marL="0" rtl="0" algn="l">
              <a:spcBef>
                <a:spcPts val="1600"/>
              </a:spcBef>
              <a:spcAft>
                <a:spcPts val="1600"/>
              </a:spcAft>
              <a:buNone/>
            </a:pPr>
            <a:br>
              <a:rPr b="1" lang="en"/>
            </a:br>
            <a:r>
              <a:rPr b="1" lang="en"/>
              <a:t>Victims Advocates-KSP, Jeffersontown, </a:t>
            </a:r>
            <a:r>
              <a:rPr b="1" lang="en"/>
              <a:t>Louisville</a:t>
            </a:r>
            <a:r>
              <a:rPr b="1" lang="en"/>
              <a:t>, </a:t>
            </a:r>
            <a:r>
              <a:rPr b="1" lang="en"/>
              <a:t>Lexington</a:t>
            </a:r>
            <a:r>
              <a:rPr b="1" lang="en"/>
              <a:t>, Owensboro</a:t>
            </a:r>
            <a:endParaRPr b="1"/>
          </a:p>
        </p:txBody>
      </p:sp>
      <p:pic>
        <p:nvPicPr>
          <p:cNvPr id="81" name="Google Shape;81;p16"/>
          <p:cNvPicPr preferRelativeResize="0"/>
          <p:nvPr/>
        </p:nvPicPr>
        <p:blipFill>
          <a:blip r:embed="rId3">
            <a:alphaModFix/>
          </a:blip>
          <a:stretch>
            <a:fillRect/>
          </a:stretch>
        </p:blipFill>
        <p:spPr>
          <a:xfrm>
            <a:off x="3172425" y="593901"/>
            <a:ext cx="5411275" cy="2801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APSS</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→Association of Police Social Services</a:t>
            </a:r>
            <a:endParaRPr/>
          </a:p>
          <a:p>
            <a:pPr indent="0" lvl="0" marL="0" rtl="0" algn="l">
              <a:spcBef>
                <a:spcPts val="1600"/>
              </a:spcBef>
              <a:spcAft>
                <a:spcPts val="0"/>
              </a:spcAft>
              <a:buNone/>
            </a:pPr>
            <a:r>
              <a:rPr lang="en"/>
              <a:t> (APSS)</a:t>
            </a:r>
            <a:endParaRPr/>
          </a:p>
          <a:p>
            <a:pPr indent="0" lvl="0" marL="0" rtl="0" algn="l">
              <a:spcBef>
                <a:spcPts val="1600"/>
              </a:spcBef>
              <a:spcAft>
                <a:spcPts val="0"/>
              </a:spcAft>
              <a:buNone/>
            </a:pPr>
            <a:r>
              <a:rPr lang="en"/>
              <a:t>→July of 1975</a:t>
            </a:r>
            <a:endParaRPr/>
          </a:p>
          <a:p>
            <a:pPr indent="0" lvl="0" marL="0" rtl="0" algn="l">
              <a:spcBef>
                <a:spcPts val="1600"/>
              </a:spcBef>
              <a:spcAft>
                <a:spcPts val="0"/>
              </a:spcAft>
              <a:buNone/>
            </a:pPr>
            <a:r>
              <a:rPr lang="en"/>
              <a:t>→Consultation and Collaboration</a:t>
            </a:r>
            <a:endParaRPr/>
          </a:p>
          <a:p>
            <a:pPr indent="0" lvl="0" marL="0" rtl="0" algn="l">
              <a:spcBef>
                <a:spcPts val="1600"/>
              </a:spcBef>
              <a:spcAft>
                <a:spcPts val="1600"/>
              </a:spcAft>
              <a:buNone/>
            </a:pPr>
            <a:r>
              <a:rPr lang="en"/>
              <a:t>→Over 50 APSS members serve over 40 police departments in the Chicagoland area, as well as in three addition states (Texas, Wisconsin, and Kentucky)</a:t>
            </a:r>
            <a:endParaRPr/>
          </a:p>
        </p:txBody>
      </p:sp>
      <p:pic>
        <p:nvPicPr>
          <p:cNvPr id="88" name="Google Shape;88;p17"/>
          <p:cNvPicPr preferRelativeResize="0"/>
          <p:nvPr/>
        </p:nvPicPr>
        <p:blipFill>
          <a:blip r:embed="rId3">
            <a:alphaModFix/>
          </a:blip>
          <a:stretch>
            <a:fillRect/>
          </a:stretch>
        </p:blipFill>
        <p:spPr>
          <a:xfrm>
            <a:off x="4247025" y="214750"/>
            <a:ext cx="4518780" cy="30125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POPULATION SERVED</a:t>
            </a:r>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→Indigent Populations</a:t>
            </a:r>
            <a:endParaRPr b="1"/>
          </a:p>
          <a:p>
            <a:pPr indent="0" lvl="0" marL="0" rtl="0" algn="l">
              <a:spcBef>
                <a:spcPts val="1600"/>
              </a:spcBef>
              <a:spcAft>
                <a:spcPts val="0"/>
              </a:spcAft>
              <a:buNone/>
            </a:pPr>
            <a:r>
              <a:rPr b="1" lang="en"/>
              <a:t>→Traumatic Incidents and Deaths</a:t>
            </a:r>
            <a:endParaRPr b="1"/>
          </a:p>
          <a:p>
            <a:pPr indent="0" lvl="0" marL="0" rtl="0" algn="l">
              <a:spcBef>
                <a:spcPts val="1600"/>
              </a:spcBef>
              <a:spcAft>
                <a:spcPts val="0"/>
              </a:spcAft>
              <a:buNone/>
            </a:pPr>
            <a:r>
              <a:rPr b="1" lang="en"/>
              <a:t>→Services for Physically, Mentally, and Developmental Issues</a:t>
            </a:r>
            <a:endParaRPr b="1"/>
          </a:p>
          <a:p>
            <a:pPr indent="0" lvl="0" marL="0" rtl="0" algn="l">
              <a:spcBef>
                <a:spcPts val="1600"/>
              </a:spcBef>
              <a:spcAft>
                <a:spcPts val="0"/>
              </a:spcAft>
              <a:buNone/>
            </a:pPr>
            <a:r>
              <a:rPr b="1" lang="en"/>
              <a:t>→Domestic Disputes</a:t>
            </a:r>
            <a:endParaRPr b="1"/>
          </a:p>
          <a:p>
            <a:pPr indent="0" lvl="0" marL="0" rtl="0" algn="l">
              <a:spcBef>
                <a:spcPts val="1600"/>
              </a:spcBef>
              <a:spcAft>
                <a:spcPts val="0"/>
              </a:spcAft>
              <a:buNone/>
            </a:pPr>
            <a:r>
              <a:rPr b="1" lang="en"/>
              <a:t>→Juvenile Cases</a:t>
            </a:r>
            <a:endParaRPr b="1"/>
          </a:p>
          <a:p>
            <a:pPr indent="0" lvl="0" marL="0" rtl="0" algn="l">
              <a:spcBef>
                <a:spcPts val="1600"/>
              </a:spcBef>
              <a:spcAft>
                <a:spcPts val="1600"/>
              </a:spcAft>
              <a:buNone/>
            </a:pPr>
            <a:r>
              <a:rPr b="1" lang="en"/>
              <a:t>→Victims of Violent Crime</a:t>
            </a:r>
            <a:endParaRPr b="1"/>
          </a:p>
        </p:txBody>
      </p:sp>
      <p:pic>
        <p:nvPicPr>
          <p:cNvPr id="95" name="Google Shape;95;p18"/>
          <p:cNvPicPr preferRelativeResize="0"/>
          <p:nvPr/>
        </p:nvPicPr>
        <p:blipFill>
          <a:blip r:embed="rId3">
            <a:alphaModFix/>
          </a:blip>
          <a:stretch>
            <a:fillRect/>
          </a:stretch>
        </p:blipFill>
        <p:spPr>
          <a:xfrm>
            <a:off x="5367625" y="2670875"/>
            <a:ext cx="3382824" cy="2304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EXPECT FROM A POLICE SOCIAL WORK PROGRAM</a:t>
            </a:r>
            <a:endParaRPr/>
          </a:p>
        </p:txBody>
      </p:sp>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Creates a “Win-Win” for all who are involved and/or who receive services as well as the community as a whole</a:t>
            </a:r>
            <a:endParaRPr/>
          </a:p>
        </p:txBody>
      </p:sp>
      <p:pic>
        <p:nvPicPr>
          <p:cNvPr id="102" name="Google Shape;102;p19"/>
          <p:cNvPicPr preferRelativeResize="0"/>
          <p:nvPr/>
        </p:nvPicPr>
        <p:blipFill>
          <a:blip r:embed="rId3">
            <a:alphaModFix/>
          </a:blip>
          <a:stretch>
            <a:fillRect/>
          </a:stretch>
        </p:blipFill>
        <p:spPr>
          <a:xfrm>
            <a:off x="1434350" y="1874150"/>
            <a:ext cx="6028776" cy="3165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BENEFITS TO PUBLIC SERVICES</a:t>
            </a:r>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Police Officers, Fire/EMS, and Codes </a:t>
            </a:r>
            <a:r>
              <a:rPr lang="en"/>
              <a:t>Enforcement</a:t>
            </a:r>
            <a:r>
              <a:rPr lang="en"/>
              <a:t> Officers receive hours of training in crisis intervention, mental health, etc. but </a:t>
            </a:r>
            <a:r>
              <a:rPr lang="en"/>
              <a:t>their</a:t>
            </a:r>
            <a:r>
              <a:rPr lang="en"/>
              <a:t> exposure to and the services they can provide are </a:t>
            </a:r>
            <a:r>
              <a:rPr lang="en"/>
              <a:t>limited</a:t>
            </a:r>
            <a:r>
              <a:rPr lang="en"/>
              <a:t> to the time scene. The </a:t>
            </a:r>
            <a:r>
              <a:rPr lang="en"/>
              <a:t>nature</a:t>
            </a:r>
            <a:r>
              <a:rPr lang="en"/>
              <a:t> of their response capabilities creates a hole in the system. PSW’s provide a sense of prevention and organizational community policing</a:t>
            </a:r>
            <a:endParaRPr/>
          </a:p>
        </p:txBody>
      </p:sp>
      <p:pic>
        <p:nvPicPr>
          <p:cNvPr id="109" name="Google Shape;109;p20"/>
          <p:cNvPicPr preferRelativeResize="0"/>
          <p:nvPr/>
        </p:nvPicPr>
        <p:blipFill>
          <a:blip r:embed="rId3">
            <a:alphaModFix/>
          </a:blip>
          <a:stretch>
            <a:fillRect/>
          </a:stretch>
        </p:blipFill>
        <p:spPr>
          <a:xfrm>
            <a:off x="6611943" y="2723025"/>
            <a:ext cx="2220350" cy="2242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254300" y="1361525"/>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POLICE</a:t>
            </a:r>
            <a:endParaRPr/>
          </a:p>
        </p:txBody>
      </p:sp>
      <p:sp>
        <p:nvSpPr>
          <p:cNvPr id="115" name="Google Shape;115;p21"/>
          <p:cNvSpPr txBox="1"/>
          <p:nvPr>
            <p:ph idx="2" type="body"/>
          </p:nvPr>
        </p:nvSpPr>
        <p:spPr>
          <a:xfrm>
            <a:off x="4650450" y="112050"/>
            <a:ext cx="4437600" cy="486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100"/>
              <a:t>Liaison between Cabinet Workers</a:t>
            </a:r>
            <a:endParaRPr b="1" sz="1100"/>
          </a:p>
          <a:p>
            <a:pPr indent="0" lvl="0" marL="0" rtl="0" algn="l">
              <a:spcBef>
                <a:spcPts val="1600"/>
              </a:spcBef>
              <a:spcAft>
                <a:spcPts val="0"/>
              </a:spcAft>
              <a:buNone/>
            </a:pPr>
            <a:r>
              <a:rPr b="1" lang="en" sz="1100"/>
              <a:t>Reduce </a:t>
            </a:r>
            <a:r>
              <a:rPr b="1" lang="en" sz="1100"/>
              <a:t>Recidivism/Recurring</a:t>
            </a:r>
            <a:r>
              <a:rPr b="1" lang="en" sz="1100"/>
              <a:t> calls</a:t>
            </a:r>
            <a:endParaRPr b="1" sz="1100"/>
          </a:p>
          <a:p>
            <a:pPr indent="0" lvl="0" marL="0" rtl="0" algn="l">
              <a:spcBef>
                <a:spcPts val="1600"/>
              </a:spcBef>
              <a:spcAft>
                <a:spcPts val="0"/>
              </a:spcAft>
              <a:buNone/>
            </a:pPr>
            <a:r>
              <a:rPr b="1" lang="en" sz="1100"/>
              <a:t>Miniminalization of Police </a:t>
            </a:r>
            <a:r>
              <a:rPr b="1" lang="en" sz="1100"/>
              <a:t>Officer</a:t>
            </a:r>
            <a:r>
              <a:rPr b="1" lang="en" sz="1100"/>
              <a:t> time spent on non-criminal calls</a:t>
            </a:r>
            <a:endParaRPr b="1" sz="1100"/>
          </a:p>
          <a:p>
            <a:pPr indent="0" lvl="0" marL="0" rtl="0" algn="l">
              <a:spcBef>
                <a:spcPts val="1600"/>
              </a:spcBef>
              <a:spcAft>
                <a:spcPts val="0"/>
              </a:spcAft>
              <a:buNone/>
            </a:pPr>
            <a:r>
              <a:rPr b="1" lang="en" sz="1100"/>
              <a:t>Multidisciplinary</a:t>
            </a:r>
            <a:r>
              <a:rPr b="1" lang="en" sz="1100"/>
              <a:t> approach to difficult and complicated cases</a:t>
            </a:r>
            <a:endParaRPr b="1" sz="1100"/>
          </a:p>
          <a:p>
            <a:pPr indent="0" lvl="0" marL="0" rtl="0" algn="l">
              <a:spcBef>
                <a:spcPts val="1600"/>
              </a:spcBef>
              <a:spcAft>
                <a:spcPts val="0"/>
              </a:spcAft>
              <a:buNone/>
            </a:pPr>
            <a:r>
              <a:rPr b="1" lang="en" sz="1100"/>
              <a:t>Increase in communication</a:t>
            </a:r>
            <a:endParaRPr b="1" sz="1100"/>
          </a:p>
          <a:p>
            <a:pPr indent="0" lvl="0" marL="0" rtl="0" algn="l">
              <a:spcBef>
                <a:spcPts val="1600"/>
              </a:spcBef>
              <a:spcAft>
                <a:spcPts val="0"/>
              </a:spcAft>
              <a:buNone/>
            </a:pPr>
            <a:r>
              <a:rPr b="1" lang="en" sz="1100"/>
              <a:t>Assist with transportation</a:t>
            </a:r>
            <a:endParaRPr b="1" sz="1100"/>
          </a:p>
          <a:p>
            <a:pPr indent="0" lvl="0" marL="0" rtl="0" algn="l">
              <a:spcBef>
                <a:spcPts val="1600"/>
              </a:spcBef>
              <a:spcAft>
                <a:spcPts val="0"/>
              </a:spcAft>
              <a:buNone/>
            </a:pPr>
            <a:r>
              <a:rPr b="1" lang="en" sz="1100"/>
              <a:t>Provides training to officers</a:t>
            </a:r>
            <a:endParaRPr b="1" sz="1100"/>
          </a:p>
          <a:p>
            <a:pPr indent="0" lvl="0" marL="0" rtl="0" algn="l">
              <a:spcBef>
                <a:spcPts val="1600"/>
              </a:spcBef>
              <a:spcAft>
                <a:spcPts val="0"/>
              </a:spcAft>
              <a:buNone/>
            </a:pPr>
            <a:r>
              <a:rPr b="1" lang="en" sz="1100"/>
              <a:t>Enhanced Victim Cooperation with Investigations</a:t>
            </a:r>
            <a:endParaRPr b="1" sz="1100"/>
          </a:p>
          <a:p>
            <a:pPr indent="0" lvl="0" marL="0" rtl="0" algn="l">
              <a:spcBef>
                <a:spcPts val="1600"/>
              </a:spcBef>
              <a:spcAft>
                <a:spcPts val="0"/>
              </a:spcAft>
              <a:buNone/>
            </a:pPr>
            <a:r>
              <a:rPr b="1" lang="en" sz="1100"/>
              <a:t>Ability to target special populations and assist with chronic, recurring situations</a:t>
            </a:r>
            <a:endParaRPr b="1" sz="1100"/>
          </a:p>
          <a:p>
            <a:pPr indent="0" lvl="0" marL="0" rtl="0" algn="l">
              <a:spcBef>
                <a:spcPts val="1600"/>
              </a:spcBef>
              <a:spcAft>
                <a:spcPts val="1600"/>
              </a:spcAft>
              <a:buNone/>
            </a:pPr>
            <a:r>
              <a:rPr b="1" lang="en" sz="1100"/>
              <a:t>We believe this will lead to decreased strain on our police resources, reduce risk to our member officers, and </a:t>
            </a:r>
            <a:r>
              <a:rPr b="1" lang="en" sz="1100"/>
              <a:t>better</a:t>
            </a:r>
            <a:r>
              <a:rPr b="1" lang="en" sz="1100"/>
              <a:t> outcomes to the most </a:t>
            </a:r>
            <a:r>
              <a:rPr b="1" lang="en" sz="1100"/>
              <a:t>vulnerable</a:t>
            </a:r>
            <a:r>
              <a:rPr b="1" lang="en" sz="1100"/>
              <a:t> citizens that we serve.</a:t>
            </a:r>
            <a:endParaRPr b="1" sz="1100"/>
          </a:p>
        </p:txBody>
      </p:sp>
      <p:pic>
        <p:nvPicPr>
          <p:cNvPr id="116" name="Google Shape;116;p21"/>
          <p:cNvPicPr preferRelativeResize="0"/>
          <p:nvPr/>
        </p:nvPicPr>
        <p:blipFill>
          <a:blip r:embed="rId3">
            <a:alphaModFix/>
          </a:blip>
          <a:stretch>
            <a:fillRect/>
          </a:stretch>
        </p:blipFill>
        <p:spPr>
          <a:xfrm>
            <a:off x="152400" y="3866025"/>
            <a:ext cx="1125077" cy="11250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