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381" r:id="rId3"/>
    <p:sldId id="383" r:id="rId4"/>
    <p:sldId id="384" r:id="rId5"/>
    <p:sldId id="385" r:id="rId6"/>
    <p:sldId id="389" r:id="rId7"/>
  </p:sldIdLst>
  <p:sldSz cx="9144000" cy="5143500" type="screen16x9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765" userDrawn="1">
          <p15:clr>
            <a:srgbClr val="A4A3A4"/>
          </p15:clr>
        </p15:guide>
        <p15:guide id="3" orient="horz" pos="372" userDrawn="1">
          <p15:clr>
            <a:srgbClr val="A4A3A4"/>
          </p15:clr>
        </p15:guide>
        <p15:guide id="4" pos="432" userDrawn="1">
          <p15:clr>
            <a:srgbClr val="A4A3A4"/>
          </p15:clr>
        </p15:guide>
        <p15:guide id="5" orient="horz" pos="924" userDrawn="1">
          <p15:clr>
            <a:srgbClr val="A4A3A4"/>
          </p15:clr>
        </p15:guide>
        <p15:guide id="6" pos="5328" userDrawn="1">
          <p15:clr>
            <a:srgbClr val="A4A3A4"/>
          </p15:clr>
        </p15:guide>
        <p15:guide id="10" orient="horz" pos="1932" userDrawn="1">
          <p15:clr>
            <a:srgbClr val="A4A3A4"/>
          </p15:clr>
        </p15:guide>
        <p15:guide id="12" orient="horz" pos="1164" userDrawn="1">
          <p15:clr>
            <a:srgbClr val="A4A3A4"/>
          </p15:clr>
        </p15:guide>
        <p15:guide id="14" pos="4296" userDrawn="1">
          <p15:clr>
            <a:srgbClr val="A4A3A4"/>
          </p15:clr>
        </p15:guide>
        <p15:guide id="15" orient="horz" pos="996" userDrawn="1">
          <p15:clr>
            <a:srgbClr val="A4A3A4"/>
          </p15:clr>
        </p15:guide>
        <p15:guide id="16" orient="horz" pos="756" userDrawn="1">
          <p15:clr>
            <a:srgbClr val="A4A3A4"/>
          </p15:clr>
        </p15:guide>
        <p15:guide id="17" orient="horz" pos="1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F54"/>
    <a:srgbClr val="EF404E"/>
    <a:srgbClr val="0055AA"/>
    <a:srgbClr val="FCAA17"/>
    <a:srgbClr val="A7D7B5"/>
    <a:srgbClr val="E1E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03"/>
    <p:restoredTop sz="86432"/>
  </p:normalViewPr>
  <p:slideViewPr>
    <p:cSldViewPr snapToGrid="0">
      <p:cViewPr varScale="1">
        <p:scale>
          <a:sx n="133" d="100"/>
          <a:sy n="133" d="100"/>
        </p:scale>
        <p:origin x="606" y="168"/>
      </p:cViewPr>
      <p:guideLst>
        <p:guide orient="horz" pos="2765"/>
        <p:guide orient="horz" pos="372"/>
        <p:guide pos="432"/>
        <p:guide orient="horz" pos="924"/>
        <p:guide pos="5328"/>
        <p:guide orient="horz" pos="1932"/>
        <p:guide orient="horz" pos="1164"/>
        <p:guide pos="4296"/>
        <p:guide orient="horz" pos="996"/>
        <p:guide orient="horz" pos="756"/>
        <p:guide orient="horz" pos="1260"/>
      </p:guideLst>
    </p:cSldViewPr>
  </p:slideViewPr>
  <p:outlineViewPr>
    <p:cViewPr>
      <p:scale>
        <a:sx n="33" d="100"/>
        <a:sy n="33" d="100"/>
      </p:scale>
      <p:origin x="0" y="-169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02703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3131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0cb8c1e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0cb8c1ead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/>
            <a:endParaRPr lang="en-US" sz="11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g70cb8c1ead_0_0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2070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0cb8c1e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0cb8c1ead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/>
            <a:r>
              <a:rPr lang="en-US" sz="11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The foundation of public safety in a community is Economic &amp; Food Security, Education &amp; Community, Housing &amp; Physical Environment, Physical and Mental Health, and Stability and Personal Safety. </a:t>
            </a:r>
          </a:p>
          <a:p>
            <a:pPr rtl="0"/>
            <a:r>
              <a:rPr lang="en-US" sz="11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When we look at this from a generational viewpoint, we can see the effects of one not having their needs meet. This does not only impact their life, it impacts their children’s lives. This is  a domino effect in an individual’s life and the life of a community. Continuously not having your basic met can be detrimental to how a how a community thrives. </a:t>
            </a:r>
          </a:p>
        </p:txBody>
      </p:sp>
      <p:sp>
        <p:nvSpPr>
          <p:cNvPr id="73" name="Google Shape;73;g70cb8c1ead_0_0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4060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0cb8c1e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0cb8c1ead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/>
            <a:endParaRPr lang="en-US" sz="11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g70cb8c1ead_0_0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558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Page">
  <p:cSld name="Title Pag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381000" y="400050"/>
            <a:ext cx="82296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Custom Layout">
  <p:cSld name="5_Custom Layou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/>
          <p:nvPr/>
        </p:nvSpPr>
        <p:spPr>
          <a:xfrm>
            <a:off x="0" y="0"/>
            <a:ext cx="9144000" cy="52006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81625" tIns="40800" rIns="81625" bIns="4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2"/>
          <p:cNvSpPr>
            <a:spLocks noGrp="1"/>
          </p:cNvSpPr>
          <p:nvPr>
            <p:ph type="pic" idx="2"/>
          </p:nvPr>
        </p:nvSpPr>
        <p:spPr>
          <a:xfrm>
            <a:off x="2384138" y="1868508"/>
            <a:ext cx="4375727" cy="1406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380"/>
              </a:spcBef>
              <a:spcAft>
                <a:spcPts val="0"/>
              </a:spcAft>
              <a:buClr>
                <a:srgbClr val="3971AB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1"/>
          </p:nvPr>
        </p:nvSpPr>
        <p:spPr>
          <a:xfrm rot="-120000">
            <a:off x="5112927" y="3162592"/>
            <a:ext cx="1485900" cy="342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ctr" rtl="0">
              <a:spcBef>
                <a:spcPts val="320"/>
              </a:spcBef>
              <a:spcAft>
                <a:spcPts val="0"/>
              </a:spcAft>
              <a:buClr>
                <a:srgbClr val="3971AB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spcBef>
                <a:spcPts val="380"/>
              </a:spcBef>
              <a:spcAft>
                <a:spcPts val="0"/>
              </a:spcAft>
              <a:buClr>
                <a:srgbClr val="3971AB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ctrTitle"/>
          </p:nvPr>
        </p:nvSpPr>
        <p:spPr>
          <a:xfrm>
            <a:off x="381000" y="171450"/>
            <a:ext cx="8229600" cy="971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1A13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ubTitle" idx="1"/>
          </p:nvPr>
        </p:nvSpPr>
        <p:spPr>
          <a:xfrm>
            <a:off x="457200" y="1257301"/>
            <a:ext cx="8229600" cy="571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1" i="0" u="none" strike="noStrike" cap="none">
                <a:solidFill>
                  <a:srgbClr val="08459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380"/>
              </a:spcBef>
              <a:spcAft>
                <a:spcPts val="0"/>
              </a:spcAft>
              <a:buClr>
                <a:srgbClr val="3971AB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F3909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F3909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3909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F3909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rgbClr val="F39095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3909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rgbClr val="F39095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3909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rgbClr val="F39095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3909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rgbClr val="F39095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F3909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457200" y="1714500"/>
            <a:ext cx="8229600" cy="21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Char char="▪"/>
              <a:defRPr sz="2100" b="0" i="0" u="none" strike="noStrike" cap="none">
                <a:solidFill>
                  <a:srgbClr val="08459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spcBef>
                <a:spcPts val="536"/>
              </a:spcBef>
              <a:spcAft>
                <a:spcPts val="0"/>
              </a:spcAft>
              <a:buClr>
                <a:srgbClr val="3971AB"/>
              </a:buClr>
              <a:buSzPts val="1900"/>
              <a:buFont typeface="Noto Sans Symbols"/>
              <a:buChar char="▪"/>
              <a:defRPr sz="1900" b="0" i="0" u="none" strike="noStrike" cap="none">
                <a:solidFill>
                  <a:srgbClr val="08459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/>
          <p:nvPr/>
        </p:nvSpPr>
        <p:spPr>
          <a:xfrm>
            <a:off x="8434388" y="4682238"/>
            <a:ext cx="404813" cy="25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00" rIns="81625" bIns="40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 rot="5400000">
            <a:off x="2971800" y="2800350"/>
            <a:ext cx="3200400" cy="0"/>
          </a:xfrm>
          <a:prstGeom prst="straightConnector1">
            <a:avLst/>
          </a:prstGeom>
          <a:noFill/>
          <a:ln w="12700" cap="flat" cmpd="sng">
            <a:solidFill>
              <a:srgbClr val="82CED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1A13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200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Char char="▪"/>
              <a:defRPr sz="2100" b="0" i="0" u="none" strike="noStrike" cap="none">
                <a:solidFill>
                  <a:srgbClr val="08459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spcBef>
                <a:spcPts val="380"/>
              </a:spcBef>
              <a:spcAft>
                <a:spcPts val="0"/>
              </a:spcAft>
              <a:buClr>
                <a:srgbClr val="3971AB"/>
              </a:buClr>
              <a:buSzPts val="1900"/>
              <a:buFont typeface="Noto Sans Symbols"/>
              <a:buChar char="▪"/>
              <a:defRPr sz="1900" b="0" i="0" u="none" strike="noStrike" cap="none">
                <a:solidFill>
                  <a:srgbClr val="08459A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3971AB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3971AB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Char char="▪"/>
              <a:defRPr sz="2100" b="0" i="0" u="none" strike="noStrike" cap="none">
                <a:solidFill>
                  <a:srgbClr val="1A13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spcBef>
                <a:spcPts val="380"/>
              </a:spcBef>
              <a:spcAft>
                <a:spcPts val="0"/>
              </a:spcAft>
              <a:buClr>
                <a:srgbClr val="3971AB"/>
              </a:buClr>
              <a:buSzPts val="1900"/>
              <a:buFont typeface="Noto Sans Symbols"/>
              <a:buChar char="▪"/>
              <a:defRPr sz="1900" b="0" i="0" u="none" strike="noStrike" cap="none">
                <a:solidFill>
                  <a:srgbClr val="1A134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3971AB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3971AB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/>
          <p:nvPr/>
        </p:nvSpPr>
        <p:spPr>
          <a:xfrm>
            <a:off x="8434388" y="4705350"/>
            <a:ext cx="404813" cy="25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00" rIns="81625" bIns="40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1A13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>
            <a:spLocks noGrp="1"/>
          </p:cNvSpPr>
          <p:nvPr>
            <p:ph type="chart" idx="2"/>
          </p:nvPr>
        </p:nvSpPr>
        <p:spPr>
          <a:xfrm>
            <a:off x="457200" y="1200150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380"/>
              </a:spcBef>
              <a:spcAft>
                <a:spcPts val="0"/>
              </a:spcAft>
              <a:buClr>
                <a:srgbClr val="3971AB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457200" y="4000501"/>
            <a:ext cx="82296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rgbClr val="3971AB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005BA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spcBef>
                <a:spcPts val="380"/>
              </a:spcBef>
              <a:spcAft>
                <a:spcPts val="0"/>
              </a:spcAft>
              <a:buClr>
                <a:srgbClr val="3971AB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/>
          <p:nvPr/>
        </p:nvSpPr>
        <p:spPr>
          <a:xfrm>
            <a:off x="8434388" y="4682238"/>
            <a:ext cx="404813" cy="25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00" rIns="81625" bIns="40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>
            <a:off x="8434388" y="4682238"/>
            <a:ext cx="404813" cy="25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00" rIns="81625" bIns="40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>
            <a:spLocks noGrp="1"/>
          </p:cNvSpPr>
          <p:nvPr>
            <p:ph type="pic" idx="2"/>
          </p:nvPr>
        </p:nvSpPr>
        <p:spPr>
          <a:xfrm>
            <a:off x="457200" y="459581"/>
            <a:ext cx="4038600" cy="3369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3971AB"/>
              </a:buClr>
              <a:buSzPts val="2500"/>
              <a:buFont typeface="Arial"/>
              <a:buNone/>
              <a:defRPr sz="25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457200" y="3943351"/>
            <a:ext cx="4038600" cy="56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60"/>
              </a:spcBef>
              <a:spcAft>
                <a:spcPts val="0"/>
              </a:spcAft>
              <a:buClr>
                <a:srgbClr val="3971AB"/>
              </a:buClr>
              <a:buSzPts val="1300"/>
              <a:buFont typeface="Noto Sans Symbols"/>
              <a:buNone/>
              <a:defRPr sz="13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20"/>
              </a:spcBef>
              <a:spcAft>
                <a:spcPts val="0"/>
              </a:spcAft>
              <a:buClr>
                <a:srgbClr val="3971AB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80"/>
              </a:spcBef>
              <a:spcAft>
                <a:spcPts val="0"/>
              </a:spcAft>
              <a:buClr>
                <a:srgbClr val="3971AB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rgbClr val="3971AB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rgbClr val="3971AB"/>
              </a:buClr>
              <a:buSzPts val="800"/>
              <a:buFont typeface="Noto Sans Symbols"/>
              <a:buNone/>
              <a:defRPr sz="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3"/>
          </p:nvPr>
        </p:nvSpPr>
        <p:spPr>
          <a:xfrm>
            <a:off x="4648200" y="342901"/>
            <a:ext cx="3962400" cy="3369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8459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20"/>
              </a:spcBef>
              <a:spcAft>
                <a:spcPts val="0"/>
              </a:spcAft>
              <a:buClr>
                <a:srgbClr val="3971AB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F3909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rgbClr val="3971AB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F3909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60"/>
              </a:spcBef>
              <a:spcAft>
                <a:spcPts val="0"/>
              </a:spcAft>
              <a:buClr>
                <a:srgbClr val="3971AB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3909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60"/>
              </a:spcBef>
              <a:spcAft>
                <a:spcPts val="0"/>
              </a:spcAft>
              <a:buClr>
                <a:srgbClr val="3971AB"/>
              </a:buClr>
              <a:buSzPts val="1300"/>
              <a:buFont typeface="Noto Sans Symbols"/>
              <a:buNone/>
              <a:defRPr sz="1300" b="0" i="0" u="none" strike="noStrike" cap="none">
                <a:solidFill>
                  <a:srgbClr val="F3909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60"/>
              </a:spcBef>
              <a:spcAft>
                <a:spcPts val="0"/>
              </a:spcAft>
              <a:buClr>
                <a:srgbClr val="F39095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3909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60"/>
              </a:spcBef>
              <a:spcAft>
                <a:spcPts val="0"/>
              </a:spcAft>
              <a:buClr>
                <a:srgbClr val="F39095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3909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60"/>
              </a:spcBef>
              <a:spcAft>
                <a:spcPts val="0"/>
              </a:spcAft>
              <a:buClr>
                <a:srgbClr val="F39095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3909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60"/>
              </a:spcBef>
              <a:spcAft>
                <a:spcPts val="0"/>
              </a:spcAft>
              <a:buClr>
                <a:srgbClr val="F39095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3909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8"/>
          <p:cNvSpPr txBox="1"/>
          <p:nvPr/>
        </p:nvSpPr>
        <p:spPr>
          <a:xfrm>
            <a:off x="8434388" y="4682238"/>
            <a:ext cx="404813" cy="25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00" rIns="81625" bIns="40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>
            <a:spLocks noGrp="1"/>
          </p:cNvSpPr>
          <p:nvPr>
            <p:ph type="pic" idx="2"/>
          </p:nvPr>
        </p:nvSpPr>
        <p:spPr>
          <a:xfrm>
            <a:off x="457200" y="342900"/>
            <a:ext cx="82296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580"/>
              </a:spcBef>
              <a:spcAft>
                <a:spcPts val="0"/>
              </a:spcAft>
              <a:buClr>
                <a:srgbClr val="3971AB"/>
              </a:buClr>
              <a:buSzPts val="2900"/>
              <a:buFont typeface="Noto Sans Symbols"/>
              <a:buNone/>
              <a:defRPr sz="29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3971AB"/>
              </a:buClr>
              <a:buSzPts val="2500"/>
              <a:buFont typeface="Arial"/>
              <a:buNone/>
              <a:defRPr sz="25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457200" y="4057651"/>
            <a:ext cx="8229600" cy="342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rgbClr val="3971AB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1A13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spcBef>
                <a:spcPts val="380"/>
              </a:spcBef>
              <a:spcAft>
                <a:spcPts val="0"/>
              </a:spcAft>
              <a:buClr>
                <a:srgbClr val="3971AB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/>
          <p:nvPr/>
        </p:nvSpPr>
        <p:spPr>
          <a:xfrm>
            <a:off x="8434388" y="4682238"/>
            <a:ext cx="404813" cy="25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00" rIns="81625" bIns="40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>
            <a:spLocks noGrp="1"/>
          </p:cNvSpPr>
          <p:nvPr>
            <p:ph type="pic" idx="2"/>
          </p:nvPr>
        </p:nvSpPr>
        <p:spPr>
          <a:xfrm>
            <a:off x="457200" y="459581"/>
            <a:ext cx="2971800" cy="3255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3971AB"/>
              </a:buClr>
              <a:buSzPts val="2500"/>
              <a:buFont typeface="Arial"/>
              <a:buNone/>
              <a:defRPr sz="25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457200" y="3886200"/>
            <a:ext cx="822960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rgbClr val="3971AB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1A13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20"/>
              </a:spcBef>
              <a:spcAft>
                <a:spcPts val="0"/>
              </a:spcAft>
              <a:buClr>
                <a:srgbClr val="3971AB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80"/>
              </a:spcBef>
              <a:spcAft>
                <a:spcPts val="0"/>
              </a:spcAft>
              <a:buClr>
                <a:srgbClr val="3971AB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rgbClr val="3971AB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rgbClr val="3971AB"/>
              </a:buClr>
              <a:buSzPts val="800"/>
              <a:buFont typeface="Noto Sans Symbols"/>
              <a:buNone/>
              <a:defRPr sz="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>
            <a:spLocks noGrp="1"/>
          </p:cNvSpPr>
          <p:nvPr>
            <p:ph type="pic" idx="3"/>
          </p:nvPr>
        </p:nvSpPr>
        <p:spPr>
          <a:xfrm>
            <a:off x="3657600" y="459582"/>
            <a:ext cx="5029200" cy="3255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3971AB"/>
              </a:buClr>
              <a:buSzPts val="2500"/>
              <a:buFont typeface="Arial"/>
              <a:buNone/>
              <a:defRPr sz="25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/>
          <p:nvPr/>
        </p:nvSpPr>
        <p:spPr>
          <a:xfrm>
            <a:off x="8434388" y="4682238"/>
            <a:ext cx="404813" cy="25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00" rIns="81625" bIns="40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>
            <a:spLocks noGrp="1"/>
          </p:cNvSpPr>
          <p:nvPr>
            <p:ph type="pic" idx="2"/>
          </p:nvPr>
        </p:nvSpPr>
        <p:spPr>
          <a:xfrm>
            <a:off x="457200" y="459582"/>
            <a:ext cx="2971800" cy="1426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3971AB"/>
              </a:buClr>
              <a:buSzPts val="2500"/>
              <a:buFont typeface="Arial"/>
              <a:buNone/>
              <a:defRPr sz="25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457200" y="388620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rgbClr val="3971AB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1A13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20"/>
              </a:spcBef>
              <a:spcAft>
                <a:spcPts val="0"/>
              </a:spcAft>
              <a:buClr>
                <a:srgbClr val="3971AB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80"/>
              </a:spcBef>
              <a:spcAft>
                <a:spcPts val="0"/>
              </a:spcAft>
              <a:buClr>
                <a:srgbClr val="3971AB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rgbClr val="3971AB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rgbClr val="3971AB"/>
              </a:buClr>
              <a:buSzPts val="800"/>
              <a:buFont typeface="Noto Sans Symbols"/>
              <a:buNone/>
              <a:defRPr sz="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1"/>
          <p:cNvSpPr>
            <a:spLocks noGrp="1"/>
          </p:cNvSpPr>
          <p:nvPr>
            <p:ph type="pic" idx="3"/>
          </p:nvPr>
        </p:nvSpPr>
        <p:spPr>
          <a:xfrm>
            <a:off x="3657600" y="459582"/>
            <a:ext cx="5029200" cy="3255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3971AB"/>
              </a:buClr>
              <a:buSzPts val="2500"/>
              <a:buFont typeface="Arial"/>
              <a:buNone/>
              <a:defRPr sz="25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>
            <a:spLocks noGrp="1"/>
          </p:cNvSpPr>
          <p:nvPr>
            <p:ph type="pic" idx="4"/>
          </p:nvPr>
        </p:nvSpPr>
        <p:spPr>
          <a:xfrm>
            <a:off x="457200" y="2057400"/>
            <a:ext cx="2971800" cy="165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None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380"/>
              </a:spcBef>
              <a:spcAft>
                <a:spcPts val="0"/>
              </a:spcAft>
              <a:buClr>
                <a:srgbClr val="3971AB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/>
          <p:nvPr/>
        </p:nvSpPr>
        <p:spPr>
          <a:xfrm>
            <a:off x="8434388" y="4682238"/>
            <a:ext cx="404813" cy="25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00" rIns="81625" bIns="40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4594623"/>
            <a:ext cx="9153144" cy="56792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81625" tIns="40800" rIns="81625" bIns="4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spcBef>
                <a:spcPts val="420"/>
              </a:spcBef>
              <a:spcAft>
                <a:spcPts val="0"/>
              </a:spcAft>
              <a:buClr>
                <a:srgbClr val="3971AB"/>
              </a:buClr>
              <a:buSzPts val="2100"/>
              <a:buFont typeface="Noto Sans Symbols"/>
              <a:buChar char="▪"/>
              <a:defRPr sz="21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spcBef>
                <a:spcPts val="380"/>
              </a:spcBef>
              <a:spcAft>
                <a:spcPts val="0"/>
              </a:spcAft>
              <a:buClr>
                <a:srgbClr val="3971AB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Google Shape;13;p1" descr="/Users/Evie/Dropbox/ACLU/Branding/National Logo/SCREEN RGB/ACLU_national logo_white_rgb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81000" y="4676322"/>
            <a:ext cx="914400" cy="3918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turah@aclu-ky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Keturah@aclu-ky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/>
          <p:nvPr/>
        </p:nvSpPr>
        <p:spPr>
          <a:xfrm>
            <a:off x="-112874" y="-84887"/>
            <a:ext cx="9675223" cy="57389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81625" tIns="40800" rIns="81625" bIns="4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Keturah Herron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lt1"/>
                </a:solidFill>
              </a:rPr>
              <a:t>Policy Strategist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Keturah@aclu-ky.org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/>
          </p:nvPr>
        </p:nvSpPr>
        <p:spPr>
          <a:xfrm>
            <a:off x="609600" y="364387"/>
            <a:ext cx="8534400" cy="101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625" tIns="40800" rIns="81625" bIns="40800" anchor="t" anchorCtr="0">
            <a:noAutofit/>
          </a:bodyPr>
          <a:lstStyle/>
          <a:p>
            <a:pPr algn="ctr"/>
            <a:r>
              <a:rPr lang="en-US" sz="44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Reimaging Public Safety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71CD4F2-5918-C948-A577-71A900F82A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96" y="3903785"/>
            <a:ext cx="1946347" cy="17146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ctrTitle"/>
          </p:nvPr>
        </p:nvSpPr>
        <p:spPr>
          <a:xfrm>
            <a:off x="583492" y="430530"/>
            <a:ext cx="8221071" cy="68168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800" b="0" dirty="0">
                <a:latin typeface="Arial Narrow" panose="020B0604020202020204" pitchFamily="34" charset="0"/>
                <a:cs typeface="Arial Narrow" panose="020B0604020202020204" pitchFamily="34" charset="0"/>
              </a:rPr>
              <a:t/>
            </a:r>
            <a:br>
              <a:rPr lang="en-US" sz="1800" b="0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3600" dirty="0">
                <a:solidFill>
                  <a:srgbClr val="130F54"/>
                </a:solidFill>
              </a:rPr>
              <a:t>What Is Public Safety </a:t>
            </a:r>
          </a:p>
        </p:txBody>
      </p:sp>
      <p:sp>
        <p:nvSpPr>
          <p:cNvPr id="76" name="Google Shape;76;p14"/>
          <p:cNvSpPr txBox="1">
            <a:spLocks noGrp="1"/>
          </p:cNvSpPr>
          <p:nvPr>
            <p:ph type="subTitle" idx="1"/>
          </p:nvPr>
        </p:nvSpPr>
        <p:spPr>
          <a:xfrm>
            <a:off x="590844" y="1314450"/>
            <a:ext cx="7867356" cy="2891790"/>
          </a:xfrm>
          <a:prstGeom prst="rect">
            <a:avLst/>
          </a:prstGeom>
        </p:spPr>
        <p:txBody>
          <a:bodyPr spcFirstLastPara="1" wrap="square" lIns="91440" tIns="91425" rIns="91425" bIns="91425" anchor="t" anchorCtr="0">
            <a:noAutofit/>
          </a:bodyPr>
          <a:lstStyle/>
          <a:p>
            <a:pPr marL="0" indent="0"/>
            <a:r>
              <a:rPr lang="en-US" sz="2200" dirty="0">
                <a:solidFill>
                  <a:srgbClr val="0055AA"/>
                </a:solidFill>
              </a:rPr>
              <a:t>Public Safety</a:t>
            </a:r>
            <a:endParaRPr lang="en-US" sz="2200" dirty="0">
              <a:solidFill>
                <a:srgbClr val="0055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Public safety</a:t>
            </a:r>
            <a:r>
              <a:rPr lang="en-US" sz="1800" b="0" dirty="0"/>
              <a:t> is a state or local government agency which often has a broad portfolio of responsibilities, which may include some or all of the following:</a:t>
            </a:r>
            <a:endParaRPr lang="en-US" sz="1800" b="0" dirty="0">
              <a:solidFill>
                <a:srgbClr val="0055AA"/>
              </a:solidFill>
              <a:latin typeface="GT America"/>
            </a:endParaRPr>
          </a:p>
          <a:p>
            <a:pPr marL="1035050" indent="-347345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55AA"/>
                </a:solidFill>
                <a:latin typeface="GT America"/>
              </a:rPr>
              <a:t>Police Department</a:t>
            </a:r>
          </a:p>
          <a:p>
            <a:pPr marL="1035050" indent="-347345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55AA"/>
                </a:solidFill>
                <a:latin typeface="GT America"/>
              </a:rPr>
              <a:t>Fire Department </a:t>
            </a:r>
          </a:p>
          <a:p>
            <a:pPr marL="1035050" indent="-347345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55AA"/>
                </a:solidFill>
                <a:latin typeface="GT America"/>
              </a:rPr>
              <a:t>Ambulance and Medical Services </a:t>
            </a:r>
          </a:p>
          <a:p>
            <a:pPr marL="1035050" indent="-347345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55AA"/>
                </a:solidFill>
                <a:latin typeface="GT America"/>
              </a:rPr>
              <a:t>Office of Emergency Management</a:t>
            </a:r>
          </a:p>
          <a:p>
            <a:pPr marL="687705" indent="0"/>
            <a:endParaRPr lang="en-US" sz="14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361950">
              <a:buFont typeface="Arial" panose="020B0604020202020204" pitchFamily="34" charset="0"/>
              <a:buChar char="•"/>
            </a:pPr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0" indent="0">
              <a:spcBef>
                <a:spcPts val="1200"/>
              </a:spcBef>
            </a:pPr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0" lvl="0" indent="0">
              <a:spcBef>
                <a:spcPts val="1200"/>
              </a:spcBef>
            </a:pPr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0" indent="0"/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0" lvl="0" indent="0"/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F9CE0BB-86C4-664B-89DF-AD6CDF1BD3BD}"/>
              </a:ext>
            </a:extLst>
          </p:cNvPr>
          <p:cNvSpPr/>
          <p:nvPr/>
        </p:nvSpPr>
        <p:spPr>
          <a:xfrm>
            <a:off x="-174170" y="4535371"/>
            <a:ext cx="9597180" cy="724606"/>
          </a:xfrm>
          <a:prstGeom prst="rect">
            <a:avLst/>
          </a:prstGeom>
          <a:solidFill>
            <a:srgbClr val="005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E58A38C-9C42-374B-822B-91658DB80A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000" b="32998"/>
          <a:stretch/>
        </p:blipFill>
        <p:spPr>
          <a:xfrm>
            <a:off x="625176" y="4597254"/>
            <a:ext cx="790135" cy="48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6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ctrTitle"/>
          </p:nvPr>
        </p:nvSpPr>
        <p:spPr>
          <a:xfrm>
            <a:off x="346510" y="60430"/>
            <a:ext cx="8229600" cy="72460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800" b="0" dirty="0">
                <a:latin typeface="Arial Narrow" panose="020B0604020202020204" pitchFamily="34" charset="0"/>
                <a:cs typeface="Arial Narrow" panose="020B0604020202020204" pitchFamily="34" charset="0"/>
              </a:rPr>
              <a:t/>
            </a:r>
            <a:br>
              <a:rPr lang="en-US" sz="1800" b="0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3600" dirty="0">
                <a:solidFill>
                  <a:srgbClr val="130F54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Social Determinants </a:t>
            </a:r>
            <a:endParaRPr lang="en-US" sz="3600" dirty="0">
              <a:solidFill>
                <a:srgbClr val="130F54"/>
              </a:solidFill>
            </a:endParaRPr>
          </a:p>
        </p:txBody>
      </p:sp>
      <p:sp>
        <p:nvSpPr>
          <p:cNvPr id="76" name="Google Shape;76;p14"/>
          <p:cNvSpPr txBox="1">
            <a:spLocks noGrp="1"/>
          </p:cNvSpPr>
          <p:nvPr>
            <p:ph type="subTitle" idx="1"/>
          </p:nvPr>
        </p:nvSpPr>
        <p:spPr>
          <a:xfrm>
            <a:off x="590844" y="1314450"/>
            <a:ext cx="7867356" cy="2549182"/>
          </a:xfrm>
          <a:prstGeom prst="rect">
            <a:avLst/>
          </a:prstGeom>
        </p:spPr>
        <p:txBody>
          <a:bodyPr spcFirstLastPara="1" wrap="square" lIns="91440" tIns="91425" rIns="91425" bIns="91425" anchor="t" anchorCtr="0">
            <a:noAutofit/>
          </a:bodyPr>
          <a:lstStyle/>
          <a:p>
            <a:pPr marL="1035050" indent="-347345">
              <a:buFont typeface="Arial" panose="020B0604020202020204" pitchFamily="34" charset="0"/>
              <a:buChar char="•"/>
            </a:pPr>
            <a:endParaRPr lang="en-US" sz="14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361950">
              <a:buFont typeface="Arial" panose="020B0604020202020204" pitchFamily="34" charset="0"/>
              <a:buChar char="•"/>
            </a:pPr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0" indent="0">
              <a:spcBef>
                <a:spcPts val="1200"/>
              </a:spcBef>
            </a:pPr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0" lvl="0" indent="0">
              <a:spcBef>
                <a:spcPts val="1200"/>
              </a:spcBef>
            </a:pPr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0" indent="0"/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0" lvl="0" indent="0"/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F9CE0BB-86C4-664B-89DF-AD6CDF1BD3BD}"/>
              </a:ext>
            </a:extLst>
          </p:cNvPr>
          <p:cNvSpPr/>
          <p:nvPr/>
        </p:nvSpPr>
        <p:spPr>
          <a:xfrm>
            <a:off x="-174170" y="4535371"/>
            <a:ext cx="9597180" cy="724606"/>
          </a:xfrm>
          <a:prstGeom prst="rect">
            <a:avLst/>
          </a:prstGeom>
          <a:solidFill>
            <a:srgbClr val="005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E58A38C-9C42-374B-822B-91658DB80A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000" b="32998"/>
          <a:stretch/>
        </p:blipFill>
        <p:spPr>
          <a:xfrm>
            <a:off x="625176" y="4597254"/>
            <a:ext cx="790135" cy="4858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BBCEA75-C68B-804F-9061-9C8F317CAD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405" r="3502"/>
          <a:stretch/>
        </p:blipFill>
        <p:spPr>
          <a:xfrm>
            <a:off x="89502" y="967017"/>
            <a:ext cx="3761010" cy="3520754"/>
          </a:xfrm>
          <a:prstGeom prst="rect">
            <a:avLst/>
          </a:prstGeom>
        </p:spPr>
      </p:pic>
      <p:sp>
        <p:nvSpPr>
          <p:cNvPr id="10" name="Right Arrow 9">
            <a:extLst>
              <a:ext uri="{FF2B5EF4-FFF2-40B4-BE49-F238E27FC236}">
                <a16:creationId xmlns:a16="http://schemas.microsoft.com/office/drawing/2014/main" xmlns="" id="{D0D33476-50CA-5248-ADD5-09A7C06D9C08}"/>
              </a:ext>
            </a:extLst>
          </p:cNvPr>
          <p:cNvSpPr/>
          <p:nvPr/>
        </p:nvSpPr>
        <p:spPr>
          <a:xfrm>
            <a:off x="4046204" y="2312478"/>
            <a:ext cx="1489354" cy="668256"/>
          </a:xfrm>
          <a:prstGeom prst="rightArrow">
            <a:avLst/>
          </a:prstGeom>
          <a:solidFill>
            <a:schemeClr val="accent3">
              <a:lumMod val="10000"/>
            </a:schemeClr>
          </a:solidFill>
          <a:ln>
            <a:solidFill>
              <a:srgbClr val="130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3C84C3FE-4943-8246-8950-1570642829DE}"/>
              </a:ext>
            </a:extLst>
          </p:cNvPr>
          <p:cNvSpPr/>
          <p:nvPr/>
        </p:nvSpPr>
        <p:spPr>
          <a:xfrm>
            <a:off x="5731250" y="967017"/>
            <a:ext cx="3228291" cy="3186972"/>
          </a:xfrm>
          <a:prstGeom prst="ellipse">
            <a:avLst/>
          </a:prstGeom>
          <a:solidFill>
            <a:schemeClr val="tx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Increased Crime </a:t>
            </a:r>
          </a:p>
          <a:p>
            <a:pPr algn="ctr"/>
            <a:r>
              <a:rPr lang="en-US" dirty="0"/>
              <a:t>Violence </a:t>
            </a:r>
          </a:p>
          <a:p>
            <a:pPr algn="ctr"/>
            <a:r>
              <a:rPr lang="en-US" dirty="0"/>
              <a:t>Substance Abuse </a:t>
            </a:r>
          </a:p>
          <a:p>
            <a:pPr algn="ctr"/>
            <a:r>
              <a:rPr lang="en-US" dirty="0"/>
              <a:t>Houselessness</a:t>
            </a:r>
          </a:p>
          <a:p>
            <a:pPr algn="ctr"/>
            <a:r>
              <a:rPr lang="en-US" dirty="0"/>
              <a:t>Increased Dropout Rates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8F8E4EF-91C9-2D48-919E-25DAB37DFF35}"/>
              </a:ext>
            </a:extLst>
          </p:cNvPr>
          <p:cNvSpPr txBox="1"/>
          <p:nvPr/>
        </p:nvSpPr>
        <p:spPr>
          <a:xfrm>
            <a:off x="0" y="4307038"/>
            <a:ext cx="13527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/>
              <a:t>Davisvanguard.org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42794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75;p14">
            <a:extLst>
              <a:ext uri="{FF2B5EF4-FFF2-40B4-BE49-F238E27FC236}">
                <a16:creationId xmlns:a16="http://schemas.microsoft.com/office/drawing/2014/main" xmlns="" id="{CB9E5DB2-612F-4CBA-AD53-9617ED051CEF}"/>
              </a:ext>
            </a:extLst>
          </p:cNvPr>
          <p:cNvSpPr txBox="1">
            <a:spLocks/>
          </p:cNvSpPr>
          <p:nvPr/>
        </p:nvSpPr>
        <p:spPr>
          <a:xfrm>
            <a:off x="395836" y="97866"/>
            <a:ext cx="8229600" cy="9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1A13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400" b="1" i="0" u="none" strike="noStrike" cap="none">
                <a:solidFill>
                  <a:srgbClr val="3971A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  <a:t/>
            </a:r>
            <a:br>
              <a:rPr lang="en-US" sz="1800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3600" dirty="0">
                <a:solidFill>
                  <a:srgbClr val="130F54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Solutions and Policy Suggestions</a:t>
            </a:r>
            <a:endParaRPr lang="en-US" sz="3600" dirty="0">
              <a:solidFill>
                <a:srgbClr val="130F54"/>
              </a:solidFill>
            </a:endParaRPr>
          </a:p>
        </p:txBody>
      </p:sp>
      <p:sp>
        <p:nvSpPr>
          <p:cNvPr id="8" name="Google Shape;76;p14">
            <a:extLst>
              <a:ext uri="{FF2B5EF4-FFF2-40B4-BE49-F238E27FC236}">
                <a16:creationId xmlns:a16="http://schemas.microsoft.com/office/drawing/2014/main" xmlns="" id="{B60D0D35-B939-4526-B3AE-40F2926DB5F7}"/>
              </a:ext>
            </a:extLst>
          </p:cNvPr>
          <p:cNvSpPr txBox="1">
            <a:spLocks/>
          </p:cNvSpPr>
          <p:nvPr/>
        </p:nvSpPr>
        <p:spPr>
          <a:xfrm>
            <a:off x="394657" y="1152383"/>
            <a:ext cx="7867356" cy="3205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40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3971AB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005BA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rgbClr val="3971AB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971AB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65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5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community led initiatives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5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free schools, full of trained counselors and restorative justice programs</a:t>
            </a:r>
            <a:r>
              <a:rPr lang="en-US" sz="2000" dirty="0">
                <a:solidFill>
                  <a:srgbClr val="005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5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trauma-informed responders for domestic violence and mental health calls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5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living/minimum wage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5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substance abuse resources in the community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55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qualified immunity for police officers</a:t>
            </a:r>
          </a:p>
          <a:p>
            <a:pPr marL="0" indent="0">
              <a:spcBef>
                <a:spcPts val="1200"/>
              </a:spcBef>
            </a:pPr>
            <a:endParaRPr lang="en-US" sz="1800" dirty="0">
              <a:solidFill>
                <a:srgbClr val="0055AA"/>
              </a:solidFill>
              <a:latin typeface="GT America" pitchFamily="2" charset="77"/>
            </a:endParaRPr>
          </a:p>
          <a:p>
            <a:pPr marL="0" indent="0">
              <a:spcBef>
                <a:spcPts val="1200"/>
              </a:spcBef>
            </a:pPr>
            <a:endParaRPr lang="en-US" sz="1800" dirty="0">
              <a:solidFill>
                <a:srgbClr val="0055AA"/>
              </a:solidFill>
              <a:latin typeface="GT America" pitchFamily="2" charset="77"/>
            </a:endParaRPr>
          </a:p>
          <a:p>
            <a:pPr marL="0" indent="0"/>
            <a:endParaRPr lang="en-US" sz="1800" dirty="0">
              <a:solidFill>
                <a:srgbClr val="0055AA"/>
              </a:solidFill>
              <a:latin typeface="GT America" pitchFamily="2" charset="77"/>
            </a:endParaRPr>
          </a:p>
          <a:p>
            <a:pPr marL="0" indent="0"/>
            <a:endParaRPr lang="en-US" sz="1800" dirty="0">
              <a:solidFill>
                <a:srgbClr val="0055AA"/>
              </a:solidFill>
              <a:latin typeface="GT Americ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4426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ctrTitle"/>
          </p:nvPr>
        </p:nvSpPr>
        <p:spPr>
          <a:xfrm>
            <a:off x="455545" y="123455"/>
            <a:ext cx="8229600" cy="97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800" b="0" dirty="0">
                <a:latin typeface="Arial Narrow" panose="020B0604020202020204" pitchFamily="34" charset="0"/>
                <a:cs typeface="Arial Narrow" panose="020B0604020202020204" pitchFamily="34" charset="0"/>
              </a:rPr>
              <a:t/>
            </a:r>
            <a:br>
              <a:rPr lang="en-US" sz="1800" b="0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3600" dirty="0">
                <a:solidFill>
                  <a:srgbClr val="130F54"/>
                </a:solidFill>
              </a:rPr>
              <a:t>Solutions and Policy Suggestions Cont. </a:t>
            </a:r>
          </a:p>
        </p:txBody>
      </p:sp>
      <p:sp>
        <p:nvSpPr>
          <p:cNvPr id="76" name="Google Shape;76;p14"/>
          <p:cNvSpPr txBox="1">
            <a:spLocks noGrp="1"/>
          </p:cNvSpPr>
          <p:nvPr>
            <p:ph type="subTitle" idx="1"/>
          </p:nvPr>
        </p:nvSpPr>
        <p:spPr>
          <a:xfrm>
            <a:off x="582315" y="1288861"/>
            <a:ext cx="8102830" cy="3246510"/>
          </a:xfrm>
          <a:prstGeom prst="rect">
            <a:avLst/>
          </a:prstGeom>
        </p:spPr>
        <p:txBody>
          <a:bodyPr spcFirstLastPara="1" wrap="square" lIns="91440" tIns="91425" rIns="91425" bIns="91425" anchor="t" anchorCtr="0">
            <a:noAutofit/>
          </a:bodyPr>
          <a:lstStyle/>
          <a:p>
            <a:pPr marL="1035050" indent="-347345">
              <a:buFont typeface="Arial" panose="020B0604020202020204" pitchFamily="34" charset="0"/>
              <a:buChar char="•"/>
            </a:pPr>
            <a:endParaRPr lang="en-US" sz="14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55AA"/>
                </a:solidFill>
                <a:latin typeface="GT America"/>
              </a:rPr>
              <a:t>Increase funding to reentry and community based solutions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55AA"/>
                </a:solidFill>
                <a:latin typeface="GT America"/>
              </a:rPr>
              <a:t>Abolish fines and fees from the criminal legal process and calibrate fines to reflect peoples ability to pay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55AA"/>
                </a:solidFill>
                <a:latin typeface="GT America"/>
              </a:rPr>
              <a:t>Offer non-carceral responses to behaviors caused by poverty, mental health, or substance use.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55AA"/>
                </a:solidFill>
                <a:latin typeface="GT America"/>
              </a:rPr>
              <a:t>Support initiatives that provide training and transitional job opportunities for those impacted by policy change</a:t>
            </a:r>
            <a:endParaRPr lang="en-US" sz="14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0" indent="0"/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0" indent="0">
              <a:spcBef>
                <a:spcPts val="1200"/>
              </a:spcBef>
            </a:pPr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0" lvl="0" indent="0">
              <a:spcBef>
                <a:spcPts val="1200"/>
              </a:spcBef>
            </a:pPr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0" indent="0"/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  <a:p>
            <a:pPr marL="0" lvl="0" indent="0"/>
            <a:endParaRPr lang="en-US" sz="1800" b="0" dirty="0">
              <a:solidFill>
                <a:srgbClr val="0055AA"/>
              </a:solidFill>
              <a:latin typeface="GT America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F9CE0BB-86C4-664B-89DF-AD6CDF1BD3BD}"/>
              </a:ext>
            </a:extLst>
          </p:cNvPr>
          <p:cNvSpPr/>
          <p:nvPr/>
        </p:nvSpPr>
        <p:spPr>
          <a:xfrm>
            <a:off x="-174170" y="4535371"/>
            <a:ext cx="9597180" cy="724606"/>
          </a:xfrm>
          <a:prstGeom prst="rect">
            <a:avLst/>
          </a:prstGeom>
          <a:solidFill>
            <a:srgbClr val="005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E58A38C-9C42-374B-822B-91658DB80A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000" b="32998"/>
          <a:stretch/>
        </p:blipFill>
        <p:spPr>
          <a:xfrm>
            <a:off x="625176" y="4597254"/>
            <a:ext cx="790135" cy="48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780D11-EE1E-2B4E-ABFA-4AC4BEE131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84377E0-26B6-3B45-B660-1CDE8CFC7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A929E80-9621-EA4F-AD01-10E85A2B97C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Google Shape;66;p13">
            <a:extLst>
              <a:ext uri="{FF2B5EF4-FFF2-40B4-BE49-F238E27FC236}">
                <a16:creationId xmlns:a16="http://schemas.microsoft.com/office/drawing/2014/main" xmlns="" id="{3C8F7182-E39B-B54B-9318-69E3A1713D79}"/>
              </a:ext>
            </a:extLst>
          </p:cNvPr>
          <p:cNvSpPr/>
          <p:nvPr/>
        </p:nvSpPr>
        <p:spPr>
          <a:xfrm>
            <a:off x="-112874" y="-84887"/>
            <a:ext cx="9675223" cy="573894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81625" tIns="40800" rIns="81625" bIns="4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Keturah Herron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lt1"/>
                </a:solidFill>
              </a:rPr>
              <a:t>Policy Strategist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Keturah@aclu-ky.org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6101374"/>
      </p:ext>
    </p:extLst>
  </p:cSld>
  <p:clrMapOvr>
    <a:masterClrMapping/>
  </p:clrMapOvr>
</p:sld>
</file>

<file path=ppt/theme/theme1.xml><?xml version="1.0" encoding="utf-8"?>
<a:theme xmlns:a="http://schemas.openxmlformats.org/drawingml/2006/main" name="ACLUPowerpointTemplate_Arial">
  <a:themeElements>
    <a:clrScheme name="Custom 1">
      <a:dk1>
        <a:srgbClr val="EF404E"/>
      </a:dk1>
      <a:lt1>
        <a:srgbClr val="FFFFFF"/>
      </a:lt1>
      <a:dk2>
        <a:srgbClr val="08459A"/>
      </a:dk2>
      <a:lt2>
        <a:srgbClr val="E8273C"/>
      </a:lt2>
      <a:accent1>
        <a:srgbClr val="F9A014"/>
      </a:accent1>
      <a:accent2>
        <a:srgbClr val="FFDA57"/>
      </a:accent2>
      <a:accent3>
        <a:srgbClr val="F8AFA0"/>
      </a:accent3>
      <a:accent4>
        <a:srgbClr val="82CEDC"/>
      </a:accent4>
      <a:accent5>
        <a:srgbClr val="7DC69D"/>
      </a:accent5>
      <a:accent6>
        <a:srgbClr val="4A1059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6459</TotalTime>
  <Words>207</Words>
  <Application>Microsoft Office PowerPoint</Application>
  <PresentationFormat>On-screen Show (16:9)</PresentationFormat>
  <Paragraphs>52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GT America</vt:lpstr>
      <vt:lpstr>Noto Sans Symbols</vt:lpstr>
      <vt:lpstr>ACLUPowerpointTemplate_Arial</vt:lpstr>
      <vt:lpstr>Reimaging Public Safety </vt:lpstr>
      <vt:lpstr> What Is Public Safety </vt:lpstr>
      <vt:lpstr> Social Determinants </vt:lpstr>
      <vt:lpstr>PowerPoint Presentation</vt:lpstr>
      <vt:lpstr> Solutions and Policy Suggestions Cont.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TRAINING 101</dc:title>
  <dc:creator>Lockhart, Kelsey (LRC)</dc:creator>
  <cp:lastModifiedBy>Lockhart, Kelsey (LRC)</cp:lastModifiedBy>
  <cp:revision>310</cp:revision>
  <cp:lastPrinted>2019-11-21T19:24:06Z</cp:lastPrinted>
  <dcterms:modified xsi:type="dcterms:W3CDTF">2020-10-27T12:48:18Z</dcterms:modified>
</cp:coreProperties>
</file>