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6"/>
  </p:handoutMasterIdLst>
  <p:sldIdLst>
    <p:sldId id="256" r:id="rId2"/>
    <p:sldId id="257" r:id="rId3"/>
    <p:sldId id="273" r:id="rId4"/>
    <p:sldId id="272" r:id="rId5"/>
    <p:sldId id="275" r:id="rId6"/>
    <p:sldId id="276" r:id="rId7"/>
    <p:sldId id="274" r:id="rId8"/>
    <p:sldId id="260" r:id="rId9"/>
    <p:sldId id="262" r:id="rId10"/>
    <p:sldId id="270" r:id="rId11"/>
    <p:sldId id="271"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647C0B-FC9A-4CEE-B0DE-EE89E872917A}" type="datetimeFigureOut">
              <a:rPr lang="en-US" smtClean="0"/>
              <a:t>11/19/2020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8DD1BA-23EE-4AEA-ABC3-109BCB40D01F}" type="slidenum">
              <a:rPr lang="en-US" smtClean="0"/>
              <a:t>‹#›</a:t>
            </a:fld>
            <a:endParaRPr lang="en-US"/>
          </a:p>
        </p:txBody>
      </p:sp>
    </p:spTree>
    <p:extLst>
      <p:ext uri="{BB962C8B-B14F-4D97-AF65-F5344CB8AC3E}">
        <p14:creationId xmlns:p14="http://schemas.microsoft.com/office/powerpoint/2010/main" val="35410104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146510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95687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84060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7628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3656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60258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40918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92255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0275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30301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6600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04B23-B8CD-4670-99AD-DD0787A97E75}" type="datetimeFigureOut">
              <a:rPr lang="en-US" smtClean="0"/>
              <a:t>11/19/2020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45724-9AD5-4E02-9402-263404465895}" type="slidenum">
              <a:rPr lang="en-US" smtClean="0"/>
              <a:t>‹#›</a:t>
            </a:fld>
            <a:endParaRPr lang="en-US" dirty="0"/>
          </a:p>
        </p:txBody>
      </p:sp>
    </p:spTree>
    <p:extLst>
      <p:ext uri="{BB962C8B-B14F-4D97-AF65-F5344CB8AC3E}">
        <p14:creationId xmlns:p14="http://schemas.microsoft.com/office/powerpoint/2010/main" val="424125494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a </a:t>
            </a:r>
            <a:r>
              <a:rPr lang="en-US" dirty="0" smtClean="0">
                <a:solidFill>
                  <a:schemeClr val="accent1"/>
                </a:solidFill>
              </a:rPr>
              <a:t>BetterKY&gt;</a:t>
            </a:r>
            <a:endParaRPr lang="en-US" dirty="0">
              <a:solidFill>
                <a:schemeClr val="accent1"/>
              </a:solidFill>
            </a:endParaRPr>
          </a:p>
        </p:txBody>
      </p:sp>
      <p:sp>
        <p:nvSpPr>
          <p:cNvPr id="3" name="Subtitle 2"/>
          <p:cNvSpPr>
            <a:spLocks noGrp="1"/>
          </p:cNvSpPr>
          <p:nvPr>
            <p:ph type="subTitle" idx="1"/>
          </p:nvPr>
        </p:nvSpPr>
        <p:spPr/>
        <p:txBody>
          <a:bodyPr>
            <a:normAutofit lnSpcReduction="10000"/>
          </a:bodyPr>
          <a:lstStyle/>
          <a:p>
            <a:r>
              <a:rPr lang="en-US" sz="3200" i="1" dirty="0" smtClean="0">
                <a:solidFill>
                  <a:schemeClr val="tx1">
                    <a:lumMod val="50000"/>
                  </a:schemeClr>
                </a:solidFill>
              </a:rPr>
              <a:t>Kentucky Commission on Military Affairs</a:t>
            </a:r>
          </a:p>
          <a:p>
            <a:r>
              <a:rPr lang="en-US" sz="3200" dirty="0" smtClean="0">
                <a:solidFill>
                  <a:schemeClr val="tx1">
                    <a:lumMod val="50000"/>
                  </a:schemeClr>
                </a:solidFill>
              </a:rPr>
              <a:t>(KCMA)</a:t>
            </a:r>
          </a:p>
          <a:p>
            <a:r>
              <a:rPr lang="en-US" sz="3200" dirty="0" smtClean="0">
                <a:solidFill>
                  <a:schemeClr val="tx1">
                    <a:lumMod val="50000"/>
                  </a:schemeClr>
                </a:solidFill>
              </a:rPr>
              <a:t>19 November 2020</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Tree>
    <p:extLst>
      <p:ext uri="{BB962C8B-B14F-4D97-AF65-F5344CB8AC3E}">
        <p14:creationId xmlns:p14="http://schemas.microsoft.com/office/powerpoint/2010/main" val="2039760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2021 Legislative Priorities</a:t>
            </a:r>
            <a:endParaRPr lang="en-US" sz="1600" dirty="0">
              <a:solidFill>
                <a:schemeClr val="accent1"/>
              </a:solidFill>
            </a:endParaRPr>
          </a:p>
        </p:txBody>
      </p:sp>
      <p:sp>
        <p:nvSpPr>
          <p:cNvPr id="3" name="Content Placeholder 2"/>
          <p:cNvSpPr>
            <a:spLocks noGrp="1"/>
          </p:cNvSpPr>
          <p:nvPr>
            <p:ph idx="1"/>
          </p:nvPr>
        </p:nvSpPr>
        <p:spPr>
          <a:xfrm>
            <a:off x="838199" y="1550126"/>
            <a:ext cx="10735491" cy="5059679"/>
          </a:xfrm>
        </p:spPr>
        <p:txBody>
          <a:bodyPr>
            <a:normAutofit/>
          </a:bodyPr>
          <a:lstStyle/>
          <a:p>
            <a:r>
              <a:rPr lang="en-US" b="1" dirty="0" smtClean="0"/>
              <a:t>Occupational </a:t>
            </a:r>
            <a:r>
              <a:rPr lang="en-US" b="1" dirty="0"/>
              <a:t>Licensing </a:t>
            </a:r>
            <a:r>
              <a:rPr lang="en-US" b="1" dirty="0" smtClean="0"/>
              <a:t>Reciprocity</a:t>
            </a:r>
          </a:p>
          <a:p>
            <a:pPr lvl="1"/>
            <a:r>
              <a:rPr lang="en-US" b="1" dirty="0" smtClean="0"/>
              <a:t>Audiology </a:t>
            </a:r>
            <a:r>
              <a:rPr lang="en-US" b="1" dirty="0"/>
              <a:t>Speech Language Pathology </a:t>
            </a:r>
            <a:r>
              <a:rPr lang="en-US" b="1" dirty="0" smtClean="0"/>
              <a:t>Compact</a:t>
            </a:r>
            <a:endParaRPr lang="en-US" dirty="0"/>
          </a:p>
          <a:p>
            <a:pPr lvl="1"/>
            <a:r>
              <a:rPr lang="en-US" b="1" dirty="0"/>
              <a:t>Psychology </a:t>
            </a:r>
            <a:r>
              <a:rPr lang="en-US" b="1" dirty="0" err="1"/>
              <a:t>Interjurisdictional</a:t>
            </a:r>
            <a:r>
              <a:rPr lang="en-US" b="1" dirty="0"/>
              <a:t> Compact </a:t>
            </a:r>
            <a:endParaRPr lang="en-US" b="1" dirty="0" smtClean="0"/>
          </a:p>
          <a:p>
            <a:pPr lvl="1"/>
            <a:r>
              <a:rPr lang="en-US" b="1" dirty="0" smtClean="0"/>
              <a:t>Emergency Medical Services Compact</a:t>
            </a:r>
          </a:p>
          <a:p>
            <a:pPr lvl="2"/>
            <a:r>
              <a:rPr lang="en-US" b="1" dirty="0"/>
              <a:t>Top remaining Department of Defense priority occupational licensing reciprocity compacts for military personnel/spouses - Kentucky has already passed </a:t>
            </a:r>
            <a:r>
              <a:rPr lang="en-US" b="1" dirty="0" smtClean="0"/>
              <a:t>two </a:t>
            </a:r>
            <a:r>
              <a:rPr lang="en-US" b="1" dirty="0"/>
              <a:t>of the five DOD priority compacts and is a member of 39 </a:t>
            </a:r>
            <a:r>
              <a:rPr lang="en-US" b="1" dirty="0" smtClean="0"/>
              <a:t>state </a:t>
            </a:r>
            <a:r>
              <a:rPr lang="en-US" b="1" dirty="0"/>
              <a:t>compacts, higher than most </a:t>
            </a:r>
            <a:r>
              <a:rPr lang="en-US" b="1" dirty="0" smtClean="0"/>
              <a:t>states</a:t>
            </a:r>
            <a:br>
              <a:rPr lang="en-US" b="1" dirty="0" smtClean="0"/>
            </a:br>
            <a:endParaRPr lang="en-US" b="1" dirty="0" smtClean="0"/>
          </a:p>
          <a:p>
            <a:r>
              <a:rPr lang="en-US" b="1" dirty="0" smtClean="0"/>
              <a:t>Add military personnel/families to driver’s license exemption</a:t>
            </a:r>
          </a:p>
          <a:p>
            <a:pPr lvl="1"/>
            <a:r>
              <a:rPr lang="en-US" dirty="0"/>
              <a:t>KRS 186.430 states “a person over the age of sixteen (16) who is a United States citizen and who is not a resident of Kentucky may drive in Kentucky for a period of time not to exceed one (1) year from the date the person enters Kentucky</a:t>
            </a:r>
            <a:r>
              <a:rPr lang="en-US" dirty="0" smtClean="0"/>
              <a:t>.”</a:t>
            </a:r>
          </a:p>
          <a:p>
            <a:pPr lvl="2"/>
            <a:r>
              <a:rPr lang="en-US" dirty="0" smtClean="0"/>
              <a:t>College students are currently the only exemption – Transportation Cabinet is on top of this</a:t>
            </a:r>
            <a:endParaRPr lang="en-US" dirty="0"/>
          </a:p>
          <a:p>
            <a:pPr lvl="1"/>
            <a:endParaRPr lang="en-US" b="1" dirty="0"/>
          </a:p>
          <a:p>
            <a:pPr lvl="2"/>
            <a:endParaRPr lang="en-US" b="1" dirty="0" smtClean="0"/>
          </a:p>
        </p:txBody>
      </p:sp>
    </p:spTree>
    <p:extLst>
      <p:ext uri="{BB962C8B-B14F-4D97-AF65-F5344CB8AC3E}">
        <p14:creationId xmlns:p14="http://schemas.microsoft.com/office/powerpoint/2010/main" val="3353522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2021 </a:t>
            </a:r>
            <a:r>
              <a:rPr lang="en-US" dirty="0" smtClean="0">
                <a:solidFill>
                  <a:schemeClr val="accent1"/>
                </a:solidFill>
              </a:rPr>
              <a:t>Legislative Session</a:t>
            </a:r>
            <a:endParaRPr lang="en-US" dirty="0"/>
          </a:p>
        </p:txBody>
      </p:sp>
      <p:sp>
        <p:nvSpPr>
          <p:cNvPr id="5" name="Content Placeholder 2"/>
          <p:cNvSpPr>
            <a:spLocks noGrp="1"/>
          </p:cNvSpPr>
          <p:nvPr>
            <p:ph idx="1"/>
          </p:nvPr>
        </p:nvSpPr>
        <p:spPr>
          <a:xfrm>
            <a:off x="838200" y="1550126"/>
            <a:ext cx="10515600" cy="5059679"/>
          </a:xfrm>
        </p:spPr>
        <p:txBody>
          <a:bodyPr>
            <a:normAutofit/>
          </a:bodyPr>
          <a:lstStyle/>
          <a:p>
            <a:pPr lvl="0"/>
            <a:r>
              <a:rPr lang="en-US" dirty="0" smtClean="0"/>
              <a:t>Additional Legislative Goals </a:t>
            </a:r>
          </a:p>
          <a:p>
            <a:pPr lvl="1"/>
            <a:r>
              <a:rPr lang="en-US" b="1" dirty="0" smtClean="0"/>
              <a:t>Authorization/funding for Bluegrass Station airfield (commercial/military)</a:t>
            </a:r>
          </a:p>
          <a:p>
            <a:pPr lvl="1"/>
            <a:r>
              <a:rPr lang="en-US" b="1" dirty="0" smtClean="0"/>
              <a:t>Establishment of Uniform </a:t>
            </a:r>
            <a:r>
              <a:rPr lang="en-US" b="1" dirty="0"/>
              <a:t>Deployed Parents Custody and Visitation </a:t>
            </a:r>
            <a:r>
              <a:rPr lang="en-US" b="1" dirty="0" smtClean="0"/>
              <a:t>Act</a:t>
            </a:r>
            <a:endParaRPr lang="en-US" b="1" dirty="0"/>
          </a:p>
          <a:p>
            <a:pPr lvl="1"/>
            <a:r>
              <a:rPr lang="en-US" b="1" dirty="0" smtClean="0"/>
              <a:t>Inclusion of ASVAB </a:t>
            </a:r>
            <a:r>
              <a:rPr lang="en-US" b="1" dirty="0"/>
              <a:t>test </a:t>
            </a:r>
            <a:r>
              <a:rPr lang="en-US" b="1" dirty="0" smtClean="0"/>
              <a:t>in </a:t>
            </a:r>
            <a:r>
              <a:rPr lang="en-US" b="1" dirty="0"/>
              <a:t>school accountability system</a:t>
            </a:r>
          </a:p>
          <a:p>
            <a:pPr lvl="1"/>
            <a:r>
              <a:rPr lang="en-US" b="1" dirty="0"/>
              <a:t>Motor vehicle </a:t>
            </a:r>
            <a:r>
              <a:rPr lang="en-US" b="1" dirty="0" smtClean="0"/>
              <a:t>insurance - prohibition </a:t>
            </a:r>
            <a:r>
              <a:rPr lang="en-US" b="1" dirty="0"/>
              <a:t>of </a:t>
            </a:r>
            <a:r>
              <a:rPr lang="en-US" b="1" dirty="0" smtClean="0"/>
              <a:t>“Patriot Penalty” for military</a:t>
            </a:r>
            <a:endParaRPr lang="en-US" dirty="0" smtClean="0"/>
          </a:p>
          <a:p>
            <a:pPr lvl="1"/>
            <a:r>
              <a:rPr lang="en-US" b="1" dirty="0" smtClean="0"/>
              <a:t>Consideration of full military retirement income tax deduction</a:t>
            </a:r>
          </a:p>
          <a:p>
            <a:pPr lvl="2"/>
            <a:r>
              <a:rPr lang="en-US" b="1" dirty="0" smtClean="0"/>
              <a:t>Currently all pensions exempt for first $31,100</a:t>
            </a:r>
          </a:p>
          <a:p>
            <a:pPr lvl="2"/>
            <a:r>
              <a:rPr lang="en-US" b="1" dirty="0" smtClean="0"/>
              <a:t>To attract senior officer/enlisted retirees to Kentucky</a:t>
            </a:r>
          </a:p>
          <a:p>
            <a:pPr lvl="2"/>
            <a:r>
              <a:rPr lang="en-US" b="1" dirty="0" smtClean="0"/>
              <a:t>Military income tax exemption already in place (passed in 2009)</a:t>
            </a:r>
          </a:p>
          <a:p>
            <a:pPr lvl="2"/>
            <a:r>
              <a:rPr lang="en-US" b="1" dirty="0" smtClean="0"/>
              <a:t>Good policy – the challenge for both the Beshear Administration and the General Assembly is the up-front cost in COVID-stressed budget, estimated at ~$3.9M</a:t>
            </a:r>
          </a:p>
        </p:txBody>
      </p:sp>
    </p:spTree>
    <p:extLst>
      <p:ext uri="{BB962C8B-B14F-4D97-AF65-F5344CB8AC3E}">
        <p14:creationId xmlns:p14="http://schemas.microsoft.com/office/powerpoint/2010/main" val="767426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2021 </a:t>
            </a:r>
            <a:r>
              <a:rPr lang="en-US" dirty="0" smtClean="0">
                <a:solidFill>
                  <a:schemeClr val="accent1"/>
                </a:solidFill>
              </a:rPr>
              <a:t>Vision</a:t>
            </a:r>
            <a:endParaRPr lang="en-US" sz="1600" dirty="0">
              <a:solidFill>
                <a:schemeClr val="tx1">
                  <a:lumMod val="50000"/>
                </a:schemeClr>
              </a:solidFill>
            </a:endParaRPr>
          </a:p>
        </p:txBody>
      </p:sp>
      <p:sp>
        <p:nvSpPr>
          <p:cNvPr id="3" name="Content Placeholder 2"/>
          <p:cNvSpPr>
            <a:spLocks noGrp="1"/>
          </p:cNvSpPr>
          <p:nvPr>
            <p:ph idx="1"/>
          </p:nvPr>
        </p:nvSpPr>
        <p:spPr>
          <a:xfrm>
            <a:off x="838200" y="1590493"/>
            <a:ext cx="10515600" cy="4766764"/>
          </a:xfrm>
        </p:spPr>
        <p:txBody>
          <a:bodyPr>
            <a:normAutofit fontScale="92500" lnSpcReduction="20000"/>
          </a:bodyPr>
          <a:lstStyle/>
          <a:p>
            <a:r>
              <a:rPr lang="en-US" dirty="0" smtClean="0"/>
              <a:t>Managing </a:t>
            </a:r>
            <a:r>
              <a:rPr lang="en-US" dirty="0"/>
              <a:t>our Air National Guard (ANG) C-130J recapitalization effort to modernize the Kentucky Air Guard fleet and ensure their long-term </a:t>
            </a:r>
            <a:r>
              <a:rPr lang="en-US" dirty="0" smtClean="0"/>
              <a:t>future</a:t>
            </a:r>
            <a:r>
              <a:rPr lang="en-US" dirty="0"/>
              <a:t>;</a:t>
            </a:r>
            <a:r>
              <a:rPr lang="en-US" dirty="0" smtClean="0"/>
              <a:t> proactively countering </a:t>
            </a:r>
            <a:r>
              <a:rPr lang="en-US" dirty="0"/>
              <a:t>“threats” to ensure fair selection process, anticipate favorable announcement </a:t>
            </a:r>
            <a:r>
              <a:rPr lang="en-US" dirty="0" smtClean="0"/>
              <a:t>very soon (approximate value $800M)</a:t>
            </a:r>
            <a:endParaRPr lang="en-US" dirty="0"/>
          </a:p>
          <a:p>
            <a:pPr marL="0" indent="0">
              <a:buNone/>
            </a:pPr>
            <a:endParaRPr lang="en-US" dirty="0"/>
          </a:p>
          <a:p>
            <a:r>
              <a:rPr lang="en-US" dirty="0" smtClean="0"/>
              <a:t>Coordinating with </a:t>
            </a:r>
            <a:r>
              <a:rPr lang="en-US" dirty="0"/>
              <a:t>Blue Grass Army Depot </a:t>
            </a:r>
            <a:r>
              <a:rPr lang="en-US" dirty="0" smtClean="0"/>
              <a:t>and the local community regarding the </a:t>
            </a:r>
            <a:r>
              <a:rPr lang="en-US" dirty="0"/>
              <a:t>acquisition and repurposing of the </a:t>
            </a:r>
            <a:r>
              <a:rPr lang="en-US" dirty="0" smtClean="0"/>
              <a:t>55-acre Chemical </a:t>
            </a:r>
            <a:r>
              <a:rPr lang="en-US" dirty="0"/>
              <a:t>Weapons Demilitarization </a:t>
            </a:r>
            <a:r>
              <a:rPr lang="en-US" dirty="0" smtClean="0"/>
              <a:t>Facility following remediation in December 2026; potential includes Hyper-Scale Data Center development, jobs for 1,900+ displaced contract workers</a:t>
            </a:r>
          </a:p>
          <a:p>
            <a:endParaRPr lang="en-US" dirty="0" smtClean="0"/>
          </a:p>
          <a:p>
            <a:pPr lvl="0"/>
            <a:r>
              <a:rPr lang="en-US" dirty="0" smtClean="0"/>
              <a:t>Building </a:t>
            </a:r>
            <a:r>
              <a:rPr lang="en-US" dirty="0"/>
              <a:t>business case for the redeployment of Army forces in Europe, esp. the </a:t>
            </a:r>
            <a:r>
              <a:rPr lang="en-US" dirty="0" smtClean="0"/>
              <a:t>6,400-strong </a:t>
            </a:r>
            <a:r>
              <a:rPr lang="en-US" dirty="0"/>
              <a:t>2</a:t>
            </a:r>
            <a:r>
              <a:rPr lang="en-US" baseline="30000" dirty="0"/>
              <a:t>nd</a:t>
            </a:r>
            <a:r>
              <a:rPr lang="en-US" dirty="0"/>
              <a:t> Cavalry Division, to Fort Knox, with our military ranges, strong community support, and expansion capability, should the redeployment actually occur – prepping for strong </a:t>
            </a:r>
            <a:r>
              <a:rPr lang="en-US" dirty="0" smtClean="0"/>
              <a:t>competition</a:t>
            </a:r>
          </a:p>
        </p:txBody>
      </p:sp>
    </p:spTree>
    <p:extLst>
      <p:ext uri="{BB962C8B-B14F-4D97-AF65-F5344CB8AC3E}">
        <p14:creationId xmlns:p14="http://schemas.microsoft.com/office/powerpoint/2010/main" val="3749954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2021 </a:t>
            </a:r>
            <a:r>
              <a:rPr lang="en-US" dirty="0" smtClean="0">
                <a:solidFill>
                  <a:schemeClr val="accent1"/>
                </a:solidFill>
              </a:rPr>
              <a:t>Vision</a:t>
            </a:r>
            <a:endParaRPr lang="en-US" sz="1600" dirty="0">
              <a:solidFill>
                <a:schemeClr val="tx1">
                  <a:lumMod val="50000"/>
                </a:schemeClr>
              </a:solidFill>
            </a:endParaRPr>
          </a:p>
        </p:txBody>
      </p:sp>
      <p:sp>
        <p:nvSpPr>
          <p:cNvPr id="3" name="Content Placeholder 2"/>
          <p:cNvSpPr>
            <a:spLocks noGrp="1"/>
          </p:cNvSpPr>
          <p:nvPr>
            <p:ph idx="1"/>
          </p:nvPr>
        </p:nvSpPr>
        <p:spPr>
          <a:xfrm>
            <a:off x="838200" y="1773373"/>
            <a:ext cx="10515600" cy="4714513"/>
          </a:xfrm>
        </p:spPr>
        <p:txBody>
          <a:bodyPr>
            <a:normAutofit fontScale="92500" lnSpcReduction="20000"/>
          </a:bodyPr>
          <a:lstStyle/>
          <a:p>
            <a:r>
              <a:rPr lang="en-US" dirty="0" smtClean="0"/>
              <a:t>Working </a:t>
            </a:r>
            <a:r>
              <a:rPr lang="en-US" dirty="0"/>
              <a:t>the assignment of “Future Vertical Lift” aircraft to replace the aging CH-47 Chinook (time frame 2028-2030 but decision process is starting now) and near-term assignment of Army National Guard CH-47s to Fort Campbell – we note the 101</a:t>
            </a:r>
            <a:r>
              <a:rPr lang="en-US" baseline="30000" dirty="0"/>
              <a:t>st</a:t>
            </a:r>
            <a:r>
              <a:rPr lang="en-US" dirty="0"/>
              <a:t> Airborne is the clear choice to be the first recipient of “Future Vertical Lift” and are getting </a:t>
            </a:r>
            <a:r>
              <a:rPr lang="en-US" dirty="0" smtClean="0"/>
              <a:t>positive feedback</a:t>
            </a:r>
            <a:br>
              <a:rPr lang="en-US" dirty="0" smtClean="0"/>
            </a:br>
            <a:endParaRPr lang="en-US" dirty="0"/>
          </a:p>
          <a:p>
            <a:pPr lvl="0"/>
            <a:r>
              <a:rPr lang="en-US" dirty="0" smtClean="0"/>
              <a:t>Support </a:t>
            </a:r>
            <a:r>
              <a:rPr lang="en-US" dirty="0"/>
              <a:t>to the Cabinet for Economic Development and KRDA in business development </a:t>
            </a:r>
            <a:r>
              <a:rPr lang="en-US" dirty="0" smtClean="0"/>
              <a:t>initiatives</a:t>
            </a:r>
            <a:br>
              <a:rPr lang="en-US" dirty="0" smtClean="0"/>
            </a:br>
            <a:endParaRPr lang="en-US" dirty="0" smtClean="0"/>
          </a:p>
          <a:p>
            <a:pPr lvl="0"/>
            <a:r>
              <a:rPr lang="en-US" dirty="0" smtClean="0"/>
              <a:t>Great </a:t>
            </a:r>
            <a:r>
              <a:rPr lang="en-US" dirty="0"/>
              <a:t>progress partnering our Grant Program Manager, Dr. Dallas Kratzer, with KDVA to develop </a:t>
            </a:r>
            <a:r>
              <a:rPr lang="en-US" dirty="0" smtClean="0"/>
              <a:t>“</a:t>
            </a:r>
            <a:r>
              <a:rPr lang="en-US" dirty="0" err="1" smtClean="0"/>
              <a:t>Skillbridge</a:t>
            </a:r>
            <a:r>
              <a:rPr lang="en-US" dirty="0" smtClean="0"/>
              <a:t>” internship </a:t>
            </a:r>
            <a:r>
              <a:rPr lang="en-US" dirty="0"/>
              <a:t>opportunities for </a:t>
            </a:r>
            <a:r>
              <a:rPr lang="en-US" dirty="0" smtClean="0"/>
              <a:t>separating Army </a:t>
            </a:r>
            <a:r>
              <a:rPr lang="en-US" dirty="0"/>
              <a:t>"68W/Combat </a:t>
            </a:r>
            <a:r>
              <a:rPr lang="en-US" dirty="0" smtClean="0"/>
              <a:t>Medics" in </a:t>
            </a:r>
            <a:r>
              <a:rPr lang="en-US" dirty="0"/>
              <a:t>communities including Richmond, Bullitt </a:t>
            </a:r>
            <a:r>
              <a:rPr lang="en-US" dirty="0" smtClean="0"/>
              <a:t>County, Meade County </a:t>
            </a:r>
            <a:r>
              <a:rPr lang="en-US" dirty="0"/>
              <a:t>and Jefferson </a:t>
            </a:r>
            <a:r>
              <a:rPr lang="en-US" dirty="0" smtClean="0"/>
              <a:t>County</a:t>
            </a:r>
            <a:r>
              <a:rPr lang="en-US" dirty="0"/>
              <a:t>; related programs under development</a:t>
            </a:r>
          </a:p>
        </p:txBody>
      </p:sp>
    </p:spTree>
    <p:extLst>
      <p:ext uri="{BB962C8B-B14F-4D97-AF65-F5344CB8AC3E}">
        <p14:creationId xmlns:p14="http://schemas.microsoft.com/office/powerpoint/2010/main" val="3888422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8115" y="6083165"/>
            <a:ext cx="2295024" cy="655721"/>
          </a:xfrm>
          <a:prstGeom prst="rect">
            <a:avLst/>
          </a:prstGeom>
        </p:spPr>
      </p:pic>
    </p:spTree>
    <p:extLst>
      <p:ext uri="{BB962C8B-B14F-4D97-AF65-F5344CB8AC3E}">
        <p14:creationId xmlns:p14="http://schemas.microsoft.com/office/powerpoint/2010/main" val="1443180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Mission, Vision &amp; Values</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US" dirty="0"/>
              <a:t>The Kentucky Commission on Military Affairs was created to serve as a watchdog for the military community in Kentucky and to be a bridge for bringing programs across the Commonwealth together to benefit military, veterans and their families.  </a:t>
            </a:r>
            <a:endParaRPr lang="en-US" dirty="0" smtClean="0"/>
          </a:p>
          <a:p>
            <a:pPr lvl="1"/>
            <a:r>
              <a:rPr lang="en-US" dirty="0"/>
              <a:t>KRS </a:t>
            </a:r>
            <a:r>
              <a:rPr lang="en-US" dirty="0" smtClean="0"/>
              <a:t>154.12-203 (1996)</a:t>
            </a:r>
          </a:p>
          <a:p>
            <a:pPr lvl="1"/>
            <a:r>
              <a:rPr lang="en-US" dirty="0" smtClean="0"/>
              <a:t>2 full time staff</a:t>
            </a:r>
          </a:p>
          <a:p>
            <a:pPr lvl="1"/>
            <a:r>
              <a:rPr lang="en-US" dirty="0" smtClean="0"/>
              <a:t>Membership includes:</a:t>
            </a:r>
          </a:p>
          <a:p>
            <a:pPr lvl="2"/>
            <a:r>
              <a:rPr lang="en-US" dirty="0" smtClean="0"/>
              <a:t>Leaders of major Kentucky military installations and units</a:t>
            </a:r>
          </a:p>
          <a:p>
            <a:pPr lvl="2"/>
            <a:r>
              <a:rPr lang="en-US" dirty="0" smtClean="0"/>
              <a:t>Governor, senior staff, cabinet secretaries, Attorney General, Chief Justice</a:t>
            </a:r>
          </a:p>
          <a:p>
            <a:pPr lvl="2"/>
            <a:r>
              <a:rPr lang="en-US" dirty="0" smtClean="0"/>
              <a:t>Kentucky General Assembly (one Senator and one Representative)</a:t>
            </a:r>
          </a:p>
          <a:p>
            <a:pPr lvl="2"/>
            <a:r>
              <a:rPr lang="en-US" dirty="0" smtClean="0"/>
              <a:t>Civilian Aides to the Secretary of the Army</a:t>
            </a:r>
          </a:p>
          <a:p>
            <a:pPr lvl="2"/>
            <a:r>
              <a:rPr lang="en-US" dirty="0" smtClean="0"/>
              <a:t>At-Large members appointed by Governor </a:t>
            </a:r>
          </a:p>
          <a:p>
            <a:pPr lvl="2"/>
            <a:r>
              <a:rPr lang="en-US" dirty="0" smtClean="0"/>
              <a:t>Chair, Employer Support of the Guard and Reserve</a:t>
            </a:r>
            <a:endParaRPr lang="en-US" dirty="0"/>
          </a:p>
        </p:txBody>
      </p:sp>
    </p:spTree>
    <p:extLst>
      <p:ext uri="{BB962C8B-B14F-4D97-AF65-F5344CB8AC3E}">
        <p14:creationId xmlns:p14="http://schemas.microsoft.com/office/powerpoint/2010/main" val="351865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Mission, Vision &amp; Values</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accent1"/>
                </a:solidFill>
              </a:rPr>
              <a:t>Mission:  </a:t>
            </a:r>
            <a:r>
              <a:rPr lang="en-US" dirty="0"/>
              <a:t>Guided by Kentucky statute, the Kentucky Commission on Military Affairs addresses </a:t>
            </a:r>
            <a:r>
              <a:rPr lang="en-US" dirty="0" smtClean="0"/>
              <a:t>matters </a:t>
            </a:r>
            <a:r>
              <a:rPr lang="en-US" dirty="0"/>
              <a:t>of military significance by advising and synchronizing efforts with key stakeholders; protecting and growing our military installations and activities; expanding its defense-related industry; and improving the quality of life for our service members, veterans, and their families. </a:t>
            </a:r>
            <a:endParaRPr lang="en-US" dirty="0" smtClean="0"/>
          </a:p>
          <a:p>
            <a:pPr marL="0" indent="0">
              <a:buNone/>
            </a:pPr>
            <a:endParaRPr lang="en-US" dirty="0"/>
          </a:p>
          <a:p>
            <a:pPr marL="0" indent="0">
              <a:buNone/>
            </a:pPr>
            <a:r>
              <a:rPr lang="en-US" dirty="0" smtClean="0">
                <a:solidFill>
                  <a:schemeClr val="accent1"/>
                </a:solidFill>
              </a:rPr>
              <a:t>Vision</a:t>
            </a:r>
            <a:r>
              <a:rPr lang="en-US" dirty="0" smtClean="0"/>
              <a:t>:  Kentucky </a:t>
            </a:r>
            <a:r>
              <a:rPr lang="en-US" dirty="0"/>
              <a:t>achieves its full potential in supporting and partnering with our military while creating enduring economic opportunity for the Commonwealth</a:t>
            </a:r>
            <a:r>
              <a:rPr lang="en-US" dirty="0" smtClean="0"/>
              <a:t>.</a:t>
            </a:r>
          </a:p>
        </p:txBody>
      </p:sp>
    </p:spTree>
    <p:extLst>
      <p:ext uri="{BB962C8B-B14F-4D97-AF65-F5344CB8AC3E}">
        <p14:creationId xmlns:p14="http://schemas.microsoft.com/office/powerpoint/2010/main" val="3966951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Mission, Vision &amp; Values</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a:buNone/>
            </a:pPr>
            <a:r>
              <a:rPr lang="en-US" b="1" dirty="0" smtClean="0"/>
              <a:t>Strategic Goals</a:t>
            </a:r>
          </a:p>
          <a:p>
            <a:r>
              <a:rPr lang="en-US" b="1" dirty="0" smtClean="0"/>
              <a:t>Protect </a:t>
            </a:r>
            <a:r>
              <a:rPr lang="en-US" b="1" dirty="0"/>
              <a:t>and Grow DOD Installations and </a:t>
            </a:r>
            <a:r>
              <a:rPr lang="en-US" b="1" dirty="0" smtClean="0"/>
              <a:t>Activities</a:t>
            </a:r>
          </a:p>
          <a:p>
            <a:r>
              <a:rPr lang="en-US" b="1" dirty="0"/>
              <a:t>Expand the Economic Impact of Kentucky’s Defense-Related Industry</a:t>
            </a:r>
            <a:endParaRPr lang="en-US" dirty="0"/>
          </a:p>
          <a:p>
            <a:r>
              <a:rPr lang="en-US" b="1" dirty="0"/>
              <a:t>Develop and Implement the Model for Transitioning Service </a:t>
            </a:r>
            <a:r>
              <a:rPr lang="en-US" b="1" dirty="0" smtClean="0"/>
              <a:t>Members/Veterans/Spouses</a:t>
            </a:r>
          </a:p>
          <a:p>
            <a:r>
              <a:rPr lang="en-US" b="1" dirty="0"/>
              <a:t>Establish Kentucky as the Most Military Friendly State and Grow Veterans/Retiree Population</a:t>
            </a:r>
            <a:endParaRPr lang="en-US" dirty="0"/>
          </a:p>
          <a:p>
            <a:r>
              <a:rPr lang="en-US" b="1" dirty="0"/>
              <a:t>Communicate Strategically and Gain Advocacy</a:t>
            </a:r>
            <a:endParaRPr lang="en-US" dirty="0"/>
          </a:p>
          <a:p>
            <a:endParaRPr lang="en-US" dirty="0"/>
          </a:p>
        </p:txBody>
      </p:sp>
    </p:spTree>
    <p:extLst>
      <p:ext uri="{BB962C8B-B14F-4D97-AF65-F5344CB8AC3E}">
        <p14:creationId xmlns:p14="http://schemas.microsoft.com/office/powerpoint/2010/main" val="1674059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49206"/>
          <a:stretch/>
        </p:blipFill>
        <p:spPr>
          <a:xfrm>
            <a:off x="1628735" y="322217"/>
            <a:ext cx="9152476" cy="6312636"/>
          </a:xfrm>
          <a:prstGeom prst="rect">
            <a:avLst/>
          </a:prstGeom>
        </p:spPr>
      </p:pic>
    </p:spTree>
    <p:extLst>
      <p:ext uri="{BB962C8B-B14F-4D97-AF65-F5344CB8AC3E}">
        <p14:creationId xmlns:p14="http://schemas.microsoft.com/office/powerpoint/2010/main" val="600678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921"/>
          <a:stretch/>
        </p:blipFill>
        <p:spPr>
          <a:xfrm>
            <a:off x="1149764" y="200296"/>
            <a:ext cx="9657574" cy="6436202"/>
          </a:xfrm>
          <a:prstGeom prst="rect">
            <a:avLst/>
          </a:prstGeom>
        </p:spPr>
      </p:pic>
    </p:spTree>
    <p:extLst>
      <p:ext uri="{BB962C8B-B14F-4D97-AF65-F5344CB8AC3E}">
        <p14:creationId xmlns:p14="http://schemas.microsoft.com/office/powerpoint/2010/main" val="416229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2020 Key Accomplishments</a:t>
            </a:r>
            <a:endParaRPr lang="en-US" sz="1600" dirty="0">
              <a:solidFill>
                <a:schemeClr val="accent1"/>
              </a:solidFill>
            </a:endParaRPr>
          </a:p>
        </p:txBody>
      </p:sp>
      <p:sp>
        <p:nvSpPr>
          <p:cNvPr id="3" name="Content Placeholder 2"/>
          <p:cNvSpPr>
            <a:spLocks noGrp="1"/>
          </p:cNvSpPr>
          <p:nvPr>
            <p:ph idx="1"/>
          </p:nvPr>
        </p:nvSpPr>
        <p:spPr/>
        <p:txBody>
          <a:bodyPr>
            <a:normAutofit fontScale="85000" lnSpcReduction="20000"/>
          </a:bodyPr>
          <a:lstStyle/>
          <a:p>
            <a:pPr lvl="0"/>
            <a:r>
              <a:rPr lang="en-US" dirty="0" smtClean="0"/>
              <a:t>In </a:t>
            </a:r>
            <a:r>
              <a:rPr lang="en-US" dirty="0"/>
              <a:t>coordination with Knox Regional Development Alliance (KRDA), established through KMCA and led by KCMA chair Jim Iacocca, our major success is the U.S. Army placing the new V (Fifth) Corps Headquarters at Fort Knox (3-star command/650 soldiers) to manage Army forces in </a:t>
            </a:r>
            <a:r>
              <a:rPr lang="en-US" dirty="0" smtClean="0"/>
              <a:t>Europe</a:t>
            </a:r>
          </a:p>
          <a:p>
            <a:pPr lvl="0"/>
            <a:endParaRPr lang="en-US" dirty="0" smtClean="0"/>
          </a:p>
          <a:p>
            <a:pPr lvl="0"/>
            <a:r>
              <a:rPr lang="en-US" dirty="0" smtClean="0"/>
              <a:t>KRDA </a:t>
            </a:r>
            <a:r>
              <a:rPr lang="en-US" dirty="0"/>
              <a:t>earned Association of Defense Communities national recognition this summer creating a website for military spouses to receive proactive career coaching and professional networking opportunities – now we’re developing a similar program for Fort Campbell/Christian </a:t>
            </a:r>
            <a:r>
              <a:rPr lang="en-US" dirty="0" smtClean="0"/>
              <a:t>County</a:t>
            </a:r>
          </a:p>
          <a:p>
            <a:pPr lvl="0"/>
            <a:endParaRPr lang="en-US" dirty="0" smtClean="0"/>
          </a:p>
          <a:p>
            <a:pPr lvl="0"/>
            <a:r>
              <a:rPr lang="en-US" dirty="0" smtClean="0"/>
              <a:t>Worked with </a:t>
            </a:r>
            <a:r>
              <a:rPr lang="en-US" dirty="0"/>
              <a:t>the City of Louisville to complete/submit their application for U.S. Space Command </a:t>
            </a:r>
            <a:r>
              <a:rPr lang="en-US" dirty="0" smtClean="0"/>
              <a:t>Headquarters, vetting </a:t>
            </a:r>
            <a:r>
              <a:rPr lang="en-US" dirty="0"/>
              <a:t>Louisville as a qualified applicant and </a:t>
            </a:r>
            <a:r>
              <a:rPr lang="en-US" dirty="0" smtClean="0"/>
              <a:t>gaining submission </a:t>
            </a:r>
            <a:r>
              <a:rPr lang="en-US" dirty="0"/>
              <a:t>approval by the Air Force Strategic Basing </a:t>
            </a:r>
            <a:r>
              <a:rPr lang="en-US" dirty="0" smtClean="0"/>
              <a:t>Office – announcement </a:t>
            </a:r>
            <a:r>
              <a:rPr lang="en-US" dirty="0"/>
              <a:t>of finalists expected </a:t>
            </a:r>
            <a:r>
              <a:rPr lang="en-US" dirty="0" smtClean="0"/>
              <a:t>November 2020</a:t>
            </a:r>
            <a:endParaRPr lang="en-US" dirty="0"/>
          </a:p>
          <a:p>
            <a:pPr marL="0" indent="0">
              <a:buNone/>
            </a:pPr>
            <a:endParaRPr lang="en-US" dirty="0"/>
          </a:p>
        </p:txBody>
      </p:sp>
    </p:spTree>
    <p:extLst>
      <p:ext uri="{BB962C8B-B14F-4D97-AF65-F5344CB8AC3E}">
        <p14:creationId xmlns:p14="http://schemas.microsoft.com/office/powerpoint/2010/main" val="2472382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2020 Key Accomplishments</a:t>
            </a:r>
            <a:r>
              <a:rPr lang="en-US" sz="1600" dirty="0" smtClean="0">
                <a:solidFill>
                  <a:schemeClr val="accent1"/>
                </a:solidFill>
              </a:rPr>
              <a:t> </a:t>
            </a:r>
            <a:endParaRPr lang="en-US" sz="1600" dirty="0">
              <a:solidFill>
                <a:schemeClr val="accent1"/>
              </a:solidFill>
            </a:endParaRPr>
          </a:p>
        </p:txBody>
      </p:sp>
      <p:sp>
        <p:nvSpPr>
          <p:cNvPr id="3" name="Content Placeholder 2"/>
          <p:cNvSpPr>
            <a:spLocks noGrp="1"/>
          </p:cNvSpPr>
          <p:nvPr>
            <p:ph idx="1"/>
          </p:nvPr>
        </p:nvSpPr>
        <p:spPr>
          <a:xfrm>
            <a:off x="838200" y="1825625"/>
            <a:ext cx="10515600" cy="4627426"/>
          </a:xfrm>
        </p:spPr>
        <p:txBody>
          <a:bodyPr>
            <a:normAutofit fontScale="85000" lnSpcReduction="20000"/>
          </a:bodyPr>
          <a:lstStyle/>
          <a:p>
            <a:pPr lvl="0"/>
            <a:r>
              <a:rPr lang="en-US" dirty="0" smtClean="0"/>
              <a:t>Won </a:t>
            </a:r>
            <a:r>
              <a:rPr lang="en-US" dirty="0"/>
              <a:t>$2M DOD grant to allow the University of Louisville to create a “Cybersecurity, Certifications, Careers and Communities” (C4) program and allow us to hire contract Grant Program Manager, Dr. Dallas Kratzer, to facilitate workforce development for </a:t>
            </a:r>
            <a:r>
              <a:rPr lang="en-US" dirty="0" smtClean="0"/>
              <a:t>military/spouses/veterans</a:t>
            </a:r>
          </a:p>
          <a:p>
            <a:pPr lvl="0"/>
            <a:endParaRPr lang="en-US" dirty="0"/>
          </a:p>
          <a:p>
            <a:pPr lvl="0"/>
            <a:r>
              <a:rPr lang="en-US" dirty="0" smtClean="0"/>
              <a:t>State </a:t>
            </a:r>
            <a:r>
              <a:rPr lang="en-US" dirty="0"/>
              <a:t>Commissioner for Military Interstate Children’s Compact Commission, supporting military families; highlighted HB 266 as a national best practice facilitating school enrollment for military children; working with Communications on video concept to highlight </a:t>
            </a:r>
            <a:r>
              <a:rPr lang="en-US" dirty="0" smtClean="0"/>
              <a:t>activities</a:t>
            </a:r>
          </a:p>
          <a:p>
            <a:pPr lvl="0"/>
            <a:endParaRPr lang="en-US" dirty="0"/>
          </a:p>
          <a:p>
            <a:pPr lvl="0"/>
            <a:r>
              <a:rPr lang="en-US" dirty="0" smtClean="0"/>
              <a:t>Held </a:t>
            </a:r>
            <a:r>
              <a:rPr lang="en-US" dirty="0"/>
              <a:t>first </a:t>
            </a:r>
            <a:r>
              <a:rPr lang="en-US" dirty="0" smtClean="0"/>
              <a:t>two Christian </a:t>
            </a:r>
            <a:r>
              <a:rPr lang="en-US" dirty="0"/>
              <a:t>County Chamber of Commerce Military Spouse Working Group </a:t>
            </a:r>
            <a:r>
              <a:rPr lang="en-US" dirty="0" smtClean="0"/>
              <a:t>meetings, </a:t>
            </a:r>
            <a:r>
              <a:rPr lang="en-US" dirty="0"/>
              <a:t>in coordination with Rep. Walker Thomas, chair of the House Veterans, Military Affairs &amp; Public Protection Committee, and the State Liaison Office, DoD Military Community &amp; Family Policy</a:t>
            </a:r>
          </a:p>
        </p:txBody>
      </p:sp>
    </p:spTree>
    <p:extLst>
      <p:ext uri="{BB962C8B-B14F-4D97-AF65-F5344CB8AC3E}">
        <p14:creationId xmlns:p14="http://schemas.microsoft.com/office/powerpoint/2010/main" val="297021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2020 Key Accomplishments</a:t>
            </a:r>
            <a:endParaRPr lang="en-US" sz="1600" dirty="0">
              <a:solidFill>
                <a:schemeClr val="accent1"/>
              </a:solidFill>
            </a:endParaRPr>
          </a:p>
        </p:txBody>
      </p:sp>
      <p:sp>
        <p:nvSpPr>
          <p:cNvPr id="3" name="Content Placeholder 2"/>
          <p:cNvSpPr>
            <a:spLocks noGrp="1"/>
          </p:cNvSpPr>
          <p:nvPr>
            <p:ph idx="1"/>
          </p:nvPr>
        </p:nvSpPr>
        <p:spPr>
          <a:xfrm>
            <a:off x="838200" y="1759132"/>
            <a:ext cx="10515600" cy="4380411"/>
          </a:xfrm>
        </p:spPr>
        <p:txBody>
          <a:bodyPr>
            <a:normAutofit fontScale="85000" lnSpcReduction="20000"/>
          </a:bodyPr>
          <a:lstStyle/>
          <a:p>
            <a:pPr lvl="0"/>
            <a:r>
              <a:rPr lang="en-US" dirty="0" smtClean="0"/>
              <a:t>Facilitated </a:t>
            </a:r>
            <a:r>
              <a:rPr lang="en-US" dirty="0"/>
              <a:t>USO coordination with Greater Louisville Inc. and Louisville Regional Airport Authority to open a USO facility for military, veterans and their families at the Louisville Muhammad Ali International Airport in August 2020; exploring a possible Fort Knox USO </a:t>
            </a:r>
            <a:r>
              <a:rPr lang="en-US" dirty="0" smtClean="0"/>
              <a:t>facility</a:t>
            </a:r>
          </a:p>
          <a:p>
            <a:pPr lvl="0"/>
            <a:endParaRPr lang="en-US" dirty="0" smtClean="0"/>
          </a:p>
          <a:p>
            <a:pPr lvl="0"/>
            <a:r>
              <a:rPr lang="en-US" dirty="0" smtClean="0"/>
              <a:t>Coordinated opportunity for Governor Beshear to personally present the 2020 Secretary of Defense Freedom Award, awarded to the nation's top 15 civilian employers of National Guard and Reserve personnel, to Lexmark International</a:t>
            </a:r>
          </a:p>
          <a:p>
            <a:pPr marL="0" lvl="0" indent="0">
              <a:buNone/>
            </a:pPr>
            <a:endParaRPr lang="en-US" dirty="0" smtClean="0"/>
          </a:p>
          <a:p>
            <a:pPr lvl="0"/>
            <a:r>
              <a:rPr lang="en-US" dirty="0" smtClean="0"/>
              <a:t>KCMA </a:t>
            </a:r>
            <a:r>
              <a:rPr lang="en-US" dirty="0"/>
              <a:t>Executive Assistant Stacey Shane and I assisted Constituent Services on the Governor’s COVID-19 Hotline March through July, taking over 1,500 direct phone calls </a:t>
            </a:r>
            <a:r>
              <a:rPr lang="en-US" dirty="0" smtClean="0"/>
              <a:t>and hundreds of emails to </a:t>
            </a:r>
            <a:r>
              <a:rPr lang="en-US" dirty="0"/>
              <a:t>help manage our administration’s response to the community</a:t>
            </a:r>
          </a:p>
          <a:p>
            <a:pPr marL="0" indent="0">
              <a:buNone/>
            </a:pPr>
            <a:endParaRPr lang="en-US" dirty="0"/>
          </a:p>
        </p:txBody>
      </p:sp>
    </p:spTree>
    <p:extLst>
      <p:ext uri="{BB962C8B-B14F-4D97-AF65-F5344CB8AC3E}">
        <p14:creationId xmlns:p14="http://schemas.microsoft.com/office/powerpoint/2010/main" val="1141121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am Kentucky Theme">
  <a:themeElements>
    <a:clrScheme name="Team Kentucky">
      <a:dk1>
        <a:sysClr val="windowText" lastClr="000000"/>
      </a:dk1>
      <a:lt1>
        <a:sysClr val="window" lastClr="FFFFFF"/>
      </a:lt1>
      <a:dk2>
        <a:srgbClr val="093B60"/>
      </a:dk2>
      <a:lt2>
        <a:srgbClr val="FFFFFF"/>
      </a:lt2>
      <a:accent1>
        <a:srgbClr val="5EB3E4"/>
      </a:accent1>
      <a:accent2>
        <a:srgbClr val="F5831F"/>
      </a:accent2>
      <a:accent3>
        <a:srgbClr val="8C98A2"/>
      </a:accent3>
      <a:accent4>
        <a:srgbClr val="FED13F"/>
      </a:accent4>
      <a:accent5>
        <a:srgbClr val="2A58B4"/>
      </a:accent5>
      <a:accent6>
        <a:srgbClr val="009A4D"/>
      </a:accent6>
      <a:hlink>
        <a:srgbClr val="299BDB"/>
      </a:hlink>
      <a:folHlink>
        <a:srgbClr val="9680A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m Kentucky Theme" id="{5D6A283A-2A43-4BB5-9C96-D712EB0CE53F}" vid="{AD9AC136-AE88-4809-A42F-AF852193D9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Team Kentucky Theme</Template>
  <TotalTime>2835</TotalTime>
  <Words>1009</Words>
  <Application>Microsoft Office PowerPoint</Application>
  <PresentationFormat>Widescreen</PresentationFormat>
  <Paragraphs>75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Team Kentucky Theme</vt:lpstr>
      <vt:lpstr>Building a BetterKY&gt;</vt:lpstr>
      <vt:lpstr>Mission, Vision &amp; Values</vt:lpstr>
      <vt:lpstr>Mission, Vision &amp; Values</vt:lpstr>
      <vt:lpstr>Mission, Vision &amp; Values</vt:lpstr>
      <vt:lpstr>PowerPoint Presentation</vt:lpstr>
      <vt:lpstr>PowerPoint Presentation</vt:lpstr>
      <vt:lpstr>2020 Key Accomplishments</vt:lpstr>
      <vt:lpstr>2020 Key Accomplishments </vt:lpstr>
      <vt:lpstr>2020 Key Accomplishments</vt:lpstr>
      <vt:lpstr>2021 Legislative Priorities</vt:lpstr>
      <vt:lpstr>2021 Legislative Session</vt:lpstr>
      <vt:lpstr>2021 Vision</vt:lpstr>
      <vt:lpstr>2021 Vision</vt:lpstr>
      <vt:lpstr>Thank You</vt:lpstr>
    </vt:vector>
  </TitlesOfParts>
  <Company>COT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Mansfield, Kenneth F (Gov Office)</dc:creator>
  <cp:lastModifiedBy>Lockhart, Kelsey (LRC)</cp:lastModifiedBy>
  <cp:revision>61</cp:revision>
  <cp:lastPrinted>2020-11-19T12:21:35Z</cp:lastPrinted>
  <dcterms:created xsi:type="dcterms:W3CDTF">2020-09-25T16:15:25Z</dcterms:created>
  <dcterms:modified xsi:type="dcterms:W3CDTF">2020-11-19T12:32:00Z</dcterms:modified>
</cp:coreProperties>
</file>