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6"/>
  </p:notesMasterIdLst>
  <p:handoutMasterIdLst>
    <p:handoutMasterId r:id="rId7"/>
  </p:handoutMasterIdLst>
  <p:sldIdLst>
    <p:sldId id="263"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06E4F2-CBE9-4887-86DD-FA4F6BF13C79}" type="datetimeFigureOut">
              <a:rPr lang="en-US" smtClean="0"/>
              <a:t>11/18/2020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B1B968-8587-4FDB-BC3C-BCC29CF02886}" type="slidenum">
              <a:rPr lang="en-US" smtClean="0"/>
              <a:t>‹#›</a:t>
            </a:fld>
            <a:endParaRPr lang="en-US"/>
          </a:p>
        </p:txBody>
      </p:sp>
    </p:spTree>
    <p:extLst>
      <p:ext uri="{BB962C8B-B14F-4D97-AF65-F5344CB8AC3E}">
        <p14:creationId xmlns:p14="http://schemas.microsoft.com/office/powerpoint/2010/main" val="3245030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A1194-6586-49C7-8BDF-16CF63CFB74A}" type="datetimeFigureOut">
              <a:rPr lang="en-US" smtClean="0"/>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0FB24-E2E2-4107-A3B6-3B37F320A3D3}" type="slidenum">
              <a:rPr lang="en-US" smtClean="0"/>
              <a:t>‹#›</a:t>
            </a:fld>
            <a:endParaRPr lang="en-US"/>
          </a:p>
        </p:txBody>
      </p:sp>
    </p:spTree>
    <p:extLst>
      <p:ext uri="{BB962C8B-B14F-4D97-AF65-F5344CB8AC3E}">
        <p14:creationId xmlns:p14="http://schemas.microsoft.com/office/powerpoint/2010/main" val="316737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8C8F9C-262B-401A-81AB-6BF40265A5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9A9A60-4815-4074-9266-8D3019CA0191}" type="datetime1">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11/18/2020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78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20437-16D7-414E-A57E-DEFC91144D03}" type="datetimeFigureOut">
              <a:rPr lang="en-US" smtClean="0"/>
              <a:t>11/18/2020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49438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20437-16D7-414E-A57E-DEFC91144D03}" type="datetimeFigureOut">
              <a:rPr lang="en-US" smtClean="0"/>
              <a:t>11/18/2020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665893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20437-16D7-414E-A57E-DEFC91144D03}" type="datetimeFigureOut">
              <a:rPr lang="en-US" smtClean="0"/>
              <a:t>11/18/2020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780986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43E26-9326-4649-A80E-23B7A93A36C0}"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56350"/>
            <a:ext cx="1540704" cy="365125"/>
          </a:xfrm>
        </p:spPr>
        <p:txBody>
          <a:bodyPr/>
          <a:lstStyle/>
          <a:p>
            <a:fld id="{1ADEB144-5426-4883-8542-1E1F462BA1F3}"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1304" y="6173736"/>
            <a:ext cx="1905261" cy="544360"/>
          </a:xfrm>
          <a:prstGeom prst="rect">
            <a:avLst/>
          </a:prstGeom>
        </p:spPr>
      </p:pic>
    </p:spTree>
    <p:extLst>
      <p:ext uri="{BB962C8B-B14F-4D97-AF65-F5344CB8AC3E}">
        <p14:creationId xmlns:p14="http://schemas.microsoft.com/office/powerpoint/2010/main" val="270580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9947-C014-44C0-95E4-C52B2170C47D}"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194267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DE12AA-9A86-41E4-9561-953BC7CD0FC0}"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4208660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74138-D946-46E8-821A-1B7619F57AB0}"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4001485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368DD-5C02-4197-89D5-1A68583F0722}" type="datetime1">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1640929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F0B9B5-419F-48AE-9636-B85FC30F716F}" type="datetime1">
              <a:rPr lang="en-US" smtClean="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1248249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68C20-FADC-45F9-8C3D-F53236E69B78}" type="datetime1">
              <a:rPr lang="en-US" smtClean="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408104" y="6356350"/>
            <a:ext cx="2743200" cy="365125"/>
          </a:xfrm>
        </p:spPr>
        <p:txBody>
          <a:bodyPr/>
          <a:lstStyle/>
          <a:p>
            <a:fld id="{1ADEB144-5426-4883-8542-1E1F462BA1F3}"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587" y="112190"/>
            <a:ext cx="1371600" cy="1359069"/>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9439" y="112190"/>
            <a:ext cx="1371600" cy="1371600"/>
          </a:xfrm>
          <a:prstGeom prst="rect">
            <a:avLst/>
          </a:prstGeom>
        </p:spPr>
      </p:pic>
      <p:cxnSp>
        <p:nvCxnSpPr>
          <p:cNvPr id="11" name="Straight Connector 10"/>
          <p:cNvCxnSpPr/>
          <p:nvPr userDrawn="1"/>
        </p:nvCxnSpPr>
        <p:spPr>
          <a:xfrm>
            <a:off x="6096000" y="1704109"/>
            <a:ext cx="0" cy="463813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005494" y="3911136"/>
            <a:ext cx="1018101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6165399" y="3921369"/>
            <a:ext cx="4959799" cy="400110"/>
          </a:xfrm>
          <a:prstGeom prst="rect">
            <a:avLst/>
          </a:prstGeom>
          <a:noFill/>
        </p:spPr>
        <p:txBody>
          <a:bodyPr wrap="square" rtlCol="0">
            <a:spAutoFit/>
          </a:bodyPr>
          <a:lstStyle/>
          <a:p>
            <a:pPr marL="230188"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sng"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Arial" panose="020B0604020202020204" pitchFamily="34" charset="0"/>
              </a:rPr>
              <a:t>Updates/Issues/Notes</a:t>
            </a:r>
          </a:p>
        </p:txBody>
      </p:sp>
      <p:sp>
        <p:nvSpPr>
          <p:cNvPr id="15" name="TextBox 14"/>
          <p:cNvSpPr txBox="1"/>
          <p:nvPr userDrawn="1"/>
        </p:nvSpPr>
        <p:spPr>
          <a:xfrm>
            <a:off x="609600" y="3921369"/>
            <a:ext cx="5433611" cy="400110"/>
          </a:xfrm>
          <a:prstGeom prst="rect">
            <a:avLst/>
          </a:prstGeom>
          <a:noFill/>
        </p:spPr>
        <p:txBody>
          <a:bodyPr wrap="square" rtlCol="0">
            <a:spAutoFit/>
          </a:bodyPr>
          <a:lstStyle/>
          <a:p>
            <a:pPr marL="230188"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sng"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31-60 </a:t>
            </a:r>
            <a:r>
              <a:rPr kumimoji="0" lang="en-US" sz="2000" b="1" i="0" u="sng"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Arial" panose="020B0604020202020204" pitchFamily="34" charset="0"/>
              </a:rPr>
              <a:t>Days</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p:cNvSpPr txBox="1"/>
          <p:nvPr userDrawn="1"/>
        </p:nvSpPr>
        <p:spPr>
          <a:xfrm>
            <a:off x="609601" y="1615908"/>
            <a:ext cx="5181600" cy="400110"/>
          </a:xfrm>
          <a:prstGeom prst="rect">
            <a:avLst/>
          </a:prstGeom>
          <a:noFill/>
        </p:spPr>
        <p:txBody>
          <a:bodyPr wrap="square" rtlCol="0">
            <a:spAutoFit/>
          </a:bodyPr>
          <a:lstStyle/>
          <a:p>
            <a:pPr marL="230188"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sng" strike="noStrike" kern="120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Next 30 </a:t>
            </a:r>
            <a:r>
              <a:rPr kumimoji="0" lang="en-US" sz="2000" b="1" i="0" u="sng" strike="noStrike" kern="1200" cap="none" spc="0" normalizeH="0" baseline="0" noProof="0" dirty="0" smtClean="0">
                <a:ln>
                  <a:noFill/>
                </a:ln>
                <a:solidFill>
                  <a:srgbClr val="000000"/>
                </a:solidFill>
                <a:effectLst/>
                <a:uLnTx/>
                <a:uFillTx/>
                <a:latin typeface="Times New Roman" panose="02020603050405020304" pitchFamily="18" charset="0"/>
                <a:cs typeface="Arial" panose="020B0604020202020204" pitchFamily="34" charset="0"/>
              </a:rPr>
              <a:t>Days</a:t>
            </a:r>
            <a:endParaRPr lang="en-US" sz="2000" b="1" u="sng" dirty="0">
              <a:solidFill>
                <a:srgbClr val="000000"/>
              </a:solidFill>
              <a:latin typeface="Times New Roman" panose="02020603050405020304" pitchFamily="18" charset="0"/>
              <a:cs typeface="Arial" panose="020B0604020202020204" pitchFamily="34" charset="0"/>
            </a:endParaRPr>
          </a:p>
        </p:txBody>
      </p:sp>
      <p:sp>
        <p:nvSpPr>
          <p:cNvPr id="17" name="TextBox 16"/>
          <p:cNvSpPr txBox="1"/>
          <p:nvPr userDrawn="1"/>
        </p:nvSpPr>
        <p:spPr>
          <a:xfrm>
            <a:off x="6160775" y="1615908"/>
            <a:ext cx="4964423" cy="400110"/>
          </a:xfrm>
          <a:prstGeom prst="rect">
            <a:avLst/>
          </a:prstGeom>
          <a:noFill/>
        </p:spPr>
        <p:txBody>
          <a:bodyPr wrap="square" rtlCol="0">
            <a:spAutoFit/>
          </a:bodyPr>
          <a:lstStyle/>
          <a:p>
            <a:pPr marL="230188"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sng"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61-90 </a:t>
            </a:r>
            <a:r>
              <a:rPr kumimoji="0" lang="en-US" sz="2000" b="1" i="0" u="sng"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Arial" panose="020B0604020202020204" pitchFamily="34" charset="0"/>
              </a:rPr>
              <a:t>Days</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2576" y="6410248"/>
            <a:ext cx="7546848" cy="307848"/>
          </a:xfrm>
          <a:prstGeom prst="rect">
            <a:avLst/>
          </a:prstGeom>
        </p:spPr>
      </p:pic>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51304" y="6173736"/>
            <a:ext cx="1905261" cy="544360"/>
          </a:xfrm>
          <a:prstGeom prst="rect">
            <a:avLst/>
          </a:prstGeom>
        </p:spPr>
      </p:pic>
    </p:spTree>
    <p:extLst>
      <p:ext uri="{BB962C8B-B14F-4D97-AF65-F5344CB8AC3E}">
        <p14:creationId xmlns:p14="http://schemas.microsoft.com/office/powerpoint/2010/main" val="1546703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A32872-6B2E-4B2E-8E5C-BB3F3A485CA3}"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45776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20437-16D7-414E-A57E-DEFC91144D03}" type="datetimeFigureOut">
              <a:rPr lang="en-US" smtClean="0"/>
              <a:t>11/18/2020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36820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8E9E01-421A-4EBC-B20E-1E1274261133}" type="datetime1">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893074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FA46F-5C15-4C8C-B943-776AC27543E2}"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1913320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6FDC0-5F9B-4856-BFEA-87251E204B02}" type="datetime1">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EB144-5426-4883-8542-1E1F462BA1F3}" type="slidenum">
              <a:rPr lang="en-US" smtClean="0"/>
              <a:t>‹#›</a:t>
            </a:fld>
            <a:endParaRPr lang="en-US" dirty="0"/>
          </a:p>
        </p:txBody>
      </p:sp>
    </p:spTree>
    <p:extLst>
      <p:ext uri="{BB962C8B-B14F-4D97-AF65-F5344CB8AC3E}">
        <p14:creationId xmlns:p14="http://schemas.microsoft.com/office/powerpoint/2010/main" val="7299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20437-16D7-414E-A57E-DEFC91144D03}" type="datetimeFigureOut">
              <a:rPr lang="en-US" smtClean="0"/>
              <a:t>11/18/2020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0990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20437-16D7-414E-A57E-DEFC91144D03}" type="datetimeFigureOut">
              <a:rPr lang="en-US" smtClean="0"/>
              <a:t>11/18/2020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077216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20437-16D7-414E-A57E-DEFC91144D03}" type="datetimeFigureOut">
              <a:rPr lang="en-US" smtClean="0"/>
              <a:t>11/18/2020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38634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20437-16D7-414E-A57E-DEFC91144D03}" type="datetimeFigureOut">
              <a:rPr lang="en-US" smtClean="0"/>
              <a:t>11/18/2020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44982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0437-16D7-414E-A57E-DEFC91144D03}" type="datetimeFigureOut">
              <a:rPr lang="en-US" smtClean="0"/>
              <a:t>11/18/2020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39611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20437-16D7-414E-A57E-DEFC91144D03}" type="datetimeFigureOut">
              <a:rPr lang="en-US" smtClean="0"/>
              <a:t>11/18/2020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49221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20437-16D7-414E-A57E-DEFC91144D03}" type="datetimeFigureOut">
              <a:rPr lang="en-US" smtClean="0"/>
              <a:t>11/18/2020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409255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9756" y="643723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20437-16D7-414E-A57E-DEFC91144D03}" type="datetimeFigureOut">
              <a:rPr lang="en-US" smtClean="0"/>
              <a:t>11/18/2020</a:t>
            </a:fld>
            <a:endParaRPr lang="en-US"/>
          </a:p>
        </p:txBody>
      </p:sp>
      <p:sp>
        <p:nvSpPr>
          <p:cNvPr id="6" name="Slide Number Placeholder 5"/>
          <p:cNvSpPr>
            <a:spLocks noGrp="1"/>
          </p:cNvSpPr>
          <p:nvPr>
            <p:ph type="sldNum" sz="quarter" idx="4"/>
          </p:nvPr>
        </p:nvSpPr>
        <p:spPr>
          <a:xfrm>
            <a:off x="9375371" y="643723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0CA8A-7A1F-4687-A229-4BF6B8845512}" type="slidenum">
              <a:rPr lang="en-US" smtClean="0"/>
              <a:t>‹#›</a:t>
            </a:fld>
            <a:endParaRPr lang="en-US"/>
          </a:p>
        </p:txBody>
      </p:sp>
      <p:sp>
        <p:nvSpPr>
          <p:cNvPr id="7" name="TextBox 5"/>
          <p:cNvSpPr txBox="1">
            <a:spLocks noChangeArrowheads="1"/>
          </p:cNvSpPr>
          <p:nvPr userDrawn="1"/>
        </p:nvSpPr>
        <p:spPr bwMode="auto">
          <a:xfrm>
            <a:off x="5031923" y="-29278"/>
            <a:ext cx="2136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solidFill>
                  <a:srgbClr val="00B050"/>
                </a:solidFill>
              </a:rPr>
              <a:t>UNCLASSIFIED//FOUO</a:t>
            </a:r>
          </a:p>
        </p:txBody>
      </p:sp>
      <p:sp>
        <p:nvSpPr>
          <p:cNvPr id="8" name="TextBox 5"/>
          <p:cNvSpPr txBox="1">
            <a:spLocks noChangeArrowheads="1"/>
          </p:cNvSpPr>
          <p:nvPr userDrawn="1"/>
        </p:nvSpPr>
        <p:spPr bwMode="auto">
          <a:xfrm>
            <a:off x="5045776" y="6619795"/>
            <a:ext cx="2136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solidFill>
                  <a:srgbClr val="00B050"/>
                </a:solidFill>
              </a:rPr>
              <a:t>UNCLASSIFIED//FOUO</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6469" y="63260"/>
            <a:ext cx="984362" cy="960556"/>
          </a:xfrm>
          <a:prstGeom prst="rect">
            <a:avLst/>
          </a:prstGeom>
        </p:spPr>
      </p:pic>
      <p:cxnSp>
        <p:nvCxnSpPr>
          <p:cNvPr id="10" name="Straight Connector 9"/>
          <p:cNvCxnSpPr/>
          <p:nvPr userDrawn="1"/>
        </p:nvCxnSpPr>
        <p:spPr>
          <a:xfrm>
            <a:off x="1120831" y="670058"/>
            <a:ext cx="10572405" cy="6044"/>
          </a:xfrm>
          <a:prstGeom prst="line">
            <a:avLst/>
          </a:prstGeom>
          <a:ln w="57150">
            <a:solidFill>
              <a:schemeClr val="accent4">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72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8A69F-BB1E-4ED8-AD78-4C7D5EF4E2A8}" type="datetime1">
              <a:rPr lang="en-US" smtClean="0"/>
              <a:t>11/18/2020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EB144-5426-4883-8542-1E1F462BA1F3}" type="slidenum">
              <a:rPr lang="en-US" smtClean="0"/>
              <a:t>‹#›</a:t>
            </a:fld>
            <a:endParaRPr lang="en-US" dirty="0"/>
          </a:p>
        </p:txBody>
      </p:sp>
    </p:spTree>
    <p:extLst>
      <p:ext uri="{BB962C8B-B14F-4D97-AF65-F5344CB8AC3E}">
        <p14:creationId xmlns:p14="http://schemas.microsoft.com/office/powerpoint/2010/main" val="420545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8266" y="2253341"/>
            <a:ext cx="9149460" cy="936580"/>
          </a:xfrm>
        </p:spPr>
        <p:txBody>
          <a:bodyPr>
            <a:normAutofit fontScale="90000"/>
          </a:bodyPr>
          <a:lstStyle/>
          <a:p>
            <a:r>
              <a:rPr lang="en-US" sz="4400" dirty="0" smtClean="0"/>
              <a:t>Kentucky Department </a:t>
            </a:r>
            <a:br>
              <a:rPr lang="en-US" sz="4400" dirty="0" smtClean="0"/>
            </a:br>
            <a:r>
              <a:rPr lang="en-US" sz="4400" dirty="0" smtClean="0"/>
              <a:t>of Military Affairs</a:t>
            </a:r>
            <a:endParaRPr lang="en-US" sz="4400" dirty="0"/>
          </a:p>
        </p:txBody>
      </p:sp>
      <p:sp>
        <p:nvSpPr>
          <p:cNvPr id="3" name="Subtitle 2"/>
          <p:cNvSpPr>
            <a:spLocks noGrp="1"/>
          </p:cNvSpPr>
          <p:nvPr>
            <p:ph type="subTitle" idx="1"/>
          </p:nvPr>
        </p:nvSpPr>
        <p:spPr>
          <a:xfrm>
            <a:off x="5215329" y="3233657"/>
            <a:ext cx="6075333" cy="1655762"/>
          </a:xfrm>
        </p:spPr>
        <p:txBody>
          <a:bodyPr>
            <a:normAutofit fontScale="92500" lnSpcReduction="10000"/>
          </a:bodyPr>
          <a:lstStyle/>
          <a:p>
            <a:r>
              <a:rPr lang="en-US" dirty="0" smtClean="0"/>
              <a:t>Office of Management &amp; Administration</a:t>
            </a:r>
          </a:p>
          <a:p>
            <a:r>
              <a:rPr lang="en-US" dirty="0" smtClean="0"/>
              <a:t>BG (Ret) Benjamin F. Adams, III, Executive Director</a:t>
            </a:r>
          </a:p>
          <a:p>
            <a:r>
              <a:rPr lang="en-US" dirty="0" smtClean="0"/>
              <a:t>Interim Joint Committee on VMAPP Presentation</a:t>
            </a:r>
          </a:p>
          <a:p>
            <a:r>
              <a:rPr lang="en-US" dirty="0" smtClean="0"/>
              <a:t>November 19, 2020</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051" y="1446687"/>
            <a:ext cx="3518615" cy="348646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2576" y="6410248"/>
            <a:ext cx="7546848" cy="307848"/>
          </a:xfrm>
          <a:prstGeom prst="rect">
            <a:avLst/>
          </a:prstGeom>
        </p:spPr>
      </p:pic>
    </p:spTree>
    <p:extLst>
      <p:ext uri="{BB962C8B-B14F-4D97-AF65-F5344CB8AC3E}">
        <p14:creationId xmlns:p14="http://schemas.microsoft.com/office/powerpoint/2010/main" val="3706793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48" y="139643"/>
            <a:ext cx="10515600" cy="1325563"/>
          </a:xfrm>
        </p:spPr>
        <p:txBody>
          <a:bodyPr/>
          <a:lstStyle/>
          <a:p>
            <a:pPr algn="ctr"/>
            <a:r>
              <a:rPr lang="en-US" dirty="0" smtClean="0"/>
              <a:t/>
            </a:r>
            <a:br>
              <a:rPr lang="en-US" dirty="0" smtClean="0"/>
            </a:br>
            <a:r>
              <a:rPr lang="en-US" dirty="0" smtClean="0"/>
              <a:t>KDMA GA 21 Regular Legislative Priorities</a:t>
            </a:r>
            <a:endParaRPr lang="en-US" dirty="0"/>
          </a:p>
        </p:txBody>
      </p:sp>
      <p:sp>
        <p:nvSpPr>
          <p:cNvPr id="4" name="Content Placeholder 3"/>
          <p:cNvSpPr>
            <a:spLocks noGrp="1"/>
          </p:cNvSpPr>
          <p:nvPr>
            <p:ph idx="1"/>
          </p:nvPr>
        </p:nvSpPr>
        <p:spPr>
          <a:xfrm>
            <a:off x="143691" y="1465206"/>
            <a:ext cx="12048309" cy="5738947"/>
          </a:xfrm>
        </p:spPr>
        <p:txBody>
          <a:bodyPr/>
          <a:lstStyle/>
          <a:p>
            <a:pPr>
              <a:lnSpc>
                <a:spcPct val="100000"/>
              </a:lnSpc>
              <a:spcBef>
                <a:spcPts val="0"/>
              </a:spcBef>
            </a:pPr>
            <a:r>
              <a:rPr lang="en-US" sz="2400" dirty="0" smtClean="0"/>
              <a:t>Kentucky Community Crisis Response Board (KCCRB), abolishment and establishment/reorganization</a:t>
            </a:r>
          </a:p>
          <a:p>
            <a:pPr lvl="1">
              <a:lnSpc>
                <a:spcPct val="100000"/>
              </a:lnSpc>
              <a:spcBef>
                <a:spcPts val="0"/>
              </a:spcBef>
            </a:pPr>
            <a:r>
              <a:rPr lang="en-US" sz="2000" dirty="0" smtClean="0"/>
              <a:t>Codifies </a:t>
            </a:r>
            <a:r>
              <a:rPr lang="en-US" sz="2000" dirty="0"/>
              <a:t>an impending executive order abolishing KCCRB (board itself) and moving its program services within Military </a:t>
            </a:r>
            <a:r>
              <a:rPr lang="en-US" sz="2000" dirty="0" smtClean="0"/>
              <a:t>Affairs’ Division </a:t>
            </a:r>
            <a:r>
              <a:rPr lang="en-US" sz="2000" dirty="0"/>
              <a:t>of Emergency </a:t>
            </a:r>
            <a:r>
              <a:rPr lang="en-US" sz="2000" dirty="0" smtClean="0"/>
              <a:t>Management.</a:t>
            </a:r>
          </a:p>
          <a:p>
            <a:pPr>
              <a:lnSpc>
                <a:spcPct val="100000"/>
              </a:lnSpc>
              <a:spcBef>
                <a:spcPts val="0"/>
              </a:spcBef>
            </a:pPr>
            <a:r>
              <a:rPr lang="en-US" sz="2400" dirty="0" smtClean="0"/>
              <a:t>Uniform </a:t>
            </a:r>
            <a:r>
              <a:rPr lang="en-US" sz="2400" dirty="0"/>
              <a:t>Deployed Parents Custody </a:t>
            </a:r>
            <a:r>
              <a:rPr lang="en-US" sz="2400" dirty="0" smtClean="0"/>
              <a:t>&amp; Visitation </a:t>
            </a:r>
            <a:r>
              <a:rPr lang="en-US" sz="2400" dirty="0"/>
              <a:t>Act, establishment of </a:t>
            </a:r>
            <a:endParaRPr lang="en-US" sz="2400" dirty="0" smtClean="0"/>
          </a:p>
          <a:p>
            <a:pPr lvl="1">
              <a:lnSpc>
                <a:spcPct val="100000"/>
              </a:lnSpc>
              <a:spcBef>
                <a:spcPts val="0"/>
              </a:spcBef>
            </a:pPr>
            <a:r>
              <a:rPr lang="en-US" sz="2000" dirty="0"/>
              <a:t>Maintains deployed parents' shares of custodial </a:t>
            </a:r>
            <a:r>
              <a:rPr lang="en-US" sz="2000" dirty="0" smtClean="0"/>
              <a:t>responsibilities.</a:t>
            </a:r>
          </a:p>
          <a:p>
            <a:pPr>
              <a:lnSpc>
                <a:spcPct val="100000"/>
              </a:lnSpc>
              <a:spcBef>
                <a:spcPts val="0"/>
              </a:spcBef>
            </a:pPr>
            <a:r>
              <a:rPr lang="en-US" sz="2400" dirty="0" smtClean="0"/>
              <a:t>Kentucky National </a:t>
            </a:r>
            <a:r>
              <a:rPr lang="en-US" sz="2400" dirty="0"/>
              <a:t>Guard </a:t>
            </a:r>
            <a:r>
              <a:rPr lang="en-US" sz="2400" dirty="0" smtClean="0"/>
              <a:t>(KYNG) Adoption </a:t>
            </a:r>
            <a:r>
              <a:rPr lang="en-US" sz="2400" dirty="0"/>
              <a:t>Assistance Program, amendment of </a:t>
            </a:r>
          </a:p>
          <a:p>
            <a:pPr lvl="1">
              <a:lnSpc>
                <a:spcPct val="100000"/>
              </a:lnSpc>
              <a:spcBef>
                <a:spcPts val="0"/>
              </a:spcBef>
            </a:pPr>
            <a:r>
              <a:rPr lang="en-US" sz="2000" dirty="0"/>
              <a:t>Raises the amount of available assistance from the KYNG Adoption Assistance Program to mirror assistance provided to Commonwealth of Kentucky employees.</a:t>
            </a:r>
          </a:p>
          <a:p>
            <a:pPr>
              <a:lnSpc>
                <a:spcPct val="100000"/>
              </a:lnSpc>
              <a:spcBef>
                <a:spcPts val="0"/>
              </a:spcBef>
            </a:pPr>
            <a:r>
              <a:rPr lang="en-US" sz="2400" dirty="0" smtClean="0"/>
              <a:t>Armed Services Vocational Aptitude Battery (ASVAB) test</a:t>
            </a:r>
            <a:r>
              <a:rPr lang="en-US" sz="2400" dirty="0"/>
              <a:t>, inclusion in school accountability system </a:t>
            </a:r>
          </a:p>
          <a:p>
            <a:pPr lvl="1">
              <a:lnSpc>
                <a:spcPct val="100000"/>
              </a:lnSpc>
              <a:spcBef>
                <a:spcPts val="0"/>
              </a:spcBef>
            </a:pPr>
            <a:r>
              <a:rPr lang="en-US" sz="2000" dirty="0"/>
              <a:t>Requires ASVAB test as measurement of postsecondary readiness for the state school accountability system</a:t>
            </a:r>
            <a:r>
              <a:rPr lang="en-US" sz="2000" dirty="0" smtClean="0"/>
              <a:t>.</a:t>
            </a:r>
          </a:p>
          <a:p>
            <a:pPr>
              <a:lnSpc>
                <a:spcPct val="100000"/>
              </a:lnSpc>
              <a:spcBef>
                <a:spcPts val="0"/>
              </a:spcBef>
            </a:pPr>
            <a:r>
              <a:rPr lang="en-US" sz="2400" dirty="0" smtClean="0"/>
              <a:t>Kentucky Educational Excellence Scholarship (KEES), base amount for military transfer students </a:t>
            </a:r>
          </a:p>
          <a:p>
            <a:pPr lvl="1">
              <a:lnSpc>
                <a:spcPct val="100000"/>
              </a:lnSpc>
              <a:spcBef>
                <a:spcPts val="0"/>
              </a:spcBef>
            </a:pPr>
            <a:r>
              <a:rPr lang="en-US" sz="2000" dirty="0" smtClean="0"/>
              <a:t>Allows students who attend out of state high schools or DoD schools due to military parents' transfers to earn KEES awards.</a:t>
            </a: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2903" y="198437"/>
            <a:ext cx="911503" cy="903176"/>
          </a:xfrm>
          <a:prstGeom prst="rect">
            <a:avLst/>
          </a:prstGeom>
        </p:spPr>
      </p:pic>
    </p:spTree>
    <p:extLst>
      <p:ext uri="{BB962C8B-B14F-4D97-AF65-F5344CB8AC3E}">
        <p14:creationId xmlns:p14="http://schemas.microsoft.com/office/powerpoint/2010/main" val="677189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151" y="160338"/>
            <a:ext cx="10515600" cy="1325563"/>
          </a:xfrm>
        </p:spPr>
        <p:txBody>
          <a:bodyPr/>
          <a:lstStyle/>
          <a:p>
            <a:pPr algn="ctr"/>
            <a:r>
              <a:rPr lang="en-US" dirty="0" smtClean="0"/>
              <a:t/>
            </a:r>
            <a:br>
              <a:rPr lang="en-US" dirty="0" smtClean="0"/>
            </a:br>
            <a:r>
              <a:rPr lang="en-US" dirty="0" smtClean="0"/>
              <a:t>KDMA GA21 </a:t>
            </a:r>
            <a:r>
              <a:rPr lang="en-US" dirty="0"/>
              <a:t>Regular Legislative </a:t>
            </a:r>
            <a:r>
              <a:rPr lang="en-US" dirty="0" smtClean="0"/>
              <a:t>Priorities </a:t>
            </a:r>
            <a:r>
              <a:rPr lang="en-US" dirty="0" err="1" smtClean="0"/>
              <a:t>cont</a:t>
            </a:r>
            <a:endParaRPr lang="en-US" dirty="0"/>
          </a:p>
        </p:txBody>
      </p:sp>
      <p:sp>
        <p:nvSpPr>
          <p:cNvPr id="4" name="Content Placeholder 3"/>
          <p:cNvSpPr>
            <a:spLocks noGrp="1"/>
          </p:cNvSpPr>
          <p:nvPr>
            <p:ph idx="1"/>
          </p:nvPr>
        </p:nvSpPr>
        <p:spPr>
          <a:xfrm>
            <a:off x="281122" y="1603467"/>
            <a:ext cx="11462387" cy="4405447"/>
          </a:xfrm>
        </p:spPr>
        <p:txBody>
          <a:bodyPr/>
          <a:lstStyle/>
          <a:p>
            <a:pPr>
              <a:lnSpc>
                <a:spcPct val="100000"/>
              </a:lnSpc>
              <a:spcBef>
                <a:spcPts val="0"/>
              </a:spcBef>
            </a:pPr>
            <a:r>
              <a:rPr lang="en-US" sz="2400" dirty="0" smtClean="0"/>
              <a:t>State-sponsored group life insurance program for National Guard members </a:t>
            </a:r>
          </a:p>
          <a:p>
            <a:pPr lvl="1">
              <a:lnSpc>
                <a:spcPct val="100000"/>
              </a:lnSpc>
              <a:spcBef>
                <a:spcPts val="0"/>
              </a:spcBef>
            </a:pPr>
            <a:r>
              <a:rPr lang="en-US" sz="2000" dirty="0" smtClean="0"/>
              <a:t>Sets </a:t>
            </a:r>
            <a:r>
              <a:rPr lang="en-US" sz="2000" dirty="0"/>
              <a:t>forth </a:t>
            </a:r>
            <a:r>
              <a:rPr lang="en-US" sz="2000" dirty="0" smtClean="0"/>
              <a:t>The Adjutant General’s duties </a:t>
            </a:r>
            <a:r>
              <a:rPr lang="en-US" sz="2000" dirty="0"/>
              <a:t>regarding the state-sponsored group life insurance program for the </a:t>
            </a:r>
            <a:r>
              <a:rPr lang="en-US" sz="2000" dirty="0" smtClean="0"/>
              <a:t>KYNG.</a:t>
            </a:r>
          </a:p>
          <a:p>
            <a:pPr>
              <a:lnSpc>
                <a:spcPct val="100000"/>
              </a:lnSpc>
              <a:spcBef>
                <a:spcPts val="0"/>
              </a:spcBef>
            </a:pPr>
            <a:r>
              <a:rPr lang="en-US" sz="2400" dirty="0"/>
              <a:t>Motor vehicle insurance, prohibition of patriot penalty </a:t>
            </a:r>
            <a:endParaRPr lang="en-US" sz="2400" dirty="0" smtClean="0"/>
          </a:p>
          <a:p>
            <a:pPr lvl="1">
              <a:lnSpc>
                <a:spcPct val="100000"/>
              </a:lnSpc>
              <a:spcBef>
                <a:spcPts val="0"/>
              </a:spcBef>
            </a:pPr>
            <a:r>
              <a:rPr lang="en-US" sz="2000" dirty="0"/>
              <a:t>Prohibits vehicle insurers from enacting penalties against deployed service </a:t>
            </a:r>
            <a:r>
              <a:rPr lang="en-US" sz="2000" dirty="0" smtClean="0"/>
              <a:t>members.</a:t>
            </a:r>
          </a:p>
          <a:p>
            <a:pPr marL="457200" lvl="1" indent="0">
              <a:lnSpc>
                <a:spcPct val="100000"/>
              </a:lnSpc>
              <a:spcBef>
                <a:spcPts val="0"/>
              </a:spcBef>
              <a:buNone/>
            </a:pPr>
            <a:endParaRPr lang="en-US" sz="2000" dirty="0"/>
          </a:p>
          <a:p>
            <a:pPr marL="0" indent="0">
              <a:lnSpc>
                <a:spcPct val="100000"/>
              </a:lnSpc>
              <a:spcBef>
                <a:spcPts val="0"/>
              </a:spcBef>
              <a:buNone/>
            </a:pPr>
            <a:r>
              <a:rPr lang="en-US" sz="2400" dirty="0" smtClean="0"/>
              <a:t>Other Initiatives:</a:t>
            </a:r>
          </a:p>
          <a:p>
            <a:pPr>
              <a:lnSpc>
                <a:spcPct val="100000"/>
              </a:lnSpc>
              <a:spcBef>
                <a:spcPts val="0"/>
              </a:spcBef>
            </a:pPr>
            <a:r>
              <a:rPr lang="en-US" sz="2400" dirty="0"/>
              <a:t>Bluegrass Station </a:t>
            </a:r>
            <a:r>
              <a:rPr lang="en-US" sz="2400" dirty="0" smtClean="0"/>
              <a:t>(BGS) Industrial </a:t>
            </a:r>
            <a:r>
              <a:rPr lang="en-US" sz="2400" dirty="0"/>
              <a:t>Airport/Airpark Proposal </a:t>
            </a:r>
          </a:p>
          <a:p>
            <a:pPr lvl="1">
              <a:lnSpc>
                <a:spcPct val="100000"/>
              </a:lnSpc>
              <a:spcBef>
                <a:spcPts val="0"/>
              </a:spcBef>
            </a:pPr>
            <a:r>
              <a:rPr lang="en-US" sz="2000" dirty="0"/>
              <a:t>Authorizes BGS expansion project using $90-100M in P-3 funds to build an industrial airport and airpark; Updates existing statute regarding building requirements for services of licensed architects affecting BGS</a:t>
            </a:r>
            <a:r>
              <a:rPr lang="en-US" sz="2000" dirty="0" smtClean="0"/>
              <a:t>.</a:t>
            </a:r>
          </a:p>
          <a:p>
            <a:pPr>
              <a:lnSpc>
                <a:spcPct val="100000"/>
              </a:lnSpc>
              <a:spcBef>
                <a:spcPts val="0"/>
              </a:spcBef>
            </a:pPr>
            <a:r>
              <a:rPr lang="en-US" sz="2400" dirty="0"/>
              <a:t>Military pensions, income tax deduction </a:t>
            </a:r>
          </a:p>
          <a:p>
            <a:pPr lvl="1">
              <a:lnSpc>
                <a:spcPct val="100000"/>
              </a:lnSpc>
              <a:spcBef>
                <a:spcPts val="0"/>
              </a:spcBef>
            </a:pPr>
            <a:r>
              <a:rPr lang="en-US" sz="2000" dirty="0"/>
              <a:t>Exempts military retirees' pensions from income taxation (includes retired members of active duty and reserve components of the Armed Forces, retired members of the National Guard and retired members' surviving spouses or former spouses</a:t>
            </a:r>
            <a:r>
              <a:rPr lang="en-US" sz="2000" dirty="0" smtClean="0"/>
              <a:t>).</a:t>
            </a:r>
            <a:endParaRPr lang="en-US" sz="2400" dirty="0"/>
          </a:p>
          <a:p>
            <a:endParaRPr lang="en-US" sz="2400" dirty="0"/>
          </a:p>
        </p:txBody>
      </p:sp>
      <p:sp>
        <p:nvSpPr>
          <p:cNvPr id="3" name="AutoShape 2" descr="Healthy At Work | A look at reopening your business — There is a Future in  Appalach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4140" y="160338"/>
            <a:ext cx="872313" cy="864343"/>
          </a:xfrm>
          <a:prstGeom prst="rect">
            <a:avLst/>
          </a:prstGeom>
        </p:spPr>
      </p:pic>
    </p:spTree>
    <p:extLst>
      <p:ext uri="{BB962C8B-B14F-4D97-AF65-F5344CB8AC3E}">
        <p14:creationId xmlns:p14="http://schemas.microsoft.com/office/powerpoint/2010/main" val="2500220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ff meeting Quad Chart Jun 20.pptx" id="{6C13B15E-EB93-4635-A43E-FD5C02C69590}" vid="{EDF40C59-872E-462D-9ACC-F0768BCDD16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320</Words>
  <Application>Microsoft Office PowerPoint</Application>
  <PresentationFormat>Widescreen</PresentationFormat>
  <Paragraphs>29</Paragraphs>
  <Slides>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Times New Roman</vt:lpstr>
      <vt:lpstr>1_Office Theme</vt:lpstr>
      <vt:lpstr>Office Theme</vt:lpstr>
      <vt:lpstr>Kentucky Department  of Military Affairs</vt:lpstr>
      <vt:lpstr> KDMA GA 21 Regular Legislative Priorities</vt:lpstr>
      <vt:lpstr> KDMA GA21 Regular Legislative Priorities cont</vt:lpstr>
    </vt:vector>
  </TitlesOfParts>
  <Company>US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 21 Regular Legislative Priorities</dc:title>
  <dc:creator>Jackson, Corey A</dc:creator>
  <cp:lastModifiedBy>Lockhart, Kelsey (LRC)</cp:lastModifiedBy>
  <cp:revision>26</cp:revision>
  <cp:lastPrinted>2020-11-18T13:11:42Z</cp:lastPrinted>
  <dcterms:created xsi:type="dcterms:W3CDTF">2020-11-16T18:47:01Z</dcterms:created>
  <dcterms:modified xsi:type="dcterms:W3CDTF">2020-11-18T13:12:18Z</dcterms:modified>
</cp:coreProperties>
</file>