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67" r:id="rId3"/>
    <p:sldId id="271" r:id="rId4"/>
    <p:sldId id="273" r:id="rId5"/>
    <p:sldId id="270" r:id="rId6"/>
    <p:sldId id="269" r:id="rId7"/>
    <p:sldId id="259" r:id="rId8"/>
    <p:sldId id="272" r:id="rId9"/>
    <p:sldId id="265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B5B"/>
    <a:srgbClr val="441E62"/>
    <a:srgbClr val="5B2882"/>
    <a:srgbClr val="994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3EEE-A670-4AF7-9CB3-64312E63A1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0EDF-1AA1-434C-A453-C49DA079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716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Briefer’s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036086"/>
            <a:ext cx="2743200" cy="365125"/>
          </a:xfrm>
        </p:spPr>
        <p:txBody>
          <a:bodyPr/>
          <a:lstStyle/>
          <a:p>
            <a:r>
              <a:rPr lang="en-US" dirty="0"/>
              <a:t>June 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52C214-EA48-C242-9B8C-304619F61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5" b="38360"/>
          <a:stretch/>
        </p:blipFill>
        <p:spPr>
          <a:xfrm>
            <a:off x="9480061" y="5775979"/>
            <a:ext cx="2375877" cy="625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3A4874-EEA6-9D45-83C9-2B5236E4FB04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7464" y="365124"/>
            <a:ext cx="866335" cy="612711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9274588" cy="6127115"/>
          </a:xfrm>
        </p:spPr>
        <p:txBody>
          <a:bodyPr vert="eaVert"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267080" y="455919"/>
            <a:ext cx="1127347" cy="365125"/>
          </a:xfrm>
        </p:spPr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70121" y="5994400"/>
            <a:ext cx="1127349" cy="365125"/>
          </a:xfrm>
        </p:spPr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E13F053-92BB-EC43-AD25-76265BDA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42398" y="3163037"/>
            <a:ext cx="2122792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954ADB-DE67-C541-9141-7BCDE44A1E4A}"/>
              </a:ext>
            </a:extLst>
          </p:cNvPr>
          <p:cNvSpPr/>
          <p:nvPr userDrawn="1"/>
        </p:nvSpPr>
        <p:spPr>
          <a:xfrm rot="5400000">
            <a:off x="7236570" y="3332386"/>
            <a:ext cx="6127111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74153E-CDBB-5D4F-9046-6C89C08ED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 rot="5400000">
            <a:off x="11327790" y="6019490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122"/>
            <a:ext cx="10515600" cy="5942350"/>
          </a:xfrm>
          <a:blipFill dpi="0" rotWithShape="1">
            <a:blip r:embed="rId2">
              <a:alphaModFix amt="14000"/>
            </a:blip>
            <a:srcRect/>
            <a:stretch>
              <a:fillRect l="-3000" t="-22000" r="-1000" b="-22000"/>
            </a:stretch>
          </a:blipFill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72564C0-5D5F-5343-B20B-969DD15F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36BCB4-8671-8640-8ED5-97250132D65E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9427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988"/>
            <a:ext cx="10515600" cy="4924975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8CB6A90-C90B-1E43-82DE-04B0A60F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5460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2E9C50-AB2E-E546-BB03-998DF7A9BB26}"/>
              </a:ext>
            </a:extLst>
          </p:cNvPr>
          <p:cNvSpPr/>
          <p:nvPr userDrawn="1"/>
        </p:nvSpPr>
        <p:spPr>
          <a:xfrm>
            <a:off x="838200" y="959399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61A3F6-8EBA-5142-BBAD-0E926A3A9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5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Change (In Br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1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Change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6187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Briefer’s name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109F916-E9A0-614E-BB1D-D5CE7EFE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036086"/>
            <a:ext cx="2743200" cy="365125"/>
          </a:xfrm>
        </p:spPr>
        <p:txBody>
          <a:bodyPr/>
          <a:lstStyle/>
          <a:p>
            <a:r>
              <a:rPr lang="en-US" dirty="0"/>
              <a:t>June 2,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72564C0-5D5F-5343-B20B-969DD15F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38E64D-0411-C142-AD71-275E62082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5" b="38360"/>
          <a:stretch/>
        </p:blipFill>
        <p:spPr>
          <a:xfrm>
            <a:off x="9480061" y="5775979"/>
            <a:ext cx="2375877" cy="625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36BCB4-8671-8640-8ED5-97250132D65E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3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988"/>
            <a:ext cx="10515600" cy="4924975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8CB6A90-C90B-1E43-82DE-04B0A60F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5460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2E9C50-AB2E-E546-BB03-998DF7A9BB26}"/>
              </a:ext>
            </a:extLst>
          </p:cNvPr>
          <p:cNvSpPr/>
          <p:nvPr userDrawn="1"/>
        </p:nvSpPr>
        <p:spPr>
          <a:xfrm>
            <a:off x="838200" y="959399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222F82-8E1D-A747-8A04-FCB84AAD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8748"/>
            <a:ext cx="5181600" cy="5174168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748"/>
            <a:ext cx="5181600" cy="5174168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45EB5A2-345B-B743-9C77-1E650079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DA50312-6786-C04E-A3CC-8DCDB680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94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3F21E7-8A16-7742-9B5E-77267262311B}"/>
              </a:ext>
            </a:extLst>
          </p:cNvPr>
          <p:cNvSpPr/>
          <p:nvPr userDrawn="1"/>
        </p:nvSpPr>
        <p:spPr>
          <a:xfrm>
            <a:off x="838201" y="822908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6175D3-2446-E742-A38F-191C7BC74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94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78748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5912"/>
            <a:ext cx="5157787" cy="422375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78748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5912"/>
            <a:ext cx="5183188" cy="422375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91468C2F-6FDB-5742-80D4-0A0C26F7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DD82D5-E90A-5944-B7D3-0A39AEA117A3}"/>
              </a:ext>
            </a:extLst>
          </p:cNvPr>
          <p:cNvSpPr/>
          <p:nvPr userDrawn="1"/>
        </p:nvSpPr>
        <p:spPr>
          <a:xfrm>
            <a:off x="838201" y="822908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EF635D-4FAC-8C45-BA24-8B8F7EAC1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 / Graphic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9704"/>
            <a:ext cx="10515600" cy="2468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Full Slide Photo / Graphic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EED33AA-54B1-9D46-8231-F0B8FD7B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6097" y="6621298"/>
            <a:ext cx="1379806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13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ckground and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6351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Ø"/>
              <a:defRPr sz="2000"/>
            </a:lvl1pPr>
            <a:lvl2pPr marL="685800" indent="-228600">
              <a:buFont typeface="Wingdings" pitchFamily="2" charset="2"/>
              <a:buChar char="Ø"/>
              <a:defRPr sz="1800"/>
            </a:lvl2pPr>
            <a:lvl3pPr marL="1143000" indent="-228600">
              <a:buFont typeface="Wingdings" pitchFamily="2" charset="2"/>
              <a:buChar char="Ø"/>
              <a:defRPr sz="1600"/>
            </a:lvl3pPr>
            <a:lvl4pPr marL="1600200" indent="-228600">
              <a:buFont typeface="Wingdings" pitchFamily="2" charset="2"/>
              <a:buChar char="Ø"/>
              <a:defRPr sz="1400"/>
            </a:lvl4pPr>
            <a:lvl5pPr marL="2057400" indent="-228600">
              <a:buFont typeface="Wingdings" pitchFamily="2" charset="2"/>
              <a:buChar char="Ø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Key takeaways from narrative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8325"/>
            <a:ext cx="3932237" cy="4420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Background information for bullets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3A8C028-E930-DC45-B312-82716D5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C10A47-2ABE-244E-996F-72F64BD9606B}"/>
              </a:ext>
            </a:extLst>
          </p:cNvPr>
          <p:cNvSpPr/>
          <p:nvPr userDrawn="1"/>
        </p:nvSpPr>
        <p:spPr>
          <a:xfrm>
            <a:off x="838200" y="1204644"/>
            <a:ext cx="3933824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560174-8062-394A-B4E1-2B925F29F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rrative Slide for Photo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17819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61851"/>
            <a:ext cx="3932237" cy="3907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Narrative for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34D1AC4-C673-544B-9B7E-56D0DF21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225A2A-366C-1540-86F8-5F483DABFDBC}"/>
              </a:ext>
            </a:extLst>
          </p:cNvPr>
          <p:cNvSpPr/>
          <p:nvPr userDrawn="1"/>
        </p:nvSpPr>
        <p:spPr>
          <a:xfrm>
            <a:off x="838201" y="1637253"/>
            <a:ext cx="3933824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FBB866-1A37-C444-9B1C-DF4605DB0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June 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5460"/>
            <a:ext cx="4114800" cy="21601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nsecommunities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0919"/>
            <a:ext cx="9144000" cy="2387600"/>
          </a:xfrm>
        </p:spPr>
        <p:txBody>
          <a:bodyPr/>
          <a:lstStyle/>
          <a:p>
            <a:r>
              <a:rPr lang="en-US" sz="4800" dirty="0"/>
              <a:t>Interim Joint Committee on Veterans, Military Affairs, and Public Protection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June 16,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777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Kentucky Commission on Military Affairs</a:t>
            </a:r>
            <a:endParaRPr lang="en-US" sz="3500" dirty="0"/>
          </a:p>
          <a:p>
            <a:r>
              <a:rPr lang="en-US" dirty="0"/>
              <a:t>Steven Bullard, Brigadier General (USAF Ret.), Executive Director</a:t>
            </a:r>
          </a:p>
          <a:p>
            <a:r>
              <a:rPr lang="en-US" dirty="0"/>
              <a:t>Dr. Dallas Kratzer, Lieutenant Colonel (USAF Ret.), Grant Program Manager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052"/>
            <a:ext cx="10515600" cy="4924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Supporting DOD priorities</a:t>
            </a:r>
          </a:p>
          <a:p>
            <a:pPr marL="0" indent="0">
              <a:buNone/>
            </a:pPr>
            <a:endParaRPr lang="en-US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Military spouse employment compacts development</a:t>
            </a:r>
          </a:p>
          <a:p>
            <a:pPr marL="0" indent="0">
              <a:buNone/>
            </a:pPr>
            <a:endParaRPr lang="en-US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DOD military spouse and installation websites                                            (Fort Campbell/Fort Knox)</a:t>
            </a:r>
          </a:p>
          <a:p>
            <a:pPr marL="0" indent="0">
              <a:buNone/>
            </a:pPr>
            <a:endParaRPr lang="en-US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Knox Regional Development Alliance (KRDA) spouse employment website</a:t>
            </a:r>
          </a:p>
          <a:p>
            <a:pPr marL="0" indent="0">
              <a:buNone/>
            </a:pPr>
            <a:endParaRPr lang="en-US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U.S. Office of Local Defense Community Cooperation (OLDCC)       cyber certifications and workforce development grant outreach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5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Supporting DOD Priorities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847"/>
            <a:ext cx="10515600" cy="4924975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DOD Defense State Liaison Office Partnership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KY considered a best practice legislative state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Excellent working relationship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Working on outreach to state boards and commissions on ways to ensure compliance with HB 323 (2019), requiring reciprocal license approval within 30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Association of Defense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Similar mission to KCMA on the national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https://defensecommunities.org/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Chair, State Advisor Council </a:t>
            </a:r>
          </a:p>
        </p:txBody>
      </p:sp>
    </p:spTree>
    <p:extLst>
      <p:ext uri="{BB962C8B-B14F-4D97-AF65-F5344CB8AC3E}">
        <p14:creationId xmlns:p14="http://schemas.microsoft.com/office/powerpoint/2010/main" val="235868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Military Spouse Employment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847"/>
            <a:ext cx="10515600" cy="49249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Military Spouse employment compacts development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Kentucky is a member of at least 38 interstate compacts 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Average state 34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Legislative passage of DOD priority compacts (4 out of 5)   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Joined Audiology Speech Language Pathology Compact and the Psychology Interjurisdictional Compact in 2021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Earlier joined the Physical Therapy Licensure and Enhanced Nurse Licensure Compacts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Technically not a member of the Emergency Medical Services Compact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Two newly identified priorities</a:t>
            </a:r>
          </a:p>
          <a:p>
            <a:pPr lvl="3">
              <a:buFont typeface="Garamond" panose="02020404030301010803" pitchFamily="18" charset="0"/>
              <a:buChar char="­"/>
            </a:pPr>
            <a:r>
              <a:rPr lang="en-US" dirty="0"/>
              <a:t>Occupational Therapy Licensure Compact</a:t>
            </a:r>
          </a:p>
          <a:p>
            <a:pPr lvl="3">
              <a:buFont typeface="Garamond" panose="02020404030301010803" pitchFamily="18" charset="0"/>
              <a:buChar char="­"/>
            </a:pPr>
            <a:r>
              <a:rPr lang="en-US" dirty="0"/>
              <a:t>Licensed Professional Counseling Compact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Military Interstate Children’s Compact Commission a related success story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Focus is to continue working with state certifying agencies to remove barriers on occupational licensing and certification employment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Military Spouse Employment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99" y="1265454"/>
            <a:ext cx="10515600" cy="534489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DOD military spouse and installation websites </a:t>
            </a:r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r>
              <a:rPr lang="en-US" dirty="0"/>
              <a:t>Fort Campbell Resources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Garrison website:  </a:t>
            </a:r>
            <a:r>
              <a:rPr lang="en-US" dirty="0">
                <a:hlinkClick r:id="rId2"/>
              </a:rPr>
              <a:t>https://home.army.mil/campbell/</a:t>
            </a:r>
            <a:r>
              <a:rPr lang="en-US" dirty="0"/>
              <a:t> 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Spouse Employment Center: 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https://home.army.mil/campbell/index.php/sec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Christian County Chamber Military Spouse Working Group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dirty="0"/>
              <a:t>Fort Knox Resources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Garrison website:  </a:t>
            </a:r>
            <a:r>
              <a:rPr lang="en-US" dirty="0">
                <a:hlinkClick r:id="rId2"/>
              </a:rPr>
              <a:t>https://home.army.mil/knox/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Knox Regional Development Alliance (KRDA) spouse employment website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Nationally recognized by Association of Defense Communities Year 2020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u="sng" dirty="0">
                <a:solidFill>
                  <a:srgbClr val="0070C0"/>
                </a:solidFill>
              </a:rPr>
              <a:t>https://Greaterfortknox.com/jobs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Partnership with Ft Knox, KY Career Center-Lincoln Trail, </a:t>
            </a:r>
          </a:p>
          <a:p>
            <a:pPr marL="457200" lvl="1" indent="0">
              <a:buNone/>
            </a:pPr>
            <a:r>
              <a:rPr lang="en-US" dirty="0"/>
              <a:t>   Lincoln Trail Workforce Development Board </a:t>
            </a:r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SE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3" y="2080843"/>
            <a:ext cx="980334" cy="10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he Greater Fort Knox Reg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85" y="5462798"/>
            <a:ext cx="2232660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1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95C60FE-0F03-3540-BF64-61B1D83D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U.S. Office of Local Defense Community Cooperation (OLDCC) Grant Outreach</a:t>
            </a:r>
            <a:br>
              <a:rPr lang="en-US" sz="3600" dirty="0"/>
            </a:br>
            <a:r>
              <a:rPr lang="en-US" sz="3600" dirty="0"/>
              <a:t>     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894A01-6496-0349-B059-4179C83B3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0978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Dr. Dallas Kratzer, Lieutenant Colonel (USAF Ret.)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Grant Program Manager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Cyber Certifications and Workforce Development Outreach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265"/>
            <a:ext cx="10683240" cy="4924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Federal Grant ($2M; 28-months); KCMA/ </a:t>
            </a:r>
            <a:r>
              <a:rPr lang="en-US" dirty="0" err="1"/>
              <a:t>UofL</a:t>
            </a:r>
            <a:r>
              <a:rPr lang="en-US" dirty="0"/>
              <a:t> Research Foundation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Population Focus: Transitioning Service Members, Veterans and Spouses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C4 Project Facts</a:t>
            </a:r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Spouse-focused Apprenticeships</a:t>
            </a:r>
          </a:p>
          <a:p>
            <a:pPr lvl="1">
              <a:buFontTx/>
              <a:buChar char="-"/>
            </a:pPr>
            <a:r>
              <a:rPr lang="en-US" dirty="0"/>
              <a:t>Nationally:  US Chamber of Commerce Foundation, USO Spouse Network, and Blue Star Families</a:t>
            </a:r>
          </a:p>
          <a:p>
            <a:pPr lvl="1">
              <a:buFontTx/>
              <a:buChar char="-"/>
            </a:pPr>
            <a:r>
              <a:rPr lang="en-US" dirty="0"/>
              <a:t>Locally</a:t>
            </a:r>
            <a:r>
              <a:rPr lang="en-US"/>
              <a:t>: UofL Modern </a:t>
            </a:r>
            <a:r>
              <a:rPr lang="en-US" dirty="0"/>
              <a:t>Apprenticeships Pathways for Success (MAPS) and in education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129" y="2545857"/>
            <a:ext cx="3865172" cy="12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Workforce Development Outreach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435"/>
            <a:ext cx="10683240" cy="49249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Advancing Kentucky’s workforce strategy on veteran &amp; spouse hiring policies and programs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Partnerships and Alliances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State Government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Kentucky Military Installations – Fort Campbell &amp; Fort Knox  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Kentucky Higher Education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Non-Profits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Industry</a:t>
            </a:r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DOD </a:t>
            </a:r>
            <a:r>
              <a:rPr lang="en-US" dirty="0" err="1"/>
              <a:t>Skillbridge</a:t>
            </a:r>
            <a:r>
              <a:rPr lang="en-US" dirty="0"/>
              <a:t> Program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Partnership with Kentucky Department of Veteran Affairs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Webinar Hosted by </a:t>
            </a:r>
            <a:r>
              <a:rPr lang="en-US" dirty="0" err="1"/>
              <a:t>KySHRM</a:t>
            </a:r>
            <a:r>
              <a:rPr lang="en-US" dirty="0"/>
              <a:t> / KY Chamber of Commerce (May 25, 2021)</a:t>
            </a:r>
          </a:p>
          <a:p>
            <a:pPr lvl="2">
              <a:buFont typeface="Garamond" panose="02020404030301010803" pitchFamily="18" charset="0"/>
              <a:buChar char="­"/>
            </a:pPr>
            <a:r>
              <a:rPr lang="en-US" dirty="0"/>
              <a:t>Bringing Skilled Veterans to Your Workforce</a:t>
            </a:r>
            <a:endParaRPr lang="en-US" sz="200" dirty="0"/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Webinar programs (future)</a:t>
            </a:r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7F09B43-5161-0A4A-8585-C5183C32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9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489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Office Theme</vt:lpstr>
      <vt:lpstr>Interim Joint Committee on Veterans, Military Affairs, and Public Protection  June 16, 2021</vt:lpstr>
      <vt:lpstr>Discussion Topics</vt:lpstr>
      <vt:lpstr>   Supporting DOD Priorities  </vt:lpstr>
      <vt:lpstr>   Military Spouse Employment  </vt:lpstr>
      <vt:lpstr>   Military Spouse Employment  </vt:lpstr>
      <vt:lpstr>U.S. Office of Local Defense Community Cooperation (OLDCC) Grant Outreach        </vt:lpstr>
      <vt:lpstr>   Cyber Certifications and Workforce Development Outreach  </vt:lpstr>
      <vt:lpstr>   Workforce Development Outreach  </vt:lpstr>
      <vt:lpstr>PowerPoint Presentation</vt:lpstr>
    </vt:vector>
  </TitlesOfParts>
  <Company>COT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Benton, Josh D (CED)</dc:creator>
  <cp:lastModifiedBy>Lockhart, Kelsey (LRC)</cp:lastModifiedBy>
  <cp:revision>59</cp:revision>
  <cp:lastPrinted>2021-06-14T18:47:45Z</cp:lastPrinted>
  <dcterms:created xsi:type="dcterms:W3CDTF">2017-10-30T17:37:42Z</dcterms:created>
  <dcterms:modified xsi:type="dcterms:W3CDTF">2021-06-14T18:47:57Z</dcterms:modified>
</cp:coreProperties>
</file>