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3" r:id="rId3"/>
    <p:sldId id="258" r:id="rId4"/>
    <p:sldId id="276" r:id="rId5"/>
    <p:sldId id="277" r:id="rId6"/>
    <p:sldId id="261" r:id="rId7"/>
    <p:sldId id="272" r:id="rId8"/>
    <p:sldId id="274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6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990" autoAdjust="0"/>
    <p:restoredTop sz="94681" autoAdjust="0"/>
  </p:normalViewPr>
  <p:slideViewPr>
    <p:cSldViewPr snapToGrid="0" showGuides="1">
      <p:cViewPr varScale="1">
        <p:scale>
          <a:sx n="110" d="100"/>
          <a:sy n="110" d="100"/>
        </p:scale>
        <p:origin x="1296" y="114"/>
      </p:cViewPr>
      <p:guideLst>
        <p:guide pos="3816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8C31C-3B38-467E-A7A1-8850222DC2F7}" type="datetimeFigureOut">
              <a:rPr lang="en-US" smtClean="0"/>
              <a:t>9/21/2021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2C4A2-8C38-416F-9CDD-6DC2CC749D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1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2C4A2-8C38-416F-9CDD-6DC2CC749D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90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8C49-A5BE-4849-B187-947AD8E836D5}" type="datetimeFigureOut">
              <a:rPr lang="en-US" smtClean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8F548-905C-4F2F-851E-668754587B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16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8C49-A5BE-4849-B187-947AD8E836D5}" type="datetimeFigureOut">
              <a:rPr lang="en-US" smtClean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8F548-905C-4F2F-851E-668754587B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0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8C49-A5BE-4849-B187-947AD8E836D5}" type="datetimeFigureOut">
              <a:rPr lang="en-US" smtClean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8F548-905C-4F2F-851E-668754587B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15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8C49-A5BE-4849-B187-947AD8E836D5}" type="datetimeFigureOut">
              <a:rPr lang="en-US" smtClean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8F548-905C-4F2F-851E-668754587B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9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8C49-A5BE-4849-B187-947AD8E836D5}" type="datetimeFigureOut">
              <a:rPr lang="en-US" smtClean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8F548-905C-4F2F-851E-668754587B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99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8C49-A5BE-4849-B187-947AD8E836D5}" type="datetimeFigureOut">
              <a:rPr lang="en-US" smtClean="0"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8F548-905C-4F2F-851E-668754587B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5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8C49-A5BE-4849-B187-947AD8E836D5}" type="datetimeFigureOut">
              <a:rPr lang="en-US" smtClean="0"/>
              <a:t>9/21/2021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8F548-905C-4F2F-851E-668754587B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82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8C49-A5BE-4849-B187-947AD8E836D5}" type="datetimeFigureOut">
              <a:rPr lang="en-US" smtClean="0"/>
              <a:t>9/21/2021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8F548-905C-4F2F-851E-668754587B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1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8C49-A5BE-4849-B187-947AD8E836D5}" type="datetimeFigureOut">
              <a:rPr lang="en-US" smtClean="0"/>
              <a:t>9/21/2021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8F548-905C-4F2F-851E-668754587B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8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8C49-A5BE-4849-B187-947AD8E836D5}" type="datetimeFigureOut">
              <a:rPr lang="en-US" smtClean="0"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8F548-905C-4F2F-851E-668754587B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1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38C49-A5BE-4849-B187-947AD8E836D5}" type="datetimeFigureOut">
              <a:rPr lang="en-US" smtClean="0"/>
              <a:t>9/21/2021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8F548-905C-4F2F-851E-668754587B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34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38C49-A5BE-4849-B187-947AD8E836D5}" type="datetimeFigureOut">
              <a:rPr lang="en-US" smtClean="0"/>
              <a:t>9/21/2021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8F548-905C-4F2F-851E-668754587B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7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gif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5.jpeg"/><Relationship Id="rId18" Type="http://schemas.openxmlformats.org/officeDocument/2006/relationships/image" Target="../media/image20.jpg"/><Relationship Id="rId3" Type="http://schemas.openxmlformats.org/officeDocument/2006/relationships/image" Target="../media/image5.png"/><Relationship Id="rId21" Type="http://schemas.openxmlformats.org/officeDocument/2006/relationships/image" Target="../media/image23.jpeg"/><Relationship Id="rId7" Type="http://schemas.openxmlformats.org/officeDocument/2006/relationships/image" Target="../media/image3.gif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image" Target="../media/image1.jpe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3.gif"/><Relationship Id="rId12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26.jpeg"/><Relationship Id="rId5" Type="http://schemas.openxmlformats.org/officeDocument/2006/relationships/image" Target="../media/image7.png"/><Relationship Id="rId10" Type="http://schemas.openxmlformats.org/officeDocument/2006/relationships/image" Target="../media/image25.jpe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7.JP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12191999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660" y="2945435"/>
            <a:ext cx="12171307" cy="707886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4"/>
                </a:solidFill>
                <a:latin typeface="Arial Black" panose="020B0A04020102020204" pitchFamily="34" charset="0"/>
                <a:cs typeface="MV Boli" panose="02000500030200090000" pitchFamily="2" charset="0"/>
              </a:rPr>
              <a:t>Blue Grass Army Depot</a:t>
            </a:r>
            <a:endParaRPr lang="en-US" sz="4000" b="1" dirty="0">
              <a:ln/>
              <a:solidFill>
                <a:schemeClr val="accent4"/>
              </a:solidFill>
              <a:latin typeface="Arial Black" panose="020B0A04020102020204" pitchFamily="34" charset="0"/>
              <a:cs typeface="MV Boli" panose="0200050003020009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61" y="534652"/>
            <a:ext cx="1288874" cy="17238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102" y="1046131"/>
            <a:ext cx="1348236" cy="1376703"/>
          </a:xfrm>
          <a:prstGeom prst="rect">
            <a:avLst/>
          </a:prstGeom>
          <a:noFill/>
          <a:effectLst>
            <a:outerShdw blurRad="1016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62" y="1046131"/>
            <a:ext cx="1348236" cy="1376703"/>
          </a:xfrm>
          <a:prstGeom prst="rect">
            <a:avLst/>
          </a:prstGeom>
          <a:noFill/>
          <a:effectLst>
            <a:outerShdw blurRad="1016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4"/>
          <a:stretch/>
        </p:blipFill>
        <p:spPr>
          <a:xfrm>
            <a:off x="8543172" y="0"/>
            <a:ext cx="3648828" cy="116517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613302" y="2465424"/>
            <a:ext cx="4963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Stephen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D. Dorris, Commander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07038" y="-2809"/>
            <a:ext cx="51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CUI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97215" y="6484705"/>
            <a:ext cx="595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CUI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2032" y="3617401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9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Kentucky’s </a:t>
            </a:r>
            <a:r>
              <a:rPr lang="en-US" sz="2400" b="1" u="sng" spc="-9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Only</a:t>
            </a:r>
            <a:r>
              <a:rPr lang="en-US" sz="2400" b="1" spc="-9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Defense Industrial Base Organic Facility</a:t>
            </a:r>
            <a:endParaRPr lang="en-US" sz="2400" b="1" spc="-9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4423" y="4277741"/>
            <a:ext cx="10791661" cy="12772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ts val="300"/>
              </a:spcBef>
            </a:pPr>
            <a:r>
              <a:rPr lang="en-US" sz="2400" b="1" u="sng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80 YEARS PROVIDING</a:t>
            </a:r>
            <a:r>
              <a:rPr lang="en-US" sz="2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: </a:t>
            </a:r>
            <a:r>
              <a:rPr lang="en-US" sz="24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	1.  Joint Warfighter Support </a:t>
            </a:r>
          </a:p>
          <a:p>
            <a:pPr>
              <a:spcBef>
                <a:spcPts val="300"/>
              </a:spcBef>
            </a:pPr>
            <a:r>
              <a:rPr lang="en-US" sz="2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	</a:t>
            </a:r>
            <a:r>
              <a:rPr lang="en-US" sz="24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			2.  Munitions </a:t>
            </a:r>
            <a:r>
              <a:rPr lang="en-US" sz="2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&amp; Material </a:t>
            </a:r>
            <a:r>
              <a:rPr lang="en-US" sz="24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Readiness </a:t>
            </a:r>
          </a:p>
          <a:p>
            <a:pPr>
              <a:spcBef>
                <a:spcPts val="300"/>
              </a:spcBef>
            </a:pPr>
            <a:r>
              <a:rPr lang="en-US" sz="2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	</a:t>
            </a:r>
            <a:r>
              <a:rPr lang="en-US" sz="24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			3.  Surge </a:t>
            </a:r>
            <a:r>
              <a:rPr lang="en-US" sz="24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Capacity to Contingency </a:t>
            </a:r>
            <a:r>
              <a:rPr lang="en-US" sz="2400" b="1" dirty="0" smtClean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Requirements</a:t>
            </a:r>
            <a:endParaRPr lang="en-US" sz="24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0432" y="5936951"/>
            <a:ext cx="24014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-128"/>
              </a:rPr>
              <a:t>Controlled by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-128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BGAD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-128"/>
              </a:rPr>
              <a:t> Public Affairs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-128"/>
              </a:rPr>
              <a:t>CUI Category(ies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-128"/>
              </a:rPr>
              <a:t>): OPSEC, PII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-128"/>
              </a:rPr>
              <a:t>Limited Dissemination Control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-128"/>
              </a:rPr>
              <a:t>: FEDCON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-128"/>
              </a:rPr>
              <a:t>POC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-128"/>
              </a:rPr>
              <a:t>:  Mark D. Henry, 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-128"/>
              </a:rPr>
              <a:t>mark.d.henry.civ@mail.mil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-128"/>
              </a:rPr>
              <a:t>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33264" y="573203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 September 2021 – </a:t>
            </a:r>
            <a:r>
              <a:rPr lang="en-US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Kentucky State Capital</a:t>
            </a:r>
          </a:p>
          <a:p>
            <a:pPr algn="ctr"/>
            <a:r>
              <a:rPr lang="en-US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Veterans, Military Affairs and Public Protection (VMAPP)</a:t>
            </a:r>
            <a:endParaRPr lang="en-US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45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" y="2959"/>
            <a:ext cx="12191999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01592" y="1830008"/>
            <a:ext cx="4985608" cy="5196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200"/>
              </a:spcBef>
              <a:buClr>
                <a:schemeClr val="accent6">
                  <a:lumMod val="75000"/>
                </a:schemeClr>
              </a:buClr>
              <a:buSzPct val="120000"/>
              <a:tabLst>
                <a:tab pos="347663" algn="l"/>
              </a:tabLst>
            </a:pPr>
            <a:r>
              <a:rPr lang="en-US" sz="1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Superb Rail </a:t>
            </a:r>
            <a:r>
              <a:rPr lang="en-US" sz="16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 Trucking Network</a:t>
            </a:r>
            <a:endParaRPr lang="en-US" sz="1600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>
              <a:spcBef>
                <a:spcPts val="2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  <a:tabLst>
                <a:tab pos="347663" algn="l"/>
              </a:tabLst>
            </a:pP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Centralized Southeast Location  </a:t>
            </a:r>
          </a:p>
          <a:p>
            <a:pPr marL="171450" lvl="1" indent="-171450">
              <a:spcBef>
                <a:spcPts val="2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  <a:tabLst>
                <a:tab pos="347663" algn="l"/>
              </a:tabLst>
            </a:pP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40 Miles from Blue Grass Airport in Lexington</a:t>
            </a:r>
          </a:p>
          <a:p>
            <a:pPr marL="171450" lvl="1" indent="-171450">
              <a:spcBef>
                <a:spcPts val="2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  <a:tabLst>
                <a:tab pos="347663" algn="l"/>
              </a:tabLst>
            </a:pP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CSX Rail Spur (CSX is 1 of only 2 major U.S. rail carriers)</a:t>
            </a:r>
          </a:p>
          <a:p>
            <a:pPr marL="171450" lvl="1" indent="-171450">
              <a:spcBef>
                <a:spcPts val="2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  <a:tabLst>
                <a:tab pos="347663" algn="l"/>
              </a:tabLst>
            </a:pPr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Depot 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postured near Intersection of I-64 (E&amp;W) and I-75 (N&amp;S)</a:t>
            </a:r>
          </a:p>
          <a:p>
            <a:pPr marL="171450" lvl="1" indent="-171450">
              <a:spcBef>
                <a:spcPts val="2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  <a:tabLst>
                <a:tab pos="347663" algn="l"/>
              </a:tabLst>
            </a:pPr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620 miles to eastern seaboard military shipping terminal</a:t>
            </a:r>
          </a:p>
          <a:p>
            <a:pPr marL="171450" lvl="1" indent="-171450">
              <a:spcBef>
                <a:spcPts val="2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  <a:tabLst>
                <a:tab pos="347663" algn="l"/>
              </a:tabLst>
            </a:pPr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Closest 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Depot to FedEx (Memphis) and UPS (Louisville) World Hubs</a:t>
            </a:r>
          </a:p>
          <a:p>
            <a:pPr marL="171450" lvl="1" indent="-171450">
              <a:spcBef>
                <a:spcPts val="2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  <a:tabLst>
                <a:tab pos="347663" algn="l"/>
              </a:tabLst>
            </a:pP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Tri-State Trucking Company (has access to 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Arial" panose="020B0604020202020204" pitchFamily="34" charset="0"/>
              </a:rPr>
              <a:t>~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700 tractors) operating in close proximity = Capacity to support surge </a:t>
            </a:r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en-US" sz="11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ts val="200"/>
              </a:spcBef>
              <a:buClr>
                <a:schemeClr val="accent6">
                  <a:lumMod val="75000"/>
                </a:schemeClr>
              </a:buClr>
              <a:buSzPct val="120000"/>
              <a:tabLst>
                <a:tab pos="347663" algn="l"/>
              </a:tabLst>
            </a:pPr>
            <a:r>
              <a:rPr lang="en-US" sz="1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Proximity to Army GRF and SOF Units</a:t>
            </a:r>
          </a:p>
          <a:p>
            <a:pPr marL="171450" lvl="1" indent="-171450">
              <a:spcBef>
                <a:spcPts val="2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  <a:tabLst>
                <a:tab pos="347663" algn="l"/>
              </a:tabLst>
            </a:pP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Supporting DA #4 Priority with CL V to FBNC (N+24)</a:t>
            </a:r>
          </a:p>
          <a:p>
            <a:pPr marL="171450" lvl="1" indent="-171450">
              <a:spcBef>
                <a:spcPts val="2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  <a:tabLst>
                <a:tab pos="347663" algn="l"/>
              </a:tabLst>
            </a:pP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Closest Depot to Forts Bragg, Benning, Campbell, </a:t>
            </a:r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Stewart, Rucker </a:t>
            </a:r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>
              <a:spcBef>
                <a:spcPts val="2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  <a:tabLst>
                <a:tab pos="347663" algn="l"/>
              </a:tabLst>
            </a:pP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Primary source for USSOCOM-owned, USA &amp; USAF-managed, non-standard ammunition (NSA) stocks for contingency </a:t>
            </a:r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Bef>
                <a:spcPts val="200"/>
              </a:spcBef>
              <a:buClr>
                <a:schemeClr val="accent6">
                  <a:lumMod val="75000"/>
                </a:schemeClr>
              </a:buClr>
              <a:buSzPct val="120000"/>
              <a:tabLst>
                <a:tab pos="347663" algn="l"/>
              </a:tabLst>
            </a:pPr>
            <a:r>
              <a:rPr lang="en-US" sz="1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State-of-the-Art Consolidated Shipping Facility</a:t>
            </a:r>
          </a:p>
          <a:p>
            <a:pPr marL="171450" lvl="1" indent="-171450">
              <a:spcBef>
                <a:spcPts val="2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  <a:tabLst>
                <a:tab pos="347663" algn="l"/>
              </a:tabLst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$15M in FY16 Military Construction/Veterans Affairs Appropriations</a:t>
            </a:r>
          </a:p>
          <a:p>
            <a:pPr marL="171450" lvl="1" indent="-171450">
              <a:spcBef>
                <a:spcPts val="2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  <a:tabLst>
                <a:tab pos="347663" algn="l"/>
              </a:tabLst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Maximizes efficiencies (people, C2, MHE, and space) for surge outload of surface (rail or truck) movement of munitions at scale</a:t>
            </a:r>
          </a:p>
          <a:p>
            <a:pPr marL="171450" lvl="1" indent="-171450">
              <a:spcBef>
                <a:spcPts val="2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  <a:tabLst>
                <a:tab pos="347663" algn="l"/>
              </a:tabLst>
              <a:defRPr/>
            </a:pPr>
            <a:r>
              <a:rPr lang="en-US" sz="11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Allows consolidation of non-compatible munitions for combat loads</a:t>
            </a:r>
          </a:p>
          <a:p>
            <a:pPr marL="0" lvl="1">
              <a:spcBef>
                <a:spcPts val="200"/>
              </a:spcBef>
              <a:buClr>
                <a:schemeClr val="accent6">
                  <a:lumMod val="75000"/>
                </a:schemeClr>
              </a:buClr>
              <a:buSzPct val="120000"/>
              <a:tabLst>
                <a:tab pos="347663" algn="l"/>
              </a:tabLst>
            </a:pPr>
            <a:r>
              <a:rPr lang="en-US" sz="16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Superior </a:t>
            </a:r>
            <a:r>
              <a:rPr lang="en-US" sz="16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Physical Security</a:t>
            </a:r>
          </a:p>
          <a:p>
            <a:pPr marL="171450" lvl="1" indent="-171450">
              <a:spcBef>
                <a:spcPts val="2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  <a:tabLst>
                <a:tab pos="347663" algn="l"/>
              </a:tabLst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Vetting 100% of </a:t>
            </a:r>
            <a:r>
              <a:rPr lang="en-US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Visitors </a:t>
            </a:r>
            <a:r>
              <a:rPr 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using AIE connection to NLETS</a:t>
            </a:r>
          </a:p>
          <a:p>
            <a:pPr marL="171450" lvl="1" indent="-171450">
              <a:spcBef>
                <a:spcPts val="2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  <a:tabLst>
                <a:tab pos="347663" algn="l"/>
              </a:tabLst>
              <a:defRPr/>
            </a:pPr>
            <a:r>
              <a:rPr lang="en-GB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Only AMC Installation meeting Army Access Control Standard Design</a:t>
            </a:r>
          </a:p>
          <a:p>
            <a:pPr marL="171450" lvl="1" indent="-171450">
              <a:spcBef>
                <a:spcPts val="200"/>
              </a:spcBef>
              <a:buClr>
                <a:srgbClr val="FFC000"/>
              </a:buClr>
              <a:buSzPct val="120000"/>
              <a:buFont typeface="Arial" panose="020B0604020202020204" pitchFamily="34" charset="0"/>
              <a:buChar char="•"/>
              <a:tabLst>
                <a:tab pos="347663" algn="l"/>
              </a:tabLst>
              <a:defRPr/>
            </a:pPr>
            <a:r>
              <a:rPr lang="en-GB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SMEs for OPMG/AMC/JMC on training of AIE</a:t>
            </a:r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36" y="534653"/>
            <a:ext cx="1024177" cy="13700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" y="2059532"/>
            <a:ext cx="781052" cy="918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25" y="3132925"/>
            <a:ext cx="759000" cy="7882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1" y="4076094"/>
            <a:ext cx="762000" cy="701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60" y="4932010"/>
            <a:ext cx="856730" cy="8748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9775" y="534653"/>
            <a:ext cx="9544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BGAD Support Posture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4"/>
          <a:stretch/>
        </p:blipFill>
        <p:spPr>
          <a:xfrm>
            <a:off x="8543172" y="0"/>
            <a:ext cx="3648828" cy="116517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785017" y="6477963"/>
            <a:ext cx="595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CUI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1215934"/>
            <a:ext cx="7598229" cy="52322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Perfectly Postured to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rovide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esponsive &amp; Reliable Strategic Support to the Army’s</a:t>
            </a:r>
          </a:p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Premier Power Projection Platforms and Sea / Aerial Ports of Embarkation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30"/>
          <p:cNvSpPr>
            <a:spLocks noChangeAspect="1" noChangeArrowheads="1"/>
          </p:cNvSpPr>
          <p:nvPr/>
        </p:nvSpPr>
        <p:spPr bwMode="auto">
          <a:xfrm>
            <a:off x="2152134" y="2318744"/>
            <a:ext cx="3058823" cy="3113664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lnSpc>
                <a:spcPct val="120000"/>
              </a:lnSpc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51073" y="1987848"/>
            <a:ext cx="4595971" cy="4005520"/>
            <a:chOff x="2677235" y="2609850"/>
            <a:chExt cx="3837865" cy="2962275"/>
          </a:xfrm>
        </p:grpSpPr>
        <p:pic>
          <p:nvPicPr>
            <p:cNvPr id="20" name="Picture 19"/>
            <p:cNvPicPr>
              <a:picLocks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05" t="31257" r="9516" b="15765"/>
            <a:stretch/>
          </p:blipFill>
          <p:spPr>
            <a:xfrm>
              <a:off x="2686049" y="2609850"/>
              <a:ext cx="3829051" cy="2962275"/>
            </a:xfrm>
            <a:prstGeom prst="rect">
              <a:avLst/>
            </a:prstGeom>
          </p:spPr>
        </p:pic>
        <p:cxnSp>
          <p:nvCxnSpPr>
            <p:cNvPr id="22" name="Straight Arrow Connector 21"/>
            <p:cNvCxnSpPr>
              <a:stCxn id="51" idx="0"/>
              <a:endCxn id="43" idx="0"/>
            </p:cNvCxnSpPr>
            <p:nvPr/>
          </p:nvCxnSpPr>
          <p:spPr>
            <a:xfrm>
              <a:off x="4413302" y="3538777"/>
              <a:ext cx="74542" cy="116495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3415524" y="3525486"/>
              <a:ext cx="600642" cy="611410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lnSpc>
                  <a:spcPct val="120000"/>
                </a:lnSpc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Oval 27"/>
            <p:cNvSpPr>
              <a:spLocks noChangeAspect="1" noChangeArrowheads="1"/>
            </p:cNvSpPr>
            <p:nvPr/>
          </p:nvSpPr>
          <p:spPr bwMode="auto">
            <a:xfrm>
              <a:off x="3248678" y="3368386"/>
              <a:ext cx="905135" cy="921362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lnSpc>
                  <a:spcPct val="120000"/>
                </a:lnSpc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Oval 28"/>
            <p:cNvSpPr>
              <a:spLocks noChangeAspect="1" noChangeArrowheads="1"/>
            </p:cNvSpPr>
            <p:nvPr/>
          </p:nvSpPr>
          <p:spPr bwMode="auto">
            <a:xfrm>
              <a:off x="3019267" y="3134861"/>
              <a:ext cx="1361176" cy="1385581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lnSpc>
                  <a:spcPct val="120000"/>
                </a:lnSpc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Oval 29"/>
            <p:cNvSpPr>
              <a:spLocks noChangeAspect="1" noChangeArrowheads="1"/>
            </p:cNvSpPr>
            <p:nvPr/>
          </p:nvSpPr>
          <p:spPr bwMode="auto">
            <a:xfrm>
              <a:off x="2677235" y="2812172"/>
              <a:ext cx="2041069" cy="2077663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lnSpc>
                  <a:spcPct val="120000"/>
                </a:lnSpc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51146" y="3602331"/>
              <a:ext cx="714365" cy="3418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/>
                <a:t>Fort Bragg</a:t>
              </a:r>
            </a:p>
            <a:p>
              <a:r>
                <a:rPr lang="en-US" dirty="0"/>
                <a:t>513 Miles</a:t>
              </a:r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5572270" y="3766783"/>
              <a:ext cx="163788" cy="180452"/>
            </a:xfrm>
            <a:prstGeom prst="star5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" name="Straight Arrow Connector 29"/>
            <p:cNvCxnSpPr>
              <a:endCxn id="29" idx="1"/>
            </p:cNvCxnSpPr>
            <p:nvPr/>
          </p:nvCxnSpPr>
          <p:spPr>
            <a:xfrm>
              <a:off x="4480635" y="3627370"/>
              <a:ext cx="1091635" cy="20834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5-Point Star 30"/>
            <p:cNvSpPr/>
            <p:nvPr/>
          </p:nvSpPr>
          <p:spPr>
            <a:xfrm>
              <a:off x="5640356" y="4120414"/>
              <a:ext cx="163788" cy="180452"/>
            </a:xfrm>
            <a:prstGeom prst="star5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2" name="Straight Arrow Connector 31"/>
            <p:cNvCxnSpPr>
              <a:stCxn id="51" idx="3"/>
              <a:endCxn id="31" idx="1"/>
            </p:cNvCxnSpPr>
            <p:nvPr/>
          </p:nvCxnSpPr>
          <p:spPr>
            <a:xfrm>
              <a:off x="4541265" y="3655828"/>
              <a:ext cx="1099090" cy="533512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754030" y="4083902"/>
              <a:ext cx="650266" cy="3418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/>
                <a:t>MOTSU</a:t>
              </a:r>
            </a:p>
            <a:p>
              <a:r>
                <a:rPr lang="en-US" dirty="0"/>
                <a:t>622 Miles</a:t>
              </a:r>
            </a:p>
          </p:txBody>
        </p:sp>
        <p:sp>
          <p:nvSpPr>
            <p:cNvPr id="34" name="5-Point Star 33"/>
            <p:cNvSpPr/>
            <p:nvPr/>
          </p:nvSpPr>
          <p:spPr>
            <a:xfrm>
              <a:off x="5184497" y="4444562"/>
              <a:ext cx="163788" cy="180452"/>
            </a:xfrm>
            <a:prstGeom prst="star5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" name="Straight Arrow Connector 34"/>
            <p:cNvCxnSpPr>
              <a:endCxn id="34" idx="1"/>
            </p:cNvCxnSpPr>
            <p:nvPr/>
          </p:nvCxnSpPr>
          <p:spPr>
            <a:xfrm>
              <a:off x="4440425" y="3769017"/>
              <a:ext cx="744072" cy="744471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292656" y="4505938"/>
              <a:ext cx="956523" cy="3418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/>
                <a:t>Charleston AFB</a:t>
              </a:r>
            </a:p>
            <a:p>
              <a:r>
                <a:rPr lang="en-US" dirty="0"/>
                <a:t>508 Miles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654163" y="3025322"/>
              <a:ext cx="717927" cy="3418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/>
                <a:t>Dover AFB</a:t>
              </a:r>
            </a:p>
            <a:p>
              <a:r>
                <a:rPr lang="en-US" dirty="0"/>
                <a:t>667 Miles</a:t>
              </a:r>
            </a:p>
          </p:txBody>
        </p:sp>
        <p:cxnSp>
          <p:nvCxnSpPr>
            <p:cNvPr id="38" name="Straight Arrow Connector 37"/>
            <p:cNvCxnSpPr>
              <a:stCxn id="51" idx="3"/>
              <a:endCxn id="44" idx="1"/>
            </p:cNvCxnSpPr>
            <p:nvPr/>
          </p:nvCxnSpPr>
          <p:spPr>
            <a:xfrm flipV="1">
              <a:off x="4541265" y="2935290"/>
              <a:ext cx="1364589" cy="72053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5-Point Star 38"/>
            <p:cNvSpPr/>
            <p:nvPr/>
          </p:nvSpPr>
          <p:spPr>
            <a:xfrm>
              <a:off x="5065085" y="4768709"/>
              <a:ext cx="163788" cy="180452"/>
            </a:xfrm>
            <a:prstGeom prst="star5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0" name="Straight Arrow Connector 39"/>
            <p:cNvCxnSpPr>
              <a:stCxn id="51" idx="2"/>
              <a:endCxn id="39" idx="0"/>
            </p:cNvCxnSpPr>
            <p:nvPr/>
          </p:nvCxnSpPr>
          <p:spPr>
            <a:xfrm>
              <a:off x="4413302" y="3772881"/>
              <a:ext cx="733676" cy="99582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166479" y="4874497"/>
              <a:ext cx="924473" cy="3418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/>
                <a:t>Ft. Stewart, GA</a:t>
              </a:r>
            </a:p>
            <a:p>
              <a:r>
                <a:rPr lang="en-US" dirty="0"/>
                <a:t>590 Miles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254727" y="4881511"/>
              <a:ext cx="931594" cy="3418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/>
                <a:t>Ft Benning, GA</a:t>
              </a:r>
            </a:p>
            <a:p>
              <a:r>
                <a:rPr lang="en-US" dirty="0"/>
                <a:t>468 Miles</a:t>
              </a:r>
            </a:p>
          </p:txBody>
        </p:sp>
        <p:sp>
          <p:nvSpPr>
            <p:cNvPr id="43" name="5-Point Star 42"/>
            <p:cNvSpPr/>
            <p:nvPr/>
          </p:nvSpPr>
          <p:spPr>
            <a:xfrm>
              <a:off x="4405950" y="4703737"/>
              <a:ext cx="163788" cy="180452"/>
            </a:xfrm>
            <a:prstGeom prst="star5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5-Point Star 43"/>
            <p:cNvSpPr/>
            <p:nvPr/>
          </p:nvSpPr>
          <p:spPr>
            <a:xfrm>
              <a:off x="5905854" y="2866364"/>
              <a:ext cx="163788" cy="180452"/>
            </a:xfrm>
            <a:prstGeom prst="star5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316168" y="3461426"/>
              <a:ext cx="798052" cy="3418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Ft. Knox, KY</a:t>
              </a:r>
            </a:p>
            <a:p>
              <a:pPr algn="ctr"/>
              <a:r>
                <a:rPr lang="en-US" sz="700" b="1" dirty="0" smtClean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130 Miles</a:t>
              </a:r>
              <a:endParaRPr lang="en-US" sz="7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5-Point Star 45"/>
            <p:cNvSpPr/>
            <p:nvPr/>
          </p:nvSpPr>
          <p:spPr>
            <a:xfrm>
              <a:off x="3887448" y="3593816"/>
              <a:ext cx="163788" cy="180452"/>
            </a:xfrm>
            <a:prstGeom prst="star5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7" name="Straight Arrow Connector 46"/>
            <p:cNvCxnSpPr>
              <a:stCxn id="51" idx="1"/>
              <a:endCxn id="46" idx="4"/>
            </p:cNvCxnSpPr>
            <p:nvPr/>
          </p:nvCxnSpPr>
          <p:spPr>
            <a:xfrm flipH="1">
              <a:off x="4051235" y="3655828"/>
              <a:ext cx="234102" cy="691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5-Point Star 47"/>
            <p:cNvSpPr/>
            <p:nvPr/>
          </p:nvSpPr>
          <p:spPr>
            <a:xfrm>
              <a:off x="3585254" y="3819764"/>
              <a:ext cx="163788" cy="180452"/>
            </a:xfrm>
            <a:prstGeom prst="star5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9" name="Straight Arrow Connector 48"/>
            <p:cNvCxnSpPr>
              <a:stCxn id="51" idx="1"/>
              <a:endCxn id="48" idx="4"/>
            </p:cNvCxnSpPr>
            <p:nvPr/>
          </p:nvCxnSpPr>
          <p:spPr>
            <a:xfrm flipH="1">
              <a:off x="3749041" y="3655830"/>
              <a:ext cx="536296" cy="23286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3563909" y="4952853"/>
              <a:ext cx="881739" cy="3418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/>
                <a:t>Ft. Rucker, AL</a:t>
              </a:r>
            </a:p>
            <a:p>
              <a:r>
                <a:rPr lang="en-US" dirty="0"/>
                <a:t>508 Miles</a:t>
              </a:r>
            </a:p>
          </p:txBody>
        </p:sp>
        <p:pic>
          <p:nvPicPr>
            <p:cNvPr id="51" name="Picture 50" descr="C:\Users\robert.coltrain\Desktop\BGAD Logo - Trans Bckgnd.gif"/>
            <p:cNvPicPr/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285338" y="3538777"/>
              <a:ext cx="255928" cy="234104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</p:pic>
        <p:sp>
          <p:nvSpPr>
            <p:cNvPr id="52" name="TextBox 51"/>
            <p:cNvSpPr txBox="1"/>
            <p:nvPr/>
          </p:nvSpPr>
          <p:spPr>
            <a:xfrm>
              <a:off x="3085488" y="3976576"/>
              <a:ext cx="999257" cy="3418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/>
                <a:t>Ft. Campbell, KY</a:t>
              </a:r>
            </a:p>
            <a:p>
              <a:r>
                <a:rPr lang="en-US" dirty="0"/>
                <a:t>264 Miles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290846" y="4598398"/>
              <a:ext cx="691217" cy="3418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/>
                <a:t>ANMC, AL</a:t>
              </a:r>
            </a:p>
            <a:p>
              <a:r>
                <a:rPr lang="en-US" dirty="0"/>
                <a:t>373 Miles</a:t>
              </a:r>
            </a:p>
          </p:txBody>
        </p:sp>
        <p:sp>
          <p:nvSpPr>
            <p:cNvPr id="54" name="5-Point Star 53"/>
            <p:cNvSpPr/>
            <p:nvPr/>
          </p:nvSpPr>
          <p:spPr>
            <a:xfrm>
              <a:off x="4113107" y="4779866"/>
              <a:ext cx="163788" cy="180452"/>
            </a:xfrm>
            <a:prstGeom prst="star5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5-Point Star 54"/>
            <p:cNvSpPr/>
            <p:nvPr/>
          </p:nvSpPr>
          <p:spPr>
            <a:xfrm>
              <a:off x="3885281" y="4589488"/>
              <a:ext cx="163788" cy="180452"/>
            </a:xfrm>
            <a:prstGeom prst="star5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6" name="Straight Arrow Connector 55"/>
            <p:cNvCxnSpPr>
              <a:stCxn id="51" idx="2"/>
              <a:endCxn id="54" idx="0"/>
            </p:cNvCxnSpPr>
            <p:nvPr/>
          </p:nvCxnSpPr>
          <p:spPr>
            <a:xfrm flipH="1">
              <a:off x="4195001" y="3772881"/>
              <a:ext cx="218301" cy="1006985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51" idx="2"/>
              <a:endCxn id="55" idx="0"/>
            </p:cNvCxnSpPr>
            <p:nvPr/>
          </p:nvCxnSpPr>
          <p:spPr>
            <a:xfrm flipH="1">
              <a:off x="3967175" y="3772881"/>
              <a:ext cx="446128" cy="816606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51" idx="1"/>
            </p:cNvCxnSpPr>
            <p:nvPr/>
          </p:nvCxnSpPr>
          <p:spPr>
            <a:xfrm flipH="1" flipV="1">
              <a:off x="3022013" y="2995588"/>
              <a:ext cx="1263325" cy="660242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5-Point Star 58"/>
            <p:cNvSpPr/>
            <p:nvPr/>
          </p:nvSpPr>
          <p:spPr>
            <a:xfrm>
              <a:off x="2849174" y="2854282"/>
              <a:ext cx="163788" cy="180452"/>
            </a:xfrm>
            <a:prstGeom prst="star5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872372" y="2690013"/>
              <a:ext cx="910228" cy="34187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700" b="1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/>
                <a:t>Rock Island, IL</a:t>
              </a:r>
            </a:p>
            <a:p>
              <a:r>
                <a:rPr lang="en-US" dirty="0"/>
                <a:t>526 Miles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677235" y="2609850"/>
              <a:ext cx="3837865" cy="2962275"/>
            </a:xfrm>
            <a:prstGeom prst="rect">
              <a:avLst/>
            </a:pr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4464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" y="2959"/>
            <a:ext cx="12191999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36" y="534653"/>
            <a:ext cx="1024177" cy="13700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" y="2059532"/>
            <a:ext cx="781052" cy="918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25" y="3132925"/>
            <a:ext cx="759000" cy="7882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1" y="4076094"/>
            <a:ext cx="762000" cy="701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60" y="4932010"/>
            <a:ext cx="856730" cy="8748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9775" y="534653"/>
            <a:ext cx="9544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BGAD Core Competencies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4"/>
          <a:stretch/>
        </p:blipFill>
        <p:spPr>
          <a:xfrm>
            <a:off x="8543172" y="0"/>
            <a:ext cx="3648828" cy="116517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797215" y="6484705"/>
            <a:ext cx="595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CUI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1125628"/>
            <a:ext cx="2457060" cy="52732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3038" indent="-173038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769 DA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Civilians +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Soldier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Over 65% Veteran Workforce</a:t>
            </a:r>
          </a:p>
          <a:p>
            <a:pPr marL="173038" indent="-173038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26%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Disabled Veterans</a:t>
            </a:r>
          </a:p>
          <a:p>
            <a:pPr marL="173038" indent="-173038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902x Earth Covered Magazines</a:t>
            </a:r>
          </a:p>
          <a:p>
            <a:pPr marL="173038" indent="-173038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122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Million Budget </a:t>
            </a:r>
          </a:p>
          <a:p>
            <a:pPr marL="173038" indent="-173038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$70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Million Payroll</a:t>
            </a:r>
          </a:p>
          <a:p>
            <a:pPr marL="173038" indent="-173038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Quick Access To  I-64 / I-75</a:t>
            </a:r>
          </a:p>
          <a:p>
            <a:pPr marL="173038" indent="-173038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14,594 Acres  / 22 Sq. Miles</a:t>
            </a:r>
          </a:p>
          <a:p>
            <a:pPr marL="173038" indent="-173038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1,228x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Structures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174x Miles of Road</a:t>
            </a:r>
          </a:p>
          <a:p>
            <a:pPr marL="173038" indent="-173038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13x Bridges  / 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5x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Dams</a:t>
            </a:r>
          </a:p>
          <a:p>
            <a:pPr marL="173038" indent="-173038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41x Miles of Safe-Haven Rail </a:t>
            </a:r>
          </a:p>
          <a:p>
            <a:pPr marL="173038" indent="-173038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 Water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marL="173038" indent="-173038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State of Art Water Treatment Plant</a:t>
            </a:r>
          </a:p>
          <a:p>
            <a:pPr marL="173038" indent="-173038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40x Miles of Water Lines</a:t>
            </a:r>
          </a:p>
          <a:p>
            <a:pPr marL="173038" indent="-173038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Wastewater Treatment Plant</a:t>
            </a:r>
          </a:p>
          <a:p>
            <a:pPr marL="173038" indent="-173038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21x Miles of Sewer Mains</a:t>
            </a:r>
          </a:p>
          <a:p>
            <a:pPr marL="173038" indent="-173038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41x Miles of Electrical Distribution</a:t>
            </a:r>
          </a:p>
          <a:p>
            <a:pPr marL="173038" indent="-173038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47x Miles of Communication Lines</a:t>
            </a:r>
          </a:p>
          <a:p>
            <a:pPr marL="173038" indent="-173038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316x Transformers</a:t>
            </a:r>
          </a:p>
          <a:p>
            <a:pPr marL="173038" indent="-173038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22x Generators</a:t>
            </a:r>
          </a:p>
          <a:p>
            <a:pPr marL="173038" indent="-173038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33x Loading Platforms</a:t>
            </a:r>
          </a:p>
          <a:p>
            <a:pPr marL="173038" indent="-173038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101x Miles of Secure Fence</a:t>
            </a:r>
          </a:p>
          <a:p>
            <a:pPr marL="173038" indent="-173038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24x Miles of Gas Line</a:t>
            </a:r>
          </a:p>
          <a:p>
            <a:pPr marL="173038" indent="-173038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3x 80T Locomotives</a:t>
            </a:r>
          </a:p>
          <a:p>
            <a:pPr marL="173038" indent="-173038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Controlled Airspace to 5000’ AGL</a:t>
            </a:r>
          </a:p>
          <a:p>
            <a:pPr marL="173038" indent="-173038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ISO 9001 Registered</a:t>
            </a:r>
          </a:p>
          <a:p>
            <a:pPr marL="173038" indent="-173038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OHSAS 18001 Registered</a:t>
            </a:r>
          </a:p>
          <a:p>
            <a:pPr marL="173038" indent="-173038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Most secured footprint w/in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AMC</a:t>
            </a: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 flipH="1" flipV="1">
            <a:off x="9112430" y="4313687"/>
            <a:ext cx="610888" cy="247204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79" idx="1"/>
          </p:cNvCxnSpPr>
          <p:nvPr/>
        </p:nvCxnSpPr>
        <p:spPr>
          <a:xfrm flipH="1">
            <a:off x="9415088" y="2348420"/>
            <a:ext cx="294244" cy="136867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7817086" y="4422843"/>
            <a:ext cx="186408" cy="897816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64" idx="1"/>
          </p:cNvCxnSpPr>
          <p:nvPr/>
        </p:nvCxnSpPr>
        <p:spPr>
          <a:xfrm flipH="1" flipV="1">
            <a:off x="7245831" y="1662369"/>
            <a:ext cx="448964" cy="44676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73" idx="3"/>
          </p:cNvCxnSpPr>
          <p:nvPr/>
        </p:nvCxnSpPr>
        <p:spPr>
          <a:xfrm>
            <a:off x="7258321" y="3218564"/>
            <a:ext cx="210458" cy="35309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85" idx="1"/>
          </p:cNvCxnSpPr>
          <p:nvPr/>
        </p:nvCxnSpPr>
        <p:spPr>
          <a:xfrm flipH="1" flipV="1">
            <a:off x="9540461" y="3426748"/>
            <a:ext cx="175956" cy="31286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7372000" y="1676169"/>
            <a:ext cx="2204181" cy="2956438"/>
          </a:xfrm>
          <a:prstGeom prst="ellipse">
            <a:avLst/>
          </a:prstGeom>
          <a:solidFill>
            <a:srgbClr val="DABF4A"/>
          </a:solidFill>
          <a:ln>
            <a:noFill/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Straight Connector 64"/>
          <p:cNvCxnSpPr>
            <a:stCxn id="72" idx="1"/>
          </p:cNvCxnSpPr>
          <p:nvPr/>
        </p:nvCxnSpPr>
        <p:spPr>
          <a:xfrm flipH="1">
            <a:off x="9112430" y="1460335"/>
            <a:ext cx="246148" cy="502703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64" idx="3"/>
          </p:cNvCxnSpPr>
          <p:nvPr/>
        </p:nvCxnSpPr>
        <p:spPr>
          <a:xfrm flipV="1">
            <a:off x="7250180" y="4199647"/>
            <a:ext cx="444615" cy="74244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5322950" y="4996872"/>
            <a:ext cx="2661593" cy="599688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5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 Grass Chemical Activity: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Storage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Treaty Compliance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US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67" descr="IMG_8993.jpg"/>
          <p:cNvPicPr>
            <a:picLocks/>
          </p:cNvPicPr>
          <p:nvPr/>
        </p:nvPicPr>
        <p:blipFill>
          <a:blip r:embed="rId9" cstate="print"/>
          <a:srcRect r="170"/>
          <a:stretch>
            <a:fillRect/>
          </a:stretch>
        </p:blipFill>
        <p:spPr>
          <a:xfrm>
            <a:off x="7683199" y="2044205"/>
            <a:ext cx="761848" cy="705315"/>
          </a:xfrm>
          <a:prstGeom prst="ellips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9" name="Picture 13" descr="IMG_809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52062" y="3570452"/>
            <a:ext cx="998810" cy="68036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0" name="TextBox 69"/>
          <p:cNvSpPr txBox="1"/>
          <p:nvPr/>
        </p:nvSpPr>
        <p:spPr>
          <a:xfrm>
            <a:off x="7398302" y="2745268"/>
            <a:ext cx="2151577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Core Competencies</a:t>
            </a:r>
          </a:p>
          <a:p>
            <a:pPr algn="ctr">
              <a:defRPr/>
            </a:pPr>
            <a:r>
              <a:rPr lang="en-US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Store, Issue, Receive, Inspect, Maintain, and Demil Conventional Munitions</a:t>
            </a:r>
            <a:endParaRPr lang="en-US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40"/>
          <p:cNvSpPr txBox="1">
            <a:spLocks noChangeArrowheads="1"/>
          </p:cNvSpPr>
          <p:nvPr/>
        </p:nvSpPr>
        <p:spPr bwMode="auto">
          <a:xfrm>
            <a:off x="9583027" y="4156935"/>
            <a:ext cx="2171045" cy="8079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buClr>
                <a:srgbClr val="FFC000"/>
              </a:buClr>
            </a:pPr>
            <a:r>
              <a:rPr lang="en-US" sz="105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Chemical Defense  Equipment: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Supporting ARNORTH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FedEx Shipping 24/7/365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Go-To-War Stocks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COTs</a:t>
            </a:r>
          </a:p>
        </p:txBody>
      </p:sp>
      <p:sp>
        <p:nvSpPr>
          <p:cNvPr id="72" name="TextBox 40"/>
          <p:cNvSpPr txBox="1">
            <a:spLocks noChangeArrowheads="1"/>
          </p:cNvSpPr>
          <p:nvPr/>
        </p:nvSpPr>
        <p:spPr bwMode="auto">
          <a:xfrm>
            <a:off x="9358578" y="1125628"/>
            <a:ext cx="2379137" cy="6694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buClr>
                <a:srgbClr val="FFC000"/>
              </a:buClr>
            </a:pPr>
            <a:r>
              <a:rPr lang="en-US" sz="105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Non-Standard Ammo Support: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Non-Standard Ammunition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24/7/365 Responsiveness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Supporting SOCOM </a:t>
            </a:r>
            <a:endParaRPr 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40"/>
          <p:cNvSpPr txBox="1">
            <a:spLocks noChangeArrowheads="1"/>
          </p:cNvSpPr>
          <p:nvPr/>
        </p:nvSpPr>
        <p:spPr bwMode="auto">
          <a:xfrm>
            <a:off x="4969946" y="2745357"/>
            <a:ext cx="2288375" cy="9464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buClr>
                <a:srgbClr val="FFC000"/>
              </a:buClr>
            </a:pPr>
            <a:r>
              <a:rPr lang="en-US" sz="105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Anniston Munitions Center: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THAAD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Missile Maintenance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MLRS Recycling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Conventional Demil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lang="en-US" sz="9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Rangers Support</a:t>
            </a:r>
          </a:p>
        </p:txBody>
      </p:sp>
      <p:cxnSp>
        <p:nvCxnSpPr>
          <p:cNvPr id="74" name="Straight Connector 73"/>
          <p:cNvCxnSpPr>
            <a:stCxn id="64" idx="4"/>
          </p:cNvCxnSpPr>
          <p:nvPr/>
        </p:nvCxnSpPr>
        <p:spPr>
          <a:xfrm flipH="1">
            <a:off x="8347438" y="4632607"/>
            <a:ext cx="126653" cy="1548349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62"/>
          <p:cNvSpPr txBox="1">
            <a:spLocks noChangeArrowheads="1"/>
          </p:cNvSpPr>
          <p:nvPr/>
        </p:nvSpPr>
        <p:spPr bwMode="auto">
          <a:xfrm>
            <a:off x="10250462" y="5190025"/>
            <a:ext cx="15016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buClr>
                <a:srgbClr val="2E4B90"/>
              </a:buClr>
            </a:pPr>
            <a:r>
              <a:rPr lang="en-US" sz="9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Core </a:t>
            </a:r>
            <a:r>
              <a:rPr lang="en-US" sz="9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Competencies</a:t>
            </a:r>
            <a:endParaRPr lang="en-US" sz="9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Picture 2" descr="http://upload.wikimedia.org/wikipedia/commons/8/8d/Rpg-7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2909">
            <a:off x="11106262" y="1298760"/>
            <a:ext cx="620432" cy="392010"/>
          </a:xfrm>
          <a:prstGeom prst="rect">
            <a:avLst/>
          </a:prstGeom>
          <a:noFill/>
        </p:spPr>
      </p:pic>
      <p:pic>
        <p:nvPicPr>
          <p:cNvPr id="77" name="Picture 4" descr="Kalashnikov's assault rifle AK-47 type-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24284" flipH="1">
            <a:off x="11036950" y="1471897"/>
            <a:ext cx="506783" cy="34926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78" name="TextBox 40"/>
          <p:cNvSpPr txBox="1">
            <a:spLocks noChangeArrowheads="1"/>
          </p:cNvSpPr>
          <p:nvPr/>
        </p:nvSpPr>
        <p:spPr bwMode="auto">
          <a:xfrm>
            <a:off x="4983324" y="3805983"/>
            <a:ext cx="2378485" cy="10849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buClr>
                <a:srgbClr val="FFC000"/>
              </a:buClr>
            </a:pPr>
            <a:r>
              <a:rPr lang="en-US" sz="105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Scranton Army Ammunition Plant: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Govt-Owned </a:t>
            </a:r>
            <a: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Contractor-Operated</a:t>
            </a:r>
            <a:endParaRPr 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155mm M795 Projectile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Navy 5” Projectile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Metal Forge/Press/Finish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Future ERCA Projectiles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709332" y="1944463"/>
            <a:ext cx="1868008" cy="8079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Container Management: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Inspection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Receipts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Repair</a:t>
            </a:r>
          </a:p>
        </p:txBody>
      </p:sp>
      <p:sp>
        <p:nvSpPr>
          <p:cNvPr id="80" name="TextBox 40"/>
          <p:cNvSpPr txBox="1">
            <a:spLocks noChangeArrowheads="1"/>
          </p:cNvSpPr>
          <p:nvPr/>
        </p:nvSpPr>
        <p:spPr bwMode="auto">
          <a:xfrm>
            <a:off x="6068536" y="5721193"/>
            <a:ext cx="3534507" cy="669414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buClr>
                <a:srgbClr val="FFC000"/>
              </a:buClr>
            </a:pPr>
            <a:r>
              <a:rPr lang="en-US" sz="105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 Grass Chemical Agent Destruction Pilot Plant: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 Critical Water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Oxidation,</a:t>
            </a: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Static Detonation</a:t>
            </a:r>
            <a:endParaRPr lang="en-US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Mission complete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0107867" y="5208012"/>
            <a:ext cx="142595" cy="24636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2E4B90"/>
              </a:buClr>
              <a:defRPr/>
            </a:pP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0107868" y="5406526"/>
            <a:ext cx="142593" cy="2298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>
                <a:srgbClr val="2E4B90"/>
              </a:buClr>
              <a:defRPr/>
            </a:pPr>
            <a:endParaRPr lang="en-US" sz="9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" name="Picture 6" descr="BDO dummy 0830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1302853" y="4395220"/>
            <a:ext cx="297686" cy="54363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4" name="Picture 7" descr="https://encrypted-tbn0.gstatic.com/images?q=tbn:ANd9GcRoihESeE0jLExm0mAfm9jtO8mooAvL7oykd7ilDUGl-Js6k6cKb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/>
          <a:stretch>
            <a:fillRect/>
          </a:stretch>
        </p:blipFill>
        <p:spPr bwMode="auto">
          <a:xfrm>
            <a:off x="10770562" y="2197043"/>
            <a:ext cx="742570" cy="523832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40"/>
          <p:cNvSpPr txBox="1">
            <a:spLocks noChangeArrowheads="1"/>
          </p:cNvSpPr>
          <p:nvPr/>
        </p:nvSpPr>
        <p:spPr bwMode="auto">
          <a:xfrm>
            <a:off x="9716417" y="2904036"/>
            <a:ext cx="2108291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ctr">
              <a:buClr>
                <a:srgbClr val="FFC000"/>
              </a:buClr>
            </a:pPr>
            <a:r>
              <a:rPr lang="en-US" sz="105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APS-1b - Care of Stocks in Storage (COSIS):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9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largest Force Provider site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Supports ARNORTH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Supports ARCENT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150-Soldier Camps</a:t>
            </a:r>
          </a:p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75-SOF Camps</a:t>
            </a:r>
            <a:endParaRPr 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3" b="20919"/>
          <a:stretch/>
        </p:blipFill>
        <p:spPr>
          <a:xfrm>
            <a:off x="11176426" y="3441099"/>
            <a:ext cx="601942" cy="51902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7" name="TextBox 86"/>
          <p:cNvSpPr txBox="1"/>
          <p:nvPr/>
        </p:nvSpPr>
        <p:spPr>
          <a:xfrm>
            <a:off x="4974570" y="1135030"/>
            <a:ext cx="2305764" cy="150041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Strategic Outload: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Consolidated </a:t>
            </a:r>
            <a: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Shipping Center </a:t>
            </a:r>
            <a:endParaRPr lang="en-US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Immediate Response Force (IRF)              &amp; Global </a:t>
            </a:r>
            <a: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Response </a:t>
            </a: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Force (GRF)</a:t>
            </a:r>
            <a:endParaRPr 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180+ </a:t>
            </a:r>
            <a: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Containers Per </a:t>
            </a: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day –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Deployment of Go-To-War Stocks; i.e. CBRN Defense Equip.                    (CDE); Non-lethal                       Combat Equip. (NLCE);                                    &amp; APS-1b stocks</a:t>
            </a:r>
            <a:endParaRPr 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8" name="Picture 3" descr="C:\Users\randall.delong\Pictures\THAAD\CS9H4003.jpg"/>
          <p:cNvPicPr>
            <a:picLocks noChangeAspect="1" noChangeArrowheads="1"/>
          </p:cNvPicPr>
          <p:nvPr/>
        </p:nvPicPr>
        <p:blipFill rotWithShape="1">
          <a:blip r:embed="rId16" cstate="print"/>
          <a:srcRect b="12962"/>
          <a:stretch/>
        </p:blipFill>
        <p:spPr bwMode="auto">
          <a:xfrm>
            <a:off x="6484092" y="3026012"/>
            <a:ext cx="713380" cy="61411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9" name="Picture 88" descr="DSCF0350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651636" y="4280303"/>
            <a:ext cx="666959" cy="55627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0" name="TextBox 62"/>
          <p:cNvSpPr txBox="1">
            <a:spLocks noChangeArrowheads="1"/>
          </p:cNvSpPr>
          <p:nvPr/>
        </p:nvSpPr>
        <p:spPr bwMode="auto">
          <a:xfrm>
            <a:off x="10250461" y="5399866"/>
            <a:ext cx="15016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buClr>
                <a:srgbClr val="2E4B90"/>
              </a:buClr>
            </a:pPr>
            <a:r>
              <a:rPr lang="en-US" sz="9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Supplemental Missions</a:t>
            </a:r>
          </a:p>
        </p:txBody>
      </p:sp>
      <p:sp>
        <p:nvSpPr>
          <p:cNvPr id="91" name="TextBox 62"/>
          <p:cNvSpPr txBox="1">
            <a:spLocks noChangeArrowheads="1"/>
          </p:cNvSpPr>
          <p:nvPr/>
        </p:nvSpPr>
        <p:spPr bwMode="auto">
          <a:xfrm>
            <a:off x="10250461" y="5600423"/>
            <a:ext cx="110422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buClr>
                <a:srgbClr val="2E4B90"/>
              </a:buClr>
            </a:pPr>
            <a:r>
              <a:rPr lang="en-US" sz="9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Sunset Missions</a:t>
            </a:r>
            <a:endParaRPr lang="en-US" sz="9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object 5"/>
          <p:cNvSpPr>
            <a:spLocks/>
          </p:cNvSpPr>
          <p:nvPr/>
        </p:nvSpPr>
        <p:spPr>
          <a:xfrm>
            <a:off x="8520888" y="2044203"/>
            <a:ext cx="761848" cy="705315"/>
          </a:xfrm>
          <a:prstGeom prst="ellipse">
            <a:avLst/>
          </a:prstGeom>
          <a:blipFill>
            <a:blip r:embed="rId18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93" name="Picture 6" descr="http://www.ssloan.net/trains/csx/csx0132_0001.jpg"/>
          <p:cNvPicPr>
            <a:picLocks noChangeAspect="1" noChangeArrowheads="1"/>
          </p:cNvPicPr>
          <p:nvPr/>
        </p:nvPicPr>
        <p:blipFill>
          <a:blip r:embed="rId19" cstate="print"/>
          <a:srcRect t="31428" r="40779" b="11429"/>
          <a:stretch>
            <a:fillRect/>
          </a:stretch>
        </p:blipFill>
        <p:spPr bwMode="auto">
          <a:xfrm>
            <a:off x="6657970" y="2154697"/>
            <a:ext cx="571582" cy="43853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94" name="Rectangle 93"/>
          <p:cNvSpPr/>
          <p:nvPr/>
        </p:nvSpPr>
        <p:spPr>
          <a:xfrm>
            <a:off x="10107867" y="5600278"/>
            <a:ext cx="142594" cy="18857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95" name="Picture 20" descr="100_053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427430" y="5048364"/>
            <a:ext cx="511537" cy="501430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576" y="5947681"/>
            <a:ext cx="589912" cy="391738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935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" y="2959"/>
            <a:ext cx="12191999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36" y="534653"/>
            <a:ext cx="1024177" cy="13700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" y="2059532"/>
            <a:ext cx="781052" cy="918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25" y="3132925"/>
            <a:ext cx="759000" cy="7882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1" y="4076094"/>
            <a:ext cx="762000" cy="701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60" y="4932010"/>
            <a:ext cx="856730" cy="8748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9775" y="534653"/>
            <a:ext cx="9544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BGAD Economic Impacts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(non chemical)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9775" y="1956846"/>
            <a:ext cx="9831979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marR="0" lvl="0" indent="-342900" algn="l" defTabSz="914400" rtl="0" eaLnBrk="1" fontAlgn="auto" latinLnBrk="0" hangingPunct="1"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</a:rPr>
              <a:t>Employees  (500+ veterans / 200+ disabled veterans)	  769</a:t>
            </a:r>
          </a:p>
          <a:p>
            <a:pPr marL="57150" lvl="0" indent="-342900">
              <a:spcBef>
                <a:spcPts val="600"/>
              </a:spcBef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FY21 Employee Total Compensation				$70M</a:t>
            </a:r>
          </a:p>
          <a:p>
            <a:pPr marL="57150" lvl="0" indent="-342900">
              <a:spcBef>
                <a:spcPts val="600"/>
              </a:spcBef>
              <a:buSzPct val="100000"/>
              <a:buFont typeface="Wingdings" panose="05000000000000000000" pitchFamily="2" charset="2"/>
              <a:buChar char="q"/>
              <a:defRPr/>
            </a:pP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Avg. FY21 Employee Compensation				$91,027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57150" marR="0" lvl="0" indent="-342900" algn="l" defTabSz="914400" rtl="0" eaLnBrk="1" fontAlgn="auto" latinLnBrk="0" hangingPunct="1"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</a:rPr>
              <a:t>Kentucky Contractors						  155</a:t>
            </a:r>
          </a:p>
          <a:p>
            <a:pPr marL="57150" marR="0" lvl="0" indent="-342900" algn="l" defTabSz="914400" rtl="0" eaLnBrk="1" fontAlgn="auto" latinLnBrk="0" hangingPunct="1"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FY21 KY Total Contractor Expenditures			$16M</a:t>
            </a:r>
          </a:p>
          <a:p>
            <a:pPr marR="0" lvl="0" algn="l" defTabSz="914400" rtl="0" eaLnBrk="1" fontAlgn="auto" latinLnBrk="0" hangingPunct="1">
              <a:spcBef>
                <a:spcPts val="600"/>
              </a:spcBef>
              <a:buClrTx/>
              <a:buSzPct val="100000"/>
              <a:tabLst/>
              <a:defRPr/>
            </a:pPr>
            <a:r>
              <a:rPr 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-----------------------------------------------------------------------------------------------------------------</a:t>
            </a:r>
            <a:endParaRPr kumimoji="0" lang="en-US" sz="2000" b="0" i="0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Total Employee Compensation		$  70M</a:t>
            </a:r>
          </a:p>
          <a:p>
            <a:pPr marL="342900" marR="0" lvl="0" indent="-342900" algn="l" defTabSz="914400" rtl="0" eaLnBrk="1" fontAlgn="auto" latinLnBrk="0" hangingPunct="1"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Total Contractor Expenditures		</a:t>
            </a:r>
            <a:r>
              <a:rPr lang="en-US" sz="2000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$  16M</a:t>
            </a:r>
          </a:p>
          <a:p>
            <a:pPr lvl="2">
              <a:spcBef>
                <a:spcPts val="600"/>
              </a:spcBef>
              <a:buSzPct val="100000"/>
              <a:defRPr/>
            </a:pPr>
            <a:r>
              <a:rPr 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	Total 			$  86M</a:t>
            </a:r>
          </a:p>
          <a:p>
            <a:pPr marL="342900" marR="0" lvl="0" indent="-342900" algn="l" defTabSz="914400" rtl="0" eaLnBrk="1" fontAlgn="auto" latinLnBrk="0" hangingPunct="1"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Total FY21 Economic Impact	$151M</a:t>
            </a:r>
            <a:r>
              <a:rPr 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*</a:t>
            </a:r>
            <a:endParaRPr 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R="0" lvl="0" algn="l" defTabSz="914400" rtl="0" eaLnBrk="1" fontAlgn="auto" latinLnBrk="0" hangingPunct="1">
              <a:spcBef>
                <a:spcPts val="600"/>
              </a:spcBef>
              <a:buClrTx/>
              <a:buSzPct val="100000"/>
              <a:tabLst/>
              <a:defRPr/>
            </a:pP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</a:t>
            </a:r>
            <a:r>
              <a:rPr lang="en-US" sz="1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$80M x 1.75 KCED General Economic Multiplier</a:t>
            </a:r>
            <a:r>
              <a:rPr 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		</a:t>
            </a:r>
          </a:p>
          <a:p>
            <a:pPr marL="342900" marR="0" lvl="0" indent="-342900" algn="l" defTabSz="914400" rtl="0" eaLnBrk="1" fontAlgn="auto" latinLnBrk="0" hangingPunct="1">
              <a:spcBef>
                <a:spcPts val="600"/>
              </a:spcBef>
              <a:buClrTx/>
              <a:buSzPct val="100000"/>
              <a:buFont typeface="Wingdings" panose="05000000000000000000" pitchFamily="2" charset="2"/>
              <a:buChar char="q"/>
              <a:tabLst/>
              <a:defRPr/>
            </a:pPr>
            <a:endParaRPr 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699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011" y="4979843"/>
            <a:ext cx="1348236" cy="1382857"/>
          </a:xfrm>
          <a:prstGeom prst="rect">
            <a:avLst/>
          </a:prstGeom>
          <a:noFill/>
          <a:effectLst>
            <a:outerShdw blurRad="1016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4"/>
          <a:stretch/>
        </p:blipFill>
        <p:spPr>
          <a:xfrm>
            <a:off x="8514597" y="0"/>
            <a:ext cx="3648828" cy="116517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083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" y="2959"/>
            <a:ext cx="12191999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36" y="534653"/>
            <a:ext cx="1024177" cy="13700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" y="2059532"/>
            <a:ext cx="781052" cy="918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25" y="3132925"/>
            <a:ext cx="759000" cy="7882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1" y="4076094"/>
            <a:ext cx="762000" cy="701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60" y="4932010"/>
            <a:ext cx="856730" cy="8748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9775" y="534653"/>
            <a:ext cx="9544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Army Organic Industrial Base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6645" y="1480457"/>
            <a:ext cx="98319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Jan 2021 / DoD News (Lord): </a:t>
            </a:r>
          </a:p>
          <a:p>
            <a:pPr marL="51435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“The U.S. must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e-shore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ore of its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ndustrial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ase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.”</a:t>
            </a:r>
          </a:p>
          <a:p>
            <a:pPr marL="51435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“The DoD must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lso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eform and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odernize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.”</a:t>
            </a:r>
            <a:endParaRPr kumimoji="0" lang="en-US" sz="2000" b="0" i="0" u="sng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715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March 2021 / AMC OIB Guidance (Daly)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:</a:t>
            </a:r>
          </a:p>
          <a:p>
            <a:pPr marL="51435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“…we are at an inflection point and must accelerate                                   our modernization plans.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We can’t afford to wait                                                 any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longer to modernize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.”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                              </a:t>
            </a:r>
          </a:p>
          <a:p>
            <a:pPr marL="5715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July 2021 / AMC OIB Summit (Daly)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:</a:t>
            </a:r>
          </a:p>
          <a:p>
            <a:pPr marL="51435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“…we need to highlight and communicate the                                            equipment and capabilities necessary to support                                               the Army’s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modernization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efforts.” 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699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011" y="4979843"/>
            <a:ext cx="1348236" cy="1382857"/>
          </a:xfrm>
          <a:prstGeom prst="rect">
            <a:avLst/>
          </a:prstGeom>
          <a:noFill/>
          <a:effectLst>
            <a:outerShdw blurRad="101600" dist="635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8369895" y="2872474"/>
            <a:ext cx="3274423" cy="1492074"/>
            <a:chOff x="8307977" y="1172921"/>
            <a:chExt cx="3274423" cy="149207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3" t="5942" r="6376" b="14058"/>
            <a:stretch/>
          </p:blipFill>
          <p:spPr>
            <a:xfrm>
              <a:off x="10302242" y="1219654"/>
              <a:ext cx="1280158" cy="1445341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8307977" y="1172921"/>
              <a:ext cx="19158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AMC Commander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Gen. Edward M. Daly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836490" y="1158619"/>
            <a:ext cx="3807828" cy="1492074"/>
            <a:chOff x="7769271" y="2703665"/>
            <a:chExt cx="3807828" cy="1492074"/>
          </a:xfrm>
        </p:grpSpPr>
        <p:pic>
          <p:nvPicPr>
            <p:cNvPr id="16" name="Picture 2" descr="https://media.defense.gov/2017/Aug/17/2001794056/-1/-1/0/170817-Z-ZZ999-001.JPG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23" t="3813" r="10899" b="25882"/>
            <a:stretch/>
          </p:blipFill>
          <p:spPr bwMode="auto">
            <a:xfrm>
              <a:off x="10309045" y="2759279"/>
              <a:ext cx="1268054" cy="1436460"/>
            </a:xfrm>
            <a:prstGeom prst="rect">
              <a:avLst/>
            </a:prstGeom>
            <a:ln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7769271" y="2703665"/>
              <a:ext cx="24732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Former Under Secretary of Defense for Acquisition and Sustainment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Ellen M. Lord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4"/>
          <a:stretch/>
        </p:blipFill>
        <p:spPr>
          <a:xfrm>
            <a:off x="8514597" y="0"/>
            <a:ext cx="3648828" cy="116517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17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" y="2959"/>
            <a:ext cx="12191999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36" y="534653"/>
            <a:ext cx="1024177" cy="13700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" y="2059532"/>
            <a:ext cx="781052" cy="918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25" y="3132925"/>
            <a:ext cx="759000" cy="7882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1" y="4076094"/>
            <a:ext cx="762000" cy="701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60" y="4932010"/>
            <a:ext cx="856730" cy="8748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997" y="2410100"/>
            <a:ext cx="121800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Questions?</a:t>
            </a:r>
            <a:endParaRPr lang="en-US" sz="88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011" y="4979843"/>
            <a:ext cx="1348236" cy="1382857"/>
          </a:xfrm>
          <a:prstGeom prst="rect">
            <a:avLst/>
          </a:prstGeom>
          <a:noFill/>
          <a:effectLst>
            <a:outerShdw blurRad="1016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4"/>
          <a:stretch/>
        </p:blipFill>
        <p:spPr>
          <a:xfrm>
            <a:off x="8543172" y="0"/>
            <a:ext cx="3648828" cy="116517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797215" y="6484705"/>
            <a:ext cx="595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CUI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0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" y="2959"/>
            <a:ext cx="12191999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36" y="534653"/>
            <a:ext cx="1024177" cy="13700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" y="2059532"/>
            <a:ext cx="781052" cy="918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25" y="3132925"/>
            <a:ext cx="759000" cy="7882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1" y="4076094"/>
            <a:ext cx="762000" cy="701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60" y="4932010"/>
            <a:ext cx="856730" cy="8748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997" y="2410100"/>
            <a:ext cx="121800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Back Up</a:t>
            </a:r>
            <a:endParaRPr lang="en-US" sz="8800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011" y="4979843"/>
            <a:ext cx="1348236" cy="1382857"/>
          </a:xfrm>
          <a:prstGeom prst="rect">
            <a:avLst/>
          </a:prstGeom>
          <a:noFill/>
          <a:effectLst>
            <a:outerShdw blurRad="1016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4"/>
          <a:stretch/>
        </p:blipFill>
        <p:spPr>
          <a:xfrm>
            <a:off x="8543172" y="0"/>
            <a:ext cx="3648828" cy="116517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5797215" y="6484705"/>
            <a:ext cx="595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CUI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8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6" y="2959"/>
            <a:ext cx="12191999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36" y="534653"/>
            <a:ext cx="1024177" cy="13700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" y="2059532"/>
            <a:ext cx="781052" cy="9185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25" y="3132925"/>
            <a:ext cx="759000" cy="7882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1" y="4076094"/>
            <a:ext cx="762000" cy="701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60" y="4932010"/>
            <a:ext cx="856730" cy="8748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2713" y="266589"/>
            <a:ext cx="9544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BGAD by the Numbers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011" y="4979843"/>
            <a:ext cx="1348236" cy="1382857"/>
          </a:xfrm>
          <a:prstGeom prst="rect">
            <a:avLst/>
          </a:prstGeom>
          <a:noFill/>
          <a:effectLst>
            <a:outerShdw blurRad="1016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84"/>
          <a:stretch/>
        </p:blipFill>
        <p:spPr>
          <a:xfrm>
            <a:off x="8543172" y="0"/>
            <a:ext cx="3648828" cy="116517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797215" y="6484705"/>
            <a:ext cx="595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CUI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11" y="914085"/>
            <a:ext cx="9834900" cy="5532131"/>
          </a:xfrm>
          <a:prstGeom prst="rect">
            <a:avLst/>
          </a:prstGeom>
          <a:ln w="254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19165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5310</TotalTime>
  <Words>831</Words>
  <Application>Microsoft Office PowerPoint</Application>
  <PresentationFormat>Widescreen</PresentationFormat>
  <Paragraphs>173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ＭＳ Ｐゴシック</vt:lpstr>
      <vt:lpstr>Arial</vt:lpstr>
      <vt:lpstr>Arial Black</vt:lpstr>
      <vt:lpstr>Calibri</vt:lpstr>
      <vt:lpstr>Calibri Light</vt:lpstr>
      <vt:lpstr>MV Boli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Henry, Mark D CIV USA AMC</dc:creator>
  <cp:lastModifiedBy>Schaaf, Logan (LRC)</cp:lastModifiedBy>
  <cp:revision>210</cp:revision>
  <cp:lastPrinted>2021-08-31T18:54:36Z</cp:lastPrinted>
  <dcterms:created xsi:type="dcterms:W3CDTF">2021-08-03T12:10:14Z</dcterms:created>
  <dcterms:modified xsi:type="dcterms:W3CDTF">2021-09-21T12:41:22Z</dcterms:modified>
</cp:coreProperties>
</file>