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467BCCD-A8C1-4301-ABFF-128A151461BC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69394F8-1436-4396-880C-557091382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73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118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defTabSz="95118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defTabSz="95118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defTabSz="95118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defTabSz="95118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defTabSz="9511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defTabSz="9511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defTabSz="9511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defTabSz="9511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628445-C9DB-4A58-9679-0450CCB3EB7A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704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8EF8-76D6-42A7-AE3D-516FC9642DD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4980-427D-4ACD-AE81-EA6E6D4A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3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8EF8-76D6-42A7-AE3D-516FC9642DD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4980-427D-4ACD-AE81-EA6E6D4A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1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8EF8-76D6-42A7-AE3D-516FC9642DD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4980-427D-4ACD-AE81-EA6E6D4A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19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3AE8BF-6750-446A-9891-C4E49363C761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9/21/2021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8AE67C-A92D-450F-9367-972443B065B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301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8EF8-76D6-42A7-AE3D-516FC9642DD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4980-427D-4ACD-AE81-EA6E6D4A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5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8EF8-76D6-42A7-AE3D-516FC9642DD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4980-427D-4ACD-AE81-EA6E6D4A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2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8EF8-76D6-42A7-AE3D-516FC9642DD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4980-427D-4ACD-AE81-EA6E6D4A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8EF8-76D6-42A7-AE3D-516FC9642DD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4980-427D-4ACD-AE81-EA6E6D4A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7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8EF8-76D6-42A7-AE3D-516FC9642DD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4980-427D-4ACD-AE81-EA6E6D4A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6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8EF8-76D6-42A7-AE3D-516FC9642DD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4980-427D-4ACD-AE81-EA6E6D4A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1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8EF8-76D6-42A7-AE3D-516FC9642DD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4980-427D-4ACD-AE81-EA6E6D4A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4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8EF8-76D6-42A7-AE3D-516FC9642DD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4980-427D-4ACD-AE81-EA6E6D4A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9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D8EF8-76D6-42A7-AE3D-516FC9642DD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C4980-427D-4ACD-AE81-EA6E6D4A1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52A566-67E5-433F-BA26-3AE65923EBF7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E3A8689-308A-410A-AC80-C9C49B133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19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zach.morgan\Desktop\wetransfer-750708\Sec.%20Gill%201-2%20Combined.mov" TargetMode="External"/><Relationship Id="rId2" Type="http://schemas.openxmlformats.org/officeDocument/2006/relationships/hyperlink" Target="file:///C:\Users\zach.morgan\Desktop\Fort%20Knox%20Tour%20EDIT1.mp4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file:///C:\Users\zach.morgan\Desktop\Veterans%20Back%20to%20Work%20Fort%20Campbell%20Promo.mp4" TargetMode="External"/><Relationship Id="rId4" Type="http://schemas.openxmlformats.org/officeDocument/2006/relationships/hyperlink" Target="file:///C:\Users\zach.morgan\Desktop\Fort%20Campbell%20and%20Knox%20Discharge%20Welcome%20Governor%20Bevin%20FINAL.mp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2030067" y="4845553"/>
            <a:ext cx="902943" cy="610562"/>
          </a:xfrm>
          <a:prstGeom prst="rect">
            <a:avLst/>
          </a:prstGeom>
          <a:solidFill>
            <a:srgbClr val="002060"/>
          </a:solidFill>
          <a:ln w="127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898555" y="3924383"/>
            <a:ext cx="737134" cy="736379"/>
          </a:xfrm>
          <a:prstGeom prst="ellipse">
            <a:avLst/>
          </a:prstGeom>
          <a:gradFill>
            <a:gsLst>
              <a:gs pos="57000">
                <a:srgbClr val="A99AD1"/>
              </a:gs>
              <a:gs pos="100000">
                <a:srgbClr val="7030A0"/>
              </a:gs>
              <a:gs pos="0">
                <a:srgbClr val="002060"/>
              </a:gs>
            </a:gsLst>
            <a:lin ang="5400000" scaled="1"/>
          </a:gra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898555" y="4779243"/>
            <a:ext cx="737134" cy="736379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31098" y="4787647"/>
            <a:ext cx="737134" cy="736379"/>
          </a:xfrm>
          <a:prstGeom prst="ellipse">
            <a:avLst/>
          </a:prstGeom>
          <a:solidFill>
            <a:srgbClr val="00206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898555" y="5642416"/>
            <a:ext cx="737134" cy="736379"/>
          </a:xfrm>
          <a:prstGeom prst="ellipse">
            <a:avLst/>
          </a:prstGeom>
          <a:solidFill>
            <a:srgbClr val="00206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31098" y="5643539"/>
            <a:ext cx="737134" cy="736379"/>
          </a:xfrm>
          <a:prstGeom prst="ellipse">
            <a:avLst/>
          </a:prstGeom>
          <a:solidFill>
            <a:srgbClr val="00206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31098" y="3923442"/>
            <a:ext cx="737134" cy="736379"/>
          </a:xfrm>
          <a:prstGeom prst="ellipse">
            <a:avLst/>
          </a:prstGeom>
          <a:solidFill>
            <a:srgbClr val="00206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893721" y="3095019"/>
            <a:ext cx="737134" cy="736379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25" y="26282"/>
            <a:ext cx="9016174" cy="312213"/>
          </a:xfrm>
          <a:solidFill>
            <a:schemeClr val="accent5">
              <a:lumMod val="50000"/>
            </a:schemeClr>
          </a:solidFill>
          <a:ln w="38100" cmpd="dbl">
            <a:solidFill>
              <a:schemeClr val="accent4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Kentucky Commission on Military Affairs (KCMA) Strategy 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Map </a:t>
            </a:r>
            <a:r>
              <a:rPr lang="en-US" sz="1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</a:t>
            </a:r>
            <a:endParaRPr lang="en-US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35" y="376019"/>
            <a:ext cx="9020264" cy="526726"/>
          </a:xfrm>
          <a:solidFill>
            <a:schemeClr val="accent5">
              <a:lumMod val="50000"/>
            </a:schemeClr>
          </a:solidFill>
          <a:ln w="44450" cmpd="dbl">
            <a:solidFill>
              <a:schemeClr val="accent4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1200" b="1" dirty="0">
                <a:solidFill>
                  <a:schemeClr val="bg1"/>
                </a:solidFill>
              </a:rPr>
              <a:t>Vision</a:t>
            </a:r>
          </a:p>
          <a:p>
            <a:pPr>
              <a:spcBef>
                <a:spcPts val="0"/>
              </a:spcBef>
            </a:pPr>
            <a:r>
              <a:rPr lang="en-US" sz="1100" dirty="0">
                <a:solidFill>
                  <a:schemeClr val="bg1"/>
                </a:solidFill>
              </a:rPr>
              <a:t>To ensure that Kentucky achieves its full potential in supporting and partnering with our military </a:t>
            </a:r>
            <a:r>
              <a:rPr lang="en-US" sz="1100" dirty="0" smtClean="0">
                <a:solidFill>
                  <a:schemeClr val="bg1"/>
                </a:solidFill>
              </a:rPr>
              <a:t/>
            </a:r>
            <a:br>
              <a:rPr lang="en-US" sz="1100" dirty="0" smtClean="0">
                <a:solidFill>
                  <a:schemeClr val="bg1"/>
                </a:solidFill>
              </a:rPr>
            </a:br>
            <a:r>
              <a:rPr lang="en-US" sz="1100" dirty="0" smtClean="0">
                <a:solidFill>
                  <a:schemeClr val="bg1"/>
                </a:solidFill>
              </a:rPr>
              <a:t>while </a:t>
            </a:r>
            <a:r>
              <a:rPr lang="en-US" sz="1100" dirty="0">
                <a:solidFill>
                  <a:schemeClr val="bg1"/>
                </a:solidFill>
              </a:rPr>
              <a:t>creating enduring economic opportunity for the Commonwealth.</a:t>
            </a:r>
          </a:p>
          <a:p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222" y="959546"/>
            <a:ext cx="9024236" cy="97719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44450" cmpd="dbl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     		</a:t>
            </a:r>
            <a:r>
              <a:rPr kumimoji="0" lang="en-US" sz="135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Mission</a:t>
            </a:r>
          </a:p>
          <a:p>
            <a:pPr lvl="0" algn="ctr">
              <a:defRPr/>
            </a:pPr>
            <a:r>
              <a:rPr lang="en-US" sz="1100" dirty="0">
                <a:solidFill>
                  <a:prstClr val="white"/>
                </a:solidFill>
              </a:rPr>
              <a:t>Guided by Kentucky statute, the Kentucky Commission on Military Affairs addresses all matters of military significance </a:t>
            </a:r>
            <a:r>
              <a:rPr lang="en-US" sz="1100" dirty="0" smtClean="0">
                <a:solidFill>
                  <a:prstClr val="white"/>
                </a:solidFill>
              </a:rPr>
              <a:t/>
            </a:r>
            <a:br>
              <a:rPr lang="en-US" sz="1100" dirty="0" smtClean="0">
                <a:solidFill>
                  <a:prstClr val="white"/>
                </a:solidFill>
              </a:rPr>
            </a:br>
            <a:r>
              <a:rPr lang="en-US" sz="1100" dirty="0" smtClean="0">
                <a:solidFill>
                  <a:prstClr val="white"/>
                </a:solidFill>
              </a:rPr>
              <a:t>by </a:t>
            </a:r>
            <a:r>
              <a:rPr lang="en-US" sz="1100" dirty="0">
                <a:solidFill>
                  <a:prstClr val="white"/>
                </a:solidFill>
              </a:rPr>
              <a:t>advising and synchronizing efforts with key stakeholders; protecting and growing our military installations and activities; </a:t>
            </a:r>
            <a:r>
              <a:rPr lang="en-US" sz="1100" dirty="0" smtClean="0">
                <a:solidFill>
                  <a:prstClr val="white"/>
                </a:solidFill>
              </a:rPr>
              <a:t/>
            </a:r>
            <a:br>
              <a:rPr lang="en-US" sz="1100" dirty="0" smtClean="0">
                <a:solidFill>
                  <a:prstClr val="white"/>
                </a:solidFill>
              </a:rPr>
            </a:br>
            <a:r>
              <a:rPr lang="en-US" sz="1100" dirty="0" smtClean="0">
                <a:solidFill>
                  <a:prstClr val="white"/>
                </a:solidFill>
              </a:rPr>
              <a:t>expanding </a:t>
            </a:r>
            <a:r>
              <a:rPr lang="en-US" sz="1100" dirty="0">
                <a:solidFill>
                  <a:prstClr val="white"/>
                </a:solidFill>
              </a:rPr>
              <a:t>its defense-related industry; </a:t>
            </a:r>
            <a:r>
              <a:rPr lang="en-US" sz="1100" dirty="0" smtClean="0">
                <a:solidFill>
                  <a:prstClr val="white"/>
                </a:solidFill>
              </a:rPr>
              <a:t>and </a:t>
            </a:r>
            <a:r>
              <a:rPr lang="en-US" sz="1100" dirty="0">
                <a:solidFill>
                  <a:prstClr val="white"/>
                </a:solidFill>
              </a:rPr>
              <a:t>improving the quality of life for our </a:t>
            </a:r>
            <a:r>
              <a:rPr lang="en-US" sz="1100" dirty="0" err="1" smtClean="0">
                <a:solidFill>
                  <a:prstClr val="white"/>
                </a:solidFill>
              </a:rPr>
              <a:t>servicemembers</a:t>
            </a:r>
            <a:r>
              <a:rPr lang="en-US" sz="1100" dirty="0">
                <a:solidFill>
                  <a:prstClr val="white"/>
                </a:solidFill>
              </a:rPr>
              <a:t>, veterans, and their families. </a:t>
            </a:r>
            <a:r>
              <a:rPr lang="en-US" sz="1100" dirty="0" smtClean="0">
                <a:solidFill>
                  <a:prstClr val="white"/>
                </a:solidFill>
              </a:rPr>
              <a:t/>
            </a:r>
            <a:br>
              <a:rPr lang="en-US" sz="1100" dirty="0" smtClean="0">
                <a:solidFill>
                  <a:prstClr val="white"/>
                </a:solidFill>
              </a:rPr>
            </a:br>
            <a:r>
              <a:rPr lang="en-US" sz="1100" dirty="0" smtClean="0">
                <a:solidFill>
                  <a:prstClr val="white"/>
                </a:solidFill>
              </a:rPr>
              <a:t>We </a:t>
            </a:r>
            <a:r>
              <a:rPr lang="en-US" sz="1100" dirty="0">
                <a:solidFill>
                  <a:prstClr val="white"/>
                </a:solidFill>
              </a:rPr>
              <a:t>are dedicated to fulfilling our obligation, providing never-ending support to our military population and the citizens of Kentucky.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15061" y="3161523"/>
            <a:ext cx="917949" cy="603768"/>
          </a:xfrm>
          <a:prstGeom prst="rect">
            <a:avLst/>
          </a:prstGeom>
          <a:solidFill>
            <a:srgbClr val="002060"/>
          </a:solidFill>
          <a:ln w="127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ight Arrow 33">
            <a:hlinkClick r:id="rId2" action="ppaction://hlinkfile"/>
          </p:cNvPr>
          <p:cNvSpPr/>
          <p:nvPr/>
        </p:nvSpPr>
        <p:spPr>
          <a:xfrm>
            <a:off x="3202527" y="2990488"/>
            <a:ext cx="4257878" cy="707852"/>
          </a:xfrm>
          <a:prstGeom prst="rightArrow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Protect and Grow DoD Installations and Activities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01792" y="3027070"/>
            <a:ext cx="1463040" cy="646331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Grow Military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Personnel     Missions/Functions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47004" y="3229933"/>
            <a:ext cx="95413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Promote Strategy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ight Arrow 67">
            <a:hlinkClick r:id="rId3" action="ppaction://hlinkfile"/>
          </p:cNvPr>
          <p:cNvSpPr/>
          <p:nvPr/>
        </p:nvSpPr>
        <p:spPr>
          <a:xfrm>
            <a:off x="3202527" y="3697150"/>
            <a:ext cx="4222281" cy="733557"/>
          </a:xfrm>
          <a:prstGeom prst="rightArrow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Expand the Economic Impact of KY’s Defense-Related Industry</a:t>
            </a:r>
          </a:p>
        </p:txBody>
      </p:sp>
      <p:sp>
        <p:nvSpPr>
          <p:cNvPr id="69" name="Right Arrow 68">
            <a:hlinkClick r:id="rId4" action="ppaction://hlinkfile"/>
          </p:cNvPr>
          <p:cNvSpPr/>
          <p:nvPr/>
        </p:nvSpPr>
        <p:spPr>
          <a:xfrm>
            <a:off x="3202527" y="5135889"/>
            <a:ext cx="4195792" cy="684343"/>
          </a:xfrm>
          <a:prstGeom prst="rightArrow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Establish KY as the Most Military Friendly State in the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 and Grow Veteran and Retiree Populations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ight Arrow 69">
            <a:hlinkClick r:id="rId5" action="ppaction://hlinkfile"/>
          </p:cNvPr>
          <p:cNvSpPr/>
          <p:nvPr/>
        </p:nvSpPr>
        <p:spPr>
          <a:xfrm>
            <a:off x="3202527" y="4426363"/>
            <a:ext cx="4187225" cy="691605"/>
          </a:xfrm>
          <a:prstGeom prst="rightArrow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 and Implement the Model for Transitioning </a:t>
            </a:r>
            <a:r>
              <a:rPr kumimoji="0" 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Servicemembers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Veterans &amp; Spouses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Right Arrow 70"/>
          <p:cNvSpPr/>
          <p:nvPr/>
        </p:nvSpPr>
        <p:spPr>
          <a:xfrm>
            <a:off x="3202527" y="5811397"/>
            <a:ext cx="4187225" cy="717338"/>
          </a:xfrm>
          <a:prstGeom prst="rightArrow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08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Communicate Strategically and Gain Inter-Agency, Inter-Governmental            and Public-Private Partnership Support for Strong Military Advocacy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012427" y="4005340"/>
            <a:ext cx="920583" cy="600164"/>
          </a:xfrm>
          <a:prstGeom prst="rect">
            <a:avLst/>
          </a:prstGeom>
          <a:solidFill>
            <a:srgbClr val="7030A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Partner               w/Key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Stakeholders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01792" y="3829094"/>
            <a:ext cx="1463040" cy="461665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 Defense Economy by $7B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601792" y="5163208"/>
            <a:ext cx="1463040" cy="646331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Expand Military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Legislative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Benefits and Population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01792" y="4560720"/>
            <a:ext cx="1463040" cy="461665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2060"/>
              </a:gs>
            </a:gsLst>
            <a:lin ang="0" scaled="1"/>
            <a:tileRect/>
          </a:gradFill>
          <a:ln w="127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Fill KY Critical Job Shortages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7601792" y="5935232"/>
            <a:ext cx="1463040" cy="502920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Gain Advocacy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 all Stakeholders</a:t>
            </a:r>
          </a:p>
        </p:txBody>
      </p:sp>
      <p:sp>
        <p:nvSpPr>
          <p:cNvPr id="36" name="Oval 35"/>
          <p:cNvSpPr/>
          <p:nvPr/>
        </p:nvSpPr>
        <p:spPr>
          <a:xfrm>
            <a:off x="26264" y="3075062"/>
            <a:ext cx="737134" cy="736379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38979" y="3114453"/>
            <a:ext cx="87229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Military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Installation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Leaders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4219" y="4001587"/>
            <a:ext cx="82060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Governor/Executive Cabinets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4485" y="3143831"/>
            <a:ext cx="8363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Military Advocacy Groups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9778" y="4046583"/>
            <a:ext cx="9782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State/DOD Contractors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50557" y="4895439"/>
            <a:ext cx="8838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State Legislators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4030" y="4896846"/>
            <a:ext cx="8977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Congress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12607" y="5677403"/>
            <a:ext cx="10116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Post-Secondary Education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6109" y="5753627"/>
            <a:ext cx="9744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KY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Industry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01803" y="4899734"/>
            <a:ext cx="1103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Assess   Success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48910" y="2654452"/>
            <a:ext cx="9028588" cy="312213"/>
          </a:xfrm>
          <a:prstGeom prst="rect">
            <a:avLst/>
          </a:prstGeom>
          <a:gradFill>
            <a:gsLst>
              <a:gs pos="0">
                <a:srgbClr val="002060"/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002060"/>
              </a:gs>
            </a:gsLst>
            <a:lin ang="0" scaled="1"/>
          </a:gradFill>
          <a:ln w="38100" cmpd="dbl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/>
            </a:r>
            <a:b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/>
            </a:r>
            <a:b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/>
            </a:r>
            <a:b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/>
            </a:r>
            <a:b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     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Capabilities	  Imperatives	      KCMA Strategic Goals	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	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	    Desired Outcomes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7222" y="1984783"/>
            <a:ext cx="9024236" cy="61555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44450" cmpd="dbl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End State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have grown our installations and National Guard missions, functions, and personnel end-strength; increased Kentucky’s $12 billion dollar defense economic impact by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$7 billion since 2015 (now $22.3B end CY2020);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enhanced stakeholder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advocacy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the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veteran/retiree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population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across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state.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0596" y="6498920"/>
            <a:ext cx="9025034" cy="307777"/>
          </a:xfrm>
          <a:prstGeom prst="rect">
            <a:avLst/>
          </a:prstGeom>
          <a:gradFill>
            <a:gsLst>
              <a:gs pos="90000">
                <a:srgbClr val="3C1F7D"/>
              </a:gs>
              <a:gs pos="14000">
                <a:srgbClr val="002060"/>
              </a:gs>
              <a:gs pos="45000">
                <a:srgbClr val="7030A0">
                  <a:shade val="67500"/>
                  <a:satMod val="115000"/>
                </a:srgbClr>
              </a:gs>
              <a:gs pos="100000">
                <a:srgbClr val="002060"/>
              </a:gs>
            </a:gsLst>
            <a:lin ang="0" scaled="1"/>
          </a:gradFill>
          <a:ln w="4445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Means							    Ways						           Ends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30067" y="5643539"/>
            <a:ext cx="917949" cy="603768"/>
          </a:xfrm>
          <a:prstGeom prst="rect">
            <a:avLst/>
          </a:prstGeom>
          <a:solidFill>
            <a:srgbClr val="002060"/>
          </a:solidFill>
          <a:ln w="127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988812" y="5739947"/>
            <a:ext cx="95413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Refine Strategy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827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3835400" y="1447800"/>
            <a:ext cx="3733800" cy="3505200"/>
          </a:xfrm>
          <a:prstGeom prst="ellipse">
            <a:avLst/>
          </a:prstGeom>
          <a:gradFill rotWithShape="1">
            <a:gsLst>
              <a:gs pos="10000">
                <a:schemeClr val="tx2">
                  <a:lumMod val="75000"/>
                </a:schemeClr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554288" y="314325"/>
            <a:ext cx="3733800" cy="3505200"/>
          </a:xfrm>
          <a:prstGeom prst="ellipse">
            <a:avLst/>
          </a:prstGeom>
          <a:gradFill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1571625" y="1447800"/>
            <a:ext cx="3733800" cy="3505200"/>
          </a:xfrm>
          <a:prstGeom prst="ellipse">
            <a:avLst/>
          </a:prstGeom>
          <a:gradFill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0" scaled="1"/>
          </a:gra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78" name="Freeform 30"/>
          <p:cNvSpPr>
            <a:spLocks/>
          </p:cNvSpPr>
          <p:nvPr/>
        </p:nvSpPr>
        <p:spPr bwMode="auto">
          <a:xfrm>
            <a:off x="3830638" y="1752600"/>
            <a:ext cx="1473200" cy="2057400"/>
          </a:xfrm>
          <a:custGeom>
            <a:avLst/>
            <a:gdLst>
              <a:gd name="T0" fmla="*/ 440 w 928"/>
              <a:gd name="T1" fmla="*/ 40 h 1296"/>
              <a:gd name="T2" fmla="*/ 200 w 928"/>
              <a:gd name="T3" fmla="*/ 280 h 1296"/>
              <a:gd name="T4" fmla="*/ 56 w 928"/>
              <a:gd name="T5" fmla="*/ 568 h 1296"/>
              <a:gd name="T6" fmla="*/ 8 w 928"/>
              <a:gd name="T7" fmla="*/ 808 h 1296"/>
              <a:gd name="T8" fmla="*/ 8 w 928"/>
              <a:gd name="T9" fmla="*/ 1000 h 1296"/>
              <a:gd name="T10" fmla="*/ 56 w 928"/>
              <a:gd name="T11" fmla="*/ 1240 h 1296"/>
              <a:gd name="T12" fmla="*/ 200 w 928"/>
              <a:gd name="T13" fmla="*/ 1288 h 1296"/>
              <a:gd name="T14" fmla="*/ 488 w 928"/>
              <a:gd name="T15" fmla="*/ 1288 h 1296"/>
              <a:gd name="T16" fmla="*/ 728 w 928"/>
              <a:gd name="T17" fmla="*/ 1240 h 1296"/>
              <a:gd name="T18" fmla="*/ 872 w 928"/>
              <a:gd name="T19" fmla="*/ 1192 h 1296"/>
              <a:gd name="T20" fmla="*/ 920 w 928"/>
              <a:gd name="T21" fmla="*/ 1000 h 1296"/>
              <a:gd name="T22" fmla="*/ 920 w 928"/>
              <a:gd name="T23" fmla="*/ 808 h 1296"/>
              <a:gd name="T24" fmla="*/ 872 w 928"/>
              <a:gd name="T25" fmla="*/ 568 h 1296"/>
              <a:gd name="T26" fmla="*/ 776 w 928"/>
              <a:gd name="T27" fmla="*/ 376 h 1296"/>
              <a:gd name="T28" fmla="*/ 632 w 928"/>
              <a:gd name="T29" fmla="*/ 184 h 1296"/>
              <a:gd name="T30" fmla="*/ 536 w 928"/>
              <a:gd name="T31" fmla="*/ 88 h 1296"/>
              <a:gd name="T32" fmla="*/ 488 w 928"/>
              <a:gd name="T33" fmla="*/ 40 h 1296"/>
              <a:gd name="T34" fmla="*/ 440 w 928"/>
              <a:gd name="T35" fmla="*/ 4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28" h="1296">
                <a:moveTo>
                  <a:pt x="440" y="40"/>
                </a:moveTo>
                <a:cubicBezTo>
                  <a:pt x="392" y="80"/>
                  <a:pt x="264" y="192"/>
                  <a:pt x="200" y="280"/>
                </a:cubicBezTo>
                <a:cubicBezTo>
                  <a:pt x="136" y="368"/>
                  <a:pt x="88" y="480"/>
                  <a:pt x="56" y="568"/>
                </a:cubicBezTo>
                <a:cubicBezTo>
                  <a:pt x="24" y="656"/>
                  <a:pt x="16" y="736"/>
                  <a:pt x="8" y="808"/>
                </a:cubicBezTo>
                <a:cubicBezTo>
                  <a:pt x="0" y="880"/>
                  <a:pt x="0" y="928"/>
                  <a:pt x="8" y="1000"/>
                </a:cubicBezTo>
                <a:cubicBezTo>
                  <a:pt x="16" y="1072"/>
                  <a:pt x="24" y="1192"/>
                  <a:pt x="56" y="1240"/>
                </a:cubicBezTo>
                <a:cubicBezTo>
                  <a:pt x="88" y="1288"/>
                  <a:pt x="128" y="1280"/>
                  <a:pt x="200" y="1288"/>
                </a:cubicBezTo>
                <a:cubicBezTo>
                  <a:pt x="272" y="1296"/>
                  <a:pt x="400" y="1296"/>
                  <a:pt x="488" y="1288"/>
                </a:cubicBezTo>
                <a:cubicBezTo>
                  <a:pt x="576" y="1280"/>
                  <a:pt x="664" y="1256"/>
                  <a:pt x="728" y="1240"/>
                </a:cubicBezTo>
                <a:cubicBezTo>
                  <a:pt x="792" y="1224"/>
                  <a:pt x="840" y="1232"/>
                  <a:pt x="872" y="1192"/>
                </a:cubicBezTo>
                <a:cubicBezTo>
                  <a:pt x="904" y="1152"/>
                  <a:pt x="912" y="1064"/>
                  <a:pt x="920" y="1000"/>
                </a:cubicBezTo>
                <a:cubicBezTo>
                  <a:pt x="928" y="936"/>
                  <a:pt x="928" y="880"/>
                  <a:pt x="920" y="808"/>
                </a:cubicBezTo>
                <a:cubicBezTo>
                  <a:pt x="912" y="736"/>
                  <a:pt x="896" y="640"/>
                  <a:pt x="872" y="568"/>
                </a:cubicBezTo>
                <a:cubicBezTo>
                  <a:pt x="848" y="496"/>
                  <a:pt x="816" y="440"/>
                  <a:pt x="776" y="376"/>
                </a:cubicBezTo>
                <a:cubicBezTo>
                  <a:pt x="736" y="312"/>
                  <a:pt x="672" y="232"/>
                  <a:pt x="632" y="184"/>
                </a:cubicBezTo>
                <a:cubicBezTo>
                  <a:pt x="592" y="136"/>
                  <a:pt x="560" y="112"/>
                  <a:pt x="536" y="88"/>
                </a:cubicBezTo>
                <a:cubicBezTo>
                  <a:pt x="512" y="64"/>
                  <a:pt x="504" y="48"/>
                  <a:pt x="488" y="40"/>
                </a:cubicBezTo>
                <a:cubicBezTo>
                  <a:pt x="472" y="32"/>
                  <a:pt x="488" y="0"/>
                  <a:pt x="440" y="40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accent4">
                  <a:lumMod val="75000"/>
                </a:schemeClr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8" name="Oval 43"/>
          <p:cNvSpPr>
            <a:spLocks noChangeArrowheads="1"/>
          </p:cNvSpPr>
          <p:nvPr/>
        </p:nvSpPr>
        <p:spPr bwMode="auto">
          <a:xfrm>
            <a:off x="849313" y="601663"/>
            <a:ext cx="90487" cy="889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63500" y="6629400"/>
            <a:ext cx="899160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5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“The difference between dreamers and visionaries is action”  (Governor Bevin, Annual KCMA Meeting, Dec 2016)</a:t>
            </a:r>
          </a:p>
        </p:txBody>
      </p:sp>
      <p:sp>
        <p:nvSpPr>
          <p:cNvPr id="3080" name="TextBox 23"/>
          <p:cNvSpPr txBox="1">
            <a:spLocks noChangeArrowheads="1"/>
          </p:cNvSpPr>
          <p:nvPr/>
        </p:nvSpPr>
        <p:spPr bwMode="auto">
          <a:xfrm>
            <a:off x="3422650" y="838200"/>
            <a:ext cx="211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Inter-Agency Partnerships</a:t>
            </a:r>
          </a:p>
        </p:txBody>
      </p:sp>
      <p:sp>
        <p:nvSpPr>
          <p:cNvPr id="3081" name="TextBox 25"/>
          <p:cNvSpPr txBox="1">
            <a:spLocks noChangeArrowheads="1"/>
          </p:cNvSpPr>
          <p:nvPr/>
        </p:nvSpPr>
        <p:spPr bwMode="auto">
          <a:xfrm>
            <a:off x="2362200" y="1676400"/>
            <a:ext cx="213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Bridging Strategy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(Career Skills Program training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&amp; </a:t>
            </a:r>
            <a:r>
              <a:rPr kumimoji="0" lang="en-US" altLang="en-US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Skillbridge</a:t>
            </a:r>
            <a:r>
              <a:rPr kumimoji="0" lang="en-US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Apprenticeship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Program)</a:t>
            </a:r>
          </a:p>
        </p:txBody>
      </p:sp>
      <p:sp>
        <p:nvSpPr>
          <p:cNvPr id="3082" name="TextBox 26"/>
          <p:cNvSpPr txBox="1">
            <a:spLocks noChangeArrowheads="1"/>
          </p:cNvSpPr>
          <p:nvPr/>
        </p:nvSpPr>
        <p:spPr bwMode="auto">
          <a:xfrm>
            <a:off x="1677988" y="3438525"/>
            <a:ext cx="17033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Inter-Governmental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Partnerships</a:t>
            </a:r>
          </a:p>
        </p:txBody>
      </p:sp>
      <p:sp>
        <p:nvSpPr>
          <p:cNvPr id="3083" name="TextBox 28"/>
          <p:cNvSpPr txBox="1">
            <a:spLocks noChangeArrowheads="1"/>
          </p:cNvSpPr>
          <p:nvPr/>
        </p:nvSpPr>
        <p:spPr bwMode="auto">
          <a:xfrm>
            <a:off x="460375" y="838200"/>
            <a:ext cx="1624013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Recognized as the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Best Model in US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and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Applied Across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the Nation</a:t>
            </a:r>
          </a:p>
        </p:txBody>
      </p:sp>
      <p:sp>
        <p:nvSpPr>
          <p:cNvPr id="3084" name="TextBox 29"/>
          <p:cNvSpPr txBox="1">
            <a:spLocks noChangeArrowheads="1"/>
          </p:cNvSpPr>
          <p:nvPr/>
        </p:nvSpPr>
        <p:spPr bwMode="auto">
          <a:xfrm>
            <a:off x="6372225" y="533400"/>
            <a:ext cx="159226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Increased Veteran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and Military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Population in KY</a:t>
            </a:r>
          </a:p>
        </p:txBody>
      </p:sp>
      <p:sp>
        <p:nvSpPr>
          <p:cNvPr id="3085" name="TextBox 32"/>
          <p:cNvSpPr txBox="1">
            <a:spLocks noChangeArrowheads="1"/>
          </p:cNvSpPr>
          <p:nvPr/>
        </p:nvSpPr>
        <p:spPr bwMode="auto">
          <a:xfrm>
            <a:off x="-76200" y="4648200"/>
            <a:ext cx="506730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Critical to Success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Synchronization of effort and cooperation by all stakeholders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Determine state cabinet responsibilities and gain buy-in/ownership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Develop a comprehensive national recruitment strategy—Face of Kentucky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Emphasize and execute a strategic level communication plan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Synchronize efforts to fill the top ten critical skills shortages in KY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Develop/use best practice accelerated existing programs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Tap into the transitioning </a:t>
            </a:r>
            <a:r>
              <a:rPr kumimoji="0" lang="en-US" alt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servicemember</a:t>
            </a:r>
            <a:r>
              <a:rPr kumimoji="0" lang="en-US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market across KY and the nation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Make KY the most friendly state in the nation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Target and promote military spouse employment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086" name="TextBox 34"/>
          <p:cNvSpPr txBox="1">
            <a:spLocks noChangeArrowheads="1"/>
          </p:cNvSpPr>
          <p:nvPr/>
        </p:nvSpPr>
        <p:spPr bwMode="auto">
          <a:xfrm>
            <a:off x="7058025" y="4238625"/>
            <a:ext cx="1608138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Utilized 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Quality Workforce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Filling Critical Skill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Shortages (CSS)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 KY</a:t>
            </a:r>
          </a:p>
        </p:txBody>
      </p:sp>
      <p:sp>
        <p:nvSpPr>
          <p:cNvPr id="3088" name="TextBox 28"/>
          <p:cNvSpPr txBox="1">
            <a:spLocks noChangeArrowheads="1"/>
          </p:cNvSpPr>
          <p:nvPr/>
        </p:nvSpPr>
        <p:spPr bwMode="auto">
          <a:xfrm>
            <a:off x="1230313" y="-58738"/>
            <a:ext cx="6618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KY Model for Transitioning Service Members, Veterans and Spouses</a:t>
            </a:r>
          </a:p>
        </p:txBody>
      </p:sp>
      <p:sp>
        <p:nvSpPr>
          <p:cNvPr id="2" name="Oval 20"/>
          <p:cNvSpPr>
            <a:spLocks noChangeArrowheads="1"/>
          </p:cNvSpPr>
          <p:nvPr/>
        </p:nvSpPr>
        <p:spPr bwMode="auto">
          <a:xfrm>
            <a:off x="2554288" y="304800"/>
            <a:ext cx="3733800" cy="3505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5050">
                        <a:alpha val="25000"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</a14:hiddenFill>
            </a:ext>
          </a:ex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4144963" y="3733800"/>
            <a:ext cx="866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Accelerated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Licensing,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Certification &amp;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Credentialing</a:t>
            </a:r>
          </a:p>
        </p:txBody>
      </p:sp>
      <p:sp>
        <p:nvSpPr>
          <p:cNvPr id="3090" name="TextBox 30"/>
          <p:cNvSpPr txBox="1">
            <a:spLocks noChangeArrowheads="1"/>
          </p:cNvSpPr>
          <p:nvPr/>
        </p:nvSpPr>
        <p:spPr bwMode="auto">
          <a:xfrm>
            <a:off x="5819775" y="3429000"/>
            <a:ext cx="1217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Public-Private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Partnerships</a:t>
            </a:r>
          </a:p>
        </p:txBody>
      </p:sp>
      <p:sp>
        <p:nvSpPr>
          <p:cNvPr id="3091" name="Oval 22"/>
          <p:cNvSpPr>
            <a:spLocks noChangeArrowheads="1"/>
          </p:cNvSpPr>
          <p:nvPr/>
        </p:nvSpPr>
        <p:spPr bwMode="auto">
          <a:xfrm>
            <a:off x="3840163" y="1438275"/>
            <a:ext cx="3733800" cy="3505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/>
                    </a:gs>
                    <a:gs pos="100000">
                      <a:srgbClr val="FFFF99">
                        <a:alpha val="25000"/>
                      </a:srgbClr>
                    </a:gs>
                  </a:gsLst>
                  <a:lin ang="0" scaled="1"/>
                </a:gra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" name="Oval 21"/>
          <p:cNvSpPr>
            <a:spLocks noChangeArrowheads="1"/>
          </p:cNvSpPr>
          <p:nvPr/>
        </p:nvSpPr>
        <p:spPr bwMode="auto">
          <a:xfrm>
            <a:off x="1582738" y="1450975"/>
            <a:ext cx="3733800" cy="3505200"/>
          </a:xfrm>
          <a:prstGeom prst="ellips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>
                        <a:alpha val="25000"/>
                      </a:schemeClr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</a:ex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93" name="TextBox 26"/>
          <p:cNvSpPr txBox="1">
            <a:spLocks noChangeArrowheads="1"/>
          </p:cNvSpPr>
          <p:nvPr/>
        </p:nvSpPr>
        <p:spPr bwMode="auto">
          <a:xfrm>
            <a:off x="3468688" y="2362200"/>
            <a:ext cx="21955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Maximize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alt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servicemember</a:t>
            </a:r>
            <a:r>
              <a:rPr kumimoji="0" lang="en-US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/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Veterans Potential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 fill critical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skills gaps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in KY</a:t>
            </a:r>
          </a:p>
        </p:txBody>
      </p:sp>
      <p:sp>
        <p:nvSpPr>
          <p:cNvPr id="3094" name="TextBox 31"/>
          <p:cNvSpPr txBox="1">
            <a:spLocks noChangeArrowheads="1"/>
          </p:cNvSpPr>
          <p:nvPr/>
        </p:nvSpPr>
        <p:spPr bwMode="auto">
          <a:xfrm>
            <a:off x="4724400" y="1676400"/>
            <a:ext cx="16271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Continued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Post-Secondary Education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&amp; Entrepreneurial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347255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372</Words>
  <Application>Microsoft Office PowerPoint</Application>
  <PresentationFormat>On-screen Show (4:3)</PresentationFormat>
  <Paragraphs>85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1_Office Theme</vt:lpstr>
      <vt:lpstr>        Kentucky Commission on Military Affairs (KCMA) Strategy Map 2021</vt:lpstr>
      <vt:lpstr>PowerPoint Presentation</vt:lpstr>
    </vt:vector>
  </TitlesOfParts>
  <Company>Commonwealth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Morgan, Zach A (KCMA-Gov)</dc:creator>
  <cp:lastModifiedBy>Schaaf, Logan (LRC)</cp:lastModifiedBy>
  <cp:revision>6</cp:revision>
  <cp:lastPrinted>2021-09-21T18:29:20Z</cp:lastPrinted>
  <dcterms:created xsi:type="dcterms:W3CDTF">2017-11-15T19:24:45Z</dcterms:created>
  <dcterms:modified xsi:type="dcterms:W3CDTF">2021-09-21T18:29:24Z</dcterms:modified>
</cp:coreProperties>
</file>