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2"/>
  </p:notesMasterIdLst>
  <p:sldIdLst>
    <p:sldId id="256" r:id="rId2"/>
    <p:sldId id="373" r:id="rId3"/>
    <p:sldId id="370" r:id="rId4"/>
    <p:sldId id="380" r:id="rId5"/>
    <p:sldId id="381" r:id="rId6"/>
    <p:sldId id="372" r:id="rId7"/>
    <p:sldId id="383" r:id="rId8"/>
    <p:sldId id="374" r:id="rId9"/>
    <p:sldId id="378" r:id="rId10"/>
    <p:sldId id="382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7D0433-DFAA-4419-984C-1A443084F3C5}">
          <p14:sldIdLst>
            <p14:sldId id="256"/>
            <p14:sldId id="373"/>
            <p14:sldId id="370"/>
            <p14:sldId id="380"/>
            <p14:sldId id="381"/>
            <p14:sldId id="372"/>
            <p14:sldId id="383"/>
            <p14:sldId id="374"/>
            <p14:sldId id="378"/>
            <p14:sldId id="382"/>
          </p14:sldIdLst>
        </p14:section>
        <p14:section name="Untitled Section" id="{25ED3D41-C946-4396-A121-0F3C0D823A5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800" autoAdjust="0"/>
  </p:normalViewPr>
  <p:slideViewPr>
    <p:cSldViewPr snapToGrid="0">
      <p:cViewPr varScale="1">
        <p:scale>
          <a:sx n="81" d="100"/>
          <a:sy n="81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10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FB7AD0-F71B-4545-B07C-D73256B194E6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DCDA03-D332-4D09-AA7A-CE8684C6EE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0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Intoduction</a:t>
            </a:r>
          </a:p>
          <a:p>
            <a:endParaRPr lang="en-US" dirty="0"/>
          </a:p>
          <a:p>
            <a:r>
              <a:rPr lang="en-US" dirty="0" smtClean="0"/>
              <a:t>Education</a:t>
            </a:r>
          </a:p>
          <a:p>
            <a:endParaRPr lang="en-US" dirty="0"/>
          </a:p>
          <a:p>
            <a:r>
              <a:rPr lang="en-US" dirty="0" smtClean="0"/>
              <a:t>Professional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CLC  does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CDA03-D332-4D09-AA7A-CE8684C6EE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3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Intoduction</a:t>
            </a:r>
          </a:p>
          <a:p>
            <a:endParaRPr lang="en-US" dirty="0"/>
          </a:p>
          <a:p>
            <a:r>
              <a:rPr lang="en-US" dirty="0" smtClean="0"/>
              <a:t>Education</a:t>
            </a:r>
          </a:p>
          <a:p>
            <a:endParaRPr lang="en-US" dirty="0"/>
          </a:p>
          <a:p>
            <a:r>
              <a:rPr lang="en-US" dirty="0" smtClean="0"/>
              <a:t>Professional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CLC  does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CDA03-D332-4D09-AA7A-CE8684C6EE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5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2AAA-BE4E-4B0E-9881-AE3A51B0CC39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1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364-09D2-48A6-B427-C316A31C424E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3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51B51-EA09-49CD-84EB-18FC4AE1C5DD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3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B489-3965-4EEE-B99F-DEEF97B56ACC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4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4C7CA-795D-4EB5-BAC6-D1A0212ABA6F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1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7C36-DCD2-4DD0-A324-DCA93536149D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7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C792-D3E0-42E8-B9CF-727CCE701315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5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160-5022-4A5F-B02C-DB8AD46DD215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6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219B-2ABF-4025-833A-4EC32370D179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9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1649-DE19-4A69-8F3A-4E9424525627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0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AE8A-C759-41A6-AF14-52E97F7375E3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5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8B577-8FB9-47B6-9555-39B22E4810B6}" type="datetime1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9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423081"/>
            <a:ext cx="9144000" cy="2244815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Addressing Human Trafficking</a:t>
            </a:r>
            <a:br>
              <a:rPr lang="en-US" sz="4400" b="1" dirty="0" smtClean="0"/>
            </a:br>
            <a:r>
              <a:rPr lang="en-US" sz="4400" b="1" dirty="0" smtClean="0"/>
              <a:t> in Kentucky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667896"/>
            <a:ext cx="9144000" cy="294759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Presentation to the Interim Joint Committee on Veterans, Military Affairs, and Public Protection </a:t>
            </a:r>
          </a:p>
          <a:p>
            <a:endParaRPr lang="en-US" sz="2800" dirty="0"/>
          </a:p>
          <a:p>
            <a:r>
              <a:rPr lang="en-US" sz="2800" dirty="0" smtClean="0"/>
              <a:t>Wednesday, October 20, 2021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Attorney General Daniel Cameron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3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799" y="428096"/>
            <a:ext cx="9144000" cy="109590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Challenges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10267"/>
            <a:ext cx="10210799" cy="42671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cs typeface="Calibri" panose="020F0502020204030204" pitchFamily="34" charset="0"/>
              </a:rPr>
              <a:t>Nationally, more than 63,000 reports of human trafficking since 2007, with a steady year-over-year increase in reports. </a:t>
            </a:r>
          </a:p>
          <a:p>
            <a:pPr algn="l"/>
            <a:endParaRPr lang="en-US" sz="3200" dirty="0" smtClean="0"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cs typeface="Calibri" panose="020F0502020204030204" pitchFamily="34" charset="0"/>
              </a:rPr>
              <a:t>Kentucky ranked </a:t>
            </a:r>
            <a:r>
              <a:rPr lang="en-US" sz="3200" dirty="0">
                <a:cs typeface="Calibri" panose="020F0502020204030204" pitchFamily="34" charset="0"/>
              </a:rPr>
              <a:t>9th in the country for new federal human trafficking cases in 2019. </a:t>
            </a:r>
          </a:p>
          <a:p>
            <a:pPr algn="l"/>
            <a:endParaRPr lang="en-US" sz="3000" dirty="0" smtClean="0">
              <a:cs typeface="Calibri" panose="020F0502020204030204" pitchFamily="34" charset="0"/>
            </a:endParaRPr>
          </a:p>
          <a:p>
            <a:pPr algn="l"/>
            <a:endParaRPr lang="en-US" sz="3000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37607"/>
            <a:ext cx="10795000" cy="4448233"/>
          </a:xfrm>
        </p:spPr>
        <p:txBody>
          <a:bodyPr>
            <a:noAutofit/>
          </a:bodyPr>
          <a:lstStyle/>
          <a:p>
            <a:pPr marL="457200" lvl="0" indent="-457200"/>
            <a:endParaRPr lang="en-US" dirty="0" smtClean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457200" lvl="0" indent="-457200"/>
            <a:r>
              <a:rPr lang="en-US" sz="3000" dirty="0" smtClean="0">
                <a:solidFill>
                  <a:prstClr val="white"/>
                </a:solidFill>
                <a:cs typeface="Calibri" panose="020F0502020204030204" pitchFamily="34" charset="0"/>
              </a:rPr>
              <a:t>Since </a:t>
            </a:r>
            <a:r>
              <a:rPr lang="en-US" sz="3000" dirty="0">
                <a:solidFill>
                  <a:prstClr val="white"/>
                </a:solidFill>
                <a:cs typeface="Calibri" panose="020F0502020204030204" pitchFamily="34" charset="0"/>
              </a:rPr>
              <a:t>2007, more than 700 </a:t>
            </a:r>
            <a:r>
              <a:rPr lang="en-US" sz="3000" dirty="0" smtClean="0">
                <a:solidFill>
                  <a:prstClr val="white"/>
                </a:solidFill>
                <a:cs typeface="Calibri" panose="020F0502020204030204" pitchFamily="34" charset="0"/>
              </a:rPr>
              <a:t>cases from Kentucky reported to the National Human Trafficking Hotline.</a:t>
            </a:r>
          </a:p>
          <a:p>
            <a:pPr marL="0" lvl="0" indent="0">
              <a:buNone/>
            </a:pPr>
            <a:endParaRPr lang="en-US" sz="3000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457200" lvl="0" indent="-457200"/>
            <a:r>
              <a:rPr lang="en-US" sz="3000" dirty="0">
                <a:solidFill>
                  <a:prstClr val="white"/>
                </a:solidFill>
                <a:cs typeface="Calibri" panose="020F0502020204030204" pitchFamily="34" charset="0"/>
              </a:rPr>
              <a:t>In the 2020 reporting period alone, CHFS noted 206 </a:t>
            </a:r>
            <a:r>
              <a:rPr lang="en-US" sz="3000" dirty="0" smtClean="0">
                <a:solidFill>
                  <a:prstClr val="white"/>
                </a:solidFill>
                <a:cs typeface="Calibri" panose="020F0502020204030204" pitchFamily="34" charset="0"/>
              </a:rPr>
              <a:t>incidences </a:t>
            </a:r>
            <a:r>
              <a:rPr lang="en-US" sz="3000" dirty="0">
                <a:solidFill>
                  <a:prstClr val="white"/>
                </a:solidFill>
                <a:cs typeface="Calibri" panose="020F0502020204030204" pitchFamily="34" charset="0"/>
              </a:rPr>
              <a:t>of human trafficking involving minors. </a:t>
            </a:r>
            <a:endParaRPr lang="en-US" sz="3000" dirty="0" smtClean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3000" dirty="0" smtClean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457200" lvl="0" indent="-457200"/>
            <a:r>
              <a:rPr lang="en-US" sz="3000" dirty="0" smtClean="0">
                <a:solidFill>
                  <a:prstClr val="white"/>
                </a:solidFill>
                <a:cs typeface="Calibri" panose="020F0502020204030204" pitchFamily="34" charset="0"/>
              </a:rPr>
              <a:t>Human trafficking is widely underreported.</a:t>
            </a:r>
          </a:p>
          <a:p>
            <a:pPr marL="457200" lvl="0" indent="-457200"/>
            <a:endParaRPr lang="en-US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 smtClean="0"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37288" y="541703"/>
            <a:ext cx="9144000" cy="1095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Challenges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Legislative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687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2020: HB 2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/>
              <a:t>C</a:t>
            </a:r>
            <a:r>
              <a:rPr lang="en-US" sz="2800" dirty="0" smtClean="0"/>
              <a:t>losed </a:t>
            </a:r>
            <a:r>
              <a:rPr lang="en-US" sz="2800" dirty="0"/>
              <a:t>an important </a:t>
            </a:r>
            <a:r>
              <a:rPr lang="en-US" sz="2800" dirty="0" smtClean="0"/>
              <a:t>loophole </a:t>
            </a:r>
            <a:r>
              <a:rPr lang="en-US" sz="2800" dirty="0"/>
              <a:t>that allowed sex traffickers of adult victims to avoid registering on the </a:t>
            </a:r>
            <a:r>
              <a:rPr lang="en-US" sz="2800" dirty="0" smtClean="0"/>
              <a:t>sex </a:t>
            </a:r>
            <a:r>
              <a:rPr lang="en-US" sz="2800" dirty="0"/>
              <a:t>offender registry.  </a:t>
            </a:r>
            <a:endParaRPr lang="en-US" sz="2800" dirty="0" smtClean="0"/>
          </a:p>
          <a:p>
            <a:pPr marL="457200" lvl="1" indent="0">
              <a:buNone/>
            </a:pPr>
            <a:endParaRPr lang="en-US" sz="2800" dirty="0"/>
          </a:p>
          <a:p>
            <a:pPr lvl="1"/>
            <a:r>
              <a:rPr lang="en-US" sz="2800" dirty="0" smtClean="0"/>
              <a:t>Broadened </a:t>
            </a:r>
            <a:r>
              <a:rPr lang="en-US" sz="2800" dirty="0"/>
              <a:t>the definition of </a:t>
            </a:r>
            <a:r>
              <a:rPr lang="en-US" sz="2800" dirty="0" smtClean="0"/>
              <a:t>“commercial </a:t>
            </a:r>
            <a:r>
              <a:rPr lang="en-US" sz="2800" dirty="0"/>
              <a:t>sexual </a:t>
            </a:r>
            <a:r>
              <a:rPr lang="en-US" sz="2800" dirty="0" smtClean="0"/>
              <a:t>activity” from prostitution to “any </a:t>
            </a:r>
            <a:r>
              <a:rPr lang="en-US" sz="2800" dirty="0"/>
              <a:t>sex act for which anything of value is given to, promised to, or </a:t>
            </a:r>
            <a:r>
              <a:rPr lang="en-US" sz="2800" dirty="0" smtClean="0"/>
              <a:t>received by any person.”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24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Legislative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2021: HB 79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2800" dirty="0" smtClean="0"/>
              <a:t>Requires background checks for massage therapy licensure. 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Ensures that future employers are aware of an employee’s previous criminal behavior related to this industry. </a:t>
            </a:r>
          </a:p>
          <a:p>
            <a:pPr marL="457200" lvl="1" indent="0"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1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8320" y="365126"/>
            <a:ext cx="11419840" cy="81528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cs typeface="Times New Roman" panose="02020603050405020304" pitchFamily="18" charset="0"/>
              </a:rPr>
              <a:t>Success Stories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71600"/>
            <a:ext cx="10815320" cy="480536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cs typeface="Calibri" panose="020F0502020204030204" pitchFamily="34" charset="0"/>
              </a:rPr>
              <a:t>Operation United Front</a:t>
            </a:r>
          </a:p>
          <a:p>
            <a:pPr marL="0" indent="0">
              <a:buNone/>
            </a:pPr>
            <a:endParaRPr lang="en-US" dirty="0" smtClean="0">
              <a:cs typeface="Calibri" panose="020F0502020204030204" pitchFamily="34" charset="0"/>
            </a:endParaRPr>
          </a:p>
          <a:p>
            <a:pPr lvl="1"/>
            <a:r>
              <a:rPr lang="en-US" sz="2800" dirty="0" smtClean="0">
                <a:cs typeface="Calibri" panose="020F0502020204030204" pitchFamily="34" charset="0"/>
              </a:rPr>
              <a:t>Multistate human </a:t>
            </a:r>
            <a:r>
              <a:rPr lang="en-US" sz="2800" dirty="0">
                <a:cs typeface="Calibri" panose="020F0502020204030204" pitchFamily="34" charset="0"/>
              </a:rPr>
              <a:t>trafficking sting </a:t>
            </a:r>
            <a:r>
              <a:rPr lang="en-US" sz="2800" dirty="0" smtClean="0">
                <a:cs typeface="Calibri" panose="020F0502020204030204" pitchFamily="34" charset="0"/>
              </a:rPr>
              <a:t>carried out by </a:t>
            </a:r>
            <a:r>
              <a:rPr lang="en-US" sz="2800" dirty="0">
                <a:cs typeface="Calibri" panose="020F0502020204030204" pitchFamily="34" charset="0"/>
              </a:rPr>
              <a:t>29 agencies across </a:t>
            </a:r>
            <a:r>
              <a:rPr lang="en-US" sz="2800" dirty="0" smtClean="0">
                <a:cs typeface="Calibri" panose="020F0502020204030204" pitchFamily="34" charset="0"/>
              </a:rPr>
              <a:t>Kentucky. </a:t>
            </a:r>
          </a:p>
          <a:p>
            <a:pPr marL="457200" lvl="1" indent="0">
              <a:buNone/>
            </a:pPr>
            <a:endParaRPr lang="en-US" sz="2800" dirty="0" smtClean="0">
              <a:cs typeface="Calibri" panose="020F0502020204030204" pitchFamily="34" charset="0"/>
            </a:endParaRPr>
          </a:p>
          <a:p>
            <a:pPr lvl="1"/>
            <a:r>
              <a:rPr lang="en-US" sz="2800" dirty="0" smtClean="0">
                <a:cs typeface="Calibri" panose="020F0502020204030204" pitchFamily="34" charset="0"/>
              </a:rPr>
              <a:t>Operations conducted simultaneously </a:t>
            </a:r>
            <a:r>
              <a:rPr lang="en-US" sz="2800" dirty="0">
                <a:cs typeface="Calibri" panose="020F0502020204030204" pitchFamily="34" charset="0"/>
              </a:rPr>
              <a:t>in Bowling Green, Elizabethtown, McCracken </a:t>
            </a:r>
            <a:r>
              <a:rPr lang="en-US" sz="2800" dirty="0" smtClean="0">
                <a:cs typeface="Calibri" panose="020F0502020204030204" pitchFamily="34" charset="0"/>
              </a:rPr>
              <a:t>County, </a:t>
            </a:r>
            <a:r>
              <a:rPr lang="en-US" sz="2800" dirty="0">
                <a:cs typeface="Calibri" panose="020F0502020204030204" pitchFamily="34" charset="0"/>
              </a:rPr>
              <a:t>and Northern </a:t>
            </a:r>
            <a:r>
              <a:rPr lang="en-US" sz="2800" dirty="0" smtClean="0">
                <a:cs typeface="Calibri" panose="020F0502020204030204" pitchFamily="34" charset="0"/>
              </a:rPr>
              <a:t>Kentucky.</a:t>
            </a:r>
          </a:p>
          <a:p>
            <a:pPr marL="457200" lvl="1" indent="0">
              <a:buNone/>
            </a:pPr>
            <a:endParaRPr lang="en-US" sz="2800" dirty="0" smtClean="0">
              <a:cs typeface="Calibri" panose="020F0502020204030204" pitchFamily="34" charset="0"/>
            </a:endParaRPr>
          </a:p>
          <a:p>
            <a:pPr lvl="1"/>
            <a:r>
              <a:rPr lang="en-US" sz="2800" dirty="0" smtClean="0">
                <a:cs typeface="Calibri" panose="020F0502020204030204" pitchFamily="34" charset="0"/>
              </a:rPr>
              <a:t>Rescued 21 </a:t>
            </a:r>
            <a:r>
              <a:rPr lang="en-US" sz="2800" dirty="0">
                <a:cs typeface="Calibri" panose="020F0502020204030204" pitchFamily="34" charset="0"/>
              </a:rPr>
              <a:t>victims, including two minors, and yielded 46 </a:t>
            </a:r>
            <a:r>
              <a:rPr lang="en-US" sz="2800" dirty="0" smtClean="0">
                <a:cs typeface="Calibri" panose="020F0502020204030204" pitchFamily="34" charset="0"/>
              </a:rPr>
              <a:t>arrests (most of any state).</a:t>
            </a:r>
          </a:p>
          <a:p>
            <a:pPr marL="0" indent="0">
              <a:buNone/>
            </a:pPr>
            <a:r>
              <a:rPr lang="en-US" sz="1200" b="1" dirty="0">
                <a:cs typeface="Times New Roman" panose="02020603050405020304" pitchFamily="18" charset="0"/>
              </a:rPr>
              <a:t>	</a:t>
            </a:r>
            <a:r>
              <a:rPr lang="en-US" sz="1200" b="1" dirty="0" smtClean="0"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Success Stories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 </a:t>
            </a:r>
            <a:r>
              <a:rPr lang="en-US" sz="3200" dirty="0" smtClean="0"/>
              <a:t>Public &amp; Private Sector Training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2800" dirty="0" smtClean="0"/>
              <a:t>1,263 </a:t>
            </a:r>
            <a:r>
              <a:rPr lang="en-US" sz="2800" dirty="0"/>
              <a:t>law enforcement </a:t>
            </a:r>
            <a:r>
              <a:rPr lang="en-US" sz="2800" dirty="0" smtClean="0"/>
              <a:t>officers, 490 prosecutors, and around 2,400 private sector employees trained </a:t>
            </a:r>
            <a:r>
              <a:rPr lang="en-US" sz="2800" dirty="0"/>
              <a:t>through efforts by OAG and </a:t>
            </a:r>
            <a:r>
              <a:rPr lang="en-US" sz="2800" dirty="0" smtClean="0"/>
              <a:t>DOCJT.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21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Success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4643438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Your Eyes Save Lives</a:t>
            </a:r>
          </a:p>
          <a:p>
            <a:pPr marL="0" indent="0">
              <a:buNone/>
            </a:pPr>
            <a:endParaRPr lang="en-US" sz="3000" dirty="0" smtClean="0"/>
          </a:p>
          <a:p>
            <a:pPr lvl="1"/>
            <a:r>
              <a:rPr lang="en-US" sz="2800" dirty="0" smtClean="0"/>
              <a:t>PSA encouraging Kentuckians to be aware of the signs of human trafficking and to report suspected incidences.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Ads targeting the regions of Kentucky reported as having the largest incidences of child trafficking.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39 billboard ads in 22 counties; 1,886 radio ads in 30 counties; TV spots in 36 counties. 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Funded by Department of Justice grant.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934"/>
            <a:ext cx="6050844" cy="50912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44" y="778934"/>
            <a:ext cx="6141156" cy="50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7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</TotalTime>
  <Words>363</Words>
  <Application>Microsoft Office PowerPoint</Application>
  <PresentationFormat>Widescreen</PresentationFormat>
  <Paragraphs>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Franklin Gothic Book</vt:lpstr>
      <vt:lpstr>Franklin Gothic Medium</vt:lpstr>
      <vt:lpstr>Times New Roman</vt:lpstr>
      <vt:lpstr>Office Theme</vt:lpstr>
      <vt:lpstr>   Addressing Human Trafficking  in Kentucky </vt:lpstr>
      <vt:lpstr>Challenges </vt:lpstr>
      <vt:lpstr>PowerPoint Presentation</vt:lpstr>
      <vt:lpstr>Legislative Changes</vt:lpstr>
      <vt:lpstr>Legislative Changes</vt:lpstr>
      <vt:lpstr>Success Stories</vt:lpstr>
      <vt:lpstr>Success Stories</vt:lpstr>
      <vt:lpstr>Success Stories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Crime victim project</dc:title>
  <dc:creator>Denise Durbin</dc:creator>
  <cp:lastModifiedBy>Schaaf, Logan (LRC)</cp:lastModifiedBy>
  <cp:revision>158</cp:revision>
  <cp:lastPrinted>2021-10-18T17:22:45Z</cp:lastPrinted>
  <dcterms:created xsi:type="dcterms:W3CDTF">2017-05-23T12:48:05Z</dcterms:created>
  <dcterms:modified xsi:type="dcterms:W3CDTF">2021-10-19T12:20:30Z</dcterms:modified>
</cp:coreProperties>
</file>