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8" r:id="rId2"/>
    <p:sldId id="402" r:id="rId3"/>
    <p:sldId id="403" r:id="rId4"/>
    <p:sldId id="400" r:id="rId5"/>
    <p:sldId id="391" r:id="rId6"/>
    <p:sldId id="360" r:id="rId7"/>
    <p:sldId id="368" r:id="rId8"/>
    <p:sldId id="361" r:id="rId9"/>
    <p:sldId id="371" r:id="rId10"/>
    <p:sldId id="378" r:id="rId11"/>
    <p:sldId id="380" r:id="rId12"/>
    <p:sldId id="406" r:id="rId13"/>
    <p:sldId id="389" r:id="rId14"/>
    <p:sldId id="401" r:id="rId15"/>
    <p:sldId id="394" r:id="rId16"/>
    <p:sldId id="303" r:id="rId1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27B"/>
    <a:srgbClr val="4765A4"/>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85680" autoAdjust="0"/>
  </p:normalViewPr>
  <p:slideViewPr>
    <p:cSldViewPr snapToGrid="0">
      <p:cViewPr varScale="1">
        <p:scale>
          <a:sx n="85" d="100"/>
          <a:sy n="85" d="100"/>
        </p:scale>
        <p:origin x="127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36"/>
    </p:cViewPr>
  </p:sorterViewPr>
  <p:notesViewPr>
    <p:cSldViewPr snapToGrid="0">
      <p:cViewPr varScale="1">
        <p:scale>
          <a:sx n="80" d="100"/>
          <a:sy n="80" d="100"/>
        </p:scale>
        <p:origin x="34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F0891-DDB6-4D83-B344-4F6CA3996B3F}"/>
              </a:ext>
            </a:extLst>
          </p:cNvPr>
          <p:cNvSpPr>
            <a:spLocks noGrp="1"/>
          </p:cNvSpPr>
          <p:nvPr>
            <p:ph type="hdr" sz="quarter"/>
          </p:nvPr>
        </p:nvSpPr>
        <p:spPr>
          <a:xfrm>
            <a:off x="1" y="2"/>
            <a:ext cx="3170583" cy="482027"/>
          </a:xfrm>
          <a:prstGeom prst="rect">
            <a:avLst/>
          </a:prstGeom>
        </p:spPr>
        <p:txBody>
          <a:bodyPr vert="horz" lIns="94846" tIns="47423" rIns="94846" bIns="47423" rtlCol="0"/>
          <a:lstStyle>
            <a:lvl1pPr algn="l">
              <a:defRPr sz="1200"/>
            </a:lvl1pPr>
          </a:lstStyle>
          <a:p>
            <a:r>
              <a:rPr lang="en-US" dirty="0"/>
              <a:t>Ft Knox CUP - Launch Meeting</a:t>
            </a:r>
          </a:p>
        </p:txBody>
      </p:sp>
      <p:sp>
        <p:nvSpPr>
          <p:cNvPr id="3" name="Date Placeholder 2">
            <a:extLst>
              <a:ext uri="{FF2B5EF4-FFF2-40B4-BE49-F238E27FC236}">
                <a16:creationId xmlns:a16="http://schemas.microsoft.com/office/drawing/2014/main" id="{5B62DF1D-0B53-4965-8784-A8D4F21AAC90}"/>
              </a:ext>
            </a:extLst>
          </p:cNvPr>
          <p:cNvSpPr>
            <a:spLocks noGrp="1"/>
          </p:cNvSpPr>
          <p:nvPr>
            <p:ph type="dt" sz="quarter" idx="1"/>
          </p:nvPr>
        </p:nvSpPr>
        <p:spPr>
          <a:xfrm>
            <a:off x="4142963" y="2"/>
            <a:ext cx="3170583" cy="482027"/>
          </a:xfrm>
          <a:prstGeom prst="rect">
            <a:avLst/>
          </a:prstGeom>
        </p:spPr>
        <p:txBody>
          <a:bodyPr vert="horz" lIns="94846" tIns="47423" rIns="94846" bIns="47423" rtlCol="0"/>
          <a:lstStyle>
            <a:lvl1pPr algn="r">
              <a:defRPr sz="1200"/>
            </a:lvl1pPr>
          </a:lstStyle>
          <a:p>
            <a:r>
              <a:rPr lang="en-US" dirty="0"/>
              <a:t>9/20/2019</a:t>
            </a:r>
          </a:p>
        </p:txBody>
      </p:sp>
      <p:sp>
        <p:nvSpPr>
          <p:cNvPr id="4" name="Footer Placeholder 3">
            <a:extLst>
              <a:ext uri="{FF2B5EF4-FFF2-40B4-BE49-F238E27FC236}">
                <a16:creationId xmlns:a16="http://schemas.microsoft.com/office/drawing/2014/main" id="{B5D85A07-A01D-42DB-AD5A-F9CB1FD5B88F}"/>
              </a:ext>
            </a:extLst>
          </p:cNvPr>
          <p:cNvSpPr>
            <a:spLocks noGrp="1"/>
          </p:cNvSpPr>
          <p:nvPr>
            <p:ph type="ftr" sz="quarter" idx="2"/>
          </p:nvPr>
        </p:nvSpPr>
        <p:spPr>
          <a:xfrm>
            <a:off x="1" y="9119173"/>
            <a:ext cx="3170583" cy="482027"/>
          </a:xfrm>
          <a:prstGeom prst="rect">
            <a:avLst/>
          </a:prstGeom>
        </p:spPr>
        <p:txBody>
          <a:bodyPr vert="horz" lIns="94846" tIns="47423" rIns="94846" bIns="474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1737B0A-CFAF-478E-9047-5C573F72B895}"/>
              </a:ext>
            </a:extLst>
          </p:cNvPr>
          <p:cNvSpPr>
            <a:spLocks noGrp="1"/>
          </p:cNvSpPr>
          <p:nvPr>
            <p:ph type="sldNum" sz="quarter" idx="3"/>
          </p:nvPr>
        </p:nvSpPr>
        <p:spPr>
          <a:xfrm>
            <a:off x="4142963" y="9119173"/>
            <a:ext cx="3170583" cy="482027"/>
          </a:xfrm>
          <a:prstGeom prst="rect">
            <a:avLst/>
          </a:prstGeom>
        </p:spPr>
        <p:txBody>
          <a:bodyPr vert="horz" lIns="94846" tIns="47423" rIns="94846" bIns="47423" rtlCol="0" anchor="b"/>
          <a:lstStyle>
            <a:lvl1pPr algn="r">
              <a:defRPr sz="1200"/>
            </a:lvl1pPr>
          </a:lstStyle>
          <a:p>
            <a:fld id="{9E437C5B-A5E3-4E1D-84CB-701D6951A520}" type="slidenum">
              <a:rPr lang="en-US" smtClean="0"/>
              <a:t>‹#›</a:t>
            </a:fld>
            <a:endParaRPr lang="en-US" dirty="0"/>
          </a:p>
        </p:txBody>
      </p:sp>
    </p:spTree>
    <p:extLst>
      <p:ext uri="{BB962C8B-B14F-4D97-AF65-F5344CB8AC3E}">
        <p14:creationId xmlns:p14="http://schemas.microsoft.com/office/powerpoint/2010/main" val="254844001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6" tIns="48324" rIns="96646" bIns="48324" rtlCol="0"/>
          <a:lstStyle>
            <a:lvl1pPr algn="l">
              <a:defRPr sz="1200"/>
            </a:lvl1pPr>
          </a:lstStyle>
          <a:p>
            <a:r>
              <a:rPr lang="en-US" dirty="0"/>
              <a:t>Ft Knox CUP - Launch Meeting</a:t>
            </a:r>
          </a:p>
        </p:txBody>
      </p:sp>
      <p:sp>
        <p:nvSpPr>
          <p:cNvPr id="3" name="Date Placeholder 2"/>
          <p:cNvSpPr>
            <a:spLocks noGrp="1"/>
          </p:cNvSpPr>
          <p:nvPr>
            <p:ph type="dt" idx="1"/>
          </p:nvPr>
        </p:nvSpPr>
        <p:spPr>
          <a:xfrm>
            <a:off x="4143589" y="0"/>
            <a:ext cx="3169920" cy="481727"/>
          </a:xfrm>
          <a:prstGeom prst="rect">
            <a:avLst/>
          </a:prstGeom>
        </p:spPr>
        <p:txBody>
          <a:bodyPr vert="horz" lIns="96646" tIns="48324" rIns="96646" bIns="48324" rtlCol="0"/>
          <a:lstStyle>
            <a:lvl1pPr algn="r">
              <a:defRPr sz="1200"/>
            </a:lvl1pPr>
          </a:lstStyle>
          <a:p>
            <a:r>
              <a:rPr lang="en-US" dirty="0"/>
              <a:t>9/20/2019</a:t>
            </a:r>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46" tIns="48324" rIns="96646" bIns="48324"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46" tIns="48324" rIns="96646"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6" tIns="48324" rIns="96646" bIns="4832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5"/>
            <a:ext cx="3169920" cy="481726"/>
          </a:xfrm>
          <a:prstGeom prst="rect">
            <a:avLst/>
          </a:prstGeom>
        </p:spPr>
        <p:txBody>
          <a:bodyPr vert="horz" lIns="96646" tIns="48324" rIns="96646" bIns="48324" rtlCol="0" anchor="b"/>
          <a:lstStyle>
            <a:lvl1pPr algn="r">
              <a:defRPr sz="1200"/>
            </a:lvl1pPr>
          </a:lstStyle>
          <a:p>
            <a:fld id="{489745C5-3924-4288-992C-10B41E8C4B66}" type="slidenum">
              <a:rPr lang="en-US" smtClean="0"/>
              <a:t>‹#›</a:t>
            </a:fld>
            <a:endParaRPr lang="en-US" dirty="0"/>
          </a:p>
        </p:txBody>
      </p:sp>
    </p:spTree>
    <p:extLst>
      <p:ext uri="{BB962C8B-B14F-4D97-AF65-F5344CB8AC3E}">
        <p14:creationId xmlns:p14="http://schemas.microsoft.com/office/powerpoint/2010/main" val="39733960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5"/>
          </p:nvPr>
        </p:nvSpPr>
        <p:spPr/>
        <p:txBody>
          <a:bodyPr/>
          <a:lstStyle/>
          <a:p>
            <a:fld id="{489745C5-3924-4288-992C-10B41E8C4B66}" type="slidenum">
              <a:rPr lang="en-US" smtClean="0"/>
              <a:t>1</a:t>
            </a:fld>
            <a:endParaRPr lang="en-US" dirty="0"/>
          </a:p>
        </p:txBody>
      </p:sp>
      <p:sp>
        <p:nvSpPr>
          <p:cNvPr id="5" name="Date Placeholder 4">
            <a:extLst>
              <a:ext uri="{FF2B5EF4-FFF2-40B4-BE49-F238E27FC236}">
                <a16:creationId xmlns:a16="http://schemas.microsoft.com/office/drawing/2014/main" id="{F9AB6E76-5028-4F7B-856A-25559DF9CFCC}"/>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525FBE9-12CB-47E9-9209-14B4D8B3C31A}"/>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0197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pPr marL="477763" lvl="1"/>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10</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28072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pPr marL="477763" lvl="1" defTabSz="955527"/>
            <a:endParaRPr lang="en-US" dirty="0">
              <a:latin typeface="Arial" panose="020B0604020202020204" pitchFamily="34" charset="0"/>
              <a:cs typeface="Arial" panose="020B0604020202020204" pitchFamily="34" charset="0"/>
            </a:endParaRPr>
          </a:p>
          <a:p>
            <a:pPr marL="477763" lvl="1"/>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11</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47814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pPr marL="477763" lvl="1"/>
            <a:r>
              <a:rPr lang="en-US" dirty="0">
                <a:latin typeface="Arial" panose="020B0604020202020204" pitchFamily="34" charset="0"/>
                <a:cs typeface="Arial" panose="020B0604020202020204" pitchFamily="34" charset="0"/>
              </a:rPr>
              <a:t>$52 Million dollar upgrade to Yano Range coming online in 2023.  Using an area of approx. 3,000 ac., </a:t>
            </a:r>
            <a:r>
              <a:rPr lang="en-US" sz="1800" dirty="0">
                <a:effectLst/>
                <a:latin typeface="Arial" panose="020B0604020202020204" pitchFamily="34" charset="0"/>
                <a:ea typeface="Calibri" panose="020F0502020204030204" pitchFamily="34" charset="0"/>
                <a:cs typeface="Times New Roman" panose="02020603050405020304" pitchFamily="18" charset="0"/>
              </a:rPr>
              <a:t>the fully computerized range will make it possible for military personnel around the United States to coordinate and practice accomplishing missions from the ground and air simultaneously.</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12</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13014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pPr marL="477763" lvl="1" defTabSz="955527"/>
            <a:r>
              <a:rPr lang="en-US" dirty="0">
                <a:latin typeface="Arial" panose="020B0604020202020204" pitchFamily="34" charset="0"/>
                <a:cs typeface="Arial" panose="020B0604020202020204" pitchFamily="34" charset="0"/>
              </a:rPr>
              <a:t>CDNL COMBINED DAY/NIGHT LEVEL   LUPZ, LAND USE PLANNING ZONE</a:t>
            </a:r>
          </a:p>
          <a:p>
            <a:pPr marL="477763" lvl="1" defTabSz="955527"/>
            <a:r>
              <a:rPr lang="en-US" dirty="0">
                <a:latin typeface="Arial" panose="020B0604020202020204" pitchFamily="34" charset="0"/>
                <a:cs typeface="Arial" panose="020B0604020202020204" pitchFamily="34" charset="0"/>
              </a:rPr>
              <a:t>70 CONSTANT  NOT COMPATIBLE WITH RESIDENTIAL HABITATION</a:t>
            </a:r>
          </a:p>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13</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87819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pPr marL="477763" lvl="1" defTabSz="955527"/>
            <a:r>
              <a:rPr lang="en-US" dirty="0">
                <a:latin typeface="Arial" panose="020B0604020202020204" pitchFamily="34" charset="0"/>
                <a:cs typeface="Arial" panose="020B0604020202020204" pitchFamily="34" charset="0"/>
              </a:rPr>
              <a:t>PK 15 MET IS A SINGLE BLAST EVENT METRIC, PEAK NOISE EVENT CAN TYPICALLY EXCEED THESE AREAS EXCEEDS 15% OF THE TIME.</a:t>
            </a:r>
          </a:p>
          <a:p>
            <a:pPr marL="477763" lvl="1" defTabSz="955527"/>
            <a:r>
              <a:rPr lang="en-US" dirty="0">
                <a:latin typeface="Arial" panose="020B0604020202020204" pitchFamily="34" charset="0"/>
                <a:cs typeface="Arial" panose="020B0604020202020204" pitchFamily="34" charset="0"/>
              </a:rPr>
              <a:t>Examples:  115 DB  EMERGENCY SIREN OR RIVITER, </a:t>
            </a:r>
          </a:p>
          <a:p>
            <a:pPr marL="477763" lvl="1" defTabSz="955527"/>
            <a:r>
              <a:rPr lang="en-US" dirty="0">
                <a:latin typeface="Arial" panose="020B0604020202020204" pitchFamily="34" charset="0"/>
                <a:cs typeface="Arial" panose="020B0604020202020204" pitchFamily="34" charset="0"/>
              </a:rPr>
              <a:t>130 AIR RAID SIREN/JET ENGINE TAKEOFF   140 PERMANANET DAMAGE, LOUDEST RECOMMENDED </a:t>
            </a:r>
            <a:r>
              <a:rPr lang="en-US" b="1" u="sng" dirty="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HEARING PROTECTION</a:t>
            </a:r>
          </a:p>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14</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235283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15</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264537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p>
        </p:txBody>
      </p:sp>
      <p:sp>
        <p:nvSpPr>
          <p:cNvPr id="4" name="Slide Number Placeholder 3"/>
          <p:cNvSpPr>
            <a:spLocks noGrp="1"/>
          </p:cNvSpPr>
          <p:nvPr>
            <p:ph type="sldNum" sz="quarter" idx="5"/>
          </p:nvPr>
        </p:nvSpPr>
        <p:spPr/>
        <p:txBody>
          <a:bodyPr/>
          <a:lstStyle/>
          <a:p>
            <a:fld id="{489745C5-3924-4288-992C-10B41E8C4B66}" type="slidenum">
              <a:rPr lang="en-US" smtClean="0"/>
              <a:t>16</a:t>
            </a:fld>
            <a:endParaRPr lang="en-US" dirty="0"/>
          </a:p>
        </p:txBody>
      </p:sp>
      <p:sp>
        <p:nvSpPr>
          <p:cNvPr id="5" name="Date Placeholder 4">
            <a:extLst>
              <a:ext uri="{FF2B5EF4-FFF2-40B4-BE49-F238E27FC236}">
                <a16:creationId xmlns:a16="http://schemas.microsoft.com/office/drawing/2014/main" id="{623CEB06-020A-4E82-958A-D3C5DD0E9561}"/>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988CED0C-2014-4943-B4B9-5027C18446AD}"/>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56057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FY2020 Defense Spending KY, "Department of Defense, Office of Local Defense and Community Cooperation“</a:t>
            </a:r>
          </a:p>
          <a:p>
            <a:r>
              <a:rPr lang="en-US" dirty="0"/>
              <a:t>An analysis of U.S. Department of Defense personnel and contract spending across the 50 states and Washington, DC in FY 2020</a:t>
            </a:r>
          </a:p>
        </p:txBody>
      </p:sp>
      <p:sp>
        <p:nvSpPr>
          <p:cNvPr id="4" name="Header Placeholder 3"/>
          <p:cNvSpPr>
            <a:spLocks noGrp="1"/>
          </p:cNvSpPr>
          <p:nvPr>
            <p:ph type="hdr" sz="quarter"/>
          </p:nvPr>
        </p:nvSpPr>
        <p:spPr/>
        <p:txBody>
          <a:bodyPr/>
          <a:lstStyle/>
          <a:p>
            <a:r>
              <a:rPr lang="en-US"/>
              <a:t>Ft Knox CUP - Launch Meeting</a:t>
            </a:r>
            <a:endParaRPr lang="en-US" dirty="0"/>
          </a:p>
        </p:txBody>
      </p:sp>
      <p:sp>
        <p:nvSpPr>
          <p:cNvPr id="5" name="Date Placeholder 4"/>
          <p:cNvSpPr>
            <a:spLocks noGrp="1"/>
          </p:cNvSpPr>
          <p:nvPr>
            <p:ph type="dt" idx="1"/>
          </p:nvPr>
        </p:nvSpPr>
        <p:spPr/>
        <p:txBody>
          <a:bodyPr/>
          <a:lstStyle/>
          <a:p>
            <a:r>
              <a:rPr lang="en-US"/>
              <a:t>9/20/2019</a:t>
            </a:r>
            <a:endParaRPr lang="en-US" dirty="0"/>
          </a:p>
        </p:txBody>
      </p:sp>
      <p:sp>
        <p:nvSpPr>
          <p:cNvPr id="6" name="Slide Number Placeholder 5"/>
          <p:cNvSpPr>
            <a:spLocks noGrp="1"/>
          </p:cNvSpPr>
          <p:nvPr>
            <p:ph type="sldNum" sz="quarter" idx="5"/>
          </p:nvPr>
        </p:nvSpPr>
        <p:spPr/>
        <p:txBody>
          <a:bodyPr/>
          <a:lstStyle/>
          <a:p>
            <a:fld id="{489745C5-3924-4288-992C-10B41E8C4B66}" type="slidenum">
              <a:rPr lang="en-US" smtClean="0"/>
              <a:t>2</a:t>
            </a:fld>
            <a:endParaRPr lang="en-US" dirty="0"/>
          </a:p>
        </p:txBody>
      </p:sp>
    </p:spTree>
    <p:extLst>
      <p:ext uri="{BB962C8B-B14F-4D97-AF65-F5344CB8AC3E}">
        <p14:creationId xmlns:p14="http://schemas.microsoft.com/office/powerpoint/2010/main" val="25223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FY2020 Defense Spending KY, "Department of Defense, Office of Local Defense and Community Cooperation“</a:t>
            </a:r>
          </a:p>
          <a:p>
            <a:r>
              <a:rPr lang="en-US" dirty="0"/>
              <a:t>An analysis of U.S. Department of Defense personnel and contract spending across the 50 states and Washington, DC in FY 2020</a:t>
            </a:r>
          </a:p>
        </p:txBody>
      </p:sp>
      <p:sp>
        <p:nvSpPr>
          <p:cNvPr id="4" name="Header Placeholder 3"/>
          <p:cNvSpPr>
            <a:spLocks noGrp="1"/>
          </p:cNvSpPr>
          <p:nvPr>
            <p:ph type="hdr" sz="quarter"/>
          </p:nvPr>
        </p:nvSpPr>
        <p:spPr/>
        <p:txBody>
          <a:bodyPr/>
          <a:lstStyle/>
          <a:p>
            <a:r>
              <a:rPr lang="en-US"/>
              <a:t>Ft Knox CUP - Launch Meeting</a:t>
            </a:r>
            <a:endParaRPr lang="en-US" dirty="0"/>
          </a:p>
        </p:txBody>
      </p:sp>
      <p:sp>
        <p:nvSpPr>
          <p:cNvPr id="5" name="Date Placeholder 4"/>
          <p:cNvSpPr>
            <a:spLocks noGrp="1"/>
          </p:cNvSpPr>
          <p:nvPr>
            <p:ph type="dt" idx="1"/>
          </p:nvPr>
        </p:nvSpPr>
        <p:spPr/>
        <p:txBody>
          <a:bodyPr/>
          <a:lstStyle/>
          <a:p>
            <a:r>
              <a:rPr lang="en-US"/>
              <a:t>9/20/2019</a:t>
            </a:r>
            <a:endParaRPr lang="en-US" dirty="0"/>
          </a:p>
        </p:txBody>
      </p:sp>
      <p:sp>
        <p:nvSpPr>
          <p:cNvPr id="6" name="Slide Number Placeholder 5"/>
          <p:cNvSpPr>
            <a:spLocks noGrp="1"/>
          </p:cNvSpPr>
          <p:nvPr>
            <p:ph type="sldNum" sz="quarter" idx="5"/>
          </p:nvPr>
        </p:nvSpPr>
        <p:spPr/>
        <p:txBody>
          <a:bodyPr/>
          <a:lstStyle/>
          <a:p>
            <a:fld id="{489745C5-3924-4288-992C-10B41E8C4B66}" type="slidenum">
              <a:rPr lang="en-US" smtClean="0"/>
              <a:t>3</a:t>
            </a:fld>
            <a:endParaRPr lang="en-US" dirty="0"/>
          </a:p>
        </p:txBody>
      </p:sp>
    </p:spTree>
    <p:extLst>
      <p:ext uri="{BB962C8B-B14F-4D97-AF65-F5344CB8AC3E}">
        <p14:creationId xmlns:p14="http://schemas.microsoft.com/office/powerpoint/2010/main" val="86039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BUSINESSES THAT HAVE PRIMARILY A SINGLE OR COLOCATED FACILITIES.  FOR  REFERENCE, THE COMMONWEALTH OF KENTUCKY HAS ABOUT 45,000 STATE GOV. EMPLOYEES, WALMART HAS JUST OVER 30,000 BOTH ARE SPREADOUT ALL OVER THE STATE ASIDE FROM CONCENTRATIONS SUCH AS IN FRANKFORT.</a:t>
            </a:r>
          </a:p>
        </p:txBody>
      </p:sp>
      <p:sp>
        <p:nvSpPr>
          <p:cNvPr id="4" name="Header Placeholder 3"/>
          <p:cNvSpPr>
            <a:spLocks noGrp="1"/>
          </p:cNvSpPr>
          <p:nvPr>
            <p:ph type="hdr" sz="quarter"/>
          </p:nvPr>
        </p:nvSpPr>
        <p:spPr/>
        <p:txBody>
          <a:bodyPr/>
          <a:lstStyle/>
          <a:p>
            <a:r>
              <a:rPr lang="en-US"/>
              <a:t>Ft Knox CUP - Launch Meeting</a:t>
            </a:r>
            <a:endParaRPr lang="en-US" dirty="0"/>
          </a:p>
        </p:txBody>
      </p:sp>
      <p:sp>
        <p:nvSpPr>
          <p:cNvPr id="5" name="Date Placeholder 4"/>
          <p:cNvSpPr>
            <a:spLocks noGrp="1"/>
          </p:cNvSpPr>
          <p:nvPr>
            <p:ph type="dt" idx="1"/>
          </p:nvPr>
        </p:nvSpPr>
        <p:spPr/>
        <p:txBody>
          <a:bodyPr/>
          <a:lstStyle/>
          <a:p>
            <a:r>
              <a:rPr lang="en-US"/>
              <a:t>9/20/2019</a:t>
            </a:r>
            <a:endParaRPr lang="en-US" dirty="0"/>
          </a:p>
        </p:txBody>
      </p:sp>
      <p:sp>
        <p:nvSpPr>
          <p:cNvPr id="6" name="Slide Number Placeholder 5"/>
          <p:cNvSpPr>
            <a:spLocks noGrp="1"/>
          </p:cNvSpPr>
          <p:nvPr>
            <p:ph type="sldNum" sz="quarter" idx="5"/>
          </p:nvPr>
        </p:nvSpPr>
        <p:spPr/>
        <p:txBody>
          <a:bodyPr/>
          <a:lstStyle/>
          <a:p>
            <a:fld id="{489745C5-3924-4288-992C-10B41E8C4B66}" type="slidenum">
              <a:rPr lang="en-US" smtClean="0"/>
              <a:t>4</a:t>
            </a:fld>
            <a:endParaRPr lang="en-US" dirty="0"/>
          </a:p>
        </p:txBody>
      </p:sp>
    </p:spTree>
    <p:extLst>
      <p:ext uri="{BB962C8B-B14F-4D97-AF65-F5344CB8AC3E}">
        <p14:creationId xmlns:p14="http://schemas.microsoft.com/office/powerpoint/2010/main" val="1531026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5</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23545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6</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318530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r>
              <a:rPr lang="en-US" dirty="0"/>
              <a:t>2020 – 20,802 persons live within one mile of installation, an additional 81,021 live within five miles.</a:t>
            </a:r>
          </a:p>
        </p:txBody>
      </p:sp>
      <p:sp>
        <p:nvSpPr>
          <p:cNvPr id="4" name="Slide Number Placeholder 3"/>
          <p:cNvSpPr>
            <a:spLocks noGrp="1"/>
          </p:cNvSpPr>
          <p:nvPr>
            <p:ph type="sldNum" sz="quarter" idx="5"/>
          </p:nvPr>
        </p:nvSpPr>
        <p:spPr/>
        <p:txBody>
          <a:bodyPr/>
          <a:lstStyle/>
          <a:p>
            <a:fld id="{489745C5-3924-4288-992C-10B41E8C4B66}" type="slidenum">
              <a:rPr lang="en-US" smtClean="0"/>
              <a:t>7</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139099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Residential Building permits for 2010-2019 (10 years) based on available data.</a:t>
            </a:r>
          </a:p>
          <a:p>
            <a:r>
              <a:rPr lang="en-US" dirty="0"/>
              <a:t>City Radcliff only reported 2017-2019.  No data reported for City of West Point.</a:t>
            </a:r>
          </a:p>
          <a:p>
            <a:r>
              <a:rPr lang="en-US" dirty="0"/>
              <a:t>All other jurisdictions reported in total.</a:t>
            </a:r>
          </a:p>
          <a:p>
            <a:endParaRPr lang="en-US" dirty="0"/>
          </a:p>
        </p:txBody>
      </p:sp>
      <p:sp>
        <p:nvSpPr>
          <p:cNvPr id="4" name="Header Placeholder 3"/>
          <p:cNvSpPr>
            <a:spLocks noGrp="1"/>
          </p:cNvSpPr>
          <p:nvPr>
            <p:ph type="hdr" sz="quarter"/>
          </p:nvPr>
        </p:nvSpPr>
        <p:spPr/>
        <p:txBody>
          <a:bodyPr/>
          <a:lstStyle/>
          <a:p>
            <a:r>
              <a:rPr lang="en-US"/>
              <a:t>Ft Knox CUP - Launch Meeting</a:t>
            </a:r>
            <a:endParaRPr lang="en-US" dirty="0"/>
          </a:p>
        </p:txBody>
      </p:sp>
      <p:sp>
        <p:nvSpPr>
          <p:cNvPr id="5" name="Date Placeholder 4"/>
          <p:cNvSpPr>
            <a:spLocks noGrp="1"/>
          </p:cNvSpPr>
          <p:nvPr>
            <p:ph type="dt" idx="1"/>
          </p:nvPr>
        </p:nvSpPr>
        <p:spPr/>
        <p:txBody>
          <a:bodyPr/>
          <a:lstStyle/>
          <a:p>
            <a:r>
              <a:rPr lang="en-US"/>
              <a:t>9/20/2019</a:t>
            </a:r>
            <a:endParaRPr lang="en-US" dirty="0"/>
          </a:p>
        </p:txBody>
      </p:sp>
      <p:sp>
        <p:nvSpPr>
          <p:cNvPr id="6" name="Slide Number Placeholder 5"/>
          <p:cNvSpPr>
            <a:spLocks noGrp="1"/>
          </p:cNvSpPr>
          <p:nvPr>
            <p:ph type="sldNum" sz="quarter" idx="5"/>
          </p:nvPr>
        </p:nvSpPr>
        <p:spPr/>
        <p:txBody>
          <a:bodyPr/>
          <a:lstStyle/>
          <a:p>
            <a:fld id="{489745C5-3924-4288-992C-10B41E8C4B66}" type="slidenum">
              <a:rPr lang="en-US" smtClean="0"/>
              <a:t>8</a:t>
            </a:fld>
            <a:endParaRPr lang="en-US" dirty="0"/>
          </a:p>
        </p:txBody>
      </p:sp>
    </p:spTree>
    <p:extLst>
      <p:ext uri="{BB962C8B-B14F-4D97-AF65-F5344CB8AC3E}">
        <p14:creationId xmlns:p14="http://schemas.microsoft.com/office/powerpoint/2010/main" val="31573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847" y="4482996"/>
            <a:ext cx="5852160" cy="4947447"/>
          </a:xfrm>
        </p:spPr>
        <p:txBody>
          <a:bodyPr/>
          <a:lstStyle/>
          <a:p>
            <a:endParaRPr lang="en-US" dirty="0"/>
          </a:p>
        </p:txBody>
      </p:sp>
      <p:sp>
        <p:nvSpPr>
          <p:cNvPr id="4" name="Slide Number Placeholder 3"/>
          <p:cNvSpPr>
            <a:spLocks noGrp="1"/>
          </p:cNvSpPr>
          <p:nvPr>
            <p:ph type="sldNum" sz="quarter" idx="5"/>
          </p:nvPr>
        </p:nvSpPr>
        <p:spPr/>
        <p:txBody>
          <a:bodyPr/>
          <a:lstStyle/>
          <a:p>
            <a:fld id="{489745C5-3924-4288-992C-10B41E8C4B66}" type="slidenum">
              <a:rPr lang="en-US" smtClean="0"/>
              <a:t>9</a:t>
            </a:fld>
            <a:endParaRPr lang="en-US" dirty="0"/>
          </a:p>
        </p:txBody>
      </p:sp>
      <p:sp>
        <p:nvSpPr>
          <p:cNvPr id="5" name="Date Placeholder 4">
            <a:extLst>
              <a:ext uri="{FF2B5EF4-FFF2-40B4-BE49-F238E27FC236}">
                <a16:creationId xmlns:a16="http://schemas.microsoft.com/office/drawing/2014/main" id="{EA5E90CE-363F-4FE9-9B21-5E1E22D93850}"/>
              </a:ext>
            </a:extLst>
          </p:cNvPr>
          <p:cNvSpPr>
            <a:spLocks noGrp="1"/>
          </p:cNvSpPr>
          <p:nvPr>
            <p:ph type="dt" idx="1"/>
          </p:nvPr>
        </p:nvSpPr>
        <p:spPr/>
        <p:txBody>
          <a:bodyPr/>
          <a:lstStyle/>
          <a:p>
            <a:r>
              <a:rPr lang="en-US" dirty="0"/>
              <a:t>9/20/2019</a:t>
            </a:r>
          </a:p>
        </p:txBody>
      </p:sp>
      <p:sp>
        <p:nvSpPr>
          <p:cNvPr id="6" name="Header Placeholder 5">
            <a:extLst>
              <a:ext uri="{FF2B5EF4-FFF2-40B4-BE49-F238E27FC236}">
                <a16:creationId xmlns:a16="http://schemas.microsoft.com/office/drawing/2014/main" id="{D9D50F7D-5C29-4A08-A90D-20D7366D44C9}"/>
              </a:ext>
            </a:extLst>
          </p:cNvPr>
          <p:cNvSpPr>
            <a:spLocks noGrp="1"/>
          </p:cNvSpPr>
          <p:nvPr>
            <p:ph type="hdr" sz="quarter"/>
          </p:nvPr>
        </p:nvSpPr>
        <p:spPr/>
        <p:txBody>
          <a:bodyPr/>
          <a:lstStyle/>
          <a:p>
            <a:r>
              <a:rPr lang="en-US" dirty="0"/>
              <a:t>Ft Knox CUP - Launch Meeting</a:t>
            </a:r>
          </a:p>
        </p:txBody>
      </p:sp>
    </p:spTree>
    <p:extLst>
      <p:ext uri="{BB962C8B-B14F-4D97-AF65-F5344CB8AC3E}">
        <p14:creationId xmlns:p14="http://schemas.microsoft.com/office/powerpoint/2010/main" val="48814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3633E5-744B-4B1A-91D5-19CA62102DA7}" type="datetime1">
              <a:rPr lang="en-US" smtClean="0"/>
              <a:t>11/19/2021</a:t>
            </a:fld>
            <a:endParaRPr lang="en-US" dirty="0"/>
          </a:p>
        </p:txBody>
      </p:sp>
      <p:sp>
        <p:nvSpPr>
          <p:cNvPr id="5" name="Footer Placeholder 4"/>
          <p:cNvSpPr>
            <a:spLocks noGrp="1"/>
          </p:cNvSpPr>
          <p:nvPr>
            <p:ph type="ftr" sz="quarter" idx="11"/>
          </p:nvPr>
        </p:nvSpPr>
        <p:spPr/>
        <p:txBody>
          <a:bodyPr/>
          <a:lstStyle/>
          <a:p>
            <a:r>
              <a:rPr lang="en-US"/>
              <a:t>CUP TAC PRESENTATION</a:t>
            </a:r>
            <a:endParaRPr lang="en-US" dirty="0"/>
          </a:p>
        </p:txBody>
      </p:sp>
      <p:sp>
        <p:nvSpPr>
          <p:cNvPr id="6" name="Slide Number Placeholder 5"/>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402932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69595-D5A4-473E-9F4D-09167E0536F9}" type="datetime1">
              <a:rPr lang="en-US" smtClean="0"/>
              <a:t>11/19/2021</a:t>
            </a:fld>
            <a:endParaRPr lang="en-US" dirty="0"/>
          </a:p>
        </p:txBody>
      </p:sp>
      <p:sp>
        <p:nvSpPr>
          <p:cNvPr id="5" name="Footer Placeholder 4"/>
          <p:cNvSpPr>
            <a:spLocks noGrp="1"/>
          </p:cNvSpPr>
          <p:nvPr>
            <p:ph type="ftr" sz="quarter" idx="11"/>
          </p:nvPr>
        </p:nvSpPr>
        <p:spPr/>
        <p:txBody>
          <a:bodyPr/>
          <a:lstStyle/>
          <a:p>
            <a:r>
              <a:rPr lang="en-US"/>
              <a:t>CUP TAC PRESENTATION</a:t>
            </a:r>
            <a:endParaRPr lang="en-US" dirty="0"/>
          </a:p>
        </p:txBody>
      </p:sp>
      <p:sp>
        <p:nvSpPr>
          <p:cNvPr id="6" name="Slide Number Placeholder 5"/>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199119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41F755-4A82-44CB-A41D-A3719E095E0C}" type="datetime1">
              <a:rPr lang="en-US" smtClean="0"/>
              <a:t>11/19/2021</a:t>
            </a:fld>
            <a:endParaRPr lang="en-US" dirty="0"/>
          </a:p>
        </p:txBody>
      </p:sp>
      <p:sp>
        <p:nvSpPr>
          <p:cNvPr id="5" name="Footer Placeholder 4"/>
          <p:cNvSpPr>
            <a:spLocks noGrp="1"/>
          </p:cNvSpPr>
          <p:nvPr>
            <p:ph type="ftr" sz="quarter" idx="11"/>
          </p:nvPr>
        </p:nvSpPr>
        <p:spPr/>
        <p:txBody>
          <a:bodyPr/>
          <a:lstStyle/>
          <a:p>
            <a:r>
              <a:rPr lang="en-US"/>
              <a:t>CUP TAC PRESENTATION</a:t>
            </a:r>
            <a:endParaRPr lang="en-US" dirty="0"/>
          </a:p>
        </p:txBody>
      </p:sp>
      <p:sp>
        <p:nvSpPr>
          <p:cNvPr id="6" name="Slide Number Placeholder 5"/>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370398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F6450-487B-47A9-AC3A-566EC62B587A}" type="datetime1">
              <a:rPr lang="en-US" smtClean="0"/>
              <a:t>11/19/2021</a:t>
            </a:fld>
            <a:endParaRPr lang="en-US" dirty="0"/>
          </a:p>
        </p:txBody>
      </p:sp>
      <p:sp>
        <p:nvSpPr>
          <p:cNvPr id="5" name="Footer Placeholder 4"/>
          <p:cNvSpPr>
            <a:spLocks noGrp="1"/>
          </p:cNvSpPr>
          <p:nvPr>
            <p:ph type="ftr" sz="quarter" idx="11"/>
          </p:nvPr>
        </p:nvSpPr>
        <p:spPr/>
        <p:txBody>
          <a:bodyPr/>
          <a:lstStyle/>
          <a:p>
            <a:r>
              <a:rPr lang="en-US"/>
              <a:t>CUP TAC PRESENTATION</a:t>
            </a:r>
            <a:endParaRPr lang="en-US" dirty="0"/>
          </a:p>
        </p:txBody>
      </p:sp>
      <p:sp>
        <p:nvSpPr>
          <p:cNvPr id="6" name="Slide Number Placeholder 5"/>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234698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B5D7D-69B4-4257-88DD-46B178021E23}" type="datetime1">
              <a:rPr lang="en-US" smtClean="0"/>
              <a:t>11/19/2021</a:t>
            </a:fld>
            <a:endParaRPr lang="en-US" dirty="0"/>
          </a:p>
        </p:txBody>
      </p:sp>
      <p:sp>
        <p:nvSpPr>
          <p:cNvPr id="5" name="Footer Placeholder 4"/>
          <p:cNvSpPr>
            <a:spLocks noGrp="1"/>
          </p:cNvSpPr>
          <p:nvPr>
            <p:ph type="ftr" sz="quarter" idx="11"/>
          </p:nvPr>
        </p:nvSpPr>
        <p:spPr/>
        <p:txBody>
          <a:bodyPr/>
          <a:lstStyle/>
          <a:p>
            <a:r>
              <a:rPr lang="en-US"/>
              <a:t>CUP TAC PRESENTATION</a:t>
            </a:r>
            <a:endParaRPr lang="en-US" dirty="0"/>
          </a:p>
        </p:txBody>
      </p:sp>
      <p:sp>
        <p:nvSpPr>
          <p:cNvPr id="6" name="Slide Number Placeholder 5"/>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235689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EF56-5F80-49B2-A7F5-4BB71279CAD4}" type="datetime1">
              <a:rPr lang="en-US" smtClean="0"/>
              <a:t>11/19/2021</a:t>
            </a:fld>
            <a:endParaRPr lang="en-US" dirty="0"/>
          </a:p>
        </p:txBody>
      </p:sp>
      <p:sp>
        <p:nvSpPr>
          <p:cNvPr id="6" name="Footer Placeholder 5"/>
          <p:cNvSpPr>
            <a:spLocks noGrp="1"/>
          </p:cNvSpPr>
          <p:nvPr>
            <p:ph type="ftr" sz="quarter" idx="11"/>
          </p:nvPr>
        </p:nvSpPr>
        <p:spPr/>
        <p:txBody>
          <a:bodyPr/>
          <a:lstStyle/>
          <a:p>
            <a:r>
              <a:rPr lang="en-US"/>
              <a:t>CUP TAC PRESENTATION</a:t>
            </a:r>
            <a:endParaRPr lang="en-US" dirty="0"/>
          </a:p>
        </p:txBody>
      </p:sp>
      <p:sp>
        <p:nvSpPr>
          <p:cNvPr id="7" name="Slide Number Placeholder 6"/>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5544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607E94-E20C-4B47-BE3B-37148BF87669}" type="datetime1">
              <a:rPr lang="en-US" smtClean="0"/>
              <a:t>11/19/2021</a:t>
            </a:fld>
            <a:endParaRPr lang="en-US" dirty="0"/>
          </a:p>
        </p:txBody>
      </p:sp>
      <p:sp>
        <p:nvSpPr>
          <p:cNvPr id="8" name="Footer Placeholder 7"/>
          <p:cNvSpPr>
            <a:spLocks noGrp="1"/>
          </p:cNvSpPr>
          <p:nvPr>
            <p:ph type="ftr" sz="quarter" idx="11"/>
          </p:nvPr>
        </p:nvSpPr>
        <p:spPr/>
        <p:txBody>
          <a:bodyPr/>
          <a:lstStyle/>
          <a:p>
            <a:r>
              <a:rPr lang="en-US"/>
              <a:t>CUP TAC PRESENTATION</a:t>
            </a:r>
            <a:endParaRPr lang="en-US" dirty="0"/>
          </a:p>
        </p:txBody>
      </p:sp>
      <p:sp>
        <p:nvSpPr>
          <p:cNvPr id="9" name="Slide Number Placeholder 8"/>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1447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538D44-E845-4327-9BE1-7A391E2BC643}" type="datetime1">
              <a:rPr lang="en-US" smtClean="0"/>
              <a:t>11/19/2021</a:t>
            </a:fld>
            <a:endParaRPr lang="en-US" dirty="0"/>
          </a:p>
        </p:txBody>
      </p:sp>
      <p:sp>
        <p:nvSpPr>
          <p:cNvPr id="4" name="Footer Placeholder 3"/>
          <p:cNvSpPr>
            <a:spLocks noGrp="1"/>
          </p:cNvSpPr>
          <p:nvPr>
            <p:ph type="ftr" sz="quarter" idx="11"/>
          </p:nvPr>
        </p:nvSpPr>
        <p:spPr/>
        <p:txBody>
          <a:bodyPr/>
          <a:lstStyle/>
          <a:p>
            <a:r>
              <a:rPr lang="en-US"/>
              <a:t>CUP TAC PRESENTATION</a:t>
            </a:r>
            <a:endParaRPr lang="en-US" dirty="0"/>
          </a:p>
        </p:txBody>
      </p:sp>
      <p:sp>
        <p:nvSpPr>
          <p:cNvPr id="5" name="Slide Number Placeholder 4"/>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20067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2FA74-0747-4C82-9207-50D43B965D6B}" type="datetime1">
              <a:rPr lang="en-US" smtClean="0"/>
              <a:t>11/19/2021</a:t>
            </a:fld>
            <a:endParaRPr lang="en-US" dirty="0"/>
          </a:p>
        </p:txBody>
      </p:sp>
      <p:sp>
        <p:nvSpPr>
          <p:cNvPr id="3" name="Footer Placeholder 2"/>
          <p:cNvSpPr>
            <a:spLocks noGrp="1"/>
          </p:cNvSpPr>
          <p:nvPr>
            <p:ph type="ftr" sz="quarter" idx="11"/>
          </p:nvPr>
        </p:nvSpPr>
        <p:spPr/>
        <p:txBody>
          <a:bodyPr/>
          <a:lstStyle/>
          <a:p>
            <a:r>
              <a:rPr lang="en-US"/>
              <a:t>CUP TAC PRESENTATION</a:t>
            </a:r>
            <a:endParaRPr lang="en-US" dirty="0"/>
          </a:p>
        </p:txBody>
      </p:sp>
      <p:sp>
        <p:nvSpPr>
          <p:cNvPr id="4" name="Slide Number Placeholder 3"/>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39300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8F5517-8832-4FA7-862C-6DD5F6A3BBDD}" type="datetime1">
              <a:rPr lang="en-US" smtClean="0"/>
              <a:t>11/19/2021</a:t>
            </a:fld>
            <a:endParaRPr lang="en-US" dirty="0"/>
          </a:p>
        </p:txBody>
      </p:sp>
      <p:sp>
        <p:nvSpPr>
          <p:cNvPr id="6" name="Footer Placeholder 5"/>
          <p:cNvSpPr>
            <a:spLocks noGrp="1"/>
          </p:cNvSpPr>
          <p:nvPr>
            <p:ph type="ftr" sz="quarter" idx="11"/>
          </p:nvPr>
        </p:nvSpPr>
        <p:spPr/>
        <p:txBody>
          <a:bodyPr/>
          <a:lstStyle/>
          <a:p>
            <a:r>
              <a:rPr lang="en-US"/>
              <a:t>CUP TAC PRESENTATION</a:t>
            </a:r>
            <a:endParaRPr lang="en-US" dirty="0"/>
          </a:p>
        </p:txBody>
      </p:sp>
      <p:sp>
        <p:nvSpPr>
          <p:cNvPr id="7" name="Slide Number Placeholder 6"/>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136197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C61677-E4E1-4EBA-9BE0-B6404809812A}" type="datetime1">
              <a:rPr lang="en-US" smtClean="0"/>
              <a:t>11/19/2021</a:t>
            </a:fld>
            <a:endParaRPr lang="en-US" dirty="0"/>
          </a:p>
        </p:txBody>
      </p:sp>
      <p:sp>
        <p:nvSpPr>
          <p:cNvPr id="6" name="Footer Placeholder 5"/>
          <p:cNvSpPr>
            <a:spLocks noGrp="1"/>
          </p:cNvSpPr>
          <p:nvPr>
            <p:ph type="ftr" sz="quarter" idx="11"/>
          </p:nvPr>
        </p:nvSpPr>
        <p:spPr/>
        <p:txBody>
          <a:bodyPr/>
          <a:lstStyle/>
          <a:p>
            <a:r>
              <a:rPr lang="en-US"/>
              <a:t>CUP TAC PRESENTATION</a:t>
            </a:r>
            <a:endParaRPr lang="en-US" dirty="0"/>
          </a:p>
        </p:txBody>
      </p:sp>
      <p:sp>
        <p:nvSpPr>
          <p:cNvPr id="7" name="Slide Number Placeholder 6"/>
          <p:cNvSpPr>
            <a:spLocks noGrp="1"/>
          </p:cNvSpPr>
          <p:nvPr>
            <p:ph type="sldNum" sz="quarter" idx="12"/>
          </p:nvPr>
        </p:nvSpPr>
        <p:spPr/>
        <p:txBody>
          <a:bodyPr/>
          <a:lstStyle/>
          <a:p>
            <a:fld id="{6FDD33D0-79CB-463E-AFA9-0744C1CED957}" type="slidenum">
              <a:rPr lang="en-US" smtClean="0"/>
              <a:t>‹#›</a:t>
            </a:fld>
            <a:endParaRPr lang="en-US" dirty="0"/>
          </a:p>
        </p:txBody>
      </p:sp>
    </p:spTree>
    <p:extLst>
      <p:ext uri="{BB962C8B-B14F-4D97-AF65-F5344CB8AC3E}">
        <p14:creationId xmlns:p14="http://schemas.microsoft.com/office/powerpoint/2010/main" val="348134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BF58E-B377-41E5-875B-505E7816234D}" type="datetime1">
              <a:rPr lang="en-US" smtClean="0"/>
              <a:t>11/19/2021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CUP TAC PRESENTATION</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D33D0-79CB-463E-AFA9-0744C1CED957}" type="slidenum">
              <a:rPr lang="en-US" smtClean="0"/>
              <a:t>‹#›</a:t>
            </a:fld>
            <a:endParaRPr lang="en-US" dirty="0"/>
          </a:p>
        </p:txBody>
      </p:sp>
    </p:spTree>
    <p:extLst>
      <p:ext uri="{BB962C8B-B14F-4D97-AF65-F5344CB8AC3E}">
        <p14:creationId xmlns:p14="http://schemas.microsoft.com/office/powerpoint/2010/main" val="382534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A27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95213C-F6D5-441A-9BD3-BCACB74F7E30}"/>
              </a:ext>
            </a:extLst>
          </p:cNvPr>
          <p:cNvPicPr>
            <a:picLocks noChangeAspect="1"/>
          </p:cNvPicPr>
          <p:nvPr/>
        </p:nvPicPr>
        <p:blipFill>
          <a:blip r:embed="rId3"/>
          <a:stretch>
            <a:fillRect/>
          </a:stretch>
        </p:blipFill>
        <p:spPr>
          <a:xfrm>
            <a:off x="0" y="1054306"/>
            <a:ext cx="9144000" cy="4066341"/>
          </a:xfrm>
          <a:prstGeom prst="rect">
            <a:avLst/>
          </a:prstGeom>
          <a:noFill/>
          <a:ln w="25400">
            <a:solidFill>
              <a:schemeClr val="accent6">
                <a:lumMod val="75000"/>
              </a:schemeClr>
            </a:solidFill>
          </a:ln>
        </p:spPr>
      </p:pic>
      <p:sp>
        <p:nvSpPr>
          <p:cNvPr id="10" name="TextBox 9">
            <a:extLst>
              <a:ext uri="{FF2B5EF4-FFF2-40B4-BE49-F238E27FC236}">
                <a16:creationId xmlns:a16="http://schemas.microsoft.com/office/drawing/2014/main" id="{2C619846-7EBA-4334-8BD1-CBE3357E9643}"/>
              </a:ext>
            </a:extLst>
          </p:cNvPr>
          <p:cNvSpPr txBox="1"/>
          <p:nvPr/>
        </p:nvSpPr>
        <p:spPr>
          <a:xfrm>
            <a:off x="0" y="-70338"/>
            <a:ext cx="9034396" cy="6463308"/>
          </a:xfrm>
          <a:prstGeom prst="rect">
            <a:avLst/>
          </a:prstGeom>
          <a:noFill/>
        </p:spPr>
        <p:txBody>
          <a:bodyPr wrap="none" rtlCol="0">
            <a:spAutoFit/>
          </a:bodyPr>
          <a:lstStyle/>
          <a:p>
            <a:pPr algn="ctr"/>
            <a:r>
              <a:rPr lang="en-US" sz="7200" b="1" dirty="0">
                <a:solidFill>
                  <a:srgbClr val="FFFF00"/>
                </a:solidFill>
              </a:rPr>
              <a:t>FORT KNOX</a:t>
            </a:r>
          </a:p>
          <a:p>
            <a:pPr algn="ctr"/>
            <a:r>
              <a:rPr lang="en-US" sz="7200" b="1" dirty="0">
                <a:solidFill>
                  <a:srgbClr val="FFFF00"/>
                </a:solidFill>
              </a:rPr>
              <a:t>COMPATIBLE USE PLAN</a:t>
            </a:r>
          </a:p>
          <a:p>
            <a:pPr algn="ctr"/>
            <a:r>
              <a:rPr lang="en-US" sz="6600" b="1" i="1" dirty="0">
                <a:solidFill>
                  <a:srgbClr val="FFFF00"/>
                </a:solidFill>
              </a:rPr>
              <a:t>Real Estate Disclosures</a:t>
            </a:r>
          </a:p>
          <a:p>
            <a:pPr algn="ctr"/>
            <a:r>
              <a:rPr lang="en-US" sz="6600" b="1" i="1" dirty="0">
                <a:solidFill>
                  <a:srgbClr val="FFFF00"/>
                </a:solidFill>
              </a:rPr>
              <a:t>&amp; Military Installations</a:t>
            </a:r>
          </a:p>
          <a:p>
            <a:pPr algn="ctr"/>
            <a:r>
              <a:rPr lang="en-US" sz="6600" b="1" i="1" dirty="0">
                <a:solidFill>
                  <a:srgbClr val="FFFF00"/>
                </a:solidFill>
              </a:rPr>
              <a:t>23 November 2021</a:t>
            </a:r>
          </a:p>
          <a:p>
            <a:pPr algn="ctr"/>
            <a:endParaRPr lang="en-US" sz="7200" b="1" dirty="0">
              <a:solidFill>
                <a:srgbClr val="FFFF00"/>
              </a:solidFill>
            </a:endParaRPr>
          </a:p>
        </p:txBody>
      </p:sp>
      <p:pic>
        <p:nvPicPr>
          <p:cNvPr id="3" name="Picture 2">
            <a:extLst>
              <a:ext uri="{FF2B5EF4-FFF2-40B4-BE49-F238E27FC236}">
                <a16:creationId xmlns:a16="http://schemas.microsoft.com/office/drawing/2014/main" id="{5C33ADDE-628C-49F4-A7D2-87FCEBAD7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842" y="5405203"/>
            <a:ext cx="2470987" cy="1204697"/>
          </a:xfrm>
          <a:prstGeom prst="rect">
            <a:avLst/>
          </a:prstGeom>
        </p:spPr>
      </p:pic>
      <p:pic>
        <p:nvPicPr>
          <p:cNvPr id="8" name="Picture 7">
            <a:extLst>
              <a:ext uri="{FF2B5EF4-FFF2-40B4-BE49-F238E27FC236}">
                <a16:creationId xmlns:a16="http://schemas.microsoft.com/office/drawing/2014/main" id="{838243FA-507C-4A7D-84DE-ED6C3B8E0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 y="5143507"/>
            <a:ext cx="1804296" cy="1804296"/>
          </a:xfrm>
          <a:prstGeom prst="rect">
            <a:avLst/>
          </a:prstGeom>
        </p:spPr>
      </p:pic>
      <p:sp>
        <p:nvSpPr>
          <p:cNvPr id="2" name="TextBox 1">
            <a:extLst>
              <a:ext uri="{FF2B5EF4-FFF2-40B4-BE49-F238E27FC236}">
                <a16:creationId xmlns:a16="http://schemas.microsoft.com/office/drawing/2014/main" id="{0B88B7FD-E610-4E30-AB60-2783044A005B}"/>
              </a:ext>
            </a:extLst>
          </p:cNvPr>
          <p:cNvSpPr txBox="1"/>
          <p:nvPr/>
        </p:nvSpPr>
        <p:spPr>
          <a:xfrm>
            <a:off x="2458215" y="5449669"/>
            <a:ext cx="3986924" cy="1107996"/>
          </a:xfrm>
          <a:prstGeom prst="rect">
            <a:avLst/>
          </a:prstGeom>
          <a:noFill/>
        </p:spPr>
        <p:txBody>
          <a:bodyPr wrap="none" rtlCol="0">
            <a:spAutoFit/>
          </a:bodyPr>
          <a:lstStyle/>
          <a:p>
            <a:pPr algn="ctr"/>
            <a:r>
              <a:rPr lang="en-US" sz="2200" b="1" i="0" u="none" strike="noStrike" baseline="0" dirty="0">
                <a:latin typeface="SegoeUI,Bold"/>
              </a:rPr>
              <a:t>Interim Joint Committee</a:t>
            </a:r>
          </a:p>
          <a:p>
            <a:pPr algn="ctr"/>
            <a:r>
              <a:rPr lang="en-US" sz="2200" b="1" i="0" u="none" strike="noStrike" baseline="0" dirty="0">
                <a:latin typeface="SegoeUI,Bold"/>
              </a:rPr>
              <a:t>on Veterans, Military Affairs,</a:t>
            </a:r>
          </a:p>
          <a:p>
            <a:pPr algn="ctr"/>
            <a:r>
              <a:rPr lang="en-US" sz="2200" b="1" i="0" u="none" strike="noStrike" baseline="0" dirty="0">
                <a:latin typeface="SegoeUI,Bold"/>
              </a:rPr>
              <a:t>and Public Protection</a:t>
            </a:r>
            <a:endParaRPr lang="en-US" sz="2200" dirty="0"/>
          </a:p>
        </p:txBody>
      </p:sp>
    </p:spTree>
    <p:extLst>
      <p:ext uri="{BB962C8B-B14F-4D97-AF65-F5344CB8AC3E}">
        <p14:creationId xmlns:p14="http://schemas.microsoft.com/office/powerpoint/2010/main" val="224393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FAA71-7476-4ECC-B43F-C6B55C647F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73" y="242"/>
            <a:ext cx="9116478" cy="6770505"/>
          </a:xfrm>
          <a:prstGeom prst="rect">
            <a:avLst/>
          </a:prstGeom>
        </p:spPr>
      </p:pic>
      <p:sp>
        <p:nvSpPr>
          <p:cNvPr id="4" name="Rectangle 3">
            <a:extLst>
              <a:ext uri="{FF2B5EF4-FFF2-40B4-BE49-F238E27FC236}">
                <a16:creationId xmlns:a16="http://schemas.microsoft.com/office/drawing/2014/main" id="{F1923358-A255-465E-992F-7A5D320D7929}"/>
              </a:ext>
            </a:extLst>
          </p:cNvPr>
          <p:cNvSpPr/>
          <p:nvPr/>
        </p:nvSpPr>
        <p:spPr>
          <a:xfrm>
            <a:off x="7353946" y="116237"/>
            <a:ext cx="1790054"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HOMES</a:t>
            </a:r>
          </a:p>
          <a:p>
            <a:pPr algn="ctr"/>
            <a:r>
              <a:rPr lang="en-US" b="1" dirty="0">
                <a:solidFill>
                  <a:schemeClr val="tx1"/>
                </a:solidFill>
              </a:rPr>
              <a:t>ADJACENT TO</a:t>
            </a:r>
          </a:p>
          <a:p>
            <a:pPr algn="ctr"/>
            <a:r>
              <a:rPr lang="en-US" b="1" dirty="0">
                <a:solidFill>
                  <a:schemeClr val="tx1"/>
                </a:solidFill>
              </a:rPr>
              <a:t>FIRING RANGE</a:t>
            </a:r>
          </a:p>
        </p:txBody>
      </p:sp>
    </p:spTree>
    <p:extLst>
      <p:ext uri="{BB962C8B-B14F-4D97-AF65-F5344CB8AC3E}">
        <p14:creationId xmlns:p14="http://schemas.microsoft.com/office/powerpoint/2010/main" val="349032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0CD6-1CD4-4453-A2CF-C4E78475C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022" y="17271"/>
            <a:ext cx="9073955" cy="6706469"/>
          </a:xfrm>
          <a:prstGeom prst="rect">
            <a:avLst/>
          </a:prstGeom>
        </p:spPr>
      </p:pic>
    </p:spTree>
    <p:extLst>
      <p:ext uri="{BB962C8B-B14F-4D97-AF65-F5344CB8AC3E}">
        <p14:creationId xmlns:p14="http://schemas.microsoft.com/office/powerpoint/2010/main" val="201370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FAA71-7476-4ECC-B43F-C6B55C647F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1" y="57104"/>
            <a:ext cx="9116478" cy="6718772"/>
          </a:xfrm>
          <a:prstGeom prst="rect">
            <a:avLst/>
          </a:prstGeom>
        </p:spPr>
      </p:pic>
    </p:spTree>
    <p:extLst>
      <p:ext uri="{BB962C8B-B14F-4D97-AF65-F5344CB8AC3E}">
        <p14:creationId xmlns:p14="http://schemas.microsoft.com/office/powerpoint/2010/main" val="3363886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0CD6-1CD4-4453-A2CF-C4E78475C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456" y="97733"/>
            <a:ext cx="8877086" cy="6545544"/>
          </a:xfrm>
          <a:prstGeom prst="rect">
            <a:avLst/>
          </a:prstGeom>
        </p:spPr>
      </p:pic>
    </p:spTree>
    <p:extLst>
      <p:ext uri="{BB962C8B-B14F-4D97-AF65-F5344CB8AC3E}">
        <p14:creationId xmlns:p14="http://schemas.microsoft.com/office/powerpoint/2010/main" val="369950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0CD6-1CD4-4453-A2CF-C4E78475C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506" y="97733"/>
            <a:ext cx="8862986" cy="6545544"/>
          </a:xfrm>
          <a:prstGeom prst="rect">
            <a:avLst/>
          </a:prstGeom>
        </p:spPr>
      </p:pic>
    </p:spTree>
    <p:extLst>
      <p:ext uri="{BB962C8B-B14F-4D97-AF65-F5344CB8AC3E}">
        <p14:creationId xmlns:p14="http://schemas.microsoft.com/office/powerpoint/2010/main" val="331208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927B1-B66D-42B0-B10C-34D1287DDE2C}"/>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3" name="Rectangle 2">
            <a:extLst>
              <a:ext uri="{FF2B5EF4-FFF2-40B4-BE49-F238E27FC236}">
                <a16:creationId xmlns:a16="http://schemas.microsoft.com/office/drawing/2014/main" id="{C524B2CF-26B7-4D85-8FBC-038102B5089C}"/>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FC27B5F-8702-4B09-9FE0-E99C407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sp>
        <p:nvSpPr>
          <p:cNvPr id="8" name="TextBox 7">
            <a:extLst>
              <a:ext uri="{FF2B5EF4-FFF2-40B4-BE49-F238E27FC236}">
                <a16:creationId xmlns:a16="http://schemas.microsoft.com/office/drawing/2014/main" id="{D82AC006-8DBF-4CCF-AF0F-623203CC758D}"/>
              </a:ext>
            </a:extLst>
          </p:cNvPr>
          <p:cNvSpPr txBox="1"/>
          <p:nvPr/>
        </p:nvSpPr>
        <p:spPr>
          <a:xfrm>
            <a:off x="61630" y="130253"/>
            <a:ext cx="8140525" cy="1152495"/>
          </a:xfrm>
          <a:prstGeom prst="rect">
            <a:avLst/>
          </a:prstGeom>
          <a:noFill/>
        </p:spPr>
        <p:txBody>
          <a:bodyPr wrap="square" rtlCol="0">
            <a:spAutoFit/>
          </a:bodyPr>
          <a:lstStyle/>
          <a:p>
            <a:pPr>
              <a:lnSpc>
                <a:spcPts val="4000"/>
              </a:lnSpc>
            </a:pPr>
            <a:r>
              <a:rPr lang="en-US" sz="4800" b="1" dirty="0">
                <a:solidFill>
                  <a:srgbClr val="FFFF00"/>
                </a:solidFill>
              </a:rPr>
              <a:t>MITIGATION</a:t>
            </a:r>
          </a:p>
          <a:p>
            <a:pPr>
              <a:lnSpc>
                <a:spcPts val="4000"/>
              </a:lnSpc>
            </a:pPr>
            <a:r>
              <a:rPr lang="en-US" sz="4800" b="1" dirty="0">
                <a:solidFill>
                  <a:srgbClr val="FFFF00"/>
                </a:solidFill>
              </a:rPr>
              <a:t>STRATEGIES</a:t>
            </a:r>
          </a:p>
        </p:txBody>
      </p:sp>
      <p:sp>
        <p:nvSpPr>
          <p:cNvPr id="10" name="TextBox 9">
            <a:extLst>
              <a:ext uri="{FF2B5EF4-FFF2-40B4-BE49-F238E27FC236}">
                <a16:creationId xmlns:a16="http://schemas.microsoft.com/office/drawing/2014/main" id="{880B5DED-6FD0-4C20-AE74-E787227C91EA}"/>
              </a:ext>
            </a:extLst>
          </p:cNvPr>
          <p:cNvSpPr txBox="1"/>
          <p:nvPr/>
        </p:nvSpPr>
        <p:spPr>
          <a:xfrm>
            <a:off x="160246" y="1433636"/>
            <a:ext cx="4665251" cy="830997"/>
          </a:xfrm>
          <a:prstGeom prst="rect">
            <a:avLst/>
          </a:prstGeom>
          <a:noFill/>
        </p:spPr>
        <p:txBody>
          <a:bodyPr wrap="none" rtlCol="0">
            <a:spAutoFit/>
          </a:bodyPr>
          <a:lstStyle/>
          <a:p>
            <a:r>
              <a:rPr lang="en-US" sz="4800" dirty="0"/>
              <a:t>General Assembly</a:t>
            </a:r>
          </a:p>
        </p:txBody>
      </p:sp>
      <p:sp>
        <p:nvSpPr>
          <p:cNvPr id="6" name="TextBox 5">
            <a:extLst>
              <a:ext uri="{FF2B5EF4-FFF2-40B4-BE49-F238E27FC236}">
                <a16:creationId xmlns:a16="http://schemas.microsoft.com/office/drawing/2014/main" id="{0E8FE982-F924-4AEF-A122-9DB3BFC52458}"/>
              </a:ext>
            </a:extLst>
          </p:cNvPr>
          <p:cNvSpPr txBox="1"/>
          <p:nvPr/>
        </p:nvSpPr>
        <p:spPr>
          <a:xfrm>
            <a:off x="724606" y="5779779"/>
            <a:ext cx="7972760" cy="523220"/>
          </a:xfrm>
          <a:prstGeom prst="rect">
            <a:avLst/>
          </a:prstGeom>
          <a:noFill/>
        </p:spPr>
        <p:txBody>
          <a:bodyPr wrap="none" rtlCol="0">
            <a:spAutoFit/>
          </a:bodyPr>
          <a:lstStyle/>
          <a:p>
            <a:r>
              <a:rPr lang="en-US" sz="2800" dirty="0"/>
              <a:t>FORM 402 - </a:t>
            </a:r>
            <a:r>
              <a:rPr lang="en-US" sz="2800" i="1" dirty="0"/>
              <a:t>Seller’s Disclosure of Property Conditions </a:t>
            </a:r>
          </a:p>
        </p:txBody>
      </p:sp>
      <p:sp>
        <p:nvSpPr>
          <p:cNvPr id="4" name="TextBox 3">
            <a:extLst>
              <a:ext uri="{FF2B5EF4-FFF2-40B4-BE49-F238E27FC236}">
                <a16:creationId xmlns:a16="http://schemas.microsoft.com/office/drawing/2014/main" id="{BBE196EA-C6E0-4395-9EDB-416116629B1A}"/>
              </a:ext>
            </a:extLst>
          </p:cNvPr>
          <p:cNvSpPr txBox="1"/>
          <p:nvPr/>
        </p:nvSpPr>
        <p:spPr>
          <a:xfrm>
            <a:off x="238849" y="5123268"/>
            <a:ext cx="7128362" cy="707886"/>
          </a:xfrm>
          <a:prstGeom prst="rect">
            <a:avLst/>
          </a:prstGeom>
          <a:noFill/>
        </p:spPr>
        <p:txBody>
          <a:bodyPr wrap="none" rtlCol="0">
            <a:sp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Kentucky Real Estate Commission</a:t>
            </a:r>
            <a:endParaRPr lang="en-US" sz="4000" dirty="0"/>
          </a:p>
        </p:txBody>
      </p:sp>
      <p:sp>
        <p:nvSpPr>
          <p:cNvPr id="5" name="TextBox 4">
            <a:extLst>
              <a:ext uri="{FF2B5EF4-FFF2-40B4-BE49-F238E27FC236}">
                <a16:creationId xmlns:a16="http://schemas.microsoft.com/office/drawing/2014/main" id="{B13287E5-C36C-44B2-B30F-C148B86FD4E0}"/>
              </a:ext>
            </a:extLst>
          </p:cNvPr>
          <p:cNvSpPr txBox="1"/>
          <p:nvPr/>
        </p:nvSpPr>
        <p:spPr>
          <a:xfrm>
            <a:off x="117979" y="2108639"/>
            <a:ext cx="9330631" cy="584775"/>
          </a:xfrm>
          <a:prstGeom prst="rect">
            <a:avLst/>
          </a:prstGeom>
          <a:noFill/>
        </p:spPr>
        <p:txBody>
          <a:bodyPr wrap="none" rtlCol="0">
            <a:spAutoFit/>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KRS-324.360 </a:t>
            </a:r>
            <a:r>
              <a:rPr lang="en-US" sz="3200" i="1" dirty="0">
                <a:effectLst/>
                <a:latin typeface="Calibri" panose="020F0502020204030204" pitchFamily="34" charset="0"/>
                <a:ea typeface="Calibri" panose="020F0502020204030204" pitchFamily="34" charset="0"/>
                <a:cs typeface="Times New Roman" panose="02020603050405020304" pitchFamily="18" charset="0"/>
              </a:rPr>
              <a:t>Form for seller’s disclosure of conditions.</a:t>
            </a:r>
            <a:endParaRPr lang="en-US" sz="3200" i="1" dirty="0"/>
          </a:p>
        </p:txBody>
      </p:sp>
      <p:sp>
        <p:nvSpPr>
          <p:cNvPr id="11" name="TextBox 10">
            <a:extLst>
              <a:ext uri="{FF2B5EF4-FFF2-40B4-BE49-F238E27FC236}">
                <a16:creationId xmlns:a16="http://schemas.microsoft.com/office/drawing/2014/main" id="{8CC6B3C9-7FF6-4158-A85F-8275256A453D}"/>
              </a:ext>
            </a:extLst>
          </p:cNvPr>
          <p:cNvSpPr txBox="1"/>
          <p:nvPr/>
        </p:nvSpPr>
        <p:spPr>
          <a:xfrm>
            <a:off x="236483" y="2530366"/>
            <a:ext cx="9000413" cy="2677656"/>
          </a:xfrm>
          <a:prstGeom prst="rect">
            <a:avLst/>
          </a:prstGeom>
          <a:noFill/>
        </p:spPr>
        <p:txBody>
          <a:bodyPr wrap="none" rtlCol="0">
            <a:spAutoFit/>
          </a:bodyPr>
          <a:lstStyle/>
          <a:p>
            <a:r>
              <a:rPr lang="en-US" sz="2400" b="0" i="0" u="none" strike="noStrike" baseline="0" dirty="0">
                <a:solidFill>
                  <a:srgbClr val="000000"/>
                </a:solidFill>
                <a:latin typeface="Times New Roman" panose="02020603050405020304" pitchFamily="18" charset="0"/>
              </a:rPr>
              <a:t>(3) The form shall provide for disclosure by the seller of the following: </a:t>
            </a:r>
          </a:p>
          <a:p>
            <a:pPr lvl="1"/>
            <a:r>
              <a:rPr lang="en-US" sz="2400" b="0" i="0" u="none" strike="noStrike" baseline="0" dirty="0">
                <a:solidFill>
                  <a:srgbClr val="000000"/>
                </a:solidFill>
                <a:latin typeface="Times New Roman" panose="02020603050405020304" pitchFamily="18" charset="0"/>
              </a:rPr>
              <a:t>(a) Basement condition and whether it leaks; </a:t>
            </a:r>
          </a:p>
          <a:p>
            <a:pPr lvl="1"/>
            <a:r>
              <a:rPr lang="en-US" sz="2400" b="0" i="0" u="none" strike="noStrike" baseline="0" dirty="0">
                <a:solidFill>
                  <a:srgbClr val="000000"/>
                </a:solidFill>
                <a:latin typeface="Times New Roman" panose="02020603050405020304" pitchFamily="18" charset="0"/>
              </a:rPr>
              <a:t>(b) Roof condition and whether it leaks; </a:t>
            </a:r>
          </a:p>
          <a:p>
            <a:pPr lvl="1"/>
            <a:r>
              <a:rPr lang="en-US" sz="2400" b="0" i="0" u="none" strike="noStrike" baseline="0" dirty="0">
                <a:solidFill>
                  <a:srgbClr val="000000"/>
                </a:solidFill>
                <a:latin typeface="Times New Roman" panose="02020603050405020304" pitchFamily="18" charset="0"/>
              </a:rPr>
              <a:t>(c) Source and condition of water supply; </a:t>
            </a:r>
          </a:p>
          <a:p>
            <a:pPr lvl="1"/>
            <a:r>
              <a:rPr lang="en-US" sz="2400" b="0" i="0" u="none" strike="noStrike" baseline="0" dirty="0">
                <a:solidFill>
                  <a:srgbClr val="000000"/>
                </a:solidFill>
                <a:latin typeface="Times New Roman" panose="02020603050405020304" pitchFamily="18" charset="0"/>
              </a:rPr>
              <a:t>(d) Source and condition of sewage service; </a:t>
            </a:r>
          </a:p>
          <a:p>
            <a:pPr lvl="1"/>
            <a:r>
              <a:rPr lang="en-US" sz="2400" b="0" i="0" u="none" strike="noStrike" baseline="0" dirty="0">
                <a:solidFill>
                  <a:srgbClr val="000000"/>
                </a:solidFill>
                <a:latin typeface="Times New Roman" panose="02020603050405020304" pitchFamily="18" charset="0"/>
              </a:rPr>
              <a:t>(e) Working condition of component systems; and </a:t>
            </a:r>
          </a:p>
          <a:p>
            <a:pPr lvl="1"/>
            <a:r>
              <a:rPr lang="en-US" sz="2400" b="0" i="0" u="none" strike="noStrike" baseline="0" dirty="0">
                <a:solidFill>
                  <a:srgbClr val="000000"/>
                </a:solidFill>
                <a:latin typeface="Times New Roman" panose="02020603050405020304" pitchFamily="18" charset="0"/>
              </a:rPr>
              <a:t>(f) Other matters the commission deems appropriate. </a:t>
            </a:r>
            <a:endParaRPr lang="en-US" sz="2400" dirty="0"/>
          </a:p>
        </p:txBody>
      </p:sp>
    </p:spTree>
    <p:extLst>
      <p:ext uri="{BB962C8B-B14F-4D97-AF65-F5344CB8AC3E}">
        <p14:creationId xmlns:p14="http://schemas.microsoft.com/office/powerpoint/2010/main" val="229871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927B1-B66D-42B0-B10C-34D1287DDE2C}"/>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3" name="Rectangle 2">
            <a:extLst>
              <a:ext uri="{FF2B5EF4-FFF2-40B4-BE49-F238E27FC236}">
                <a16:creationId xmlns:a16="http://schemas.microsoft.com/office/drawing/2014/main" id="{C524B2CF-26B7-4D85-8FBC-038102B5089C}"/>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E2A772-B339-4444-8DBA-5593998FA0A7}"/>
              </a:ext>
            </a:extLst>
          </p:cNvPr>
          <p:cNvSpPr txBox="1"/>
          <p:nvPr/>
        </p:nvSpPr>
        <p:spPr>
          <a:xfrm>
            <a:off x="331445" y="187287"/>
            <a:ext cx="8140525" cy="830997"/>
          </a:xfrm>
          <a:prstGeom prst="rect">
            <a:avLst/>
          </a:prstGeom>
          <a:noFill/>
        </p:spPr>
        <p:txBody>
          <a:bodyPr wrap="square" rtlCol="0">
            <a:spAutoFit/>
          </a:bodyPr>
          <a:lstStyle/>
          <a:p>
            <a:r>
              <a:rPr lang="en-US" sz="4800" b="1" dirty="0">
                <a:solidFill>
                  <a:srgbClr val="FFFF00"/>
                </a:solidFill>
              </a:rPr>
              <a:t>CONTACT</a:t>
            </a:r>
          </a:p>
        </p:txBody>
      </p:sp>
      <p:pic>
        <p:nvPicPr>
          <p:cNvPr id="7" name="Picture 6">
            <a:extLst>
              <a:ext uri="{FF2B5EF4-FFF2-40B4-BE49-F238E27FC236}">
                <a16:creationId xmlns:a16="http://schemas.microsoft.com/office/drawing/2014/main" id="{80E307EC-D66C-4DC0-8CC6-802D00671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sp>
        <p:nvSpPr>
          <p:cNvPr id="8" name="TextBox 7">
            <a:extLst>
              <a:ext uri="{FF2B5EF4-FFF2-40B4-BE49-F238E27FC236}">
                <a16:creationId xmlns:a16="http://schemas.microsoft.com/office/drawing/2014/main" id="{1C290C8C-344D-4AC4-BB60-FAC17BCE772B}"/>
              </a:ext>
            </a:extLst>
          </p:cNvPr>
          <p:cNvSpPr txBox="1"/>
          <p:nvPr/>
        </p:nvSpPr>
        <p:spPr>
          <a:xfrm>
            <a:off x="1726290" y="4724686"/>
            <a:ext cx="5676041" cy="923330"/>
          </a:xfrm>
          <a:prstGeom prst="rect">
            <a:avLst/>
          </a:prstGeom>
          <a:noFill/>
        </p:spPr>
        <p:txBody>
          <a:bodyPr wrap="none" rtlCol="0">
            <a:spAutoFit/>
          </a:bodyPr>
          <a:lstStyle/>
          <a:p>
            <a:pPr algn="ctr"/>
            <a:r>
              <a:rPr lang="en-US" sz="5400" i="1" dirty="0"/>
              <a:t>MISSIONKNOX.ORG</a:t>
            </a:r>
          </a:p>
        </p:txBody>
      </p:sp>
      <p:pic>
        <p:nvPicPr>
          <p:cNvPr id="9" name="Picture 8">
            <a:extLst>
              <a:ext uri="{FF2B5EF4-FFF2-40B4-BE49-F238E27FC236}">
                <a16:creationId xmlns:a16="http://schemas.microsoft.com/office/drawing/2014/main" id="{76E865D2-C49F-4C58-B6E3-298D963E6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94" y="1424946"/>
            <a:ext cx="3055614" cy="3055614"/>
          </a:xfrm>
          <a:prstGeom prst="rect">
            <a:avLst/>
          </a:prstGeom>
        </p:spPr>
      </p:pic>
      <p:sp>
        <p:nvSpPr>
          <p:cNvPr id="5" name="TextBox 4">
            <a:extLst>
              <a:ext uri="{FF2B5EF4-FFF2-40B4-BE49-F238E27FC236}">
                <a16:creationId xmlns:a16="http://schemas.microsoft.com/office/drawing/2014/main" id="{5E3C8015-20CF-4143-B114-4903969C8C4B}"/>
              </a:ext>
            </a:extLst>
          </p:cNvPr>
          <p:cNvSpPr txBox="1"/>
          <p:nvPr/>
        </p:nvSpPr>
        <p:spPr>
          <a:xfrm>
            <a:off x="4091940" y="1341120"/>
            <a:ext cx="3554627" cy="3276282"/>
          </a:xfrm>
          <a:prstGeom prst="rect">
            <a:avLst/>
          </a:prstGeom>
          <a:noFill/>
        </p:spPr>
        <p:txBody>
          <a:bodyPr wrap="none" rtlCol="0">
            <a:spAutoFit/>
          </a:bodyPr>
          <a:lstStyle/>
          <a:p>
            <a:pPr>
              <a:lnSpc>
                <a:spcPct val="150000"/>
              </a:lnSpc>
            </a:pPr>
            <a:r>
              <a:rPr lang="en-US" sz="2000" dirty="0"/>
              <a:t>Mike Burress, Executive Director</a:t>
            </a:r>
          </a:p>
          <a:p>
            <a:pPr lvl="1">
              <a:lnSpc>
                <a:spcPct val="150000"/>
              </a:lnSpc>
            </a:pPr>
            <a:r>
              <a:rPr lang="en-US" sz="2000" dirty="0"/>
              <a:t>mike@ltadd.org</a:t>
            </a:r>
          </a:p>
          <a:p>
            <a:pPr lvl="1">
              <a:lnSpc>
                <a:spcPct val="150000"/>
              </a:lnSpc>
            </a:pPr>
            <a:r>
              <a:rPr lang="en-US" sz="2000" dirty="0"/>
              <a:t>270-982-5207</a:t>
            </a:r>
          </a:p>
          <a:p>
            <a:pPr>
              <a:lnSpc>
                <a:spcPct val="150000"/>
              </a:lnSpc>
            </a:pPr>
            <a:endParaRPr lang="en-US" sz="2000" dirty="0"/>
          </a:p>
          <a:p>
            <a:pPr>
              <a:lnSpc>
                <a:spcPct val="150000"/>
              </a:lnSpc>
            </a:pPr>
            <a:r>
              <a:rPr lang="en-US" sz="2000" dirty="0"/>
              <a:t>Mike Robinson, GIS Specialist</a:t>
            </a:r>
          </a:p>
          <a:p>
            <a:pPr lvl="1">
              <a:lnSpc>
                <a:spcPct val="150000"/>
              </a:lnSpc>
            </a:pPr>
            <a:r>
              <a:rPr lang="en-US" sz="2000" dirty="0"/>
              <a:t>mrobinson@ltadd.org</a:t>
            </a:r>
          </a:p>
          <a:p>
            <a:pPr lvl="1">
              <a:lnSpc>
                <a:spcPct val="150000"/>
              </a:lnSpc>
            </a:pPr>
            <a:r>
              <a:rPr lang="en-US" sz="2000" dirty="0"/>
              <a:t>270-982-5255</a:t>
            </a:r>
          </a:p>
        </p:txBody>
      </p:sp>
    </p:spTree>
    <p:extLst>
      <p:ext uri="{BB962C8B-B14F-4D97-AF65-F5344CB8AC3E}">
        <p14:creationId xmlns:p14="http://schemas.microsoft.com/office/powerpoint/2010/main" val="257560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BCD0E-EDFC-4990-9F62-1071DC647517}"/>
              </a:ext>
            </a:extLst>
          </p:cNvPr>
          <p:cNvPicPr>
            <a:picLocks noChangeAspect="1"/>
          </p:cNvPicPr>
          <p:nvPr/>
        </p:nvPicPr>
        <p:blipFill>
          <a:blip r:embed="rId3"/>
          <a:stretch>
            <a:fillRect/>
          </a:stretch>
        </p:blipFill>
        <p:spPr>
          <a:xfrm>
            <a:off x="0" y="864849"/>
            <a:ext cx="9144000" cy="6058198"/>
          </a:xfrm>
          <a:prstGeom prst="rect">
            <a:avLst/>
          </a:prstGeom>
        </p:spPr>
      </p:pic>
      <p:sp>
        <p:nvSpPr>
          <p:cNvPr id="4" name="Rectangle 3">
            <a:extLst>
              <a:ext uri="{FF2B5EF4-FFF2-40B4-BE49-F238E27FC236}">
                <a16:creationId xmlns:a16="http://schemas.microsoft.com/office/drawing/2014/main" id="{2BDF8893-E601-4FA2-B061-049168A295A1}"/>
              </a:ext>
            </a:extLst>
          </p:cNvPr>
          <p:cNvSpPr/>
          <p:nvPr/>
        </p:nvSpPr>
        <p:spPr>
          <a:xfrm>
            <a:off x="0" y="0"/>
            <a:ext cx="9144000" cy="891153"/>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FA3D504-0867-4EF8-B3C3-48C76D210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202" y="0"/>
            <a:ext cx="1859797" cy="906720"/>
          </a:xfrm>
          <a:prstGeom prst="rect">
            <a:avLst/>
          </a:prstGeom>
        </p:spPr>
      </p:pic>
      <p:sp>
        <p:nvSpPr>
          <p:cNvPr id="6" name="TextBox 5">
            <a:extLst>
              <a:ext uri="{FF2B5EF4-FFF2-40B4-BE49-F238E27FC236}">
                <a16:creationId xmlns:a16="http://schemas.microsoft.com/office/drawing/2014/main" id="{C5D047FF-8E28-424C-BC47-2AB567D816AA}"/>
              </a:ext>
            </a:extLst>
          </p:cNvPr>
          <p:cNvSpPr txBox="1"/>
          <p:nvPr/>
        </p:nvSpPr>
        <p:spPr>
          <a:xfrm>
            <a:off x="128246" y="137422"/>
            <a:ext cx="8140525" cy="639534"/>
          </a:xfrm>
          <a:prstGeom prst="rect">
            <a:avLst/>
          </a:prstGeom>
          <a:noFill/>
        </p:spPr>
        <p:txBody>
          <a:bodyPr wrap="square" rtlCol="0">
            <a:spAutoFit/>
          </a:bodyPr>
          <a:lstStyle/>
          <a:p>
            <a:pPr>
              <a:lnSpc>
                <a:spcPts val="4000"/>
              </a:lnSpc>
            </a:pPr>
            <a:r>
              <a:rPr lang="en-US" sz="4800" b="1" dirty="0">
                <a:solidFill>
                  <a:srgbClr val="FFFF00"/>
                </a:solidFill>
              </a:rPr>
              <a:t>ECONOMICS – DoD FY2020</a:t>
            </a:r>
          </a:p>
        </p:txBody>
      </p:sp>
      <p:sp>
        <p:nvSpPr>
          <p:cNvPr id="7" name="TextBox 6">
            <a:extLst>
              <a:ext uri="{FF2B5EF4-FFF2-40B4-BE49-F238E27FC236}">
                <a16:creationId xmlns:a16="http://schemas.microsoft.com/office/drawing/2014/main" id="{CFAF2634-B5CE-4951-A52B-DDD37FEE9A3B}"/>
              </a:ext>
            </a:extLst>
          </p:cNvPr>
          <p:cNvSpPr txBox="1"/>
          <p:nvPr/>
        </p:nvSpPr>
        <p:spPr>
          <a:xfrm>
            <a:off x="2479729" y="1518834"/>
            <a:ext cx="1332416" cy="369332"/>
          </a:xfrm>
          <a:prstGeom prst="rect">
            <a:avLst/>
          </a:prstGeom>
          <a:noFill/>
        </p:spPr>
        <p:txBody>
          <a:bodyPr wrap="none" rtlCol="0">
            <a:spAutoFit/>
          </a:bodyPr>
          <a:lstStyle/>
          <a:p>
            <a:r>
              <a:rPr lang="en-US" b="1" dirty="0">
                <a:solidFill>
                  <a:schemeClr val="bg1"/>
                </a:solidFill>
              </a:rPr>
              <a:t>- KENTUCKY</a:t>
            </a:r>
          </a:p>
        </p:txBody>
      </p:sp>
    </p:spTree>
    <p:extLst>
      <p:ext uri="{BB962C8B-B14F-4D97-AF65-F5344CB8AC3E}">
        <p14:creationId xmlns:p14="http://schemas.microsoft.com/office/powerpoint/2010/main" val="234025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BCD0E-EDFC-4990-9F62-1071DC6475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88621"/>
            <a:ext cx="9144000" cy="5469698"/>
          </a:xfrm>
          <a:prstGeom prst="rect">
            <a:avLst/>
          </a:prstGeom>
        </p:spPr>
      </p:pic>
      <p:sp>
        <p:nvSpPr>
          <p:cNvPr id="4" name="Rectangle 3">
            <a:extLst>
              <a:ext uri="{FF2B5EF4-FFF2-40B4-BE49-F238E27FC236}">
                <a16:creationId xmlns:a16="http://schemas.microsoft.com/office/drawing/2014/main" id="{2BDF8893-E601-4FA2-B061-049168A295A1}"/>
              </a:ext>
            </a:extLst>
          </p:cNvPr>
          <p:cNvSpPr/>
          <p:nvPr/>
        </p:nvSpPr>
        <p:spPr>
          <a:xfrm>
            <a:off x="0" y="0"/>
            <a:ext cx="9144000" cy="891153"/>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FA3D504-0867-4EF8-B3C3-48C76D210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202" y="0"/>
            <a:ext cx="1859797" cy="906720"/>
          </a:xfrm>
          <a:prstGeom prst="rect">
            <a:avLst/>
          </a:prstGeom>
        </p:spPr>
      </p:pic>
      <p:sp>
        <p:nvSpPr>
          <p:cNvPr id="6" name="TextBox 5">
            <a:extLst>
              <a:ext uri="{FF2B5EF4-FFF2-40B4-BE49-F238E27FC236}">
                <a16:creationId xmlns:a16="http://schemas.microsoft.com/office/drawing/2014/main" id="{C5D047FF-8E28-424C-BC47-2AB567D816AA}"/>
              </a:ext>
            </a:extLst>
          </p:cNvPr>
          <p:cNvSpPr txBox="1"/>
          <p:nvPr/>
        </p:nvSpPr>
        <p:spPr>
          <a:xfrm>
            <a:off x="128246" y="137422"/>
            <a:ext cx="8140525" cy="639534"/>
          </a:xfrm>
          <a:prstGeom prst="rect">
            <a:avLst/>
          </a:prstGeom>
          <a:noFill/>
        </p:spPr>
        <p:txBody>
          <a:bodyPr wrap="square" rtlCol="0">
            <a:spAutoFit/>
          </a:bodyPr>
          <a:lstStyle/>
          <a:p>
            <a:pPr>
              <a:lnSpc>
                <a:spcPts val="4000"/>
              </a:lnSpc>
            </a:pPr>
            <a:r>
              <a:rPr lang="en-US" sz="4800" b="1" dirty="0">
                <a:solidFill>
                  <a:srgbClr val="FFFF00"/>
                </a:solidFill>
              </a:rPr>
              <a:t>ECONOMICS – DoD FY2020</a:t>
            </a:r>
          </a:p>
        </p:txBody>
      </p:sp>
      <p:sp>
        <p:nvSpPr>
          <p:cNvPr id="7" name="TextBox 6">
            <a:extLst>
              <a:ext uri="{FF2B5EF4-FFF2-40B4-BE49-F238E27FC236}">
                <a16:creationId xmlns:a16="http://schemas.microsoft.com/office/drawing/2014/main" id="{CFAF2634-B5CE-4951-A52B-DDD37FEE9A3B}"/>
              </a:ext>
            </a:extLst>
          </p:cNvPr>
          <p:cNvSpPr txBox="1"/>
          <p:nvPr/>
        </p:nvSpPr>
        <p:spPr>
          <a:xfrm>
            <a:off x="2479729" y="1518834"/>
            <a:ext cx="1332416" cy="369332"/>
          </a:xfrm>
          <a:prstGeom prst="rect">
            <a:avLst/>
          </a:prstGeom>
          <a:noFill/>
        </p:spPr>
        <p:txBody>
          <a:bodyPr wrap="none" rtlCol="0">
            <a:spAutoFit/>
          </a:bodyPr>
          <a:lstStyle/>
          <a:p>
            <a:r>
              <a:rPr lang="en-US" b="1" dirty="0">
                <a:solidFill>
                  <a:schemeClr val="bg1"/>
                </a:solidFill>
              </a:rPr>
              <a:t>- KENTUCKY</a:t>
            </a:r>
          </a:p>
        </p:txBody>
      </p:sp>
      <p:sp>
        <p:nvSpPr>
          <p:cNvPr id="8" name="TextBox 7">
            <a:extLst>
              <a:ext uri="{FF2B5EF4-FFF2-40B4-BE49-F238E27FC236}">
                <a16:creationId xmlns:a16="http://schemas.microsoft.com/office/drawing/2014/main" id="{6B3F34CF-5B9B-4F4C-8E2C-16F76DDEB226}"/>
              </a:ext>
            </a:extLst>
          </p:cNvPr>
          <p:cNvSpPr txBox="1"/>
          <p:nvPr/>
        </p:nvSpPr>
        <p:spPr>
          <a:xfrm>
            <a:off x="2415152" y="1004807"/>
            <a:ext cx="1332416" cy="369332"/>
          </a:xfrm>
          <a:prstGeom prst="rect">
            <a:avLst/>
          </a:prstGeom>
          <a:noFill/>
        </p:spPr>
        <p:txBody>
          <a:bodyPr wrap="none" rtlCol="0">
            <a:spAutoFit/>
          </a:bodyPr>
          <a:lstStyle/>
          <a:p>
            <a:r>
              <a:rPr lang="en-US" b="1" dirty="0">
                <a:solidFill>
                  <a:schemeClr val="bg1"/>
                </a:solidFill>
              </a:rPr>
              <a:t>- KENTUCKY</a:t>
            </a:r>
          </a:p>
        </p:txBody>
      </p:sp>
    </p:spTree>
    <p:extLst>
      <p:ext uri="{BB962C8B-B14F-4D97-AF65-F5344CB8AC3E}">
        <p14:creationId xmlns:p14="http://schemas.microsoft.com/office/powerpoint/2010/main" val="144185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21F37-662C-4801-9D05-8D77EBEA5620}"/>
              </a:ext>
            </a:extLst>
          </p:cNvPr>
          <p:cNvPicPr>
            <a:picLocks noChangeAspect="1"/>
          </p:cNvPicPr>
          <p:nvPr/>
        </p:nvPicPr>
        <p:blipFill>
          <a:blip r:embed="rId3"/>
          <a:stretch>
            <a:fillRect/>
          </a:stretch>
        </p:blipFill>
        <p:spPr>
          <a:xfrm>
            <a:off x="679436" y="1438469"/>
            <a:ext cx="7748284" cy="5420736"/>
          </a:xfrm>
          <a:prstGeom prst="rect">
            <a:avLst/>
          </a:prstGeom>
        </p:spPr>
      </p:pic>
      <p:sp>
        <p:nvSpPr>
          <p:cNvPr id="3" name="TextBox 2">
            <a:extLst>
              <a:ext uri="{FF2B5EF4-FFF2-40B4-BE49-F238E27FC236}">
                <a16:creationId xmlns:a16="http://schemas.microsoft.com/office/drawing/2014/main" id="{A203B7AD-7B8B-4CDD-872D-B8B12713616F}"/>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4" name="Rectangle 3">
            <a:extLst>
              <a:ext uri="{FF2B5EF4-FFF2-40B4-BE49-F238E27FC236}">
                <a16:creationId xmlns:a16="http://schemas.microsoft.com/office/drawing/2014/main" id="{CF7CF856-233B-4543-B061-A03015871B9B}"/>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794DC7-9DA6-428D-B7F4-413FA44B5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sp>
        <p:nvSpPr>
          <p:cNvPr id="6" name="TextBox 5">
            <a:extLst>
              <a:ext uri="{FF2B5EF4-FFF2-40B4-BE49-F238E27FC236}">
                <a16:creationId xmlns:a16="http://schemas.microsoft.com/office/drawing/2014/main" id="{67D2FA67-F5B6-47DA-A9CA-6D344EDF684D}"/>
              </a:ext>
            </a:extLst>
          </p:cNvPr>
          <p:cNvSpPr txBox="1"/>
          <p:nvPr/>
        </p:nvSpPr>
        <p:spPr>
          <a:xfrm>
            <a:off x="128246" y="137422"/>
            <a:ext cx="8140525" cy="1152495"/>
          </a:xfrm>
          <a:prstGeom prst="rect">
            <a:avLst/>
          </a:prstGeom>
          <a:noFill/>
        </p:spPr>
        <p:txBody>
          <a:bodyPr wrap="square" rtlCol="0">
            <a:spAutoFit/>
          </a:bodyPr>
          <a:lstStyle/>
          <a:p>
            <a:pPr>
              <a:lnSpc>
                <a:spcPts val="4000"/>
              </a:lnSpc>
            </a:pPr>
            <a:r>
              <a:rPr lang="en-US" sz="4800" b="1" dirty="0">
                <a:solidFill>
                  <a:srgbClr val="FFFF00"/>
                </a:solidFill>
              </a:rPr>
              <a:t>ECONOMICS –</a:t>
            </a:r>
          </a:p>
          <a:p>
            <a:pPr>
              <a:lnSpc>
                <a:spcPts val="4000"/>
              </a:lnSpc>
            </a:pPr>
            <a:r>
              <a:rPr lang="en-US" sz="4800" b="1" dirty="0">
                <a:solidFill>
                  <a:srgbClr val="FFFF00"/>
                </a:solidFill>
              </a:rPr>
              <a:t>Employment </a:t>
            </a:r>
          </a:p>
        </p:txBody>
      </p:sp>
      <p:sp>
        <p:nvSpPr>
          <p:cNvPr id="7" name="TextBox 6">
            <a:extLst>
              <a:ext uri="{FF2B5EF4-FFF2-40B4-BE49-F238E27FC236}">
                <a16:creationId xmlns:a16="http://schemas.microsoft.com/office/drawing/2014/main" id="{194CE670-D87C-4312-B0DC-C1FBC15AB395}"/>
              </a:ext>
            </a:extLst>
          </p:cNvPr>
          <p:cNvSpPr txBox="1"/>
          <p:nvPr/>
        </p:nvSpPr>
        <p:spPr>
          <a:xfrm>
            <a:off x="4594860" y="2529840"/>
            <a:ext cx="4245073" cy="1200329"/>
          </a:xfrm>
          <a:prstGeom prst="rect">
            <a:avLst/>
          </a:prstGeom>
          <a:solidFill>
            <a:srgbClr val="FFC000"/>
          </a:solidFill>
          <a:ln w="19050">
            <a:solidFill>
              <a:srgbClr val="76A27B"/>
            </a:solidFill>
          </a:ln>
        </p:spPr>
        <p:txBody>
          <a:bodyPr wrap="none" rtlCol="0">
            <a:spAutoFit/>
          </a:bodyPr>
          <a:lstStyle/>
          <a:p>
            <a:r>
              <a:rPr lang="en-US" sz="2400" i="1" dirty="0"/>
              <a:t>FORT KNOX</a:t>
            </a:r>
          </a:p>
          <a:p>
            <a:r>
              <a:rPr lang="en-US" sz="2400" i="1" dirty="0"/>
              <a:t>Annual Expenditures $2.6 Billion,</a:t>
            </a:r>
          </a:p>
          <a:p>
            <a:r>
              <a:rPr lang="en-US" sz="2400" i="1" dirty="0"/>
              <a:t>including $750 Million in payroll.</a:t>
            </a:r>
          </a:p>
        </p:txBody>
      </p:sp>
    </p:spTree>
    <p:extLst>
      <p:ext uri="{BB962C8B-B14F-4D97-AF65-F5344CB8AC3E}">
        <p14:creationId xmlns:p14="http://schemas.microsoft.com/office/powerpoint/2010/main" val="353117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5FE37-6DC0-41BC-BFAC-6E0C8A194D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11" y="146778"/>
            <a:ext cx="9128777" cy="6564443"/>
          </a:xfrm>
          <a:prstGeom prst="rect">
            <a:avLst/>
          </a:prstGeom>
        </p:spPr>
      </p:pic>
      <p:sp>
        <p:nvSpPr>
          <p:cNvPr id="2" name="Rectangle 1">
            <a:extLst>
              <a:ext uri="{FF2B5EF4-FFF2-40B4-BE49-F238E27FC236}">
                <a16:creationId xmlns:a16="http://schemas.microsoft.com/office/drawing/2014/main" id="{5A071491-6028-4D22-B6D3-7863F63361F9}"/>
              </a:ext>
            </a:extLst>
          </p:cNvPr>
          <p:cNvSpPr/>
          <p:nvPr/>
        </p:nvSpPr>
        <p:spPr>
          <a:xfrm>
            <a:off x="7338447" y="240224"/>
            <a:ext cx="1712563" cy="105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2F8A1F4-B670-48F9-A181-2C7B71CB28F7}"/>
              </a:ext>
            </a:extLst>
          </p:cNvPr>
          <p:cNvSpPr txBox="1"/>
          <p:nvPr/>
        </p:nvSpPr>
        <p:spPr>
          <a:xfrm>
            <a:off x="7588241" y="77496"/>
            <a:ext cx="1141980" cy="1384995"/>
          </a:xfrm>
          <a:prstGeom prst="rect">
            <a:avLst/>
          </a:prstGeom>
          <a:noFill/>
        </p:spPr>
        <p:txBody>
          <a:bodyPr wrap="none" rtlCol="0">
            <a:spAutoFit/>
          </a:bodyPr>
          <a:lstStyle/>
          <a:p>
            <a:pPr algn="ctr"/>
            <a:r>
              <a:rPr lang="en-US" sz="2800" dirty="0">
                <a:solidFill>
                  <a:schemeClr val="tx1"/>
                </a:solidFill>
              </a:rPr>
              <a:t>CUP</a:t>
            </a:r>
          </a:p>
          <a:p>
            <a:pPr algn="ctr"/>
            <a:r>
              <a:rPr lang="en-US" sz="2800" dirty="0">
                <a:solidFill>
                  <a:schemeClr val="tx1"/>
                </a:solidFill>
              </a:rPr>
              <a:t>STUDY</a:t>
            </a:r>
          </a:p>
          <a:p>
            <a:pPr algn="ctr"/>
            <a:r>
              <a:rPr lang="en-US" sz="2800" dirty="0">
                <a:solidFill>
                  <a:schemeClr val="tx1"/>
                </a:solidFill>
              </a:rPr>
              <a:t>AREA</a:t>
            </a:r>
          </a:p>
        </p:txBody>
      </p:sp>
    </p:spTree>
    <p:extLst>
      <p:ext uri="{BB962C8B-B14F-4D97-AF65-F5344CB8AC3E}">
        <p14:creationId xmlns:p14="http://schemas.microsoft.com/office/powerpoint/2010/main" val="42175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927B1-B66D-42B0-B10C-34D1287DDE2C}"/>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3" name="Rectangle 2">
            <a:extLst>
              <a:ext uri="{FF2B5EF4-FFF2-40B4-BE49-F238E27FC236}">
                <a16:creationId xmlns:a16="http://schemas.microsoft.com/office/drawing/2014/main" id="{C524B2CF-26B7-4D85-8FBC-038102B5089C}"/>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B49689-E6B4-4028-87B3-4D610929F347}"/>
              </a:ext>
            </a:extLst>
          </p:cNvPr>
          <p:cNvSpPr txBox="1"/>
          <p:nvPr/>
        </p:nvSpPr>
        <p:spPr>
          <a:xfrm>
            <a:off x="0" y="158758"/>
            <a:ext cx="8140525" cy="1152495"/>
          </a:xfrm>
          <a:prstGeom prst="rect">
            <a:avLst/>
          </a:prstGeom>
          <a:noFill/>
        </p:spPr>
        <p:txBody>
          <a:bodyPr wrap="square" rtlCol="0">
            <a:spAutoFit/>
          </a:bodyPr>
          <a:lstStyle/>
          <a:p>
            <a:pPr>
              <a:lnSpc>
                <a:spcPts val="4000"/>
              </a:lnSpc>
            </a:pPr>
            <a:r>
              <a:rPr lang="en-US" sz="4800" b="1" dirty="0">
                <a:solidFill>
                  <a:srgbClr val="FFFF00"/>
                </a:solidFill>
              </a:rPr>
              <a:t>POPULATION –</a:t>
            </a:r>
          </a:p>
          <a:p>
            <a:pPr>
              <a:lnSpc>
                <a:spcPts val="4000"/>
              </a:lnSpc>
            </a:pPr>
            <a:r>
              <a:rPr lang="en-US" sz="4800" b="1" dirty="0">
                <a:solidFill>
                  <a:srgbClr val="FFFF00"/>
                </a:solidFill>
              </a:rPr>
              <a:t>Four County CUP Study</a:t>
            </a:r>
          </a:p>
        </p:txBody>
      </p:sp>
      <p:pic>
        <p:nvPicPr>
          <p:cNvPr id="7" name="Picture 6">
            <a:extLst>
              <a:ext uri="{FF2B5EF4-FFF2-40B4-BE49-F238E27FC236}">
                <a16:creationId xmlns:a16="http://schemas.microsoft.com/office/drawing/2014/main" id="{0FC27B5F-8702-4B09-9FE0-E99C407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pic>
        <p:nvPicPr>
          <p:cNvPr id="20" name="Picture 19">
            <a:extLst>
              <a:ext uri="{FF2B5EF4-FFF2-40B4-BE49-F238E27FC236}">
                <a16:creationId xmlns:a16="http://schemas.microsoft.com/office/drawing/2014/main" id="{C13D2BDA-01F4-4A57-A189-06E67352FD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05264" y="1392358"/>
            <a:ext cx="8573738" cy="5336102"/>
          </a:xfrm>
          <a:prstGeom prst="rect">
            <a:avLst/>
          </a:prstGeom>
        </p:spPr>
      </p:pic>
    </p:spTree>
    <p:extLst>
      <p:ext uri="{BB962C8B-B14F-4D97-AF65-F5344CB8AC3E}">
        <p14:creationId xmlns:p14="http://schemas.microsoft.com/office/powerpoint/2010/main" val="72399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927B1-B66D-42B0-B10C-34D1287DDE2C}"/>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3" name="Rectangle 2">
            <a:extLst>
              <a:ext uri="{FF2B5EF4-FFF2-40B4-BE49-F238E27FC236}">
                <a16:creationId xmlns:a16="http://schemas.microsoft.com/office/drawing/2014/main" id="{C524B2CF-26B7-4D85-8FBC-038102B5089C}"/>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B49689-E6B4-4028-87B3-4D610929F347}"/>
              </a:ext>
            </a:extLst>
          </p:cNvPr>
          <p:cNvSpPr txBox="1"/>
          <p:nvPr/>
        </p:nvSpPr>
        <p:spPr>
          <a:xfrm>
            <a:off x="0" y="158758"/>
            <a:ext cx="8140525" cy="1665456"/>
          </a:xfrm>
          <a:prstGeom prst="rect">
            <a:avLst/>
          </a:prstGeom>
          <a:noFill/>
        </p:spPr>
        <p:txBody>
          <a:bodyPr wrap="square" rtlCol="0">
            <a:spAutoFit/>
          </a:bodyPr>
          <a:lstStyle/>
          <a:p>
            <a:pPr>
              <a:lnSpc>
                <a:spcPts val="4000"/>
              </a:lnSpc>
            </a:pPr>
            <a:r>
              <a:rPr lang="en-US" sz="4800" b="1" dirty="0">
                <a:solidFill>
                  <a:srgbClr val="FFFF00"/>
                </a:solidFill>
              </a:rPr>
              <a:t>POPULATION –</a:t>
            </a:r>
          </a:p>
          <a:p>
            <a:pPr>
              <a:lnSpc>
                <a:spcPts val="4000"/>
              </a:lnSpc>
            </a:pPr>
            <a:r>
              <a:rPr lang="en-US" sz="4800" b="1" dirty="0">
                <a:solidFill>
                  <a:srgbClr val="FFFF00"/>
                </a:solidFill>
              </a:rPr>
              <a:t>Proximity to Fort Knox</a:t>
            </a:r>
          </a:p>
          <a:p>
            <a:pPr>
              <a:lnSpc>
                <a:spcPts val="4000"/>
              </a:lnSpc>
            </a:pPr>
            <a:endParaRPr lang="en-US" sz="4800" b="1" dirty="0">
              <a:solidFill>
                <a:srgbClr val="FFFF00"/>
              </a:solidFill>
            </a:endParaRPr>
          </a:p>
        </p:txBody>
      </p:sp>
      <p:pic>
        <p:nvPicPr>
          <p:cNvPr id="7" name="Picture 6">
            <a:extLst>
              <a:ext uri="{FF2B5EF4-FFF2-40B4-BE49-F238E27FC236}">
                <a16:creationId xmlns:a16="http://schemas.microsoft.com/office/drawing/2014/main" id="{0FC27B5F-8702-4B09-9FE0-E99C407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sp>
        <p:nvSpPr>
          <p:cNvPr id="9" name="TextBox 8">
            <a:extLst>
              <a:ext uri="{FF2B5EF4-FFF2-40B4-BE49-F238E27FC236}">
                <a16:creationId xmlns:a16="http://schemas.microsoft.com/office/drawing/2014/main" id="{8BC67ACA-F50B-4496-BD36-BA1CFA2EEF2D}"/>
              </a:ext>
            </a:extLst>
          </p:cNvPr>
          <p:cNvSpPr txBox="1"/>
          <p:nvPr/>
        </p:nvSpPr>
        <p:spPr>
          <a:xfrm>
            <a:off x="253919" y="6464395"/>
            <a:ext cx="5399235" cy="246221"/>
          </a:xfrm>
          <a:prstGeom prst="rect">
            <a:avLst/>
          </a:prstGeom>
          <a:noFill/>
        </p:spPr>
        <p:txBody>
          <a:bodyPr wrap="none" rtlCol="0">
            <a:spAutoFit/>
          </a:bodyPr>
          <a:lstStyle/>
          <a:p>
            <a:r>
              <a:rPr lang="en-US" sz="1000" b="0" i="0" u="none" strike="noStrike" dirty="0">
                <a:solidFill>
                  <a:srgbClr val="000000"/>
                </a:solidFill>
                <a:effectLst/>
                <a:latin typeface="Calibri" panose="020F0502020204030204" pitchFamily="34" charset="0"/>
              </a:rPr>
              <a:t>Source:  </a:t>
            </a:r>
            <a:r>
              <a:rPr lang="en-US" sz="1000" b="0" i="1" u="none" strike="noStrike" dirty="0">
                <a:solidFill>
                  <a:srgbClr val="000000"/>
                </a:solidFill>
                <a:effectLst/>
                <a:latin typeface="Calibri" panose="020F0502020204030204" pitchFamily="34" charset="0"/>
              </a:rPr>
              <a:t>U.S. Census, Decennial Census.  Selection method block polygon centroid withing buffer zone.</a:t>
            </a:r>
            <a:endParaRPr lang="en-US" sz="1200" i="1" dirty="0"/>
          </a:p>
        </p:txBody>
      </p:sp>
      <p:pic>
        <p:nvPicPr>
          <p:cNvPr id="8" name="Picture 7">
            <a:extLst>
              <a:ext uri="{FF2B5EF4-FFF2-40B4-BE49-F238E27FC236}">
                <a16:creationId xmlns:a16="http://schemas.microsoft.com/office/drawing/2014/main" id="{E3A1BB23-7D79-4607-BF49-D197EFB94B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22008" y="1442443"/>
            <a:ext cx="7733716" cy="5017483"/>
          </a:xfrm>
          <a:prstGeom prst="rect">
            <a:avLst/>
          </a:prstGeom>
        </p:spPr>
      </p:pic>
    </p:spTree>
    <p:extLst>
      <p:ext uri="{BB962C8B-B14F-4D97-AF65-F5344CB8AC3E}">
        <p14:creationId xmlns:p14="http://schemas.microsoft.com/office/powerpoint/2010/main" val="270993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6A58B-C031-4DB4-9EB0-2B6BFE56B34C}"/>
              </a:ext>
            </a:extLst>
          </p:cNvPr>
          <p:cNvPicPr>
            <a:picLocks noChangeAspect="1"/>
          </p:cNvPicPr>
          <p:nvPr/>
        </p:nvPicPr>
        <p:blipFill>
          <a:blip r:embed="rId3"/>
          <a:stretch>
            <a:fillRect/>
          </a:stretch>
        </p:blipFill>
        <p:spPr>
          <a:xfrm>
            <a:off x="0" y="45275"/>
            <a:ext cx="9144000" cy="6767450"/>
          </a:xfrm>
          <a:prstGeom prst="rect">
            <a:avLst/>
          </a:prstGeom>
        </p:spPr>
      </p:pic>
    </p:spTree>
    <p:extLst>
      <p:ext uri="{BB962C8B-B14F-4D97-AF65-F5344CB8AC3E}">
        <p14:creationId xmlns:p14="http://schemas.microsoft.com/office/powerpoint/2010/main" val="74939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927B1-B66D-42B0-B10C-34D1287DDE2C}"/>
              </a:ext>
            </a:extLst>
          </p:cNvPr>
          <p:cNvSpPr txBox="1"/>
          <p:nvPr/>
        </p:nvSpPr>
        <p:spPr>
          <a:xfrm>
            <a:off x="672029" y="407624"/>
            <a:ext cx="2587375" cy="369332"/>
          </a:xfrm>
          <a:prstGeom prst="rect">
            <a:avLst/>
          </a:prstGeom>
          <a:noFill/>
        </p:spPr>
        <p:txBody>
          <a:bodyPr wrap="none" rtlCol="0">
            <a:spAutoFit/>
          </a:bodyPr>
          <a:lstStyle/>
          <a:p>
            <a:r>
              <a:rPr lang="en-US" dirty="0"/>
              <a:t>Welcome &amp; Introductions</a:t>
            </a:r>
          </a:p>
        </p:txBody>
      </p:sp>
      <p:sp>
        <p:nvSpPr>
          <p:cNvPr id="3" name="Rectangle 2">
            <a:extLst>
              <a:ext uri="{FF2B5EF4-FFF2-40B4-BE49-F238E27FC236}">
                <a16:creationId xmlns:a16="http://schemas.microsoft.com/office/drawing/2014/main" id="{C524B2CF-26B7-4D85-8FBC-038102B5089C}"/>
              </a:ext>
            </a:extLst>
          </p:cNvPr>
          <p:cNvSpPr/>
          <p:nvPr/>
        </p:nvSpPr>
        <p:spPr>
          <a:xfrm>
            <a:off x="0" y="0"/>
            <a:ext cx="9144000" cy="1333041"/>
          </a:xfrm>
          <a:prstGeom prst="rect">
            <a:avLst/>
          </a:prstGeom>
          <a:solidFill>
            <a:srgbClr val="76A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FC27B5F-8702-4B09-9FE0-E99C407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0"/>
            <a:ext cx="2733040" cy="1332458"/>
          </a:xfrm>
          <a:prstGeom prst="rect">
            <a:avLst/>
          </a:prstGeom>
        </p:spPr>
      </p:pic>
      <p:sp>
        <p:nvSpPr>
          <p:cNvPr id="13" name="TextBox 12">
            <a:extLst>
              <a:ext uri="{FF2B5EF4-FFF2-40B4-BE49-F238E27FC236}">
                <a16:creationId xmlns:a16="http://schemas.microsoft.com/office/drawing/2014/main" id="{68A8500F-407E-4E90-9FD7-D545F5A0151E}"/>
              </a:ext>
            </a:extLst>
          </p:cNvPr>
          <p:cNvSpPr txBox="1"/>
          <p:nvPr/>
        </p:nvSpPr>
        <p:spPr>
          <a:xfrm>
            <a:off x="128246" y="137422"/>
            <a:ext cx="8140525" cy="1152495"/>
          </a:xfrm>
          <a:prstGeom prst="rect">
            <a:avLst/>
          </a:prstGeom>
          <a:noFill/>
        </p:spPr>
        <p:txBody>
          <a:bodyPr wrap="square" rtlCol="0">
            <a:spAutoFit/>
          </a:bodyPr>
          <a:lstStyle/>
          <a:p>
            <a:pPr>
              <a:lnSpc>
                <a:spcPts val="4000"/>
              </a:lnSpc>
            </a:pPr>
            <a:r>
              <a:rPr lang="en-US" sz="4800" b="1" dirty="0">
                <a:solidFill>
                  <a:srgbClr val="FFFF00"/>
                </a:solidFill>
              </a:rPr>
              <a:t>LAND USE CONCERNS –</a:t>
            </a:r>
          </a:p>
          <a:p>
            <a:pPr>
              <a:lnSpc>
                <a:spcPts val="4000"/>
              </a:lnSpc>
            </a:pPr>
            <a:r>
              <a:rPr lang="en-US" sz="4000" b="1" dirty="0">
                <a:solidFill>
                  <a:srgbClr val="FFFF00"/>
                </a:solidFill>
              </a:rPr>
              <a:t>Building “against the fence”</a:t>
            </a:r>
          </a:p>
        </p:txBody>
      </p:sp>
      <p:pic>
        <p:nvPicPr>
          <p:cNvPr id="5" name="Picture 4">
            <a:extLst>
              <a:ext uri="{FF2B5EF4-FFF2-40B4-BE49-F238E27FC236}">
                <a16:creationId xmlns:a16="http://schemas.microsoft.com/office/drawing/2014/main" id="{13BE6191-442B-48F5-8251-051D438405A8}"/>
              </a:ext>
            </a:extLst>
          </p:cNvPr>
          <p:cNvPicPr>
            <a:picLocks noChangeAspect="1"/>
          </p:cNvPicPr>
          <p:nvPr/>
        </p:nvPicPr>
        <p:blipFill>
          <a:blip r:embed="rId4"/>
          <a:stretch>
            <a:fillRect/>
          </a:stretch>
        </p:blipFill>
        <p:spPr>
          <a:xfrm>
            <a:off x="125092" y="1395805"/>
            <a:ext cx="4413352" cy="3353867"/>
          </a:xfrm>
          <a:prstGeom prst="rect">
            <a:avLst/>
          </a:prstGeom>
        </p:spPr>
      </p:pic>
      <p:pic>
        <p:nvPicPr>
          <p:cNvPr id="8" name="Picture 7">
            <a:extLst>
              <a:ext uri="{FF2B5EF4-FFF2-40B4-BE49-F238E27FC236}">
                <a16:creationId xmlns:a16="http://schemas.microsoft.com/office/drawing/2014/main" id="{5D9326DE-F24B-4FF0-9994-8F01AAAA74FC}"/>
              </a:ext>
            </a:extLst>
          </p:cNvPr>
          <p:cNvPicPr>
            <a:picLocks noChangeAspect="1"/>
          </p:cNvPicPr>
          <p:nvPr/>
        </p:nvPicPr>
        <p:blipFill>
          <a:blip r:embed="rId5"/>
          <a:stretch>
            <a:fillRect/>
          </a:stretch>
        </p:blipFill>
        <p:spPr>
          <a:xfrm>
            <a:off x="4582764" y="3313651"/>
            <a:ext cx="4475380" cy="3060627"/>
          </a:xfrm>
          <a:prstGeom prst="rect">
            <a:avLst/>
          </a:prstGeom>
        </p:spPr>
      </p:pic>
    </p:spTree>
    <p:extLst>
      <p:ext uri="{BB962C8B-B14F-4D97-AF65-F5344CB8AC3E}">
        <p14:creationId xmlns:p14="http://schemas.microsoft.com/office/powerpoint/2010/main" val="39307700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7455</TotalTime>
  <Words>693</Words>
  <Application>Microsoft Office PowerPoint</Application>
  <PresentationFormat>On-screen Show (4:3)</PresentationFormat>
  <Paragraphs>123</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SegoeUI,Bold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Robinson</dc:creator>
  <cp:lastModifiedBy>Mike Robinson</cp:lastModifiedBy>
  <cp:revision>471</cp:revision>
  <cp:lastPrinted>2021-11-18T21:26:15Z</cp:lastPrinted>
  <dcterms:created xsi:type="dcterms:W3CDTF">2019-09-14T16:18:59Z</dcterms:created>
  <dcterms:modified xsi:type="dcterms:W3CDTF">2021-11-19T14:17:36Z</dcterms:modified>
</cp:coreProperties>
</file>