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8" r:id="rId2"/>
    <p:sldId id="561" r:id="rId3"/>
    <p:sldId id="562" r:id="rId4"/>
    <p:sldId id="563" r:id="rId5"/>
    <p:sldId id="266" r:id="rId6"/>
    <p:sldId id="549" r:id="rId7"/>
    <p:sldId id="557" r:id="rId8"/>
    <p:sldId id="558" r:id="rId9"/>
    <p:sldId id="559" r:id="rId10"/>
    <p:sldId id="555" r:id="rId11"/>
    <p:sldId id="462" r:id="rId12"/>
    <p:sldId id="564" r:id="rId13"/>
    <p:sldId id="456" r:id="rId14"/>
    <p:sldId id="459" r:id="rId15"/>
    <p:sldId id="565" r:id="rId16"/>
    <p:sldId id="257" r:id="rId17"/>
    <p:sldId id="566"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4A35"/>
    <a:srgbClr val="FF6C4D"/>
    <a:srgbClr val="FF0066"/>
    <a:srgbClr val="BEEDBE"/>
    <a:srgbClr val="9CC49C"/>
    <a:srgbClr val="FF3300"/>
    <a:srgbClr val="9900CC"/>
    <a:srgbClr val="CC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DAD80-2D93-4DAD-AB92-A5147A2A642E}" v="21" dt="2021-11-21T23:44:21.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63" autoAdjust="0"/>
    <p:restoredTop sz="94343" autoAdjust="0"/>
  </p:normalViewPr>
  <p:slideViewPr>
    <p:cSldViewPr snapToGrid="0">
      <p:cViewPr varScale="1">
        <p:scale>
          <a:sx n="114" d="100"/>
          <a:sy n="114" d="100"/>
        </p:scale>
        <p:origin x="678"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4" d="100"/>
          <a:sy n="64" d="100"/>
        </p:scale>
        <p:origin x="264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380F803-5C2C-48A1-A8B7-B716B3895B90}" type="datetimeFigureOut">
              <a:rPr lang="en-US" smtClean="0"/>
              <a:t>11/22/2021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1EB1AD2-9706-40EC-9D51-B0A90246B98B}" type="slidenum">
              <a:rPr lang="en-US" smtClean="0"/>
              <a:t>‹#›</a:t>
            </a:fld>
            <a:endParaRPr lang="en-US" dirty="0"/>
          </a:p>
        </p:txBody>
      </p:sp>
    </p:spTree>
    <p:extLst>
      <p:ext uri="{BB962C8B-B14F-4D97-AF65-F5344CB8AC3E}">
        <p14:creationId xmlns:p14="http://schemas.microsoft.com/office/powerpoint/2010/main" val="19941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38B5F05-9A63-41A2-B17B-4837D7449266}" type="slidenum">
              <a:rPr lang="en-US" smtClean="0"/>
              <a:t>5</a:t>
            </a:fld>
            <a:endParaRPr lang="en-US"/>
          </a:p>
        </p:txBody>
      </p:sp>
    </p:spTree>
    <p:extLst>
      <p:ext uri="{BB962C8B-B14F-4D97-AF65-F5344CB8AC3E}">
        <p14:creationId xmlns:p14="http://schemas.microsoft.com/office/powerpoint/2010/main" val="415609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295"/>
          <p:cNvSpPr txBox="1">
            <a:spLocks noGrp="1" noChangeArrowheads="1"/>
          </p:cNvSpPr>
          <p:nvPr/>
        </p:nvSpPr>
        <p:spPr bwMode="auto">
          <a:xfrm>
            <a:off x="3971172" y="8805177"/>
            <a:ext cx="3051931" cy="503924"/>
          </a:xfrm>
          <a:prstGeom prst="rect">
            <a:avLst/>
          </a:prstGeom>
          <a:noFill/>
          <a:ln w="9525">
            <a:noFill/>
            <a:miter lim="800000"/>
            <a:headEnd/>
            <a:tailEnd/>
          </a:ln>
        </p:spPr>
        <p:txBody>
          <a:bodyPr lIns="93274" tIns="46637" rIns="93274" bIns="46637" anchor="b"/>
          <a:lstStyle/>
          <a:p>
            <a:pPr algn="r" defTabSz="932923"/>
            <a:fld id="{5DFE21C6-842F-405B-A26D-A8F603BBBB02}" type="slidenum">
              <a:rPr lang="en-US" sz="1200"/>
              <a:pPr algn="r" defTabSz="932923"/>
              <a:t>6</a:t>
            </a:fld>
            <a:endParaRPr lang="en-US" sz="1200" dirty="0"/>
          </a:p>
        </p:txBody>
      </p:sp>
      <p:sp>
        <p:nvSpPr>
          <p:cNvPr id="25603" name="Rectangle 2"/>
          <p:cNvSpPr>
            <a:spLocks noGrp="1" noRot="1" noChangeAspect="1" noChangeArrowheads="1" noTextEdit="1"/>
          </p:cNvSpPr>
          <p:nvPr>
            <p:ph type="sldImg"/>
          </p:nvPr>
        </p:nvSpPr>
        <p:spPr>
          <a:xfrm>
            <a:off x="409575" y="698500"/>
            <a:ext cx="6203950" cy="3490913"/>
          </a:xfrm>
          <a:ln/>
        </p:spPr>
      </p:sp>
      <p:sp>
        <p:nvSpPr>
          <p:cNvPr id="25604" name="Rectangle 3"/>
          <p:cNvSpPr>
            <a:spLocks noGrp="1" noChangeArrowheads="1"/>
          </p:cNvSpPr>
          <p:nvPr>
            <p:ph type="body" idx="1"/>
          </p:nvPr>
        </p:nvSpPr>
        <p:spPr>
          <a:xfrm>
            <a:off x="936737" y="4424051"/>
            <a:ext cx="5149637" cy="4187187"/>
          </a:xfrm>
          <a:noFill/>
          <a:ln/>
        </p:spPr>
        <p:txBody>
          <a:bodyPr lIns="93274" tIns="46637" rIns="93274" bIns="46637"/>
          <a:lstStyle/>
          <a:p>
            <a:endParaRPr lang="en-US" dirty="0">
              <a:latin typeface="Times New Roman" charset="0"/>
            </a:endParaRPr>
          </a:p>
        </p:txBody>
      </p:sp>
    </p:spTree>
    <p:extLst>
      <p:ext uri="{BB962C8B-B14F-4D97-AF65-F5344CB8AC3E}">
        <p14:creationId xmlns:p14="http://schemas.microsoft.com/office/powerpoint/2010/main" val="22911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May 1, 2020, the Personnel Cabinet sent a list of eligible job titles to KDVA that could be trained quickly on the unemployment claims process. KDVA Benefits Branch was identified for sending employees to EWDC. 15 KDVA employees were identified</a:t>
            </a:r>
            <a:r>
              <a:rPr lang="en-US" baseline="0" dirty="0"/>
              <a:t> for</a:t>
            </a:r>
            <a:r>
              <a:rPr lang="en-US" dirty="0"/>
              <a:t> special duty at the EWDC Unemployment Insurance Branch.</a:t>
            </a:r>
          </a:p>
          <a:p>
            <a:endParaRPr lang="en-US" dirty="0"/>
          </a:p>
          <a:p>
            <a:r>
              <a:rPr lang="en-US" dirty="0"/>
              <a:t>On May 11, 2020, KDVA detailed 15 employees to special duty with the EWDC Unemployment Insurance Branch for up to 90 days.</a:t>
            </a:r>
          </a:p>
          <a:p>
            <a:endParaRPr lang="en-US" dirty="0"/>
          </a:p>
          <a:p>
            <a:r>
              <a:rPr lang="en-US" dirty="0"/>
              <a:t>On August 15, 2020, the KDVA employees were reverted back to KDVA and 9 KDVA employees were detailed a second time to the Labor Cabinet Unemployment Insurance Branch on August 16, 2020, for up to 90 more days. Unemployment Insurance had moved from the EWDC to the Labor Cabinet. The reduction in KDVA employees being detailed was reduced through negotiation with the Governor’s Office, to allow KDVA to handle veteran benefit claims.</a:t>
            </a:r>
          </a:p>
          <a:p>
            <a:endParaRPr lang="en-US" dirty="0"/>
          </a:p>
          <a:p>
            <a:r>
              <a:rPr lang="en-US" dirty="0"/>
              <a:t>On November 14, 2020, the KDVA employees were reverted back to KDVA and 5 KDVA employees were detailed a third time to the Labor Cabinet Unemployment Insurance Branch on November 14 2020, for up to 90 more days. The reduction in KDVA employees being detailed was reduced through further negotiation with the Governor’s Office, to allow KDVA to handle veteran benefit claims.</a:t>
            </a:r>
          </a:p>
          <a:p>
            <a:endParaRPr lang="en-US" dirty="0"/>
          </a:p>
          <a:p>
            <a:r>
              <a:rPr lang="en-US" dirty="0"/>
              <a:t>On January 1, 2021, the KDVA employees were reverted to KDVA</a:t>
            </a:r>
          </a:p>
          <a:p>
            <a:endParaRPr lang="en-US" dirty="0"/>
          </a:p>
        </p:txBody>
      </p:sp>
      <p:sp>
        <p:nvSpPr>
          <p:cNvPr id="4" name="Slide Number Placeholder 3"/>
          <p:cNvSpPr>
            <a:spLocks noGrp="1"/>
          </p:cNvSpPr>
          <p:nvPr>
            <p:ph type="sldNum" sz="quarter" idx="5"/>
          </p:nvPr>
        </p:nvSpPr>
        <p:spPr/>
        <p:txBody>
          <a:bodyPr/>
          <a:lstStyle/>
          <a:p>
            <a:fld id="{F1EB1AD2-9706-40EC-9D51-B0A90246B98B}" type="slidenum">
              <a:rPr lang="en-US" smtClean="0"/>
              <a:t>7</a:t>
            </a:fld>
            <a:endParaRPr lang="en-US" dirty="0"/>
          </a:p>
        </p:txBody>
      </p:sp>
    </p:spTree>
    <p:extLst>
      <p:ext uri="{BB962C8B-B14F-4D97-AF65-F5344CB8AC3E}">
        <p14:creationId xmlns:p14="http://schemas.microsoft.com/office/powerpoint/2010/main" val="322216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April 14, 2021, the governor’s office requested that other state agencies assist the Labor Cabinet Unemployment Insurance Branch, with a high volume of fraudulent unemployment claims. In order to help eliminate fraudulent claims, all access was deleted to the unemployment system and claimants had to set up a new pin number for access. KDVA employees assisted claimants with this process by detailing 5 employees to special duty for one month.</a:t>
            </a:r>
          </a:p>
          <a:p>
            <a:endParaRPr lang="en-US" dirty="0"/>
          </a:p>
          <a:p>
            <a:r>
              <a:rPr lang="en-US" dirty="0"/>
              <a:t>On May 14, 2021 the KDVA employees were reverted back to KDVA.</a:t>
            </a:r>
          </a:p>
          <a:p>
            <a:endParaRPr lang="en-US" dirty="0"/>
          </a:p>
        </p:txBody>
      </p:sp>
      <p:sp>
        <p:nvSpPr>
          <p:cNvPr id="4" name="Slide Number Placeholder 3"/>
          <p:cNvSpPr>
            <a:spLocks noGrp="1"/>
          </p:cNvSpPr>
          <p:nvPr>
            <p:ph type="sldNum" sz="quarter" idx="5"/>
          </p:nvPr>
        </p:nvSpPr>
        <p:spPr/>
        <p:txBody>
          <a:bodyPr/>
          <a:lstStyle/>
          <a:p>
            <a:fld id="{F1EB1AD2-9706-40EC-9D51-B0A90246B98B}" type="slidenum">
              <a:rPr lang="en-US" smtClean="0"/>
              <a:t>8</a:t>
            </a:fld>
            <a:endParaRPr lang="en-US" dirty="0"/>
          </a:p>
        </p:txBody>
      </p:sp>
    </p:spTree>
    <p:extLst>
      <p:ext uri="{BB962C8B-B14F-4D97-AF65-F5344CB8AC3E}">
        <p14:creationId xmlns:p14="http://schemas.microsoft.com/office/powerpoint/2010/main" val="262100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decreased manning during the OUI detail definitely took a toll on our customer service.  It was virtually impossible to return all telephone calls in a timely manner with over 63% of our Benefits staff detailed to OUI.  That challenge was compounded by the fact that one of our KY National Guard Field Representatives was recalled to active duty in March 2020 and remains on active duty for another year. Our Admin Specialist III was on extended maternity leave for most of the same period.  The timeliness of our responses to calls and emails has steadily improved as personnel were returned to KDVA.</a:t>
            </a:r>
          </a:p>
          <a:p>
            <a:endParaRPr lang="en-US" dirty="0"/>
          </a:p>
          <a:p>
            <a:r>
              <a:rPr lang="en-US" dirty="0"/>
              <a:t>d. Finally, the reduction in workforce has created delays and a backlog of fully developed claims being filed. Although a VA Form 21-0966 (Intent to File a Claim for Compensation and/or Pension, or Survivors Pension and/or DIC) is usually filed during the first veteran engagement with a Field Representative, a fully-developed claim can take hours or days of research and preparation. The intent-to-file process allows KDVA and the veteran additional time to collect all of the information needed to support their claim while protecting the earliest possible effective date for any award of benefits or increased benefits resulting from the claim. The date the Veterans Benefit Administration (VBA) receives the VA Form 21-0966 will be protected as their claim effective date as long as the application is completed and submitted within 1 year. While the effective date of the claim is protected, the consequence of this waiting period is a delay in potential compensation being awarded to the veteran.</a:t>
            </a:r>
          </a:p>
        </p:txBody>
      </p:sp>
      <p:sp>
        <p:nvSpPr>
          <p:cNvPr id="4" name="Slide Number Placeholder 3"/>
          <p:cNvSpPr>
            <a:spLocks noGrp="1"/>
          </p:cNvSpPr>
          <p:nvPr>
            <p:ph type="sldNum" sz="quarter" idx="5"/>
          </p:nvPr>
        </p:nvSpPr>
        <p:spPr/>
        <p:txBody>
          <a:bodyPr/>
          <a:lstStyle/>
          <a:p>
            <a:fld id="{F1EB1AD2-9706-40EC-9D51-B0A90246B98B}" type="slidenum">
              <a:rPr lang="en-US" smtClean="0"/>
              <a:t>9</a:t>
            </a:fld>
            <a:endParaRPr lang="en-US" dirty="0"/>
          </a:p>
        </p:txBody>
      </p:sp>
    </p:spTree>
    <p:extLst>
      <p:ext uri="{BB962C8B-B14F-4D97-AF65-F5344CB8AC3E}">
        <p14:creationId xmlns:p14="http://schemas.microsoft.com/office/powerpoint/2010/main" val="141075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CUB/staff meeting is the Homeless Veterans Program Manager’s opportunity to raise any issues to the</a:t>
            </a:r>
            <a:r>
              <a:rPr lang="en-US" baseline="0" dirty="0"/>
              <a:t> Commissioner and staff</a:t>
            </a:r>
            <a:r>
              <a:rPr lang="en-US" dirty="0"/>
              <a:t>.  However, discussion should focus on issues affecting the Commissioner’s ability to carry out the department’s mission.</a:t>
            </a:r>
          </a:p>
          <a:p>
            <a:endParaRPr lang="en-US" dirty="0"/>
          </a:p>
          <a:p>
            <a:r>
              <a:rPr lang="en-US" dirty="0"/>
              <a:t>Program Manager covers key events and activities scheduled for the &lt;30 days, 31-60 days, and 61-90</a:t>
            </a:r>
            <a:r>
              <a:rPr lang="en-US" baseline="0" dirty="0"/>
              <a:t> </a:t>
            </a:r>
            <a:r>
              <a:rPr lang="en-US" dirty="0"/>
              <a:t>days that will affect the mission (positively or negatively).  Examples of positive events – public events, employee events, outreach activities,</a:t>
            </a:r>
            <a:r>
              <a:rPr lang="en-US" baseline="0" dirty="0"/>
              <a:t> volunteer opportunities</a:t>
            </a:r>
            <a:r>
              <a:rPr lang="en-US" dirty="0"/>
              <a:t>, funding</a:t>
            </a:r>
            <a:r>
              <a:rPr lang="en-US" baseline="0" dirty="0"/>
              <a:t> shortfalls</a:t>
            </a:r>
            <a:r>
              <a:rPr lang="en-US" dirty="0"/>
              <a:t>, Operation</a:t>
            </a:r>
            <a:r>
              <a:rPr lang="en-US" baseline="0" dirty="0"/>
              <a:t> Victory events, etc.</a:t>
            </a:r>
            <a:r>
              <a:rPr lang="en-US" dirty="0"/>
              <a:t>  Negative events may be any</a:t>
            </a:r>
            <a:r>
              <a:rPr lang="en-US" baseline="0" dirty="0"/>
              <a:t>thing that could involve potential media inquiries, Congressional or Legislative inquiries, or other actions</a:t>
            </a:r>
            <a:r>
              <a:rPr lang="en-US" dirty="0"/>
              <a:t> which will reduce mission accomplishment. </a:t>
            </a:r>
          </a:p>
          <a:p>
            <a:endParaRPr lang="en-US" dirty="0"/>
          </a:p>
          <a:p>
            <a:r>
              <a:rPr lang="en-US" dirty="0"/>
              <a:t>Note that the intent of the CUB is to capture </a:t>
            </a:r>
            <a:r>
              <a:rPr lang="en-US" i="1" dirty="0"/>
              <a:t>lead measures or activities </a:t>
            </a:r>
            <a:r>
              <a:rPr lang="en-US" dirty="0"/>
              <a:t>of the program in order to optimize the positive and mitigate the negative.  The CUB is not about </a:t>
            </a:r>
            <a:r>
              <a:rPr lang="en-US" i="1" dirty="0"/>
              <a:t>lag measures or review of past events.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213C6-4719-4625-AF5D-82B0510B4E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27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112">
              <a:spcBef>
                <a:spcPct val="30000"/>
              </a:spcBef>
              <a:defRPr sz="1200">
                <a:solidFill>
                  <a:schemeClr val="tx1"/>
                </a:solidFill>
                <a:latin typeface="Times New Roman" panose="02020603050405020304" pitchFamily="18" charset="0"/>
              </a:defRPr>
            </a:lvl1pPr>
            <a:lvl2pPr marL="745218" indent="-285641" defTabSz="935112">
              <a:spcBef>
                <a:spcPct val="30000"/>
              </a:spcBef>
              <a:defRPr sz="1200">
                <a:solidFill>
                  <a:schemeClr val="tx1"/>
                </a:solidFill>
                <a:latin typeface="Times New Roman" panose="02020603050405020304" pitchFamily="18" charset="0"/>
              </a:defRPr>
            </a:lvl2pPr>
            <a:lvl3pPr marL="1147348" indent="-228193" defTabSz="935112">
              <a:spcBef>
                <a:spcPct val="30000"/>
              </a:spcBef>
              <a:defRPr sz="1200">
                <a:solidFill>
                  <a:schemeClr val="tx1"/>
                </a:solidFill>
                <a:latin typeface="Times New Roman" panose="02020603050405020304" pitchFamily="18" charset="0"/>
              </a:defRPr>
            </a:lvl3pPr>
            <a:lvl4pPr marL="1606926" indent="-228193" defTabSz="935112">
              <a:spcBef>
                <a:spcPct val="30000"/>
              </a:spcBef>
              <a:defRPr sz="1200">
                <a:solidFill>
                  <a:schemeClr val="tx1"/>
                </a:solidFill>
                <a:latin typeface="Times New Roman" panose="02020603050405020304" pitchFamily="18" charset="0"/>
              </a:defRPr>
            </a:lvl4pPr>
            <a:lvl5pPr marL="2064907" indent="-228193" defTabSz="935112">
              <a:spcBef>
                <a:spcPct val="30000"/>
              </a:spcBef>
              <a:defRPr sz="1200">
                <a:solidFill>
                  <a:schemeClr val="tx1"/>
                </a:solidFill>
                <a:latin typeface="Times New Roman" panose="02020603050405020304" pitchFamily="18" charset="0"/>
              </a:defRPr>
            </a:lvl5pPr>
            <a:lvl6pPr marL="2524484" indent="-228193" defTabSz="935112" eaLnBrk="0" fontAlgn="base" hangingPunct="0">
              <a:spcBef>
                <a:spcPct val="30000"/>
              </a:spcBef>
              <a:spcAft>
                <a:spcPct val="0"/>
              </a:spcAft>
              <a:defRPr sz="1200">
                <a:solidFill>
                  <a:schemeClr val="tx1"/>
                </a:solidFill>
                <a:latin typeface="Times New Roman" panose="02020603050405020304" pitchFamily="18" charset="0"/>
              </a:defRPr>
            </a:lvl6pPr>
            <a:lvl7pPr marL="2984062" indent="-228193" defTabSz="935112" eaLnBrk="0" fontAlgn="base" hangingPunct="0">
              <a:spcBef>
                <a:spcPct val="30000"/>
              </a:spcBef>
              <a:spcAft>
                <a:spcPct val="0"/>
              </a:spcAft>
              <a:defRPr sz="1200">
                <a:solidFill>
                  <a:schemeClr val="tx1"/>
                </a:solidFill>
                <a:latin typeface="Times New Roman" panose="02020603050405020304" pitchFamily="18" charset="0"/>
              </a:defRPr>
            </a:lvl7pPr>
            <a:lvl8pPr marL="3443639" indent="-228193" defTabSz="935112" eaLnBrk="0" fontAlgn="base" hangingPunct="0">
              <a:spcBef>
                <a:spcPct val="30000"/>
              </a:spcBef>
              <a:spcAft>
                <a:spcPct val="0"/>
              </a:spcAft>
              <a:defRPr sz="1200">
                <a:solidFill>
                  <a:schemeClr val="tx1"/>
                </a:solidFill>
                <a:latin typeface="Times New Roman" panose="02020603050405020304" pitchFamily="18" charset="0"/>
              </a:defRPr>
            </a:lvl8pPr>
            <a:lvl9pPr marL="3903217" indent="-228193" defTabSz="93511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22F163-08CE-4005-AA8F-A32521AD0C9E}" type="slidenum">
              <a:rPr lang="en-US" altLang="en-US" smtClean="0"/>
              <a:pPr>
                <a:spcBef>
                  <a:spcPct val="0"/>
                </a:spcBef>
              </a:pPr>
              <a:t>16</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3712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240286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81880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259719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4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212399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11869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421084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344166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93040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589" y="6567410"/>
            <a:ext cx="2743200" cy="365125"/>
          </a:xfrm>
        </p:spPr>
        <p:txBody>
          <a:bodyPr/>
          <a:lstStyle>
            <a:lvl1pPr>
              <a:defRPr>
                <a:solidFill>
                  <a:schemeClr val="tx1"/>
                </a:solidFill>
                <a:latin typeface="Arial Black" panose="020B0A04020102020204" pitchFamily="34" charset="0"/>
              </a:defRPr>
            </a:lvl1p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9435921" y="6567410"/>
            <a:ext cx="2743200" cy="365125"/>
          </a:xfrm>
        </p:spPr>
        <p:txBody>
          <a:bodyPr/>
          <a:lstStyle>
            <a:lvl1pPr>
              <a:defRPr>
                <a:solidFill>
                  <a:schemeClr val="tx1"/>
                </a:solidFill>
                <a:latin typeface="Arial Black" panose="020B0A04020102020204" pitchFamily="34" charset="0"/>
              </a:defRPr>
            </a:lvl1pPr>
          </a:lstStyle>
          <a:p>
            <a:fld id="{452DF748-360A-4360-A3AA-EAD87D28D67D}" type="slidenum">
              <a:rPr lang="en-US" smtClean="0"/>
              <a:pPr/>
              <a:t>‹#›</a:t>
            </a:fld>
            <a:endParaRPr lang="en-US" dirty="0"/>
          </a:p>
        </p:txBody>
      </p:sp>
    </p:spTree>
    <p:extLst>
      <p:ext uri="{BB962C8B-B14F-4D97-AF65-F5344CB8AC3E}">
        <p14:creationId xmlns:p14="http://schemas.microsoft.com/office/powerpoint/2010/main" val="117292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370842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DF748-360A-4360-A3AA-EAD87D28D67D}" type="slidenum">
              <a:rPr lang="en-US" smtClean="0"/>
              <a:t>‹#›</a:t>
            </a:fld>
            <a:endParaRPr lang="en-US" dirty="0"/>
          </a:p>
        </p:txBody>
      </p:sp>
    </p:spTree>
    <p:extLst>
      <p:ext uri="{BB962C8B-B14F-4D97-AF65-F5344CB8AC3E}">
        <p14:creationId xmlns:p14="http://schemas.microsoft.com/office/powerpoint/2010/main" val="139405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DF748-360A-4360-A3AA-EAD87D28D67D}" type="slidenum">
              <a:rPr lang="en-US" smtClean="0"/>
              <a:t>‹#›</a:t>
            </a:fld>
            <a:endParaRPr lang="en-US"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8895" y="48533"/>
            <a:ext cx="1531934" cy="1567481"/>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01614" y="298306"/>
            <a:ext cx="1390747" cy="983487"/>
          </a:xfrm>
          <a:prstGeom prst="rect">
            <a:avLst/>
          </a:prstGeom>
        </p:spPr>
      </p:pic>
    </p:spTree>
    <p:extLst>
      <p:ext uri="{BB962C8B-B14F-4D97-AF65-F5344CB8AC3E}">
        <p14:creationId xmlns:p14="http://schemas.microsoft.com/office/powerpoint/2010/main" val="421259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6"/>
          <p:cNvSpPr txBox="1">
            <a:spLocks noChangeArrowheads="1"/>
          </p:cNvSpPr>
          <p:nvPr/>
        </p:nvSpPr>
        <p:spPr bwMode="auto">
          <a:xfrm>
            <a:off x="6825632" y="1771761"/>
            <a:ext cx="536636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228600"/>
            <a:r>
              <a:rPr lang="en-US" altLang="en-US" sz="3200" dirty="0">
                <a:latin typeface="Arial" panose="020B0604020202020204" pitchFamily="34" charset="0"/>
                <a:cs typeface="Arial" panose="020B0604020202020204" pitchFamily="34" charset="0"/>
              </a:rPr>
              <a:t>Topic:</a:t>
            </a:r>
          </a:p>
          <a:p>
            <a:pPr algn="ctr" defTabSz="228600"/>
            <a:r>
              <a:rPr lang="en-US" altLang="en-US" sz="3200" dirty="0">
                <a:latin typeface="Arial" panose="020B0604020202020204" pitchFamily="34" charset="0"/>
                <a:cs typeface="Arial" panose="020B0604020202020204" pitchFamily="34" charset="0"/>
              </a:rPr>
              <a:t> </a:t>
            </a:r>
          </a:p>
          <a:p>
            <a:pPr defTabSz="228600"/>
            <a:r>
              <a:rPr lang="en-US" altLang="en-US" sz="3200" dirty="0">
                <a:latin typeface="Arial" panose="020B0604020202020204" pitchFamily="34" charset="0"/>
                <a:cs typeface="Arial" panose="020B0604020202020204" pitchFamily="34" charset="0"/>
              </a:rPr>
              <a:t>Office of Unemployment Insurance Detail</a:t>
            </a:r>
          </a:p>
          <a:p>
            <a:pPr defTabSz="228600"/>
            <a:endParaRPr lang="en-US" altLang="en-US" sz="3200" dirty="0">
              <a:latin typeface="Arial" panose="020B0604020202020204" pitchFamily="34" charset="0"/>
              <a:cs typeface="Arial" panose="020B0604020202020204" pitchFamily="34" charset="0"/>
            </a:endParaRPr>
          </a:p>
          <a:p>
            <a:pPr marL="457200" indent="-457200" defTabSz="2286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Impact on KDVA’s Operations</a:t>
            </a:r>
          </a:p>
        </p:txBody>
      </p:sp>
      <p:cxnSp>
        <p:nvCxnSpPr>
          <p:cNvPr id="14" name="Straight Connector 13"/>
          <p:cNvCxnSpPr/>
          <p:nvPr/>
        </p:nvCxnSpPr>
        <p:spPr>
          <a:xfrm flipV="1">
            <a:off x="6825632" y="3498662"/>
            <a:ext cx="0" cy="172726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6781800" y="1524445"/>
            <a:ext cx="0" cy="886358"/>
          </a:xfrm>
          <a:prstGeom prst="line">
            <a:avLst/>
          </a:prstGeom>
        </p:spPr>
        <p:style>
          <a:lnRef idx="1">
            <a:schemeClr val="dk1"/>
          </a:lnRef>
          <a:fillRef idx="0">
            <a:schemeClr val="dk1"/>
          </a:fillRef>
          <a:effectRef idx="0">
            <a:schemeClr val="dk1"/>
          </a:effectRef>
          <a:fontRef idx="minor">
            <a:schemeClr val="tx1"/>
          </a:fontRef>
        </p:style>
      </p:cxnSp>
      <p:sp>
        <p:nvSpPr>
          <p:cNvPr id="18" name="TextBox 1"/>
          <p:cNvSpPr txBox="1">
            <a:spLocks noChangeArrowheads="1"/>
          </p:cNvSpPr>
          <p:nvPr/>
        </p:nvSpPr>
        <p:spPr bwMode="auto">
          <a:xfrm>
            <a:off x="7514417" y="5225923"/>
            <a:ext cx="4089059" cy="1107986"/>
          </a:xfrm>
          <a:prstGeom prst="rect">
            <a:avLst/>
          </a:prstGeom>
          <a:noFill/>
          <a:ln w="9525">
            <a:noFill/>
            <a:miter lim="800000"/>
            <a:headEnd/>
            <a:tailEnd/>
          </a:ln>
        </p:spPr>
        <p:txBody>
          <a:bodyPr wrap="square" lIns="91430" tIns="45715" rIns="91430" bIns="45715">
            <a:spAutoFit/>
          </a:bodyPr>
          <a:lstStyle/>
          <a:p>
            <a:pPr algn="ctr" fontAlgn="base">
              <a:spcBef>
                <a:spcPct val="0"/>
              </a:spcBef>
              <a:spcAft>
                <a:spcPct val="0"/>
              </a:spcAft>
            </a:pPr>
            <a:r>
              <a:rPr lang="en-US" b="1" dirty="0">
                <a:solidFill>
                  <a:srgbClr val="000000"/>
                </a:solidFill>
                <a:latin typeface="Arial" panose="020B0604020202020204" pitchFamily="34" charset="0"/>
                <a:cs typeface="Arial" panose="020B0604020202020204" pitchFamily="34" charset="0"/>
              </a:rPr>
              <a:t>Commissioner</a:t>
            </a:r>
          </a:p>
          <a:p>
            <a:pPr algn="ctr" fontAlgn="base">
              <a:spcBef>
                <a:spcPct val="0"/>
              </a:spcBef>
              <a:spcAft>
                <a:spcPct val="0"/>
              </a:spcAft>
            </a:pPr>
            <a:r>
              <a:rPr lang="en-US" dirty="0">
                <a:solidFill>
                  <a:srgbClr val="000000"/>
                </a:solidFill>
                <a:latin typeface="Arial" panose="020B0604020202020204" pitchFamily="34" charset="0"/>
                <a:cs typeface="Arial" panose="020B0604020202020204" pitchFamily="34" charset="0"/>
              </a:rPr>
              <a:t>LTC Whitney P. Allen</a:t>
            </a:r>
          </a:p>
          <a:p>
            <a:pPr algn="ctr" fontAlgn="base">
              <a:spcBef>
                <a:spcPct val="0"/>
              </a:spcBef>
              <a:spcAft>
                <a:spcPct val="0"/>
              </a:spcAft>
            </a:pPr>
            <a:r>
              <a:rPr lang="en-US" dirty="0">
                <a:solidFill>
                  <a:srgbClr val="000000"/>
                </a:solidFill>
                <a:latin typeface="Arial" panose="020B0604020202020204" pitchFamily="34" charset="0"/>
                <a:cs typeface="Arial" panose="020B0604020202020204" pitchFamily="34" charset="0"/>
              </a:rPr>
              <a:t>US Army (Retired)</a:t>
            </a:r>
          </a:p>
          <a:p>
            <a:pPr algn="ctr" fontAlgn="base">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159CB852-CB69-4D42-B906-90CB67134B43}"/>
              </a:ext>
            </a:extLst>
          </p:cNvPr>
          <p:cNvSpPr/>
          <p:nvPr/>
        </p:nvSpPr>
        <p:spPr>
          <a:xfrm>
            <a:off x="3115780" y="-41055"/>
            <a:ext cx="6096000" cy="1200329"/>
          </a:xfrm>
          <a:prstGeom prst="rect">
            <a:avLst/>
          </a:prstGeom>
        </p:spPr>
        <p:txBody>
          <a:bodyPr>
            <a:spAutoFit/>
          </a:bodyPr>
          <a:lstStyle/>
          <a:p>
            <a:r>
              <a:rPr lang="en-US" sz="3600" b="1" dirty="0">
                <a:latin typeface="Arial" panose="020B0604020202020204" pitchFamily="34" charset="0"/>
                <a:cs typeface="Arial" panose="020B0604020202020204" pitchFamily="34" charset="0"/>
              </a:rPr>
              <a:t>Kentucky Department of</a:t>
            </a:r>
          </a:p>
          <a:p>
            <a:pPr algn="ctr"/>
            <a:r>
              <a:rPr lang="en-US" sz="3600" b="1" dirty="0">
                <a:latin typeface="Arial" panose="020B0604020202020204" pitchFamily="34" charset="0"/>
                <a:cs typeface="Arial" panose="020B0604020202020204" pitchFamily="34" charset="0"/>
              </a:rPr>
              <a:t>Veterans Affairs</a:t>
            </a:r>
          </a:p>
        </p:txBody>
      </p:sp>
      <p:pic>
        <p:nvPicPr>
          <p:cNvPr id="4" name="Picture 3">
            <a:extLst>
              <a:ext uri="{FF2B5EF4-FFF2-40B4-BE49-F238E27FC236}">
                <a16:creationId xmlns:a16="http://schemas.microsoft.com/office/drawing/2014/main" id="{D047A816-C19C-46A5-8F59-7D54DB540A98}"/>
              </a:ext>
            </a:extLst>
          </p:cNvPr>
          <p:cNvPicPr>
            <a:picLocks noChangeAspect="1"/>
          </p:cNvPicPr>
          <p:nvPr/>
        </p:nvPicPr>
        <p:blipFill>
          <a:blip r:embed="rId2"/>
          <a:stretch>
            <a:fillRect/>
          </a:stretch>
        </p:blipFill>
        <p:spPr>
          <a:xfrm>
            <a:off x="1523998" y="1304334"/>
            <a:ext cx="5142650" cy="5449661"/>
          </a:xfrm>
          <a:prstGeom prst="rect">
            <a:avLst/>
          </a:prstGeom>
        </p:spPr>
      </p:pic>
    </p:spTree>
    <p:extLst>
      <p:ext uri="{BB962C8B-B14F-4D97-AF65-F5344CB8AC3E}">
        <p14:creationId xmlns:p14="http://schemas.microsoft.com/office/powerpoint/2010/main" val="351054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677435-CE6D-41D1-BD44-8C95681A00EE}"/>
              </a:ext>
            </a:extLst>
          </p:cNvPr>
          <p:cNvPicPr>
            <a:picLocks noChangeAspect="1"/>
          </p:cNvPicPr>
          <p:nvPr/>
        </p:nvPicPr>
        <p:blipFill>
          <a:blip r:embed="rId2"/>
          <a:stretch>
            <a:fillRect/>
          </a:stretch>
        </p:blipFill>
        <p:spPr>
          <a:xfrm>
            <a:off x="1463040" y="1483360"/>
            <a:ext cx="9265919" cy="4957187"/>
          </a:xfrm>
          <a:prstGeom prst="rect">
            <a:avLst/>
          </a:prstGeom>
        </p:spPr>
      </p:pic>
    </p:spTree>
    <p:extLst>
      <p:ext uri="{BB962C8B-B14F-4D97-AF65-F5344CB8AC3E}">
        <p14:creationId xmlns:p14="http://schemas.microsoft.com/office/powerpoint/2010/main" val="41412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063271-ED01-49AA-815B-ABB70BC62676}"/>
              </a:ext>
            </a:extLst>
          </p:cNvPr>
          <p:cNvPicPr>
            <a:picLocks noChangeAspect="1"/>
          </p:cNvPicPr>
          <p:nvPr/>
        </p:nvPicPr>
        <p:blipFill>
          <a:blip r:embed="rId2"/>
          <a:stretch>
            <a:fillRect/>
          </a:stretch>
        </p:blipFill>
        <p:spPr>
          <a:xfrm>
            <a:off x="1856625" y="1060704"/>
            <a:ext cx="8104137" cy="4680176"/>
          </a:xfrm>
          <a:prstGeom prst="rect">
            <a:avLst/>
          </a:prstGeom>
        </p:spPr>
      </p:pic>
      <p:sp>
        <p:nvSpPr>
          <p:cNvPr id="3" name="TextBox 2">
            <a:extLst>
              <a:ext uri="{FF2B5EF4-FFF2-40B4-BE49-F238E27FC236}">
                <a16:creationId xmlns:a16="http://schemas.microsoft.com/office/drawing/2014/main" id="{9F828D5F-BBD7-4BDA-9657-CB3B54AB1B91}"/>
              </a:ext>
            </a:extLst>
          </p:cNvPr>
          <p:cNvSpPr txBox="1"/>
          <p:nvPr/>
        </p:nvSpPr>
        <p:spPr>
          <a:xfrm>
            <a:off x="2231237" y="5691386"/>
            <a:ext cx="7941341" cy="369332"/>
          </a:xfrm>
          <a:prstGeom prst="rect">
            <a:avLst/>
          </a:prstGeom>
          <a:noFill/>
        </p:spPr>
        <p:txBody>
          <a:bodyPr wrap="none" rtlCol="0">
            <a:spAutoFit/>
          </a:bodyPr>
          <a:lstStyle/>
          <a:p>
            <a:r>
              <a:rPr lang="en-US"/>
              <a:t>Monthly running compensation and pension awards from KDVA claims (in millions)</a:t>
            </a:r>
            <a:endParaRPr lang="en-US" dirty="0"/>
          </a:p>
        </p:txBody>
      </p:sp>
    </p:spTree>
    <p:extLst>
      <p:ext uri="{BB962C8B-B14F-4D97-AF65-F5344CB8AC3E}">
        <p14:creationId xmlns:p14="http://schemas.microsoft.com/office/powerpoint/2010/main" val="372127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5A4C72-CB1D-4E46-8CEC-22B2514F04FE}"/>
              </a:ext>
            </a:extLst>
          </p:cNvPr>
          <p:cNvSpPr txBox="1"/>
          <p:nvPr/>
        </p:nvSpPr>
        <p:spPr>
          <a:xfrm>
            <a:off x="1051544" y="1374718"/>
            <a:ext cx="10260748"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Was there a delay in services to veterans? </a:t>
            </a:r>
            <a:r>
              <a:rPr lang="en-US" sz="2400" dirty="0">
                <a:solidFill>
                  <a:srgbClr val="FF0000"/>
                </a:solidFill>
                <a:latin typeface="Arial" panose="020B0604020202020204" pitchFamily="34" charset="0"/>
                <a:cs typeface="Arial" panose="020B0604020202020204" pitchFamily="34" charset="0"/>
              </a:rPr>
              <a:t>Yes </a:t>
            </a:r>
            <a:r>
              <a:rPr lang="en-US" sz="2400" dirty="0">
                <a:latin typeface="Arial" panose="020B0604020202020204" pitchFamily="34" charset="0"/>
                <a:cs typeface="Arial" panose="020B0604020202020204" pitchFamily="34" charset="0"/>
              </a:rPr>
              <a:t>How many KDVA employees were working on veteran claims prior to COVID: </a:t>
            </a:r>
            <a:r>
              <a:rPr lang="en-US" sz="2400" dirty="0">
                <a:solidFill>
                  <a:srgbClr val="FF0000"/>
                </a:solidFill>
                <a:latin typeface="Arial" panose="020B0604020202020204" pitchFamily="34" charset="0"/>
                <a:cs typeface="Arial" panose="020B0604020202020204" pitchFamily="34" charset="0"/>
              </a:rPr>
              <a:t>18</a:t>
            </a:r>
            <a:r>
              <a:rPr lang="en-US" sz="2400" dirty="0">
                <a:latin typeface="Arial" panose="020B0604020202020204" pitchFamily="34" charset="0"/>
                <a:cs typeface="Arial" panose="020B0604020202020204" pitchFamily="34" charset="0"/>
              </a:rPr>
              <a:t> and what is the number now? </a:t>
            </a:r>
            <a:r>
              <a:rPr lang="en-US" sz="2400" dirty="0">
                <a:solidFill>
                  <a:srgbClr val="FF0000"/>
                </a:solidFill>
                <a:latin typeface="Arial" panose="020B0604020202020204" pitchFamily="34" charset="0"/>
                <a:cs typeface="Arial" panose="020B0604020202020204" pitchFamily="34" charset="0"/>
              </a:rPr>
              <a:t>17</a:t>
            </a:r>
            <a:endParaRPr lang="en-US" sz="2400" dirty="0">
              <a:latin typeface="Arial" panose="020B0604020202020204" pitchFamily="34" charset="0"/>
              <a:cs typeface="Arial" panose="020B0604020202020204" pitchFamily="34" charset="0"/>
            </a:endParaRP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What is KDVA’s processing of benefit claims pre and post pandemic?</a:t>
            </a:r>
          </a:p>
          <a:p>
            <a:r>
              <a:rPr lang="en-US" sz="2400" dirty="0">
                <a:solidFill>
                  <a:srgbClr val="FF0000"/>
                </a:solidFill>
                <a:latin typeface="Arial" panose="020B0604020202020204" pitchFamily="34" charset="0"/>
                <a:cs typeface="Arial" panose="020B0604020202020204" pitchFamily="34" charset="0"/>
              </a:rPr>
              <a:t>Pre: In person w/travel to multiple outstations Post: Virtual when possible; no more outstations</a:t>
            </a:r>
            <a:r>
              <a:rPr lang="en-US" sz="2400" dirty="0">
                <a:latin typeface="Arial" panose="020B0604020202020204" pitchFamily="34" charset="0"/>
                <a:cs typeface="Arial" panose="020B0604020202020204" pitchFamily="34" charset="0"/>
              </a:rPr>
              <a:t> … </a:t>
            </a:r>
            <a:r>
              <a:rPr lang="en-US" sz="2400" i="1" dirty="0">
                <a:solidFill>
                  <a:srgbClr val="FF0000"/>
                </a:solidFill>
                <a:latin typeface="Arial" panose="020B0604020202020204" pitchFamily="34" charset="0"/>
                <a:cs typeface="Arial" panose="020B0604020202020204" pitchFamily="34" charset="0"/>
              </a:rPr>
              <a:t>See Graph for more details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Detail how many claims were process pre pandemic and what the process like now? </a:t>
            </a:r>
            <a:r>
              <a:rPr lang="en-US" sz="2400" i="1" dirty="0">
                <a:solidFill>
                  <a:srgbClr val="FF0000"/>
                </a:solidFill>
                <a:latin typeface="Arial" panose="020B0604020202020204" pitchFamily="34" charset="0"/>
                <a:cs typeface="Arial" panose="020B0604020202020204" pitchFamily="34" charset="0"/>
              </a:rPr>
              <a:t>See Graph for more details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4. KDVA assisted with unemployment insurance claims; is this still happening: </a:t>
            </a:r>
            <a:r>
              <a:rPr lang="en-US" sz="2400" dirty="0">
                <a:solidFill>
                  <a:srgbClr val="FF0000"/>
                </a:solidFill>
                <a:latin typeface="Arial" panose="020B0604020202020204" pitchFamily="34" charset="0"/>
                <a:cs typeface="Arial" panose="020B0604020202020204" pitchFamily="34" charset="0"/>
              </a:rPr>
              <a:t>No</a:t>
            </a:r>
            <a:r>
              <a:rPr lang="en-US" sz="2400" dirty="0">
                <a:latin typeface="Arial" panose="020B0604020202020204" pitchFamily="34" charset="0"/>
                <a:cs typeface="Arial" panose="020B0604020202020204" pitchFamily="34" charset="0"/>
              </a:rPr>
              <a:t> and did this impact the ability of KDVA to process veteran claims? </a:t>
            </a:r>
            <a:r>
              <a:rPr lang="en-US" sz="2400" dirty="0">
                <a:solidFill>
                  <a:srgbClr val="FF0000"/>
                </a:solidFill>
                <a:latin typeface="Arial" panose="020B0604020202020204" pitchFamily="34" charset="0"/>
                <a:cs typeface="Arial" panose="020B0604020202020204" pitchFamily="34" charset="0"/>
              </a:rPr>
              <a:t>Yes	</a:t>
            </a:r>
          </a:p>
        </p:txBody>
      </p:sp>
      <p:sp>
        <p:nvSpPr>
          <p:cNvPr id="3" name="TextBox 2">
            <a:extLst>
              <a:ext uri="{FF2B5EF4-FFF2-40B4-BE49-F238E27FC236}">
                <a16:creationId xmlns:a16="http://schemas.microsoft.com/office/drawing/2014/main" id="{B92B6D01-2048-4490-82DB-0E911C0AC4E4}"/>
              </a:ext>
            </a:extLst>
          </p:cNvPr>
          <p:cNvSpPr txBox="1"/>
          <p:nvPr/>
        </p:nvSpPr>
        <p:spPr>
          <a:xfrm>
            <a:off x="2692929" y="297500"/>
            <a:ext cx="6016752"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Request For Information</a:t>
            </a:r>
          </a:p>
          <a:p>
            <a:pPr algn="ctr"/>
            <a:r>
              <a:rPr lang="en-US" sz="3200" dirty="0">
                <a:latin typeface="Arial" panose="020B0604020202020204" pitchFamily="34" charset="0"/>
                <a:cs typeface="Arial" panose="020B0604020202020204" pitchFamily="34" charset="0"/>
              </a:rPr>
              <a:t>from VMAPP </a:t>
            </a:r>
          </a:p>
        </p:txBody>
      </p:sp>
    </p:spTree>
    <p:extLst>
      <p:ext uri="{BB962C8B-B14F-4D97-AF65-F5344CB8AC3E}">
        <p14:creationId xmlns:p14="http://schemas.microsoft.com/office/powerpoint/2010/main" val="235881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1021505" y="28575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Proudly Serving Kentucky’s Veterans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Questions? </a:t>
            </a:r>
          </a:p>
        </p:txBody>
      </p:sp>
      <p:sp>
        <p:nvSpPr>
          <p:cNvPr id="3" name="Slide Number Placeholder 2"/>
          <p:cNvSpPr>
            <a:spLocks noGrp="1"/>
          </p:cNvSpPr>
          <p:nvPr>
            <p:ph type="sldNum" sz="quarter" idx="12"/>
          </p:nvPr>
        </p:nvSpPr>
        <p:spPr/>
        <p:txBody>
          <a:bodyPr/>
          <a:lstStyle/>
          <a:p>
            <a:pPr lvl="0"/>
            <a:r>
              <a:rPr lang="en-US" noProof="0" dirty="0"/>
              <a:t>10</a:t>
            </a:r>
          </a:p>
        </p:txBody>
      </p:sp>
    </p:spTree>
    <p:extLst>
      <p:ext uri="{BB962C8B-B14F-4D97-AF65-F5344CB8AC3E}">
        <p14:creationId xmlns:p14="http://schemas.microsoft.com/office/powerpoint/2010/main" val="270044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926" y="2386147"/>
            <a:ext cx="12853851" cy="1470025"/>
          </a:xfrm>
        </p:spPr>
        <p:txBody>
          <a:bodyPr>
            <a:normAutofit fontScale="90000"/>
          </a:bodyPr>
          <a:lstStyle/>
          <a:p>
            <a:pPr lvl="0" eaLnBrk="0" fontAlgn="base" hangingPunct="0">
              <a:lnSpc>
                <a:spcPct val="100000"/>
              </a:lnSpc>
              <a:spcAft>
                <a:spcPct val="0"/>
              </a:spcAft>
              <a:defRPr/>
            </a:pP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r>
              <a:rPr lang="en-US" sz="4400" kern="0" dirty="0">
                <a:solidFill>
                  <a:prstClr val="black"/>
                </a:solidFill>
                <a:latin typeface="Arial" panose="020B0604020202020204" pitchFamily="34" charset="0"/>
                <a:cs typeface="Arial" panose="020B0604020202020204" pitchFamily="34" charset="0"/>
              </a:rPr>
              <a:t>Kentucky Department of Veterans Affairs</a:t>
            </a:r>
            <a:br>
              <a:rPr lang="en-US" sz="4400" kern="0" dirty="0">
                <a:solidFill>
                  <a:prstClr val="black"/>
                </a:solidFill>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(502) 564-9203</a:t>
            </a:r>
            <a:br>
              <a:rPr lang="en-US" sz="4400" dirty="0">
                <a:latin typeface="Arial" panose="020B0604020202020204" pitchFamily="34" charset="0"/>
                <a:cs typeface="Arial" panose="020B0604020202020204" pitchFamily="34" charset="0"/>
              </a:rPr>
            </a:br>
            <a:r>
              <a:rPr lang="en-US" sz="4400" u="sng" dirty="0">
                <a:solidFill>
                  <a:srgbClr val="0070C0"/>
                </a:solidFill>
                <a:latin typeface="Arial" panose="020B0604020202020204" pitchFamily="34" charset="0"/>
                <a:cs typeface="Arial" panose="020B0604020202020204" pitchFamily="34" charset="0"/>
              </a:rPr>
              <a:t>veterans.ky.gov</a:t>
            </a:r>
          </a:p>
        </p:txBody>
      </p:sp>
      <p:sp>
        <p:nvSpPr>
          <p:cNvPr id="6" name="Slide Number Placeholder 5"/>
          <p:cNvSpPr>
            <a:spLocks noGrp="1"/>
          </p:cNvSpPr>
          <p:nvPr>
            <p:ph type="sldNum" sz="quarter" idx="12"/>
          </p:nvPr>
        </p:nvSpPr>
        <p:spPr>
          <a:xfrm>
            <a:off x="9409611"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DF748-360A-4360-A3AA-EAD87D28D67D}" type="slidenum">
              <a:rPr kumimoji="0" lang="en-US" sz="1200" b="0" i="0" u="none" strike="noStrike" kern="1200" cap="none" spc="0" normalizeH="0" baseline="0" noProof="0" smtClean="0">
                <a:ln>
                  <a:noFill/>
                </a:ln>
                <a:solidFill>
                  <a:prstClr val="black"/>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5931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AD4039-FA12-4838-9C6E-0ABAC1161BA2}"/>
              </a:ext>
            </a:extLst>
          </p:cNvPr>
          <p:cNvSpPr txBox="1"/>
          <p:nvPr/>
        </p:nvSpPr>
        <p:spPr>
          <a:xfrm>
            <a:off x="3263317" y="1853967"/>
            <a:ext cx="4012637" cy="769441"/>
          </a:xfrm>
          <a:prstGeom prst="rect">
            <a:avLst/>
          </a:prstGeom>
          <a:noFill/>
        </p:spPr>
        <p:txBody>
          <a:bodyPr wrap="none" rtlCol="0">
            <a:spAutoFit/>
          </a:bodyPr>
          <a:lstStyle/>
          <a:p>
            <a:r>
              <a:rPr lang="en-US" sz="4400" dirty="0">
                <a:latin typeface="Arial" panose="020B0604020202020204" pitchFamily="34" charset="0"/>
                <a:cs typeface="Arial" panose="020B0604020202020204" pitchFamily="34" charset="0"/>
              </a:rPr>
              <a:t>Back Up Slides</a:t>
            </a:r>
          </a:p>
        </p:txBody>
      </p:sp>
    </p:spTree>
    <p:extLst>
      <p:ext uri="{BB962C8B-B14F-4D97-AF65-F5344CB8AC3E}">
        <p14:creationId xmlns:p14="http://schemas.microsoft.com/office/powerpoint/2010/main" val="276762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53"/>
          <p:cNvSpPr>
            <a:spLocks noChangeShapeType="1"/>
          </p:cNvSpPr>
          <p:nvPr/>
        </p:nvSpPr>
        <p:spPr bwMode="auto">
          <a:xfrm>
            <a:off x="4191000" y="1447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 name="Line 10"/>
          <p:cNvSpPr>
            <a:spLocks noChangeShapeType="1"/>
          </p:cNvSpPr>
          <p:nvPr/>
        </p:nvSpPr>
        <p:spPr bwMode="auto">
          <a:xfrm>
            <a:off x="9372600" y="1524000"/>
            <a:ext cx="0" cy="1676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 name="Line 35"/>
          <p:cNvSpPr>
            <a:spLocks noChangeShapeType="1"/>
          </p:cNvSpPr>
          <p:nvPr/>
        </p:nvSpPr>
        <p:spPr bwMode="auto">
          <a:xfrm flipH="1">
            <a:off x="2435225" y="1447800"/>
            <a:ext cx="3175" cy="350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 name="Line 53"/>
          <p:cNvSpPr>
            <a:spLocks noChangeShapeType="1"/>
          </p:cNvSpPr>
          <p:nvPr/>
        </p:nvSpPr>
        <p:spPr bwMode="auto">
          <a:xfrm>
            <a:off x="5943600" y="1524000"/>
            <a:ext cx="15875"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 name="Line 18"/>
          <p:cNvSpPr>
            <a:spLocks noChangeShapeType="1"/>
          </p:cNvSpPr>
          <p:nvPr/>
        </p:nvSpPr>
        <p:spPr bwMode="auto">
          <a:xfrm>
            <a:off x="4191000" y="1981200"/>
            <a:ext cx="0" cy="3778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 name="Text Box 19"/>
          <p:cNvSpPr txBox="1">
            <a:spLocks noChangeArrowheads="1"/>
          </p:cNvSpPr>
          <p:nvPr/>
        </p:nvSpPr>
        <p:spPr bwMode="auto">
          <a:xfrm>
            <a:off x="3200400" y="1524000"/>
            <a:ext cx="1828800" cy="430213"/>
          </a:xfrm>
          <a:prstGeom prst="rect">
            <a:avLst/>
          </a:prstGeom>
          <a:solidFill>
            <a:srgbClr val="FFC000"/>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100" b="1">
                <a:latin typeface="Arial" panose="020B0604020202020204" pitchFamily="34" charset="0"/>
              </a:rPr>
              <a:t>Kentucky Veterans Benefits Central Region</a:t>
            </a:r>
          </a:p>
        </p:txBody>
      </p:sp>
      <p:sp>
        <p:nvSpPr>
          <p:cNvPr id="4104" name="Text Box 20"/>
          <p:cNvSpPr txBox="1">
            <a:spLocks noChangeArrowheads="1"/>
          </p:cNvSpPr>
          <p:nvPr/>
        </p:nvSpPr>
        <p:spPr bwMode="auto">
          <a:xfrm>
            <a:off x="838200" y="1524000"/>
            <a:ext cx="1752600" cy="430213"/>
          </a:xfrm>
          <a:prstGeom prst="rect">
            <a:avLst/>
          </a:prstGeom>
          <a:solidFill>
            <a:srgbClr val="FFC000"/>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100" b="1" dirty="0">
                <a:latin typeface="Arial" panose="020B0604020202020204" pitchFamily="34" charset="0"/>
              </a:rPr>
              <a:t>Kentucky</a:t>
            </a:r>
            <a:r>
              <a:rPr lang="en-US" altLang="en-US" sz="1100" b="1" i="1" dirty="0">
                <a:latin typeface="Arial" panose="020B0604020202020204" pitchFamily="34" charset="0"/>
              </a:rPr>
              <a:t> Veterans Benefits West Region</a:t>
            </a:r>
          </a:p>
        </p:txBody>
      </p:sp>
      <p:sp>
        <p:nvSpPr>
          <p:cNvPr id="4105" name="Text Box 21"/>
          <p:cNvSpPr txBox="1">
            <a:spLocks noChangeArrowheads="1"/>
          </p:cNvSpPr>
          <p:nvPr/>
        </p:nvSpPr>
        <p:spPr bwMode="auto">
          <a:xfrm>
            <a:off x="5638800" y="1524000"/>
            <a:ext cx="1981200" cy="430213"/>
          </a:xfrm>
          <a:prstGeom prst="rect">
            <a:avLst/>
          </a:prstGeom>
          <a:solidFill>
            <a:srgbClr val="FFC000"/>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100" b="1">
                <a:latin typeface="Arial" panose="020B0604020202020204" pitchFamily="34" charset="0"/>
              </a:rPr>
              <a:t>Kentucky Veterans Benefits Region East </a:t>
            </a:r>
          </a:p>
        </p:txBody>
      </p:sp>
      <p:sp>
        <p:nvSpPr>
          <p:cNvPr id="4106" name="Text Box 28"/>
          <p:cNvSpPr txBox="1">
            <a:spLocks noChangeArrowheads="1"/>
          </p:cNvSpPr>
          <p:nvPr/>
        </p:nvSpPr>
        <p:spPr bwMode="auto">
          <a:xfrm>
            <a:off x="838200" y="1981200"/>
            <a:ext cx="17526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b="1" dirty="0">
                <a:latin typeface="Arial" panose="020B0604020202020204" pitchFamily="34" charset="0"/>
                <a:cs typeface="Arial" panose="020B0604020202020204" pitchFamily="34" charset="0"/>
              </a:rPr>
              <a:t>West Region Rep</a:t>
            </a:r>
          </a:p>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Ed Day</a:t>
            </a:r>
          </a:p>
          <a:p>
            <a:pPr algn="ctr" eaLnBrk="1" hangingPunct="1">
              <a:spcBef>
                <a:spcPct val="0"/>
              </a:spcBef>
              <a:buFontTx/>
              <a:buNone/>
            </a:pPr>
            <a:endParaRPr lang="en-US" altLang="en-US" sz="1100" dirty="0">
              <a:latin typeface="Arial" panose="020B0604020202020204" pitchFamily="34" charset="0"/>
              <a:cs typeface="Arial" panose="020B0604020202020204" pitchFamily="34" charset="0"/>
            </a:endParaRPr>
          </a:p>
          <a:p>
            <a:pPr>
              <a:spcBef>
                <a:spcPct val="0"/>
              </a:spcBef>
              <a:buFontTx/>
              <a:buNone/>
            </a:pPr>
            <a:r>
              <a:rPr lang="en-US" altLang="en-US" sz="1100" dirty="0">
                <a:latin typeface="Arial" panose="020B0604020202020204" pitchFamily="34" charset="0"/>
              </a:rPr>
              <a:t>	</a:t>
            </a:r>
          </a:p>
        </p:txBody>
      </p:sp>
      <p:sp>
        <p:nvSpPr>
          <p:cNvPr id="4107" name="Text Box 29"/>
          <p:cNvSpPr txBox="1">
            <a:spLocks noChangeArrowheads="1"/>
          </p:cNvSpPr>
          <p:nvPr/>
        </p:nvSpPr>
        <p:spPr bwMode="auto">
          <a:xfrm>
            <a:off x="914400" y="2362200"/>
            <a:ext cx="16002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Field Rep</a:t>
            </a:r>
          </a:p>
          <a:p>
            <a:pPr algn="ctr">
              <a:spcBef>
                <a:spcPct val="0"/>
              </a:spcBef>
              <a:buFontTx/>
              <a:buNone/>
            </a:pPr>
            <a:r>
              <a:rPr lang="en-US" altLang="en-US" sz="1100" dirty="0" err="1">
                <a:latin typeface="Arial" panose="020B0604020202020204" pitchFamily="34" charset="0"/>
                <a:cs typeface="Arial" panose="020B0604020202020204" pitchFamily="34" charset="0"/>
              </a:rPr>
              <a:t>Larrissa</a:t>
            </a:r>
            <a:r>
              <a:rPr lang="en-US" altLang="en-US" sz="1100" dirty="0">
                <a:latin typeface="Arial" panose="020B0604020202020204" pitchFamily="34" charset="0"/>
                <a:cs typeface="Arial" panose="020B0604020202020204" pitchFamily="34" charset="0"/>
              </a:rPr>
              <a:t> Roach</a:t>
            </a:r>
          </a:p>
          <a:p>
            <a:pPr>
              <a:spcBef>
                <a:spcPct val="0"/>
              </a:spcBef>
              <a:buFontTx/>
              <a:buNone/>
            </a:pPr>
            <a:endParaRPr lang="en-US" altLang="en-US" sz="1100" dirty="0">
              <a:latin typeface="Arial" panose="020B0604020202020204" pitchFamily="34" charset="0"/>
            </a:endParaRPr>
          </a:p>
        </p:txBody>
      </p:sp>
      <p:sp>
        <p:nvSpPr>
          <p:cNvPr id="4108" name="Text Box 31"/>
          <p:cNvSpPr txBox="1">
            <a:spLocks noChangeArrowheads="1"/>
          </p:cNvSpPr>
          <p:nvPr/>
        </p:nvSpPr>
        <p:spPr bwMode="auto">
          <a:xfrm>
            <a:off x="914400" y="2743200"/>
            <a:ext cx="1600200" cy="447675"/>
          </a:xfrm>
          <a:prstGeom prst="rect">
            <a:avLst/>
          </a:prstGeom>
          <a:solidFill>
            <a:srgbClr val="FFC000"/>
          </a:solidFill>
          <a:ln w="12700">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Field Rep</a:t>
            </a:r>
          </a:p>
          <a:p>
            <a:pPr algn="ctr">
              <a:spcBef>
                <a:spcPct val="0"/>
              </a:spcBef>
              <a:buFontTx/>
              <a:buNone/>
            </a:pPr>
            <a:r>
              <a:rPr lang="en-US" altLang="en-US" sz="1100" dirty="0">
                <a:latin typeface="Arial" panose="020B0604020202020204" pitchFamily="34" charset="0"/>
              </a:rPr>
              <a:t>Carol Livingston</a:t>
            </a:r>
          </a:p>
        </p:txBody>
      </p:sp>
      <p:sp>
        <p:nvSpPr>
          <p:cNvPr id="4109" name="Text Box 33"/>
          <p:cNvSpPr txBox="1">
            <a:spLocks noChangeArrowheads="1"/>
          </p:cNvSpPr>
          <p:nvPr/>
        </p:nvSpPr>
        <p:spPr bwMode="auto">
          <a:xfrm>
            <a:off x="914400" y="3200400"/>
            <a:ext cx="1600200" cy="447675"/>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Field Rep</a:t>
            </a:r>
          </a:p>
          <a:p>
            <a:pPr algn="ctr">
              <a:spcBef>
                <a:spcPct val="0"/>
              </a:spcBef>
              <a:buFontTx/>
              <a:buNone/>
            </a:pPr>
            <a:r>
              <a:rPr lang="en-US" altLang="en-US" sz="1100" dirty="0">
                <a:latin typeface="Arial" panose="020B0604020202020204" pitchFamily="34" charset="0"/>
              </a:rPr>
              <a:t>Hope King</a:t>
            </a:r>
          </a:p>
        </p:txBody>
      </p:sp>
      <p:sp>
        <p:nvSpPr>
          <p:cNvPr id="4110" name="Line 35"/>
          <p:cNvSpPr>
            <a:spLocks noChangeShapeType="1"/>
          </p:cNvSpPr>
          <p:nvPr/>
        </p:nvSpPr>
        <p:spPr bwMode="auto">
          <a:xfrm flipV="1">
            <a:off x="2438400" y="1447800"/>
            <a:ext cx="716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1" name="Text Box 36"/>
          <p:cNvSpPr txBox="1">
            <a:spLocks noChangeArrowheads="1"/>
          </p:cNvSpPr>
          <p:nvPr/>
        </p:nvSpPr>
        <p:spPr bwMode="auto">
          <a:xfrm>
            <a:off x="914400" y="3657600"/>
            <a:ext cx="1600200" cy="447675"/>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Field Rep</a:t>
            </a:r>
          </a:p>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Michelle Rustin</a:t>
            </a:r>
          </a:p>
          <a:p>
            <a:pPr>
              <a:spcBef>
                <a:spcPct val="0"/>
              </a:spcBef>
              <a:buFontTx/>
              <a:buNone/>
            </a:pPr>
            <a:endParaRPr lang="en-US" altLang="en-US" sz="1100" dirty="0">
              <a:latin typeface="Arial" panose="020B0604020202020204" pitchFamily="34" charset="0"/>
            </a:endParaRPr>
          </a:p>
        </p:txBody>
      </p:sp>
      <p:sp>
        <p:nvSpPr>
          <p:cNvPr id="4112" name="Text Box 38"/>
          <p:cNvSpPr txBox="1">
            <a:spLocks noChangeArrowheads="1"/>
          </p:cNvSpPr>
          <p:nvPr/>
        </p:nvSpPr>
        <p:spPr bwMode="auto">
          <a:xfrm>
            <a:off x="914400" y="4114800"/>
            <a:ext cx="1600200" cy="447675"/>
          </a:xfrm>
          <a:prstGeom prst="rect">
            <a:avLst/>
          </a:prstGeom>
          <a:solidFill>
            <a:srgbClr val="FFC000"/>
          </a:solidFill>
          <a:ln w="12700">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solidFill>
                  <a:srgbClr val="FF0000"/>
                </a:solidFill>
                <a:latin typeface="Arial" panose="020B0604020202020204" pitchFamily="34" charset="0"/>
                <a:cs typeface="Arial" panose="020B0604020202020204" pitchFamily="34" charset="0"/>
              </a:rPr>
              <a:t>Field Rep</a:t>
            </a:r>
          </a:p>
          <a:p>
            <a:pPr algn="ctr" eaLnBrk="1" hangingPunct="1">
              <a:spcBef>
                <a:spcPct val="0"/>
              </a:spcBef>
              <a:buFontTx/>
              <a:buNone/>
            </a:pPr>
            <a:endParaRPr lang="en-US" altLang="en-US" sz="1100" dirty="0">
              <a:solidFill>
                <a:srgbClr val="FF0000"/>
              </a:solidFill>
              <a:latin typeface="Arial" panose="020B0604020202020204" pitchFamily="34" charset="0"/>
              <a:cs typeface="Arial" panose="020B0604020202020204" pitchFamily="34" charset="0"/>
            </a:endParaRPr>
          </a:p>
        </p:txBody>
      </p:sp>
      <p:sp>
        <p:nvSpPr>
          <p:cNvPr id="4113" name="Text Box 40"/>
          <p:cNvSpPr txBox="1">
            <a:spLocks noChangeArrowheads="1"/>
          </p:cNvSpPr>
          <p:nvPr/>
        </p:nvSpPr>
        <p:spPr bwMode="auto">
          <a:xfrm>
            <a:off x="3200400" y="1981200"/>
            <a:ext cx="18288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b="1" dirty="0">
                <a:latin typeface="Arial" panose="020B0604020202020204" pitchFamily="34" charset="0"/>
                <a:cs typeface="Arial" panose="020B0604020202020204" pitchFamily="34" charset="0"/>
              </a:rPr>
              <a:t>Central Region Rep</a:t>
            </a:r>
          </a:p>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Stephen Buford</a:t>
            </a:r>
          </a:p>
          <a:p>
            <a:pPr>
              <a:spcBef>
                <a:spcPct val="0"/>
              </a:spcBef>
              <a:buFontTx/>
              <a:buNone/>
            </a:pPr>
            <a:endParaRPr lang="en-US" altLang="en-US" sz="1100" dirty="0">
              <a:latin typeface="Arial" panose="020B0604020202020204" pitchFamily="34" charset="0"/>
            </a:endParaRPr>
          </a:p>
        </p:txBody>
      </p:sp>
      <p:sp>
        <p:nvSpPr>
          <p:cNvPr id="4114" name="Text Box 41"/>
          <p:cNvSpPr txBox="1">
            <a:spLocks noChangeArrowheads="1"/>
          </p:cNvSpPr>
          <p:nvPr/>
        </p:nvSpPr>
        <p:spPr bwMode="auto">
          <a:xfrm>
            <a:off x="3276600" y="2362200"/>
            <a:ext cx="16002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a:latin typeface="Arial" panose="020B0604020202020204" pitchFamily="34" charset="0"/>
                <a:cs typeface="Arial" panose="020B0604020202020204" pitchFamily="34" charset="0"/>
              </a:rPr>
              <a:t>Field Rep</a:t>
            </a:r>
          </a:p>
          <a:p>
            <a:pPr algn="ctr" eaLnBrk="1" hangingPunct="1">
              <a:spcBef>
                <a:spcPct val="0"/>
              </a:spcBef>
              <a:buFontTx/>
              <a:buNone/>
            </a:pPr>
            <a:r>
              <a:rPr lang="en-US" altLang="en-US" sz="1100">
                <a:latin typeface="Arial" panose="020B0604020202020204" pitchFamily="34" charset="0"/>
                <a:cs typeface="Arial" panose="020B0604020202020204" pitchFamily="34" charset="0"/>
              </a:rPr>
              <a:t>Lisa Pittman</a:t>
            </a:r>
            <a:endParaRPr lang="en-US" altLang="en-US" sz="1100">
              <a:latin typeface="Arial" panose="020B0604020202020204" pitchFamily="34" charset="0"/>
            </a:endParaRPr>
          </a:p>
        </p:txBody>
      </p:sp>
      <p:sp>
        <p:nvSpPr>
          <p:cNvPr id="4115" name="Text Box 42"/>
          <p:cNvSpPr txBox="1">
            <a:spLocks noChangeArrowheads="1"/>
          </p:cNvSpPr>
          <p:nvPr/>
        </p:nvSpPr>
        <p:spPr bwMode="auto">
          <a:xfrm>
            <a:off x="3276600" y="3124200"/>
            <a:ext cx="16002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solidFill>
                  <a:srgbClr val="FF0000"/>
                </a:solidFill>
                <a:latin typeface="Arial" panose="020B0604020202020204" pitchFamily="34" charset="0"/>
                <a:cs typeface="Arial" panose="020B0604020202020204" pitchFamily="34" charset="0"/>
              </a:rPr>
              <a:t>Field Rep</a:t>
            </a:r>
          </a:p>
          <a:p>
            <a:pPr algn="ctr" eaLnBrk="1" hangingPunct="1">
              <a:spcBef>
                <a:spcPct val="0"/>
              </a:spcBef>
              <a:buFontTx/>
              <a:buNone/>
            </a:pPr>
            <a:endParaRPr lang="en-US" altLang="en-US" sz="1100" dirty="0">
              <a:solidFill>
                <a:srgbClr val="FF0000"/>
              </a:solidFill>
              <a:latin typeface="Arial" panose="020B0604020202020204" pitchFamily="34" charset="0"/>
              <a:cs typeface="Arial" panose="020B0604020202020204" pitchFamily="34" charset="0"/>
            </a:endParaRPr>
          </a:p>
          <a:p>
            <a:pPr>
              <a:spcBef>
                <a:spcPct val="0"/>
              </a:spcBef>
              <a:buFontTx/>
              <a:buNone/>
            </a:pPr>
            <a:endParaRPr lang="en-US" altLang="en-US" sz="1100" dirty="0">
              <a:latin typeface="Arial" panose="020B0604020202020204" pitchFamily="34" charset="0"/>
            </a:endParaRPr>
          </a:p>
        </p:txBody>
      </p:sp>
      <p:sp>
        <p:nvSpPr>
          <p:cNvPr id="4117" name="Text Box 45"/>
          <p:cNvSpPr txBox="1">
            <a:spLocks noChangeArrowheads="1"/>
          </p:cNvSpPr>
          <p:nvPr/>
        </p:nvSpPr>
        <p:spPr bwMode="auto">
          <a:xfrm>
            <a:off x="3286125" y="2743200"/>
            <a:ext cx="1590675"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a:latin typeface="Arial" panose="020B0604020202020204" pitchFamily="34" charset="0"/>
                <a:cs typeface="Arial" panose="020B0604020202020204" pitchFamily="34" charset="0"/>
              </a:rPr>
              <a:t>Field Rep</a:t>
            </a:r>
          </a:p>
          <a:p>
            <a:pPr algn="ctr" eaLnBrk="1" hangingPunct="1">
              <a:spcBef>
                <a:spcPct val="0"/>
              </a:spcBef>
              <a:buFontTx/>
              <a:buNone/>
            </a:pPr>
            <a:r>
              <a:rPr lang="en-US" altLang="en-US" sz="1100">
                <a:latin typeface="Arial" panose="020B0604020202020204" pitchFamily="34" charset="0"/>
                <a:cs typeface="Arial" panose="020B0604020202020204" pitchFamily="34" charset="0"/>
              </a:rPr>
              <a:t>Thomas Hanner</a:t>
            </a:r>
          </a:p>
        </p:txBody>
      </p:sp>
      <p:sp>
        <p:nvSpPr>
          <p:cNvPr id="4118" name="Text Box 47"/>
          <p:cNvSpPr txBox="1">
            <a:spLocks noChangeArrowheads="1"/>
          </p:cNvSpPr>
          <p:nvPr/>
        </p:nvSpPr>
        <p:spPr bwMode="auto">
          <a:xfrm>
            <a:off x="5638800" y="1960418"/>
            <a:ext cx="19812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East Region Rep</a:t>
            </a:r>
          </a:p>
          <a:p>
            <a:pPr algn="ctr" eaLnBrk="1" hangingPunct="1">
              <a:spcBef>
                <a:spcPct val="0"/>
              </a:spcBef>
              <a:buFontTx/>
              <a:buNone/>
            </a:pPr>
            <a:r>
              <a:rPr lang="en-US" altLang="en-US" sz="1100">
                <a:latin typeface="Arial" panose="020B0604020202020204" pitchFamily="34" charset="0"/>
                <a:cs typeface="Arial" panose="020B0604020202020204" pitchFamily="34" charset="0"/>
              </a:rPr>
              <a:t>Brian Bowman</a:t>
            </a:r>
            <a:endParaRPr lang="en-US" altLang="en-US" sz="1100">
              <a:latin typeface="Arial" panose="020B0604020202020204" pitchFamily="34" charset="0"/>
            </a:endParaRPr>
          </a:p>
        </p:txBody>
      </p:sp>
      <p:sp>
        <p:nvSpPr>
          <p:cNvPr id="4119" name="Text Box 48"/>
          <p:cNvSpPr txBox="1">
            <a:spLocks noChangeArrowheads="1"/>
          </p:cNvSpPr>
          <p:nvPr/>
        </p:nvSpPr>
        <p:spPr bwMode="auto">
          <a:xfrm>
            <a:off x="5791200" y="2351809"/>
            <a:ext cx="16764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100" dirty="0">
                <a:latin typeface="Arial" panose="020B0604020202020204" pitchFamily="34" charset="0"/>
              </a:rPr>
              <a:t>Field Rep</a:t>
            </a:r>
          </a:p>
          <a:p>
            <a:pPr algn="ctr">
              <a:spcBef>
                <a:spcPct val="0"/>
              </a:spcBef>
              <a:buFontTx/>
              <a:buNone/>
            </a:pPr>
            <a:r>
              <a:rPr lang="en-US" altLang="en-US" sz="1100" dirty="0">
                <a:latin typeface="Arial" panose="020B0604020202020204" pitchFamily="34" charset="0"/>
              </a:rPr>
              <a:t>Vivian Taylor </a:t>
            </a:r>
          </a:p>
        </p:txBody>
      </p:sp>
      <p:sp>
        <p:nvSpPr>
          <p:cNvPr id="4120" name="Text Box 49"/>
          <p:cNvSpPr txBox="1">
            <a:spLocks noChangeArrowheads="1"/>
          </p:cNvSpPr>
          <p:nvPr/>
        </p:nvSpPr>
        <p:spPr bwMode="auto">
          <a:xfrm>
            <a:off x="5791200" y="2743200"/>
            <a:ext cx="1676400" cy="447675"/>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100" dirty="0">
                <a:latin typeface="Arial" panose="020B0604020202020204" pitchFamily="34" charset="0"/>
              </a:rPr>
              <a:t>Field Rep</a:t>
            </a:r>
          </a:p>
          <a:p>
            <a:pPr algn="ctr">
              <a:spcBef>
                <a:spcPct val="0"/>
              </a:spcBef>
              <a:buNone/>
            </a:pPr>
            <a:r>
              <a:rPr lang="en-US" altLang="en-US" sz="1100" dirty="0">
                <a:latin typeface="Arial" panose="020B0604020202020204" pitchFamily="34" charset="0"/>
                <a:cs typeface="Arial" panose="020B0604020202020204" pitchFamily="34" charset="0"/>
              </a:rPr>
              <a:t>Charles Howson</a:t>
            </a:r>
          </a:p>
          <a:p>
            <a:pPr algn="ctr">
              <a:spcBef>
                <a:spcPct val="0"/>
              </a:spcBef>
              <a:buFontTx/>
              <a:buNone/>
            </a:pPr>
            <a:endParaRPr lang="en-US" altLang="en-US" sz="1100" dirty="0">
              <a:latin typeface="Arial" panose="020B0604020202020204" pitchFamily="34" charset="0"/>
            </a:endParaRPr>
          </a:p>
        </p:txBody>
      </p:sp>
      <p:sp>
        <p:nvSpPr>
          <p:cNvPr id="4121" name="Text Box 50"/>
          <p:cNvSpPr txBox="1">
            <a:spLocks noChangeArrowheads="1"/>
          </p:cNvSpPr>
          <p:nvPr/>
        </p:nvSpPr>
        <p:spPr bwMode="auto">
          <a:xfrm>
            <a:off x="5791200" y="3200400"/>
            <a:ext cx="16764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100">
                <a:latin typeface="Arial" panose="020B0604020202020204" pitchFamily="34" charset="0"/>
              </a:rPr>
              <a:t>Field Rep</a:t>
            </a:r>
          </a:p>
          <a:p>
            <a:pPr algn="ctr">
              <a:spcBef>
                <a:spcPct val="0"/>
              </a:spcBef>
              <a:buFontTx/>
              <a:buNone/>
            </a:pPr>
            <a:r>
              <a:rPr lang="en-US" altLang="en-US" sz="1100">
                <a:latin typeface="Arial" panose="020B0604020202020204" pitchFamily="34" charset="0"/>
              </a:rPr>
              <a:t>Ashley Tew </a:t>
            </a:r>
          </a:p>
        </p:txBody>
      </p:sp>
      <p:sp>
        <p:nvSpPr>
          <p:cNvPr id="4122" name="Text Box 51"/>
          <p:cNvSpPr txBox="1">
            <a:spLocks noChangeArrowheads="1"/>
          </p:cNvSpPr>
          <p:nvPr/>
        </p:nvSpPr>
        <p:spPr bwMode="auto">
          <a:xfrm>
            <a:off x="5791200" y="3581400"/>
            <a:ext cx="16764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a:latin typeface="Arial" panose="020B0604020202020204" pitchFamily="34" charset="0"/>
                <a:cs typeface="Arial" panose="020B0604020202020204" pitchFamily="34" charset="0"/>
              </a:rPr>
              <a:t>Field Rep</a:t>
            </a:r>
          </a:p>
          <a:p>
            <a:pPr algn="ctr" eaLnBrk="1" hangingPunct="1">
              <a:spcBef>
                <a:spcPct val="0"/>
              </a:spcBef>
              <a:buFontTx/>
              <a:buNone/>
            </a:pPr>
            <a:r>
              <a:rPr lang="en-US" altLang="en-US" sz="1100">
                <a:latin typeface="Arial" panose="020B0604020202020204" pitchFamily="34" charset="0"/>
                <a:cs typeface="Arial" panose="020B0604020202020204" pitchFamily="34" charset="0"/>
              </a:rPr>
              <a:t>Darrel Ashby</a:t>
            </a:r>
          </a:p>
        </p:txBody>
      </p:sp>
      <p:sp>
        <p:nvSpPr>
          <p:cNvPr id="4126" name="Text Box 54"/>
          <p:cNvSpPr txBox="1">
            <a:spLocks noChangeArrowheads="1"/>
          </p:cNvSpPr>
          <p:nvPr/>
        </p:nvSpPr>
        <p:spPr bwMode="auto">
          <a:xfrm>
            <a:off x="8258175" y="5702300"/>
            <a:ext cx="3095625" cy="784225"/>
          </a:xfrm>
          <a:prstGeom prst="rect">
            <a:avLst/>
          </a:prstGeom>
          <a:solidFill>
            <a:schemeClr val="bg1">
              <a:lumMod val="85000"/>
            </a:schemeClr>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en-US" altLang="en-US" sz="1800" b="1" u="sng" dirty="0">
                <a:latin typeface="Arial" panose="020B0604020202020204" pitchFamily="34" charset="0"/>
              </a:rPr>
              <a:t>As of</a:t>
            </a:r>
            <a:r>
              <a:rPr lang="en-US" altLang="en-US" sz="1800" b="1" u="sng">
                <a:latin typeface="Arial" panose="020B0604020202020204" pitchFamily="34" charset="0"/>
              </a:rPr>
              <a:t>: October 27, </a:t>
            </a:r>
            <a:r>
              <a:rPr lang="en-US" altLang="en-US" sz="1800" b="1" u="sng" dirty="0">
                <a:latin typeface="Arial" panose="020B0604020202020204" pitchFamily="34" charset="0"/>
              </a:rPr>
              <a:t>2021</a:t>
            </a:r>
          </a:p>
          <a:p>
            <a:pPr algn="ctr" eaLnBrk="1" hangingPunct="1">
              <a:spcBef>
                <a:spcPct val="50000"/>
              </a:spcBef>
              <a:buFontTx/>
              <a:buNone/>
              <a:defRPr/>
            </a:pPr>
            <a:r>
              <a:rPr lang="en-US" altLang="en-US" sz="1800" b="1" dirty="0">
                <a:latin typeface="Arial" panose="020B0604020202020204" pitchFamily="34" charset="0"/>
              </a:rPr>
              <a:t>23 of 29</a:t>
            </a:r>
            <a:endParaRPr lang="en-US" altLang="en-US" sz="1800" b="1" dirty="0">
              <a:solidFill>
                <a:srgbClr val="FF0000"/>
              </a:solidFill>
              <a:latin typeface="Arial" panose="020B0604020202020204" pitchFamily="34" charset="0"/>
            </a:endParaRPr>
          </a:p>
        </p:txBody>
      </p:sp>
      <p:sp>
        <p:nvSpPr>
          <p:cNvPr id="4124" name="Text Box 55"/>
          <p:cNvSpPr txBox="1">
            <a:spLocks noChangeArrowheads="1"/>
          </p:cNvSpPr>
          <p:nvPr/>
        </p:nvSpPr>
        <p:spPr bwMode="auto">
          <a:xfrm>
            <a:off x="3200400" y="76200"/>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a:latin typeface="Arial" panose="020B0604020202020204" pitchFamily="34" charset="0"/>
              </a:rPr>
              <a:t>Kentucky Department of Veterans Affairs</a:t>
            </a:r>
          </a:p>
        </p:txBody>
      </p:sp>
      <p:sp>
        <p:nvSpPr>
          <p:cNvPr id="4128" name="Text Box 9"/>
          <p:cNvSpPr txBox="1">
            <a:spLocks noChangeArrowheads="1"/>
          </p:cNvSpPr>
          <p:nvPr/>
        </p:nvSpPr>
        <p:spPr bwMode="auto">
          <a:xfrm>
            <a:off x="4033837" y="838271"/>
            <a:ext cx="3209925" cy="554038"/>
          </a:xfrm>
          <a:prstGeom prst="rect">
            <a:avLst/>
          </a:prstGeom>
          <a:solidFill>
            <a:schemeClr val="accent3">
              <a:lumMod val="75000"/>
            </a:schemeClr>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400" b="1" dirty="0">
                <a:solidFill>
                  <a:schemeClr val="bg1"/>
                </a:solidFill>
                <a:latin typeface="Arial" panose="020B0604020202020204" pitchFamily="34" charset="0"/>
                <a:cs typeface="Arial" panose="020B0604020202020204" pitchFamily="34" charset="0"/>
              </a:rPr>
              <a:t>Assistant Director </a:t>
            </a:r>
          </a:p>
          <a:p>
            <a:pPr algn="ctr" eaLnBrk="1" hangingPunct="1">
              <a:spcBef>
                <a:spcPct val="0"/>
              </a:spcBef>
              <a:buFontTx/>
              <a:buNone/>
              <a:defRPr/>
            </a:pPr>
            <a:r>
              <a:rPr lang="en-US" altLang="en-US" sz="1600" b="1" dirty="0">
                <a:solidFill>
                  <a:schemeClr val="bg1"/>
                </a:solidFill>
              </a:rPr>
              <a:t>Donna Scrivener </a:t>
            </a:r>
          </a:p>
        </p:txBody>
      </p:sp>
      <p:sp>
        <p:nvSpPr>
          <p:cNvPr id="3" name="Text Box 21"/>
          <p:cNvSpPr txBox="1">
            <a:spLocks noChangeArrowheads="1"/>
          </p:cNvSpPr>
          <p:nvPr/>
        </p:nvSpPr>
        <p:spPr bwMode="auto">
          <a:xfrm>
            <a:off x="8153400" y="1524000"/>
            <a:ext cx="2057400" cy="430213"/>
          </a:xfrm>
          <a:prstGeom prst="rect">
            <a:avLst/>
          </a:prstGeom>
          <a:solidFill>
            <a:srgbClr val="FFC000"/>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100" b="1">
                <a:latin typeface="Arial" panose="020B0604020202020204" pitchFamily="34" charset="0"/>
              </a:rPr>
              <a:t>Kentucky Veterans Benefits Operations  </a:t>
            </a:r>
          </a:p>
        </p:txBody>
      </p:sp>
      <p:sp>
        <p:nvSpPr>
          <p:cNvPr id="4127" name="Text Box 49"/>
          <p:cNvSpPr txBox="1">
            <a:spLocks noChangeArrowheads="1"/>
          </p:cNvSpPr>
          <p:nvPr/>
        </p:nvSpPr>
        <p:spPr bwMode="auto">
          <a:xfrm>
            <a:off x="8163790" y="1960418"/>
            <a:ext cx="2050474" cy="358775"/>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100" dirty="0">
                <a:latin typeface="Arial" panose="020B0604020202020204" pitchFamily="34" charset="0"/>
                <a:cs typeface="Arial" panose="020B0604020202020204" pitchFamily="34" charset="0"/>
              </a:rPr>
              <a:t>Appeals</a:t>
            </a:r>
          </a:p>
          <a:p>
            <a:pPr algn="ctr">
              <a:spcBef>
                <a:spcPct val="0"/>
              </a:spcBef>
              <a:buFontTx/>
              <a:buNone/>
            </a:pPr>
            <a:r>
              <a:rPr lang="en-US" altLang="en-US" sz="1100" dirty="0">
                <a:latin typeface="Arial" panose="020B0604020202020204" pitchFamily="34" charset="0"/>
                <a:cs typeface="Arial" panose="020B0604020202020204" pitchFamily="34" charset="0"/>
              </a:rPr>
              <a:t>Johnny Allen </a:t>
            </a:r>
          </a:p>
          <a:p>
            <a:pPr algn="ctr">
              <a:spcBef>
                <a:spcPct val="0"/>
              </a:spcBef>
              <a:buFontTx/>
              <a:buNone/>
            </a:pPr>
            <a:endParaRPr lang="en-US" altLang="en-US" sz="1100" dirty="0">
              <a:latin typeface="Arial" panose="020B0604020202020204" pitchFamily="34" charset="0"/>
              <a:cs typeface="Arial" panose="020B0604020202020204" pitchFamily="34" charset="0"/>
            </a:endParaRPr>
          </a:p>
          <a:p>
            <a:pPr>
              <a:spcBef>
                <a:spcPct val="0"/>
              </a:spcBef>
              <a:buFontTx/>
              <a:buNone/>
            </a:pPr>
            <a:endParaRPr lang="en-US" altLang="en-US" sz="1100" dirty="0">
              <a:latin typeface="Arial" panose="020B0604020202020204" pitchFamily="34" charset="0"/>
            </a:endParaRPr>
          </a:p>
        </p:txBody>
      </p:sp>
      <p:sp>
        <p:nvSpPr>
          <p:cNvPr id="10" name="Text Box 49"/>
          <p:cNvSpPr txBox="1">
            <a:spLocks noChangeArrowheads="1"/>
          </p:cNvSpPr>
          <p:nvPr/>
        </p:nvSpPr>
        <p:spPr bwMode="auto">
          <a:xfrm>
            <a:off x="8271164" y="2341418"/>
            <a:ext cx="1905000" cy="4572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Tuition Wavier</a:t>
            </a:r>
          </a:p>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Jennifer Case</a:t>
            </a:r>
          </a:p>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 </a:t>
            </a:r>
          </a:p>
          <a:p>
            <a:pPr algn="ctr">
              <a:spcBef>
                <a:spcPct val="0"/>
              </a:spcBef>
              <a:buFontTx/>
              <a:buNone/>
            </a:pPr>
            <a:endParaRPr lang="en-US" altLang="en-US" sz="1100" dirty="0">
              <a:latin typeface="Arial" panose="020B0604020202020204" pitchFamily="34" charset="0"/>
              <a:cs typeface="Arial" panose="020B0604020202020204" pitchFamily="34" charset="0"/>
            </a:endParaRPr>
          </a:p>
          <a:p>
            <a:pPr>
              <a:spcBef>
                <a:spcPct val="0"/>
              </a:spcBef>
              <a:buFontTx/>
              <a:buNone/>
            </a:pPr>
            <a:endParaRPr lang="en-US" altLang="en-US" sz="1100" dirty="0">
              <a:latin typeface="Arial" panose="020B0604020202020204" pitchFamily="34" charset="0"/>
            </a:endParaRPr>
          </a:p>
        </p:txBody>
      </p:sp>
      <p:sp>
        <p:nvSpPr>
          <p:cNvPr id="4129" name="Text Box 56"/>
          <p:cNvSpPr txBox="1">
            <a:spLocks noChangeArrowheads="1"/>
          </p:cNvSpPr>
          <p:nvPr/>
        </p:nvSpPr>
        <p:spPr bwMode="auto">
          <a:xfrm>
            <a:off x="3276600" y="3512124"/>
            <a:ext cx="1600200" cy="381000"/>
          </a:xfrm>
          <a:prstGeom prst="rect">
            <a:avLst/>
          </a:prstGeom>
          <a:solidFill>
            <a:srgbClr val="FFC000"/>
          </a:solidFill>
          <a:ln w="12700">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Field Rep</a:t>
            </a:r>
          </a:p>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Wendi Young</a:t>
            </a:r>
          </a:p>
          <a:p>
            <a:pPr algn="ctr" eaLnBrk="1" hangingPunct="1">
              <a:spcBef>
                <a:spcPct val="0"/>
              </a:spcBef>
              <a:buFontTx/>
              <a:buNone/>
            </a:pPr>
            <a:endParaRPr lang="en-US" altLang="en-US" sz="1100" dirty="0">
              <a:latin typeface="Arial" panose="020B0604020202020204" pitchFamily="34" charset="0"/>
              <a:cs typeface="Arial" panose="020B0604020202020204" pitchFamily="34" charset="0"/>
            </a:endParaRPr>
          </a:p>
        </p:txBody>
      </p:sp>
      <p:sp>
        <p:nvSpPr>
          <p:cNvPr id="4130" name="Line 53"/>
          <p:cNvSpPr>
            <a:spLocks noChangeShapeType="1"/>
          </p:cNvSpPr>
          <p:nvPr/>
        </p:nvSpPr>
        <p:spPr bwMode="auto">
          <a:xfrm>
            <a:off x="5943600" y="1295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1" name="Rectangle 76"/>
          <p:cNvSpPr>
            <a:spLocks noChangeArrowheads="1"/>
          </p:cNvSpPr>
          <p:nvPr/>
        </p:nvSpPr>
        <p:spPr bwMode="auto">
          <a:xfrm>
            <a:off x="3962400" y="381000"/>
            <a:ext cx="373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600" b="1">
                <a:latin typeface="Arial" panose="020B0604020202020204" pitchFamily="34" charset="0"/>
              </a:rPr>
              <a:t>(Benefits Division)</a:t>
            </a:r>
          </a:p>
        </p:txBody>
      </p:sp>
      <p:sp>
        <p:nvSpPr>
          <p:cNvPr id="4132" name="Text Box 50"/>
          <p:cNvSpPr txBox="1">
            <a:spLocks noChangeArrowheads="1"/>
          </p:cNvSpPr>
          <p:nvPr/>
        </p:nvSpPr>
        <p:spPr bwMode="auto">
          <a:xfrm>
            <a:off x="3283527" y="5479471"/>
            <a:ext cx="1600200" cy="329046"/>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100" dirty="0">
                <a:solidFill>
                  <a:srgbClr val="FF0000"/>
                </a:solidFill>
                <a:latin typeface="Arial" panose="020B0604020202020204" pitchFamily="34" charset="0"/>
              </a:rPr>
              <a:t>Field Rep</a:t>
            </a:r>
          </a:p>
          <a:p>
            <a:pPr algn="ctr">
              <a:spcBef>
                <a:spcPct val="0"/>
              </a:spcBef>
              <a:buFontTx/>
              <a:buNone/>
            </a:pPr>
            <a:endParaRPr lang="en-US" altLang="en-US" sz="1100" dirty="0">
              <a:latin typeface="Arial" panose="020B0604020202020204" pitchFamily="34" charset="0"/>
            </a:endParaRPr>
          </a:p>
        </p:txBody>
      </p:sp>
      <p:sp>
        <p:nvSpPr>
          <p:cNvPr id="4133" name="Text Box 56"/>
          <p:cNvSpPr txBox="1">
            <a:spLocks noChangeArrowheads="1"/>
          </p:cNvSpPr>
          <p:nvPr/>
        </p:nvSpPr>
        <p:spPr bwMode="auto">
          <a:xfrm>
            <a:off x="914400" y="4970315"/>
            <a:ext cx="1610592"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solidFill>
                  <a:srgbClr val="FF0000"/>
                </a:solidFill>
                <a:latin typeface="Arial" panose="020B0604020202020204" pitchFamily="34" charset="0"/>
                <a:cs typeface="Arial" panose="020B0604020202020204" pitchFamily="34" charset="0"/>
              </a:rPr>
              <a:t>Field Rep</a:t>
            </a:r>
          </a:p>
        </p:txBody>
      </p:sp>
      <p:sp>
        <p:nvSpPr>
          <p:cNvPr id="4134" name="Text Box 56"/>
          <p:cNvSpPr txBox="1">
            <a:spLocks noChangeArrowheads="1"/>
          </p:cNvSpPr>
          <p:nvPr/>
        </p:nvSpPr>
        <p:spPr bwMode="auto">
          <a:xfrm>
            <a:off x="3276600" y="3903515"/>
            <a:ext cx="16002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Field Rep </a:t>
            </a:r>
          </a:p>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Patrick Monk </a:t>
            </a:r>
          </a:p>
        </p:txBody>
      </p:sp>
      <p:sp>
        <p:nvSpPr>
          <p:cNvPr id="4135" name="Text Box 56"/>
          <p:cNvSpPr txBox="1">
            <a:spLocks noChangeArrowheads="1"/>
          </p:cNvSpPr>
          <p:nvPr/>
        </p:nvSpPr>
        <p:spPr bwMode="auto">
          <a:xfrm>
            <a:off x="3276600" y="4294906"/>
            <a:ext cx="1600200" cy="381000"/>
          </a:xfrm>
          <a:prstGeom prst="rect">
            <a:avLst/>
          </a:prstGeom>
          <a:solidFill>
            <a:srgbClr val="FFC000"/>
          </a:solidFill>
          <a:ln w="12700">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00" dirty="0">
                <a:latin typeface="Arial" panose="020B0604020202020204" pitchFamily="34" charset="0"/>
                <a:cs typeface="Arial" panose="020B0604020202020204" pitchFamily="34" charset="0"/>
              </a:rPr>
              <a:t>Field Rep</a:t>
            </a:r>
          </a:p>
          <a:p>
            <a:pPr algn="ctr" eaLnBrk="1" hangingPunct="1">
              <a:spcBef>
                <a:spcPct val="0"/>
              </a:spcBef>
              <a:buFontTx/>
              <a:buNone/>
            </a:pPr>
            <a:r>
              <a:rPr lang="en-US" altLang="en-US" sz="1100" dirty="0">
                <a:solidFill>
                  <a:srgbClr val="FF0000"/>
                </a:solidFill>
                <a:latin typeface="Arial" panose="020B0604020202020204" pitchFamily="34" charset="0"/>
                <a:cs typeface="Arial" panose="020B0604020202020204" pitchFamily="34" charset="0"/>
              </a:rPr>
              <a:t>Jose Batista</a:t>
            </a:r>
          </a:p>
        </p:txBody>
      </p:sp>
      <p:sp>
        <p:nvSpPr>
          <p:cNvPr id="5" name="TextBox 4"/>
          <p:cNvSpPr txBox="1"/>
          <p:nvPr/>
        </p:nvSpPr>
        <p:spPr>
          <a:xfrm>
            <a:off x="1468581" y="5389412"/>
            <a:ext cx="516082" cy="369332"/>
          </a:xfrm>
          <a:prstGeom prst="rect">
            <a:avLst/>
          </a:prstGeom>
          <a:solidFill>
            <a:schemeClr val="bg1">
              <a:lumMod val="85000"/>
            </a:schemeClr>
          </a:solidFill>
          <a:ln>
            <a:solidFill>
              <a:schemeClr val="tx1"/>
            </a:solidFill>
          </a:ln>
        </p:spPr>
        <p:txBody>
          <a:bodyPr wrap="square">
            <a:spAutoFit/>
          </a:bodyPr>
          <a:lstStyle/>
          <a:p>
            <a:pPr>
              <a:defRPr/>
            </a:pPr>
            <a:r>
              <a:rPr lang="en-US" dirty="0"/>
              <a:t>6/8</a:t>
            </a:r>
            <a:endParaRPr lang="en-US" dirty="0">
              <a:solidFill>
                <a:srgbClr val="FF0000"/>
              </a:solidFill>
            </a:endParaRPr>
          </a:p>
        </p:txBody>
      </p:sp>
      <p:sp>
        <p:nvSpPr>
          <p:cNvPr id="7" name="Rectangle 6"/>
          <p:cNvSpPr/>
          <p:nvPr/>
        </p:nvSpPr>
        <p:spPr>
          <a:xfrm>
            <a:off x="3730337" y="5832764"/>
            <a:ext cx="644236" cy="369332"/>
          </a:xfrm>
          <a:prstGeom prst="rect">
            <a:avLst/>
          </a:prstGeom>
          <a:solidFill>
            <a:schemeClr val="bg1">
              <a:lumMod val="85000"/>
            </a:schemeClr>
          </a:solidFill>
          <a:ln>
            <a:solidFill>
              <a:schemeClr val="tx1"/>
            </a:solidFill>
          </a:ln>
        </p:spPr>
        <p:txBody>
          <a:bodyPr wrap="square">
            <a:spAutoFit/>
          </a:bodyPr>
          <a:lstStyle/>
          <a:p>
            <a:pPr algn="ctr">
              <a:defRPr/>
            </a:pPr>
            <a:r>
              <a:rPr lang="en-US" dirty="0"/>
              <a:t>7/10</a:t>
            </a:r>
            <a:endParaRPr lang="en-US" dirty="0">
              <a:solidFill>
                <a:srgbClr val="C00000"/>
              </a:solidFill>
            </a:endParaRPr>
          </a:p>
        </p:txBody>
      </p:sp>
      <p:sp>
        <p:nvSpPr>
          <p:cNvPr id="8" name="Rectangle 7"/>
          <p:cNvSpPr/>
          <p:nvPr/>
        </p:nvSpPr>
        <p:spPr>
          <a:xfrm>
            <a:off x="6258791" y="5325775"/>
            <a:ext cx="588818" cy="368443"/>
          </a:xfrm>
          <a:prstGeom prst="rect">
            <a:avLst/>
          </a:prstGeom>
          <a:solidFill>
            <a:schemeClr val="bg1">
              <a:lumMod val="85000"/>
            </a:schemeClr>
          </a:solidFill>
          <a:ln w="12700">
            <a:solidFill>
              <a:schemeClr val="tx1"/>
            </a:solidFill>
          </a:ln>
        </p:spPr>
        <p:txBody>
          <a:bodyPr wrap="square">
            <a:spAutoFit/>
          </a:bodyPr>
          <a:lstStyle/>
          <a:p>
            <a:pPr>
              <a:defRPr/>
            </a:pPr>
            <a:r>
              <a:rPr lang="en-US" dirty="0"/>
              <a:t>8/8</a:t>
            </a:r>
            <a:endParaRPr lang="en-US" dirty="0">
              <a:solidFill>
                <a:srgbClr val="FF0000"/>
              </a:solidFill>
            </a:endParaRPr>
          </a:p>
        </p:txBody>
      </p:sp>
      <p:sp>
        <p:nvSpPr>
          <p:cNvPr id="9" name="Rectangle 8"/>
          <p:cNvSpPr/>
          <p:nvPr/>
        </p:nvSpPr>
        <p:spPr>
          <a:xfrm>
            <a:off x="9111096" y="2800783"/>
            <a:ext cx="282286" cy="369332"/>
          </a:xfrm>
          <a:prstGeom prst="rect">
            <a:avLst/>
          </a:prstGeom>
          <a:solidFill>
            <a:schemeClr val="bg1">
              <a:lumMod val="85000"/>
            </a:schemeClr>
          </a:solidFill>
          <a:ln>
            <a:solidFill>
              <a:schemeClr val="tx1"/>
            </a:solidFill>
          </a:ln>
        </p:spPr>
        <p:txBody>
          <a:bodyPr wrap="square">
            <a:spAutoFit/>
          </a:bodyPr>
          <a:lstStyle/>
          <a:p>
            <a:pPr>
              <a:defRPr/>
            </a:pPr>
            <a:r>
              <a:rPr lang="en-US" dirty="0"/>
              <a:t>2</a:t>
            </a:r>
          </a:p>
        </p:txBody>
      </p:sp>
      <p:sp>
        <p:nvSpPr>
          <p:cNvPr id="4140" name="Text Box 49"/>
          <p:cNvSpPr txBox="1">
            <a:spLocks noChangeArrowheads="1"/>
          </p:cNvSpPr>
          <p:nvPr/>
        </p:nvSpPr>
        <p:spPr bwMode="auto">
          <a:xfrm>
            <a:off x="5801589" y="4438923"/>
            <a:ext cx="1676400" cy="3810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100" dirty="0">
                <a:latin typeface="Arial" panose="020B0604020202020204" pitchFamily="34" charset="0"/>
              </a:rPr>
              <a:t>Field Rep</a:t>
            </a:r>
          </a:p>
          <a:p>
            <a:pPr algn="ctr">
              <a:spcBef>
                <a:spcPct val="0"/>
              </a:spcBef>
              <a:buFontTx/>
              <a:buNone/>
            </a:pPr>
            <a:r>
              <a:rPr lang="en-US" altLang="en-US" sz="1100" dirty="0">
                <a:latin typeface="Arial" panose="020B0604020202020204" pitchFamily="34" charset="0"/>
              </a:rPr>
              <a:t>Kenny Campbell</a:t>
            </a:r>
          </a:p>
        </p:txBody>
      </p:sp>
      <p:sp>
        <p:nvSpPr>
          <p:cNvPr id="4141" name="Text Box 50"/>
          <p:cNvSpPr txBox="1">
            <a:spLocks noChangeArrowheads="1"/>
          </p:cNvSpPr>
          <p:nvPr/>
        </p:nvSpPr>
        <p:spPr bwMode="auto">
          <a:xfrm>
            <a:off x="5801591" y="3972788"/>
            <a:ext cx="1676400" cy="457200"/>
          </a:xfrm>
          <a:prstGeom prst="rect">
            <a:avLst/>
          </a:prstGeom>
          <a:solidFill>
            <a:srgbClr val="FFC000"/>
          </a:solidFill>
          <a:ln w="9525">
            <a:solidFill>
              <a:srgbClr val="000000"/>
            </a:solidFill>
            <a:miter lim="800000"/>
            <a:headEnd/>
            <a:tailEnd/>
          </a:ln>
        </p:spPr>
        <p:txBody>
          <a:bodyPr lIns="95250" tIns="47625" rIns="95250" bIns="47625"/>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100">
                <a:latin typeface="Arial" panose="020B0604020202020204" pitchFamily="34" charset="0"/>
              </a:rPr>
              <a:t>Field Rep</a:t>
            </a:r>
          </a:p>
          <a:p>
            <a:pPr algn="ctr">
              <a:spcBef>
                <a:spcPct val="0"/>
              </a:spcBef>
              <a:buFontTx/>
              <a:buNone/>
            </a:pPr>
            <a:r>
              <a:rPr lang="en-US" altLang="en-US" sz="1100">
                <a:latin typeface="Arial" panose="020B0604020202020204" pitchFamily="34" charset="0"/>
              </a:rPr>
              <a:t>Cynthia Burke </a:t>
            </a:r>
          </a:p>
        </p:txBody>
      </p:sp>
      <p:sp>
        <p:nvSpPr>
          <p:cNvPr id="93" name="Rectangle 92"/>
          <p:cNvSpPr/>
          <p:nvPr/>
        </p:nvSpPr>
        <p:spPr>
          <a:xfrm>
            <a:off x="7239000" y="971550"/>
            <a:ext cx="309563" cy="400050"/>
          </a:xfrm>
          <a:prstGeom prst="rect">
            <a:avLst/>
          </a:prstGeom>
          <a:solidFill>
            <a:schemeClr val="bg1">
              <a:lumMod val="85000"/>
            </a:schemeClr>
          </a:solidFill>
          <a:ln>
            <a:solidFill>
              <a:schemeClr val="tx1"/>
            </a:solidFill>
          </a:ln>
        </p:spPr>
        <p:txBody>
          <a:bodyPr>
            <a:spAutoFit/>
          </a:bodyPr>
          <a:lstStyle/>
          <a:p>
            <a:pPr>
              <a:defRPr/>
            </a:pPr>
            <a:r>
              <a:rPr lang="en-US" sz="2000" b="1" dirty="0"/>
              <a:t>1</a:t>
            </a:r>
          </a:p>
        </p:txBody>
      </p:sp>
      <p:sp>
        <p:nvSpPr>
          <p:cNvPr id="94" name="Text Box 38"/>
          <p:cNvSpPr txBox="1">
            <a:spLocks noChangeArrowheads="1"/>
          </p:cNvSpPr>
          <p:nvPr/>
        </p:nvSpPr>
        <p:spPr bwMode="auto">
          <a:xfrm>
            <a:off x="3124200" y="7870825"/>
            <a:ext cx="65088" cy="130175"/>
          </a:xfrm>
          <a:prstGeom prst="rect">
            <a:avLst/>
          </a:prstGeom>
          <a:solidFill>
            <a:schemeClr val="bg2">
              <a:lumMod val="20000"/>
              <a:lumOff val="80000"/>
            </a:schemeClr>
          </a:solidFill>
          <a:ln>
            <a:solidFill>
              <a:schemeClr val="tx1"/>
            </a:solidFill>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5250" tIns="47625" rIns="95250" bIns="47625"/>
          <a:lstStyle/>
          <a:p>
            <a:pPr algn="ctr" eaLnBrk="1" hangingPunct="1">
              <a:defRPr/>
            </a:pPr>
            <a:r>
              <a:rPr lang="en-US" sz="1000" dirty="0">
                <a:solidFill>
                  <a:schemeClr val="tx1">
                    <a:lumMod val="50000"/>
                    <a:lumOff val="50000"/>
                  </a:schemeClr>
                </a:solidFill>
                <a:latin typeface="Arial" charset="0"/>
                <a:cs typeface="Arial" charset="0"/>
              </a:rPr>
              <a:t>I</a:t>
            </a:r>
          </a:p>
          <a:p>
            <a:pPr algn="ctr" eaLnBrk="1" hangingPunct="1">
              <a:defRPr/>
            </a:pPr>
            <a:endParaRPr lang="en-US" sz="1000" dirty="0">
              <a:solidFill>
                <a:srgbClr val="FF0000"/>
              </a:solidFill>
              <a:latin typeface="Arial" charset="0"/>
              <a:cs typeface="Arial" charset="0"/>
            </a:endParaRPr>
          </a:p>
        </p:txBody>
      </p:sp>
      <p:sp>
        <p:nvSpPr>
          <p:cNvPr id="96" name="Text Box 38"/>
          <p:cNvSpPr txBox="1">
            <a:spLocks noChangeArrowheads="1"/>
          </p:cNvSpPr>
          <p:nvPr/>
        </p:nvSpPr>
        <p:spPr bwMode="auto">
          <a:xfrm>
            <a:off x="3297383" y="4686297"/>
            <a:ext cx="1600200" cy="381000"/>
          </a:xfrm>
          <a:prstGeom prst="rect">
            <a:avLst/>
          </a:prstGeom>
          <a:solidFill>
            <a:srgbClr val="FFC000"/>
          </a:solidFill>
          <a:ln>
            <a:solidFill>
              <a:schemeClr val="tx1"/>
            </a:solidFill>
            <a:headEnd/>
            <a:tailEnd/>
          </a:ln>
        </p:spPr>
        <p:style>
          <a:lnRef idx="2">
            <a:schemeClr val="accent4"/>
          </a:lnRef>
          <a:fillRef idx="1">
            <a:schemeClr val="lt1"/>
          </a:fillRef>
          <a:effectRef idx="0">
            <a:schemeClr val="accent4"/>
          </a:effectRef>
          <a:fontRef idx="minor">
            <a:schemeClr val="dk1"/>
          </a:fontRef>
        </p:style>
        <p:txBody>
          <a:bodyPr lIns="95250" tIns="47625" rIns="95250" bIns="47625"/>
          <a:lstStyle/>
          <a:p>
            <a:pPr algn="ctr" eaLnBrk="1" hangingPunct="1">
              <a:defRPr/>
            </a:pPr>
            <a:r>
              <a:rPr lang="en-US" altLang="en-US" sz="1100" dirty="0">
                <a:solidFill>
                  <a:srgbClr val="FF0000"/>
                </a:solidFill>
                <a:latin typeface="Arial" panose="020B0604020202020204" pitchFamily="34" charset="0"/>
                <a:cs typeface="Arial" panose="020B0604020202020204" pitchFamily="34" charset="0"/>
              </a:rPr>
              <a:t>Field Rep</a:t>
            </a:r>
          </a:p>
        </p:txBody>
      </p:sp>
      <p:sp>
        <p:nvSpPr>
          <p:cNvPr id="97" name="Text Box 38"/>
          <p:cNvSpPr txBox="1">
            <a:spLocks noChangeArrowheads="1"/>
          </p:cNvSpPr>
          <p:nvPr/>
        </p:nvSpPr>
        <p:spPr bwMode="auto">
          <a:xfrm>
            <a:off x="5791198" y="4835239"/>
            <a:ext cx="1676400" cy="457200"/>
          </a:xfrm>
          <a:prstGeom prst="rect">
            <a:avLst/>
          </a:prstGeom>
          <a:solidFill>
            <a:srgbClr val="FFC000"/>
          </a:solidFill>
          <a:ln>
            <a:solidFill>
              <a:schemeClr val="bg2">
                <a:lumMod val="75000"/>
              </a:schemeClr>
            </a:solidFill>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5250" tIns="47625" rIns="95250" bIns="47625"/>
          <a:lstStyle/>
          <a:p>
            <a:pPr algn="ctr" eaLnBrk="1" hangingPunct="1">
              <a:defRPr/>
            </a:pPr>
            <a:r>
              <a:rPr lang="en-US" sz="1100" dirty="0">
                <a:solidFill>
                  <a:schemeClr val="tx1"/>
                </a:solidFill>
                <a:latin typeface="Arial" charset="0"/>
                <a:cs typeface="Arial" charset="0"/>
              </a:rPr>
              <a:t>Field Rep</a:t>
            </a:r>
          </a:p>
          <a:p>
            <a:pPr algn="ctr" eaLnBrk="1" hangingPunct="1">
              <a:defRPr/>
            </a:pPr>
            <a:r>
              <a:rPr lang="en-US" sz="1100" dirty="0">
                <a:solidFill>
                  <a:schemeClr val="tx1"/>
                </a:solidFill>
                <a:latin typeface="Arial" charset="0"/>
                <a:cs typeface="Arial" charset="0"/>
              </a:rPr>
              <a:t>Rickie Hammond</a:t>
            </a:r>
          </a:p>
          <a:p>
            <a:pPr algn="ctr" eaLnBrk="1" hangingPunct="1">
              <a:defRPr/>
            </a:pPr>
            <a:endParaRPr lang="en-US" sz="1100" dirty="0">
              <a:solidFill>
                <a:schemeClr val="tx1"/>
              </a:solidFill>
              <a:latin typeface="Arial" charset="0"/>
              <a:cs typeface="Arial" charset="0"/>
            </a:endParaRPr>
          </a:p>
        </p:txBody>
      </p:sp>
      <p:sp>
        <p:nvSpPr>
          <p:cNvPr id="4" name="Rectangle 3"/>
          <p:cNvSpPr/>
          <p:nvPr/>
        </p:nvSpPr>
        <p:spPr>
          <a:xfrm>
            <a:off x="3286991" y="5077688"/>
            <a:ext cx="16002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a:solidFill>
                  <a:schemeClr val="tx1"/>
                </a:solidFill>
                <a:latin typeface="Arial" charset="0"/>
                <a:cs typeface="Arial" charset="0"/>
              </a:rPr>
              <a:t>Field Rep </a:t>
            </a:r>
          </a:p>
          <a:p>
            <a:pPr algn="ctr" eaLnBrk="1" hangingPunct="1">
              <a:defRPr/>
            </a:pPr>
            <a:r>
              <a:rPr lang="en-US" sz="1100">
                <a:solidFill>
                  <a:schemeClr val="tx1"/>
                </a:solidFill>
                <a:latin typeface="Arial" charset="0"/>
                <a:cs typeface="Arial" charset="0"/>
              </a:rPr>
              <a:t>Donald Walbert</a:t>
            </a:r>
            <a:endParaRPr lang="en-US" sz="1100" dirty="0">
              <a:solidFill>
                <a:schemeClr val="tx1"/>
              </a:solidFill>
              <a:latin typeface="Arial" charset="0"/>
              <a:cs typeface="Arial" charset="0"/>
            </a:endParaRPr>
          </a:p>
        </p:txBody>
      </p:sp>
      <p:sp>
        <p:nvSpPr>
          <p:cNvPr id="6" name="Rectangle 5"/>
          <p:cNvSpPr/>
          <p:nvPr/>
        </p:nvSpPr>
        <p:spPr>
          <a:xfrm>
            <a:off x="924791" y="4571997"/>
            <a:ext cx="1600200" cy="381000"/>
          </a:xfrm>
          <a:prstGeom prst="rect">
            <a:avLst/>
          </a:prstGeom>
          <a:solidFill>
            <a:srgbClr val="FFC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dirty="0">
                <a:solidFill>
                  <a:schemeClr val="tx1"/>
                </a:solidFill>
                <a:latin typeface="Arial" charset="0"/>
                <a:cs typeface="Arial" charset="0"/>
              </a:rPr>
              <a:t>Field Rep</a:t>
            </a:r>
          </a:p>
          <a:p>
            <a:pPr algn="ctr" eaLnBrk="1" hangingPunct="1">
              <a:defRPr/>
            </a:pPr>
            <a:r>
              <a:rPr lang="en-US" sz="1100" dirty="0">
                <a:solidFill>
                  <a:schemeClr val="tx1"/>
                </a:solidFill>
                <a:latin typeface="Arial" charset="0"/>
                <a:cs typeface="Arial" charset="0"/>
              </a:rPr>
              <a:t>Frank Niederriter</a:t>
            </a:r>
          </a:p>
        </p:txBody>
      </p:sp>
    </p:spTree>
    <p:extLst>
      <p:ext uri="{BB962C8B-B14F-4D97-AF65-F5344CB8AC3E}">
        <p14:creationId xmlns:p14="http://schemas.microsoft.com/office/powerpoint/2010/main" val="86117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F0BAEF-BA0C-4750-935E-8D97949C7E44}"/>
              </a:ext>
            </a:extLst>
          </p:cNvPr>
          <p:cNvPicPr>
            <a:picLocks noChangeAspect="1"/>
          </p:cNvPicPr>
          <p:nvPr/>
        </p:nvPicPr>
        <p:blipFill>
          <a:blip r:embed="rId2"/>
          <a:stretch>
            <a:fillRect/>
          </a:stretch>
        </p:blipFill>
        <p:spPr>
          <a:xfrm>
            <a:off x="705344" y="2165818"/>
            <a:ext cx="4727702" cy="2935954"/>
          </a:xfrm>
          <a:prstGeom prst="rect">
            <a:avLst/>
          </a:prstGeom>
        </p:spPr>
      </p:pic>
      <p:pic>
        <p:nvPicPr>
          <p:cNvPr id="3" name="Picture 2">
            <a:extLst>
              <a:ext uri="{FF2B5EF4-FFF2-40B4-BE49-F238E27FC236}">
                <a16:creationId xmlns:a16="http://schemas.microsoft.com/office/drawing/2014/main" id="{C4C71E82-45F2-406A-8F2F-0C22A2A77337}"/>
              </a:ext>
            </a:extLst>
          </p:cNvPr>
          <p:cNvPicPr>
            <a:picLocks noChangeAspect="1"/>
          </p:cNvPicPr>
          <p:nvPr/>
        </p:nvPicPr>
        <p:blipFill>
          <a:blip r:embed="rId3"/>
          <a:stretch>
            <a:fillRect/>
          </a:stretch>
        </p:blipFill>
        <p:spPr>
          <a:xfrm>
            <a:off x="5794963" y="2165818"/>
            <a:ext cx="4717601" cy="2935954"/>
          </a:xfrm>
          <a:prstGeom prst="rect">
            <a:avLst/>
          </a:prstGeom>
        </p:spPr>
      </p:pic>
      <p:sp>
        <p:nvSpPr>
          <p:cNvPr id="4" name="TextBox 3">
            <a:extLst>
              <a:ext uri="{FF2B5EF4-FFF2-40B4-BE49-F238E27FC236}">
                <a16:creationId xmlns:a16="http://schemas.microsoft.com/office/drawing/2014/main" id="{1795E0FC-E45B-4641-8E34-5CCDFAFEC90A}"/>
              </a:ext>
            </a:extLst>
          </p:cNvPr>
          <p:cNvSpPr txBox="1"/>
          <p:nvPr/>
        </p:nvSpPr>
        <p:spPr>
          <a:xfrm>
            <a:off x="1828800" y="914400"/>
            <a:ext cx="7682809" cy="769441"/>
          </a:xfrm>
          <a:prstGeom prst="rect">
            <a:avLst/>
          </a:prstGeom>
          <a:noFill/>
        </p:spPr>
        <p:txBody>
          <a:bodyPr wrap="none" rtlCol="0">
            <a:spAutoFit/>
          </a:bodyPr>
          <a:lstStyle/>
          <a:p>
            <a:r>
              <a:rPr lang="en-US" sz="4400" u="sng" dirty="0">
                <a:latin typeface="Arial" panose="020B0604020202020204" pitchFamily="34" charset="0"/>
                <a:cs typeface="Arial" panose="020B0604020202020204" pitchFamily="34" charset="0"/>
              </a:rPr>
              <a:t>Employee Assignment History</a:t>
            </a:r>
          </a:p>
        </p:txBody>
      </p:sp>
    </p:spTree>
    <p:extLst>
      <p:ext uri="{BB962C8B-B14F-4D97-AF65-F5344CB8AC3E}">
        <p14:creationId xmlns:p14="http://schemas.microsoft.com/office/powerpoint/2010/main" val="93196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5A4C72-CB1D-4E46-8CEC-22B2514F04FE}"/>
              </a:ext>
            </a:extLst>
          </p:cNvPr>
          <p:cNvSpPr txBox="1"/>
          <p:nvPr/>
        </p:nvSpPr>
        <p:spPr>
          <a:xfrm>
            <a:off x="1026377" y="1819335"/>
            <a:ext cx="10260748"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Was there a delay in services to veterans? How many KDVA employees were working on veteran claims prior to COVID and what is the number now?</a:t>
            </a: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What is KDVA’s processing of benefit claims pre and post pandemic?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Detail how many claims were process pre pandemic and what the process like now?</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4. KDVA assisted with unemployment insurance claims; is this still happening and did this impact the ability of KDVA to process veteran claims? 	</a:t>
            </a:r>
          </a:p>
        </p:txBody>
      </p:sp>
      <p:sp>
        <p:nvSpPr>
          <p:cNvPr id="3" name="TextBox 2">
            <a:extLst>
              <a:ext uri="{FF2B5EF4-FFF2-40B4-BE49-F238E27FC236}">
                <a16:creationId xmlns:a16="http://schemas.microsoft.com/office/drawing/2014/main" id="{B92B6D01-2048-4490-82DB-0E911C0AC4E4}"/>
              </a:ext>
            </a:extLst>
          </p:cNvPr>
          <p:cNvSpPr txBox="1"/>
          <p:nvPr/>
        </p:nvSpPr>
        <p:spPr>
          <a:xfrm>
            <a:off x="2667762" y="502920"/>
            <a:ext cx="6016752"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Request for Information</a:t>
            </a:r>
          </a:p>
          <a:p>
            <a:pPr algn="ctr"/>
            <a:r>
              <a:rPr lang="en-US" sz="3200" dirty="0">
                <a:latin typeface="Arial" panose="020B0604020202020204" pitchFamily="34" charset="0"/>
                <a:cs typeface="Arial" panose="020B0604020202020204" pitchFamily="34" charset="0"/>
              </a:rPr>
              <a:t>from VMAPP </a:t>
            </a:r>
          </a:p>
        </p:txBody>
      </p:sp>
    </p:spTree>
    <p:extLst>
      <p:ext uri="{BB962C8B-B14F-4D97-AF65-F5344CB8AC3E}">
        <p14:creationId xmlns:p14="http://schemas.microsoft.com/office/powerpoint/2010/main" val="295218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5C0A2-3A8E-480E-8C44-CA39A3CF4094}"/>
              </a:ext>
            </a:extLst>
          </p:cNvPr>
          <p:cNvSpPr txBox="1"/>
          <p:nvPr/>
        </p:nvSpPr>
        <p:spPr>
          <a:xfrm>
            <a:off x="128016" y="1609344"/>
            <a:ext cx="12063984" cy="535531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Background: </a:t>
            </a:r>
            <a:r>
              <a:rPr lang="en-US" sz="2400" dirty="0">
                <a:latin typeface="Arial" panose="020B0604020202020204" pitchFamily="34" charset="0"/>
                <a:cs typeface="Arial" panose="020B0604020202020204" pitchFamily="34" charset="0"/>
              </a:rPr>
              <a:t>On May 1, 2020, KDVA received a call from the Personnel Cabinet requesting employees to assist the Education &amp; Workforce Development Cabinet (EWDC), Unemployment Insurance Branch with processing claims. Kentucky started responding to the COVID-19 Pandemic in March of 2020.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Prior to the pandemic, Kentucky had record low unemployment and only had approximately a dozen unemployment insurance adjudicators. The pandemic caused a record increase in unemployment claims. As the year continued, many people made multiple claims due to being placed off work each time the pandemic surged. This greatly overwhelmed the EWDC Unemployment Insurance Branch, causing the governor to request assistance from other state agencies. KDVA was asked to provide as many employees to assist as possible. </a:t>
            </a:r>
          </a:p>
          <a:p>
            <a:endParaRPr lang="en-US" dirty="0"/>
          </a:p>
          <a:p>
            <a:endParaRPr lang="en-US" dirty="0"/>
          </a:p>
          <a:p>
            <a:endParaRPr lang="en-US" dirty="0"/>
          </a:p>
        </p:txBody>
      </p:sp>
      <p:sp>
        <p:nvSpPr>
          <p:cNvPr id="2" name="TextBox 1">
            <a:extLst>
              <a:ext uri="{FF2B5EF4-FFF2-40B4-BE49-F238E27FC236}">
                <a16:creationId xmlns:a16="http://schemas.microsoft.com/office/drawing/2014/main" id="{BB1695B6-BDD4-44B7-B7C6-92C9AFDEDAD8}"/>
              </a:ext>
            </a:extLst>
          </p:cNvPr>
          <p:cNvSpPr txBox="1"/>
          <p:nvPr/>
        </p:nvSpPr>
        <p:spPr>
          <a:xfrm>
            <a:off x="4278836" y="438912"/>
            <a:ext cx="3355406" cy="769441"/>
          </a:xfrm>
          <a:prstGeom prst="rect">
            <a:avLst/>
          </a:prstGeom>
          <a:noFill/>
        </p:spPr>
        <p:txBody>
          <a:bodyPr wrap="none" rtlCol="0">
            <a:spAutoFit/>
          </a:bodyPr>
          <a:lstStyle/>
          <a:p>
            <a:r>
              <a:rPr lang="en-US" sz="4400" u="sng" dirty="0">
                <a:latin typeface="Arial" panose="020B0604020202020204" pitchFamily="34" charset="0"/>
                <a:cs typeface="Arial" panose="020B0604020202020204" pitchFamily="34" charset="0"/>
              </a:rPr>
              <a:t>Background </a:t>
            </a:r>
          </a:p>
        </p:txBody>
      </p:sp>
    </p:spTree>
    <p:extLst>
      <p:ext uri="{BB962C8B-B14F-4D97-AF65-F5344CB8AC3E}">
        <p14:creationId xmlns:p14="http://schemas.microsoft.com/office/powerpoint/2010/main" val="164444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BD15FF-00AA-4C38-B5E9-5400A5EFA904}"/>
              </a:ext>
            </a:extLst>
          </p:cNvPr>
          <p:cNvSpPr>
            <a:spLocks noGrp="1"/>
          </p:cNvSpPr>
          <p:nvPr>
            <p:ph type="sldNum" sz="quarter" idx="12"/>
          </p:nvPr>
        </p:nvSpPr>
        <p:spPr/>
        <p:txBody>
          <a:bodyPr/>
          <a:lstStyle/>
          <a:p>
            <a:fld id="{452DF748-360A-4360-A3AA-EAD87D28D67D}" type="slidenum">
              <a:rPr lang="en-US" smtClean="0"/>
              <a:pPr/>
              <a:t>4</a:t>
            </a:fld>
            <a:endParaRPr lang="en-US" dirty="0"/>
          </a:p>
        </p:txBody>
      </p:sp>
      <p:sp>
        <p:nvSpPr>
          <p:cNvPr id="4" name="TextBox 3">
            <a:extLst>
              <a:ext uri="{FF2B5EF4-FFF2-40B4-BE49-F238E27FC236}">
                <a16:creationId xmlns:a16="http://schemas.microsoft.com/office/drawing/2014/main" id="{A1A6D253-AEA4-47B3-965E-537A8B2448BA}"/>
              </a:ext>
            </a:extLst>
          </p:cNvPr>
          <p:cNvSpPr txBox="1"/>
          <p:nvPr/>
        </p:nvSpPr>
        <p:spPr>
          <a:xfrm>
            <a:off x="164592" y="1956816"/>
            <a:ext cx="11759184" cy="517064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Purpose:  </a:t>
            </a:r>
            <a:r>
              <a:rPr lang="en-US" sz="2400" dirty="0">
                <a:latin typeface="Arial" panose="020B0604020202020204" pitchFamily="34" charset="0"/>
                <a:cs typeface="Arial" panose="020B0604020202020204" pitchFamily="34" charset="0"/>
              </a:rPr>
              <a:t>KDVA provide employees to assist the Education &amp; Workforce Development Cabinet (EWDC), Unemployment Insurance Branch with processing claims.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Impact: </a:t>
            </a:r>
            <a:r>
              <a:rPr lang="en-US" sz="2400" dirty="0">
                <a:latin typeface="Arial" panose="020B0604020202020204" pitchFamily="34" charset="0"/>
                <a:cs typeface="Arial" panose="020B0604020202020204" pitchFamily="34" charset="0"/>
              </a:rPr>
              <a:t>In May, the transfer of 15 employees (13 Field Representatives and 2 Regional Administrators) to the office of Unemployment Insurance (UI) had a profound impact on our ability to serve our veterans and generate claims. This was due to the reduced number of representatives available to prepare claims, the technical challenges in exchanging documents, and the sheer volume of telephone calls that the remaining staff of seven including the Branch Manager were called upon to return. Case loads for the 15 detailed employees were forwarded to teammates that stayed with KDVA. </a:t>
            </a:r>
          </a:p>
          <a:p>
            <a:endParaRPr lang="en-US" sz="24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9849F69E-98BF-4ED7-A8A8-544D4A938B66}"/>
              </a:ext>
            </a:extLst>
          </p:cNvPr>
          <p:cNvSpPr txBox="1"/>
          <p:nvPr/>
        </p:nvSpPr>
        <p:spPr>
          <a:xfrm>
            <a:off x="3335966" y="688233"/>
            <a:ext cx="4378122" cy="769441"/>
          </a:xfrm>
          <a:prstGeom prst="rect">
            <a:avLst/>
          </a:prstGeom>
          <a:noFill/>
        </p:spPr>
        <p:txBody>
          <a:bodyPr wrap="none" rtlCol="0">
            <a:spAutoFit/>
          </a:bodyPr>
          <a:lstStyle/>
          <a:p>
            <a:r>
              <a:rPr lang="en-US" sz="4400" u="sng" dirty="0"/>
              <a:t>Purpose &amp; Impact</a:t>
            </a:r>
          </a:p>
        </p:txBody>
      </p:sp>
    </p:spTree>
    <p:extLst>
      <p:ext uri="{BB962C8B-B14F-4D97-AF65-F5344CB8AC3E}">
        <p14:creationId xmlns:p14="http://schemas.microsoft.com/office/powerpoint/2010/main" val="173564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83221" y="432220"/>
            <a:ext cx="1680502" cy="7907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KDVA Commissioner</a:t>
            </a:r>
          </a:p>
          <a:p>
            <a:pPr algn="ctr"/>
            <a:r>
              <a:rPr lang="en-US" sz="1200"/>
              <a:t>Whitney </a:t>
            </a:r>
            <a:r>
              <a:rPr lang="en-US" sz="1200" dirty="0"/>
              <a:t>Allen</a:t>
            </a:r>
          </a:p>
          <a:p>
            <a:pPr algn="ctr"/>
            <a:r>
              <a:rPr lang="en-US" sz="1200" dirty="0"/>
              <a:t>Lynice Noel</a:t>
            </a:r>
          </a:p>
        </p:txBody>
      </p:sp>
      <p:sp>
        <p:nvSpPr>
          <p:cNvPr id="5" name="Rectangle 4"/>
          <p:cNvSpPr/>
          <p:nvPr/>
        </p:nvSpPr>
        <p:spPr>
          <a:xfrm>
            <a:off x="1774021" y="1352065"/>
            <a:ext cx="1370175" cy="58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OKVC</a:t>
            </a:r>
          </a:p>
          <a:p>
            <a:pPr algn="ctr"/>
            <a:r>
              <a:rPr lang="en-US" sz="1200" dirty="0"/>
              <a:t>Mark Bowman</a:t>
            </a:r>
          </a:p>
          <a:p>
            <a:pPr algn="ctr"/>
            <a:r>
              <a:rPr lang="en-US" sz="1200" dirty="0"/>
              <a:t>Martha Workman</a:t>
            </a:r>
          </a:p>
        </p:txBody>
      </p:sp>
      <p:sp>
        <p:nvSpPr>
          <p:cNvPr id="9" name="Rectangle 8"/>
          <p:cNvSpPr/>
          <p:nvPr/>
        </p:nvSpPr>
        <p:spPr>
          <a:xfrm>
            <a:off x="2912540" y="2859886"/>
            <a:ext cx="877214" cy="4005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RVC</a:t>
            </a:r>
          </a:p>
          <a:p>
            <a:pPr algn="ctr"/>
            <a:r>
              <a:rPr lang="en-US" sz="1000" dirty="0"/>
              <a:t>E. Thompson</a:t>
            </a:r>
          </a:p>
        </p:txBody>
      </p:sp>
      <p:sp>
        <p:nvSpPr>
          <p:cNvPr id="16" name="Rectangle 15"/>
          <p:cNvSpPr/>
          <p:nvPr/>
        </p:nvSpPr>
        <p:spPr>
          <a:xfrm>
            <a:off x="4784630" y="2817563"/>
            <a:ext cx="2168434" cy="53749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Cemeteries Division</a:t>
            </a:r>
          </a:p>
          <a:p>
            <a:pPr algn="ctr"/>
            <a:r>
              <a:rPr lang="en-US" sz="1200" dirty="0"/>
              <a:t>Al Duncan</a:t>
            </a:r>
          </a:p>
        </p:txBody>
      </p:sp>
      <p:sp>
        <p:nvSpPr>
          <p:cNvPr id="17" name="Rectangle 16"/>
          <p:cNvSpPr/>
          <p:nvPr/>
        </p:nvSpPr>
        <p:spPr>
          <a:xfrm>
            <a:off x="9661526" y="2829636"/>
            <a:ext cx="2409252" cy="53448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State Programs Division</a:t>
            </a:r>
          </a:p>
          <a:p>
            <a:pPr algn="ctr"/>
            <a:r>
              <a:rPr lang="en-US" sz="1200" dirty="0"/>
              <a:t>Asst. Dir. </a:t>
            </a:r>
            <a:r>
              <a:rPr lang="en-US" sz="1200" i="1" dirty="0"/>
              <a:t>(Vacant)</a:t>
            </a:r>
          </a:p>
        </p:txBody>
      </p:sp>
      <p:sp>
        <p:nvSpPr>
          <p:cNvPr id="35" name="Rectangle 34"/>
          <p:cNvSpPr/>
          <p:nvPr/>
        </p:nvSpPr>
        <p:spPr>
          <a:xfrm>
            <a:off x="5431017" y="1367253"/>
            <a:ext cx="1597836" cy="100476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i="1" dirty="0">
              <a:solidFill>
                <a:schemeClr val="tx1"/>
              </a:solidFill>
            </a:endParaRPr>
          </a:p>
          <a:p>
            <a:pPr algn="ctr"/>
            <a:endParaRPr lang="en-US" sz="1200" b="1" dirty="0">
              <a:solidFill>
                <a:schemeClr val="tx1"/>
              </a:solidFill>
            </a:endParaRPr>
          </a:p>
          <a:p>
            <a:pPr algn="ctr"/>
            <a:r>
              <a:rPr lang="en-US" sz="1200" b="1" dirty="0">
                <a:solidFill>
                  <a:schemeClr val="tx1"/>
                </a:solidFill>
              </a:rPr>
              <a:t>OVLS</a:t>
            </a:r>
          </a:p>
          <a:p>
            <a:pPr algn="ctr"/>
            <a:r>
              <a:rPr lang="en-US" sz="1200" b="1" dirty="0">
                <a:solidFill>
                  <a:schemeClr val="tx1"/>
                </a:solidFill>
              </a:rPr>
              <a:t>Legal Counsel </a:t>
            </a:r>
          </a:p>
          <a:p>
            <a:pPr algn="ctr"/>
            <a:r>
              <a:rPr lang="en-US" sz="1200" dirty="0">
                <a:solidFill>
                  <a:schemeClr val="tx1"/>
                </a:solidFill>
              </a:rPr>
              <a:t>Tamara McIntosh</a:t>
            </a:r>
          </a:p>
          <a:p>
            <a:pPr algn="ctr"/>
            <a:r>
              <a:rPr lang="en-US" sz="1200" b="1" dirty="0">
                <a:solidFill>
                  <a:schemeClr val="tx1"/>
                </a:solidFill>
              </a:rPr>
              <a:t>PIO</a:t>
            </a:r>
          </a:p>
          <a:p>
            <a:pPr algn="ctr"/>
            <a:r>
              <a:rPr lang="en-US" sz="1200" dirty="0">
                <a:solidFill>
                  <a:schemeClr val="tx1"/>
                </a:solidFill>
              </a:rPr>
              <a:t>Lisa Aug</a:t>
            </a:r>
          </a:p>
          <a:p>
            <a:pPr algn="ctr"/>
            <a:endParaRPr lang="en-US" sz="1200" dirty="0">
              <a:solidFill>
                <a:schemeClr val="tx1"/>
              </a:solidFill>
            </a:endParaRPr>
          </a:p>
          <a:p>
            <a:pPr algn="ctr"/>
            <a:endParaRPr lang="en-US" sz="1200" dirty="0"/>
          </a:p>
        </p:txBody>
      </p:sp>
      <p:cxnSp>
        <p:nvCxnSpPr>
          <p:cNvPr id="37" name="Straight Connector 36"/>
          <p:cNvCxnSpPr>
            <a:cxnSpLocks/>
            <a:endCxn id="35" idx="0"/>
          </p:cNvCxnSpPr>
          <p:nvPr/>
        </p:nvCxnSpPr>
        <p:spPr>
          <a:xfrm>
            <a:off x="6229935" y="1223009"/>
            <a:ext cx="0" cy="144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5868847" y="2686809"/>
            <a:ext cx="4997305" cy="13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324662" y="1962000"/>
            <a:ext cx="2" cy="735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6" idx="0"/>
          </p:cNvCxnSpPr>
          <p:nvPr/>
        </p:nvCxnSpPr>
        <p:spPr>
          <a:xfrm>
            <a:off x="5868847" y="2817563"/>
            <a:ext cx="13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 idx="3"/>
          </p:cNvCxnSpPr>
          <p:nvPr/>
        </p:nvCxnSpPr>
        <p:spPr>
          <a:xfrm>
            <a:off x="7063723" y="827615"/>
            <a:ext cx="2275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a:endCxn id="135" idx="0"/>
          </p:cNvCxnSpPr>
          <p:nvPr/>
        </p:nvCxnSpPr>
        <p:spPr>
          <a:xfrm>
            <a:off x="9339186" y="827614"/>
            <a:ext cx="1" cy="432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2451397" y="798488"/>
            <a:ext cx="2923116" cy="20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5" idx="0"/>
          </p:cNvCxnSpPr>
          <p:nvPr/>
        </p:nvCxnSpPr>
        <p:spPr>
          <a:xfrm>
            <a:off x="2451397" y="807201"/>
            <a:ext cx="7712" cy="544864"/>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4498" y="2895799"/>
            <a:ext cx="811578" cy="3905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THVC</a:t>
            </a:r>
          </a:p>
          <a:p>
            <a:pPr algn="ctr"/>
            <a:r>
              <a:rPr lang="en-US" sz="1200" dirty="0"/>
              <a:t>J. Gosser</a:t>
            </a:r>
          </a:p>
        </p:txBody>
      </p:sp>
      <p:sp>
        <p:nvSpPr>
          <p:cNvPr id="7" name="Rectangle 6"/>
          <p:cNvSpPr/>
          <p:nvPr/>
        </p:nvSpPr>
        <p:spPr>
          <a:xfrm>
            <a:off x="1103213" y="2863986"/>
            <a:ext cx="830149" cy="390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EKVC</a:t>
            </a:r>
          </a:p>
          <a:p>
            <a:pPr algn="ctr"/>
            <a:r>
              <a:rPr lang="en-US" sz="1200" dirty="0"/>
              <a:t>W. Lindon</a:t>
            </a:r>
          </a:p>
        </p:txBody>
      </p:sp>
      <p:sp>
        <p:nvSpPr>
          <p:cNvPr id="8" name="Rectangle 7"/>
          <p:cNvSpPr/>
          <p:nvPr/>
        </p:nvSpPr>
        <p:spPr>
          <a:xfrm>
            <a:off x="2005254" y="2869840"/>
            <a:ext cx="827427" cy="390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WKVC</a:t>
            </a:r>
          </a:p>
          <a:p>
            <a:pPr algn="ctr"/>
            <a:r>
              <a:rPr lang="en-US" sz="1200" dirty="0"/>
              <a:t>L. Scott</a:t>
            </a:r>
          </a:p>
        </p:txBody>
      </p:sp>
      <p:sp>
        <p:nvSpPr>
          <p:cNvPr id="12" name="Rectangle 11"/>
          <p:cNvSpPr/>
          <p:nvPr/>
        </p:nvSpPr>
        <p:spPr>
          <a:xfrm>
            <a:off x="3877344" y="2869840"/>
            <a:ext cx="845631" cy="39059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tx1"/>
                </a:solidFill>
              </a:rPr>
              <a:t>BGVC</a:t>
            </a:r>
          </a:p>
          <a:p>
            <a:pPr algn="ctr"/>
            <a:r>
              <a:rPr lang="en-US" sz="1200" dirty="0">
                <a:solidFill>
                  <a:schemeClr val="tx1"/>
                </a:solidFill>
              </a:rPr>
              <a:t>Spring 22</a:t>
            </a:r>
          </a:p>
        </p:txBody>
      </p:sp>
      <p:cxnSp>
        <p:nvCxnSpPr>
          <p:cNvPr id="133" name="Straight Connector 132"/>
          <p:cNvCxnSpPr>
            <a:cxnSpLocks/>
          </p:cNvCxnSpPr>
          <p:nvPr/>
        </p:nvCxnSpPr>
        <p:spPr>
          <a:xfrm flipH="1">
            <a:off x="5884827" y="2676254"/>
            <a:ext cx="5501" cy="1321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068934" y="4564674"/>
            <a:ext cx="1189773" cy="47849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FF0000"/>
                </a:solidFill>
              </a:rPr>
              <a:t>Central Region</a:t>
            </a:r>
          </a:p>
          <a:p>
            <a:pPr algn="ctr"/>
            <a:r>
              <a:rPr lang="en-US" sz="1200" dirty="0">
                <a:solidFill>
                  <a:srgbClr val="FF0000"/>
                </a:solidFill>
              </a:rPr>
              <a:t>Stephen Buford</a:t>
            </a:r>
          </a:p>
        </p:txBody>
      </p:sp>
      <p:sp>
        <p:nvSpPr>
          <p:cNvPr id="25" name="Rectangle 24"/>
          <p:cNvSpPr/>
          <p:nvPr/>
        </p:nvSpPr>
        <p:spPr>
          <a:xfrm>
            <a:off x="7068934" y="4003502"/>
            <a:ext cx="1189773" cy="48904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FF0000"/>
                </a:solidFill>
              </a:rPr>
              <a:t>Eastern Regio</a:t>
            </a:r>
            <a:r>
              <a:rPr lang="en-US" sz="1200" dirty="0">
                <a:solidFill>
                  <a:srgbClr val="FF0000"/>
                </a:solidFill>
              </a:rPr>
              <a:t>n</a:t>
            </a:r>
          </a:p>
          <a:p>
            <a:pPr algn="ctr"/>
            <a:r>
              <a:rPr lang="en-US" sz="1200" dirty="0">
                <a:solidFill>
                  <a:srgbClr val="FF0000"/>
                </a:solidFill>
              </a:rPr>
              <a:t>Brian Bowman</a:t>
            </a:r>
          </a:p>
        </p:txBody>
      </p:sp>
      <p:sp>
        <p:nvSpPr>
          <p:cNvPr id="26" name="Rectangle 25"/>
          <p:cNvSpPr/>
          <p:nvPr/>
        </p:nvSpPr>
        <p:spPr>
          <a:xfrm>
            <a:off x="8483158" y="3491481"/>
            <a:ext cx="1086968" cy="40971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a:solidFill>
                <a:srgbClr val="FF0000"/>
              </a:solidFill>
            </a:endParaRPr>
          </a:p>
          <a:p>
            <a:pPr algn="ctr"/>
            <a:r>
              <a:rPr lang="en-US" sz="1200" b="1" dirty="0">
                <a:solidFill>
                  <a:srgbClr val="FF0000"/>
                </a:solidFill>
              </a:rPr>
              <a:t>Appeals Br</a:t>
            </a:r>
          </a:p>
          <a:p>
            <a:pPr algn="ctr"/>
            <a:r>
              <a:rPr lang="en-US" sz="1200" dirty="0">
                <a:solidFill>
                  <a:srgbClr val="FF0000"/>
                </a:solidFill>
              </a:rPr>
              <a:t>Johnny Allen</a:t>
            </a:r>
          </a:p>
          <a:p>
            <a:pPr algn="ctr"/>
            <a:endParaRPr lang="en-US" sz="1200" i="1" dirty="0">
              <a:solidFill>
                <a:srgbClr val="FF0000"/>
              </a:solidFill>
            </a:endParaRPr>
          </a:p>
        </p:txBody>
      </p:sp>
      <p:sp>
        <p:nvSpPr>
          <p:cNvPr id="23" name="Rectangle 22"/>
          <p:cNvSpPr/>
          <p:nvPr/>
        </p:nvSpPr>
        <p:spPr>
          <a:xfrm>
            <a:off x="7063723" y="3485991"/>
            <a:ext cx="1186678" cy="44538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FF0000"/>
                </a:solidFill>
              </a:rPr>
              <a:t>Western Region</a:t>
            </a:r>
          </a:p>
          <a:p>
            <a:pPr algn="ctr"/>
            <a:r>
              <a:rPr lang="en-US" sz="1200" dirty="0">
                <a:solidFill>
                  <a:srgbClr val="FF0000"/>
                </a:solidFill>
              </a:rPr>
              <a:t>Ed Day</a:t>
            </a:r>
          </a:p>
        </p:txBody>
      </p:sp>
      <p:cxnSp>
        <p:nvCxnSpPr>
          <p:cNvPr id="144" name="Straight Connector 143"/>
          <p:cNvCxnSpPr>
            <a:stCxn id="16" idx="2"/>
            <a:endCxn id="22" idx="2"/>
          </p:cNvCxnSpPr>
          <p:nvPr/>
        </p:nvCxnSpPr>
        <p:spPr>
          <a:xfrm>
            <a:off x="5868847" y="3355057"/>
            <a:ext cx="22917" cy="16881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78953" y="3485049"/>
            <a:ext cx="901338" cy="4131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KVCC</a:t>
            </a:r>
          </a:p>
          <a:p>
            <a:pPr algn="ctr"/>
            <a:r>
              <a:rPr lang="en-US" sz="1200"/>
              <a:t>Renard</a:t>
            </a:r>
            <a:endParaRPr lang="en-US" sz="1200" dirty="0"/>
          </a:p>
        </p:txBody>
      </p:sp>
      <p:sp>
        <p:nvSpPr>
          <p:cNvPr id="19" name="Rectangle 18"/>
          <p:cNvSpPr/>
          <p:nvPr/>
        </p:nvSpPr>
        <p:spPr>
          <a:xfrm>
            <a:off x="5944627" y="3492821"/>
            <a:ext cx="901337" cy="4052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KVCN</a:t>
            </a:r>
          </a:p>
          <a:p>
            <a:pPr algn="ctr"/>
            <a:r>
              <a:rPr lang="en-US" sz="1200" dirty="0"/>
              <a:t>R. Miller</a:t>
            </a:r>
          </a:p>
        </p:txBody>
      </p:sp>
      <p:sp>
        <p:nvSpPr>
          <p:cNvPr id="20" name="Rectangle 19"/>
          <p:cNvSpPr/>
          <p:nvPr/>
        </p:nvSpPr>
        <p:spPr>
          <a:xfrm>
            <a:off x="4882314" y="4062450"/>
            <a:ext cx="896316" cy="3810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KVCNE</a:t>
            </a:r>
          </a:p>
          <a:p>
            <a:pPr algn="ctr"/>
            <a:r>
              <a:rPr lang="en-US" sz="1200" dirty="0"/>
              <a:t>F. Kees</a:t>
            </a:r>
          </a:p>
        </p:txBody>
      </p:sp>
      <p:sp>
        <p:nvSpPr>
          <p:cNvPr id="21" name="Rectangle 20"/>
          <p:cNvSpPr/>
          <p:nvPr/>
        </p:nvSpPr>
        <p:spPr>
          <a:xfrm>
            <a:off x="5962045" y="4053138"/>
            <a:ext cx="901337" cy="3903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KVCW</a:t>
            </a:r>
          </a:p>
          <a:p>
            <a:pPr algn="ctr"/>
            <a:r>
              <a:rPr lang="en-US" sz="1200" dirty="0"/>
              <a:t>K. Ebeling</a:t>
            </a:r>
          </a:p>
        </p:txBody>
      </p:sp>
      <p:sp>
        <p:nvSpPr>
          <p:cNvPr id="22" name="Rectangle 21"/>
          <p:cNvSpPr/>
          <p:nvPr/>
        </p:nvSpPr>
        <p:spPr>
          <a:xfrm>
            <a:off x="5441095" y="4626543"/>
            <a:ext cx="901337" cy="4166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a:p>
            <a:pPr algn="ctr"/>
            <a:r>
              <a:rPr lang="en-US" sz="1200" b="1" dirty="0"/>
              <a:t>KVCSE</a:t>
            </a:r>
          </a:p>
          <a:p>
            <a:pPr algn="ctr"/>
            <a:r>
              <a:rPr lang="en-US" sz="1200" dirty="0"/>
              <a:t>V. Wooten</a:t>
            </a:r>
          </a:p>
          <a:p>
            <a:pPr algn="ctr"/>
            <a:endParaRPr lang="en-US" sz="1200" dirty="0"/>
          </a:p>
        </p:txBody>
      </p:sp>
      <p:cxnSp>
        <p:nvCxnSpPr>
          <p:cNvPr id="146" name="Straight Connector 145"/>
          <p:cNvCxnSpPr>
            <a:cxnSpLocks/>
          </p:cNvCxnSpPr>
          <p:nvPr/>
        </p:nvCxnSpPr>
        <p:spPr>
          <a:xfrm flipV="1">
            <a:off x="654546" y="2716335"/>
            <a:ext cx="3653536" cy="11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p:cNvCxnSpPr>
          <p:nvPr/>
        </p:nvCxnSpPr>
        <p:spPr>
          <a:xfrm flipH="1">
            <a:off x="2418771" y="1939794"/>
            <a:ext cx="5502" cy="818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cxnSpLocks/>
          </p:cNvCxnSpPr>
          <p:nvPr/>
        </p:nvCxnSpPr>
        <p:spPr>
          <a:xfrm flipH="1" flipV="1">
            <a:off x="652683" y="2727576"/>
            <a:ext cx="2441" cy="168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a:stCxn id="7" idx="0"/>
          </p:cNvCxnSpPr>
          <p:nvPr/>
        </p:nvCxnSpPr>
        <p:spPr>
          <a:xfrm flipV="1">
            <a:off x="1518288" y="2727576"/>
            <a:ext cx="8646" cy="136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p:cNvCxnSpPr>
          <p:nvPr/>
        </p:nvCxnSpPr>
        <p:spPr>
          <a:xfrm flipH="1" flipV="1">
            <a:off x="2422433" y="2697490"/>
            <a:ext cx="5244" cy="172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cxnSpLocks/>
          </p:cNvCxnSpPr>
          <p:nvPr/>
        </p:nvCxnSpPr>
        <p:spPr>
          <a:xfrm flipV="1">
            <a:off x="3359856" y="2727576"/>
            <a:ext cx="0" cy="132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2" idx="0"/>
          </p:cNvCxnSpPr>
          <p:nvPr/>
        </p:nvCxnSpPr>
        <p:spPr>
          <a:xfrm flipV="1">
            <a:off x="4300160" y="2717581"/>
            <a:ext cx="0" cy="152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8514738" y="1614275"/>
            <a:ext cx="243447" cy="2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a:cxnSpLocks/>
          </p:cNvCxnSpPr>
          <p:nvPr/>
        </p:nvCxnSpPr>
        <p:spPr>
          <a:xfrm flipH="1">
            <a:off x="9900343" y="1587247"/>
            <a:ext cx="220839"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8478011" y="4030504"/>
            <a:ext cx="1108244" cy="75478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a:solidFill>
                <a:srgbClr val="FF0000"/>
              </a:solidFill>
            </a:endParaRPr>
          </a:p>
          <a:p>
            <a:pPr algn="ctr"/>
            <a:r>
              <a:rPr lang="en-US" sz="1200" b="1" dirty="0">
                <a:solidFill>
                  <a:srgbClr val="FF0000"/>
                </a:solidFill>
              </a:rPr>
              <a:t>Tuition Wavier</a:t>
            </a:r>
          </a:p>
          <a:p>
            <a:pPr algn="ctr"/>
            <a:r>
              <a:rPr lang="en-US" sz="1200" dirty="0">
                <a:solidFill>
                  <a:srgbClr val="FF0000"/>
                </a:solidFill>
              </a:rPr>
              <a:t>J. Case</a:t>
            </a:r>
          </a:p>
          <a:p>
            <a:pPr algn="ctr"/>
            <a:endParaRPr lang="en-US" sz="1200" dirty="0">
              <a:solidFill>
                <a:srgbClr val="FF0000"/>
              </a:solidFill>
            </a:endParaRPr>
          </a:p>
        </p:txBody>
      </p:sp>
      <p:cxnSp>
        <p:nvCxnSpPr>
          <p:cNvPr id="47" name="Straight Connector 46"/>
          <p:cNvCxnSpPr>
            <a:stCxn id="26" idx="2"/>
            <a:endCxn id="26" idx="2"/>
          </p:cNvCxnSpPr>
          <p:nvPr/>
        </p:nvCxnSpPr>
        <p:spPr>
          <a:xfrm>
            <a:off x="9026642" y="3901199"/>
            <a:ext cx="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43309" y="2833971"/>
            <a:ext cx="2438358" cy="53448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FF0000"/>
                </a:solidFill>
              </a:rPr>
              <a:t>Benefits Division</a:t>
            </a:r>
          </a:p>
          <a:p>
            <a:pPr algn="ctr"/>
            <a:r>
              <a:rPr lang="en-US" sz="1200" dirty="0">
                <a:solidFill>
                  <a:srgbClr val="FF0000"/>
                </a:solidFill>
              </a:rPr>
              <a:t>Donna Scrivener</a:t>
            </a:r>
          </a:p>
        </p:txBody>
      </p:sp>
      <p:cxnSp>
        <p:nvCxnSpPr>
          <p:cNvPr id="92" name="Straight Connector 91"/>
          <p:cNvCxnSpPr>
            <a:stCxn id="15" idx="0"/>
          </p:cNvCxnSpPr>
          <p:nvPr/>
        </p:nvCxnSpPr>
        <p:spPr>
          <a:xfrm flipH="1" flipV="1">
            <a:off x="8361285" y="2707626"/>
            <a:ext cx="1203" cy="1263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96736" y="1997914"/>
            <a:ext cx="1291082" cy="49742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OKVC Budget</a:t>
            </a:r>
          </a:p>
          <a:p>
            <a:pPr algn="ctr"/>
            <a:r>
              <a:rPr lang="en-US" sz="1200" dirty="0"/>
              <a:t>Michael Rodgers</a:t>
            </a:r>
          </a:p>
        </p:txBody>
      </p:sp>
      <p:sp>
        <p:nvSpPr>
          <p:cNvPr id="73" name="Rectangle 72"/>
          <p:cNvSpPr/>
          <p:nvPr/>
        </p:nvSpPr>
        <p:spPr>
          <a:xfrm>
            <a:off x="3192547" y="1973011"/>
            <a:ext cx="1505302" cy="54557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Medical Division</a:t>
            </a:r>
          </a:p>
          <a:p>
            <a:pPr algn="ctr"/>
            <a:r>
              <a:rPr lang="en-US" sz="1200" dirty="0"/>
              <a:t>Dr. Joy Scott</a:t>
            </a:r>
          </a:p>
          <a:p>
            <a:pPr algn="ctr"/>
            <a:r>
              <a:rPr lang="en-US" sz="1200" dirty="0"/>
              <a:t>Dr. Edward Marshall</a:t>
            </a:r>
          </a:p>
        </p:txBody>
      </p:sp>
      <p:sp>
        <p:nvSpPr>
          <p:cNvPr id="171" name="Rectangle 170"/>
          <p:cNvSpPr/>
          <p:nvPr/>
        </p:nvSpPr>
        <p:spPr>
          <a:xfrm>
            <a:off x="10113447" y="1589242"/>
            <a:ext cx="1258991" cy="95383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OKVS Budget</a:t>
            </a:r>
          </a:p>
          <a:p>
            <a:pPr algn="ctr"/>
            <a:r>
              <a:rPr lang="en-US" sz="1200" dirty="0"/>
              <a:t>Stephanie Belt</a:t>
            </a:r>
          </a:p>
          <a:p>
            <a:pPr algn="ctr"/>
            <a:r>
              <a:rPr lang="en-US" sz="1200" dirty="0"/>
              <a:t>Dana Watson</a:t>
            </a:r>
          </a:p>
          <a:p>
            <a:pPr algn="ctr"/>
            <a:r>
              <a:rPr lang="en-US" sz="1200" dirty="0"/>
              <a:t>Alma Maxwell</a:t>
            </a:r>
          </a:p>
        </p:txBody>
      </p:sp>
      <p:sp>
        <p:nvSpPr>
          <p:cNvPr id="34" name="Rectangle 33"/>
          <p:cNvSpPr/>
          <p:nvPr/>
        </p:nvSpPr>
        <p:spPr>
          <a:xfrm>
            <a:off x="7402211" y="1607912"/>
            <a:ext cx="1112527" cy="5369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OKVS HR</a:t>
            </a:r>
          </a:p>
          <a:p>
            <a:pPr algn="ctr"/>
            <a:r>
              <a:rPr lang="en-US" sz="1200" dirty="0"/>
              <a:t>John Ostroske</a:t>
            </a:r>
          </a:p>
        </p:txBody>
      </p:sp>
      <p:cxnSp>
        <p:nvCxnSpPr>
          <p:cNvPr id="67" name="Straight Connector 66"/>
          <p:cNvCxnSpPr>
            <a:stCxn id="5" idx="1"/>
          </p:cNvCxnSpPr>
          <p:nvPr/>
        </p:nvCxnSpPr>
        <p:spPr>
          <a:xfrm flipH="1" flipV="1">
            <a:off x="1136242" y="1645003"/>
            <a:ext cx="637779" cy="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a:endCxn id="33" idx="0"/>
          </p:cNvCxnSpPr>
          <p:nvPr/>
        </p:nvCxnSpPr>
        <p:spPr>
          <a:xfrm>
            <a:off x="1132838" y="1645003"/>
            <a:ext cx="9439" cy="352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5" idx="3"/>
          </p:cNvCxnSpPr>
          <p:nvPr/>
        </p:nvCxnSpPr>
        <p:spPr>
          <a:xfrm flipV="1">
            <a:off x="3144196" y="1645003"/>
            <a:ext cx="820847" cy="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73" idx="0"/>
          </p:cNvCxnSpPr>
          <p:nvPr/>
        </p:nvCxnSpPr>
        <p:spPr>
          <a:xfrm>
            <a:off x="3940714" y="1645003"/>
            <a:ext cx="4484" cy="328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 idx="0"/>
          </p:cNvCxnSpPr>
          <p:nvPr/>
        </p:nvCxnSpPr>
        <p:spPr>
          <a:xfrm flipV="1">
            <a:off x="10866152" y="2697489"/>
            <a:ext cx="0" cy="132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0967273" y="3364124"/>
            <a:ext cx="0" cy="785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a:stCxn id="15" idx="2"/>
          </p:cNvCxnSpPr>
          <p:nvPr/>
        </p:nvCxnSpPr>
        <p:spPr>
          <a:xfrm>
            <a:off x="8362488" y="3368459"/>
            <a:ext cx="5011" cy="14128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8778030" y="1260151"/>
            <a:ext cx="1122313" cy="67161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tx1"/>
                </a:solidFill>
              </a:rPr>
              <a:t>OKVS</a:t>
            </a:r>
          </a:p>
          <a:p>
            <a:pPr algn="ctr"/>
            <a:r>
              <a:rPr lang="en-US" sz="1100" dirty="0">
                <a:solidFill>
                  <a:schemeClr val="tx1"/>
                </a:solidFill>
              </a:rPr>
              <a:t>Al Duncan</a:t>
            </a:r>
            <a:endParaRPr lang="en-US" sz="1100" i="1" dirty="0">
              <a:solidFill>
                <a:schemeClr val="tx1"/>
              </a:solidFill>
            </a:endParaRPr>
          </a:p>
        </p:txBody>
      </p:sp>
      <p:sp>
        <p:nvSpPr>
          <p:cNvPr id="96" name="Rectangle 95"/>
          <p:cNvSpPr/>
          <p:nvPr/>
        </p:nvSpPr>
        <p:spPr>
          <a:xfrm>
            <a:off x="11070289" y="3513462"/>
            <a:ext cx="1000490" cy="68055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b="1" dirty="0"/>
              <a:t>Development</a:t>
            </a:r>
            <a:r>
              <a:rPr lang="en-US" sz="1200" b="1" dirty="0"/>
              <a:t> Branch</a:t>
            </a:r>
          </a:p>
          <a:p>
            <a:pPr algn="ctr"/>
            <a:r>
              <a:rPr lang="en-US" sz="1200" i="1" dirty="0"/>
              <a:t>(Vacant)</a:t>
            </a:r>
          </a:p>
        </p:txBody>
      </p:sp>
      <p:sp>
        <p:nvSpPr>
          <p:cNvPr id="97" name="Rectangle 96"/>
          <p:cNvSpPr/>
          <p:nvPr/>
        </p:nvSpPr>
        <p:spPr>
          <a:xfrm>
            <a:off x="9710436" y="3517005"/>
            <a:ext cx="1154567" cy="12652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State Programs Branch</a:t>
            </a:r>
          </a:p>
          <a:p>
            <a:pPr algn="ctr"/>
            <a:r>
              <a:rPr lang="en-US" sz="1200" dirty="0"/>
              <a:t>Eileen Ward</a:t>
            </a:r>
          </a:p>
          <a:p>
            <a:pPr algn="ctr"/>
            <a:r>
              <a:rPr lang="en-US" sz="1200" dirty="0"/>
              <a:t>Monica Acob</a:t>
            </a:r>
          </a:p>
          <a:p>
            <a:pPr algn="ctr"/>
            <a:r>
              <a:rPr lang="en-US" sz="1200" dirty="0"/>
              <a:t>Addie Mattox</a:t>
            </a:r>
          </a:p>
        </p:txBody>
      </p:sp>
      <p:cxnSp>
        <p:nvCxnSpPr>
          <p:cNvPr id="79" name="Straight Connector 78"/>
          <p:cNvCxnSpPr>
            <a:stCxn id="97" idx="3"/>
            <a:endCxn id="97" idx="3"/>
          </p:cNvCxnSpPr>
          <p:nvPr/>
        </p:nvCxnSpPr>
        <p:spPr>
          <a:xfrm>
            <a:off x="10865003" y="414961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7" idx="3"/>
          </p:cNvCxnSpPr>
          <p:nvPr/>
        </p:nvCxnSpPr>
        <p:spPr>
          <a:xfrm>
            <a:off x="10865003" y="4149611"/>
            <a:ext cx="102270" cy="2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96" idx="1"/>
          </p:cNvCxnSpPr>
          <p:nvPr/>
        </p:nvCxnSpPr>
        <p:spPr>
          <a:xfrm>
            <a:off x="10967273" y="3852614"/>
            <a:ext cx="103016" cy="1125"/>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BDFDF1C-CB4F-434B-9FED-786EE77A42CF}"/>
              </a:ext>
            </a:extLst>
          </p:cNvPr>
          <p:cNvSpPr>
            <a:spLocks noGrp="1"/>
          </p:cNvSpPr>
          <p:nvPr>
            <p:ph type="sldNum" sz="quarter" idx="12"/>
          </p:nvPr>
        </p:nvSpPr>
        <p:spPr/>
        <p:txBody>
          <a:bodyPr/>
          <a:lstStyle/>
          <a:p>
            <a:fld id="{452DF748-360A-4360-A3AA-EAD87D28D67D}" type="slidenum">
              <a:rPr lang="en-US" smtClean="0"/>
              <a:pPr/>
              <a:t>5</a:t>
            </a:fld>
            <a:endParaRPr lang="en-US" dirty="0"/>
          </a:p>
        </p:txBody>
      </p:sp>
      <p:sp>
        <p:nvSpPr>
          <p:cNvPr id="11" name="TextBox 10">
            <a:extLst>
              <a:ext uri="{FF2B5EF4-FFF2-40B4-BE49-F238E27FC236}">
                <a16:creationId xmlns:a16="http://schemas.microsoft.com/office/drawing/2014/main" id="{C7AAB6CC-A3F2-404F-AA3D-9D5D1F0DA350}"/>
              </a:ext>
            </a:extLst>
          </p:cNvPr>
          <p:cNvSpPr txBox="1"/>
          <p:nvPr/>
        </p:nvSpPr>
        <p:spPr>
          <a:xfrm>
            <a:off x="0" y="6011958"/>
            <a:ext cx="12192000" cy="369332"/>
          </a:xfrm>
          <a:prstGeom prst="rect">
            <a:avLst/>
          </a:prstGeom>
          <a:noFill/>
        </p:spPr>
        <p:txBody>
          <a:bodyPr wrap="square" rtlCol="0">
            <a:spAutoFit/>
          </a:bodyPr>
          <a:lstStyle/>
          <a:p>
            <a:pPr algn="ctr"/>
            <a:r>
              <a:rPr lang="en-US" dirty="0"/>
              <a:t>“</a:t>
            </a:r>
            <a:r>
              <a:rPr lang="en-US" b="1" dirty="0"/>
              <a:t>Serving those who have served the Commonwealth and our great Nation</a:t>
            </a:r>
            <a:r>
              <a:rPr lang="en-US" dirty="0"/>
              <a:t>”</a:t>
            </a:r>
          </a:p>
        </p:txBody>
      </p:sp>
    </p:spTree>
    <p:extLst>
      <p:ext uri="{BB962C8B-B14F-4D97-AF65-F5344CB8AC3E}">
        <p14:creationId xmlns:p14="http://schemas.microsoft.com/office/powerpoint/2010/main" val="134195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9" name="Freeform 57"/>
          <p:cNvSpPr>
            <a:spLocks/>
          </p:cNvSpPr>
          <p:nvPr/>
        </p:nvSpPr>
        <p:spPr bwMode="auto">
          <a:xfrm>
            <a:off x="5525763" y="4370834"/>
            <a:ext cx="612910" cy="450088"/>
          </a:xfrm>
          <a:custGeom>
            <a:avLst/>
            <a:gdLst/>
            <a:ahLst/>
            <a:cxnLst>
              <a:cxn ang="0">
                <a:pos x="0" y="92"/>
              </a:cxn>
              <a:cxn ang="0">
                <a:pos x="6" y="107"/>
              </a:cxn>
              <a:cxn ang="0">
                <a:pos x="83" y="222"/>
              </a:cxn>
              <a:cxn ang="0">
                <a:pos x="83" y="266"/>
              </a:cxn>
              <a:cxn ang="0">
                <a:pos x="177" y="281"/>
              </a:cxn>
              <a:cxn ang="0">
                <a:pos x="307" y="256"/>
              </a:cxn>
              <a:cxn ang="0">
                <a:pos x="343" y="251"/>
              </a:cxn>
              <a:cxn ang="0">
                <a:pos x="346" y="146"/>
              </a:cxn>
              <a:cxn ang="0">
                <a:pos x="335" y="140"/>
              </a:cxn>
              <a:cxn ang="0">
                <a:pos x="358" y="0"/>
              </a:cxn>
              <a:cxn ang="0">
                <a:pos x="187" y="9"/>
              </a:cxn>
              <a:cxn ang="0">
                <a:pos x="102" y="12"/>
              </a:cxn>
              <a:cxn ang="0">
                <a:pos x="75" y="100"/>
              </a:cxn>
              <a:cxn ang="0">
                <a:pos x="51" y="92"/>
              </a:cxn>
              <a:cxn ang="0">
                <a:pos x="37" y="110"/>
              </a:cxn>
              <a:cxn ang="0">
                <a:pos x="0" y="92"/>
              </a:cxn>
            </a:cxnLst>
            <a:rect l="0" t="0" r="r" b="b"/>
            <a:pathLst>
              <a:path w="358" h="281">
                <a:moveTo>
                  <a:pt x="0" y="92"/>
                </a:moveTo>
                <a:lnTo>
                  <a:pt x="6" y="107"/>
                </a:lnTo>
                <a:lnTo>
                  <a:pt x="83" y="222"/>
                </a:lnTo>
                <a:lnTo>
                  <a:pt x="83" y="266"/>
                </a:lnTo>
                <a:lnTo>
                  <a:pt x="177" y="281"/>
                </a:lnTo>
                <a:lnTo>
                  <a:pt x="307" y="256"/>
                </a:lnTo>
                <a:lnTo>
                  <a:pt x="343" y="251"/>
                </a:lnTo>
                <a:lnTo>
                  <a:pt x="346" y="146"/>
                </a:lnTo>
                <a:lnTo>
                  <a:pt x="335" y="140"/>
                </a:lnTo>
                <a:lnTo>
                  <a:pt x="358" y="0"/>
                </a:lnTo>
                <a:lnTo>
                  <a:pt x="187" y="9"/>
                </a:lnTo>
                <a:lnTo>
                  <a:pt x="102" y="12"/>
                </a:lnTo>
                <a:lnTo>
                  <a:pt x="75" y="100"/>
                </a:lnTo>
                <a:lnTo>
                  <a:pt x="51" y="92"/>
                </a:lnTo>
                <a:lnTo>
                  <a:pt x="37" y="110"/>
                </a:lnTo>
                <a:lnTo>
                  <a:pt x="0" y="92"/>
                </a:lnTo>
                <a:close/>
              </a:path>
            </a:pathLst>
          </a:custGeom>
          <a:solidFill>
            <a:srgbClr val="BEEDBE"/>
          </a:solidFill>
          <a:ln w="9525">
            <a:solidFill>
              <a:srgbClr val="000000"/>
            </a:solidFill>
            <a:prstDash val="solid"/>
            <a:round/>
            <a:headEnd/>
            <a:tailEnd/>
          </a:ln>
        </p:spPr>
        <p:txBody>
          <a:bodyPr/>
          <a:lstStyle/>
          <a:p>
            <a:pPr>
              <a:defRPr/>
            </a:pPr>
            <a:r>
              <a:rPr lang="en-US" dirty="0">
                <a:latin typeface="Arial Narrow" panose="020B0606020202030204" pitchFamily="34" charset="0"/>
              </a:rPr>
              <a:t>    </a:t>
            </a:r>
            <a:r>
              <a:rPr lang="en-US" sz="600" dirty="0">
                <a:latin typeface="Arial Narrow" panose="020B0606020202030204" pitchFamily="34" charset="0"/>
              </a:rPr>
              <a:t>Hart</a:t>
            </a:r>
          </a:p>
        </p:txBody>
      </p:sp>
      <p:sp>
        <p:nvSpPr>
          <p:cNvPr id="387" name="Text Box 183"/>
          <p:cNvSpPr txBox="1">
            <a:spLocks noChangeArrowheads="1"/>
          </p:cNvSpPr>
          <p:nvPr/>
        </p:nvSpPr>
        <p:spPr bwMode="auto">
          <a:xfrm rot="-16863">
            <a:off x="5718384" y="4409283"/>
            <a:ext cx="365332" cy="296363"/>
          </a:xfrm>
          <a:prstGeom prst="rect">
            <a:avLst/>
          </a:prstGeom>
          <a:noFill/>
          <a:ln w="9525">
            <a:noFill/>
            <a:miter lim="800000"/>
            <a:headEnd/>
            <a:tailEnd/>
          </a:ln>
        </p:spPr>
        <p:txBody>
          <a:bodyPr wrap="square">
            <a:spAutoFit/>
          </a:bodyPr>
          <a:lstStyle/>
          <a:p>
            <a:pPr>
              <a:lnSpc>
                <a:spcPct val="270000"/>
              </a:lnSpc>
              <a:spcBef>
                <a:spcPct val="50000"/>
              </a:spcBef>
            </a:pPr>
            <a:r>
              <a:rPr lang="en-US" sz="600" b="1" dirty="0">
                <a:latin typeface="Arial Narrow" pitchFamily="34" charset="0"/>
              </a:rPr>
              <a:t> t</a:t>
            </a:r>
          </a:p>
        </p:txBody>
      </p:sp>
      <p:sp>
        <p:nvSpPr>
          <p:cNvPr id="3074" name="Text Box 137"/>
          <p:cNvSpPr txBox="1">
            <a:spLocks noChangeArrowheads="1"/>
          </p:cNvSpPr>
          <p:nvPr/>
        </p:nvSpPr>
        <p:spPr bwMode="auto">
          <a:xfrm rot="-16863">
            <a:off x="6036075" y="2675147"/>
            <a:ext cx="885825" cy="441325"/>
          </a:xfrm>
          <a:prstGeom prst="rect">
            <a:avLst/>
          </a:prstGeom>
          <a:noFill/>
          <a:ln w="9525">
            <a:noFill/>
            <a:miter lim="800000"/>
            <a:headEnd/>
            <a:tailEnd/>
          </a:ln>
        </p:spPr>
        <p:txBody>
          <a:bodyPr>
            <a:spAutoFit/>
          </a:bodyPr>
          <a:lstStyle/>
          <a:p>
            <a:pPr>
              <a:lnSpc>
                <a:spcPct val="230000"/>
              </a:lnSpc>
              <a:spcBef>
                <a:spcPct val="50000"/>
              </a:spcBef>
            </a:pPr>
            <a:r>
              <a:rPr lang="en-US" sz="600" dirty="0">
                <a:solidFill>
                  <a:schemeClr val="bg1"/>
                </a:solidFill>
                <a:latin typeface="Arial Narrow" pitchFamily="34" charset="0"/>
              </a:rPr>
              <a:t>          </a:t>
            </a:r>
            <a:r>
              <a:rPr lang="en-US" sz="600" b="1" dirty="0">
                <a:solidFill>
                  <a:schemeClr val="bg1"/>
                </a:solidFill>
                <a:latin typeface="Arial Narrow" pitchFamily="34" charset="0"/>
              </a:rPr>
              <a:t>Oldham</a:t>
            </a:r>
          </a:p>
          <a:p>
            <a:pPr>
              <a:spcBef>
                <a:spcPct val="50000"/>
              </a:spcBef>
            </a:pPr>
            <a:r>
              <a:rPr lang="en-US" sz="600" b="1" dirty="0">
                <a:solidFill>
                  <a:schemeClr val="bg1"/>
                </a:solidFill>
                <a:latin typeface="Arial Narrow" pitchFamily="34" charset="0"/>
              </a:rPr>
              <a:t>         </a:t>
            </a:r>
          </a:p>
        </p:txBody>
      </p:sp>
      <p:sp>
        <p:nvSpPr>
          <p:cNvPr id="3075" name="Freeform 44"/>
          <p:cNvSpPr>
            <a:spLocks/>
          </p:cNvSpPr>
          <p:nvPr/>
        </p:nvSpPr>
        <p:spPr bwMode="auto">
          <a:xfrm>
            <a:off x="6858000" y="2763838"/>
            <a:ext cx="609600" cy="647700"/>
          </a:xfrm>
          <a:custGeom>
            <a:avLst/>
            <a:gdLst>
              <a:gd name="T0" fmla="*/ 0 w 210"/>
              <a:gd name="T1" fmla="*/ 2147483647 h 264"/>
              <a:gd name="T2" fmla="*/ 0 w 210"/>
              <a:gd name="T3" fmla="*/ 2147483647 h 264"/>
              <a:gd name="T4" fmla="*/ 2147483647 w 210"/>
              <a:gd name="T5" fmla="*/ 2147483647 h 264"/>
              <a:gd name="T6" fmla="*/ 2147483647 w 210"/>
              <a:gd name="T7" fmla="*/ 2147483647 h 264"/>
              <a:gd name="T8" fmla="*/ 2147483647 w 210"/>
              <a:gd name="T9" fmla="*/ 2147483647 h 264"/>
              <a:gd name="T10" fmla="*/ 2147483647 w 210"/>
              <a:gd name="T11" fmla="*/ 2147483647 h 264"/>
              <a:gd name="T12" fmla="*/ 2147483647 w 210"/>
              <a:gd name="T13" fmla="*/ 2147483647 h 264"/>
              <a:gd name="T14" fmla="*/ 2147483647 w 210"/>
              <a:gd name="T15" fmla="*/ 2147483647 h 264"/>
              <a:gd name="T16" fmla="*/ 2147483647 w 210"/>
              <a:gd name="T17" fmla="*/ 0 h 264"/>
              <a:gd name="T18" fmla="*/ 2147483647 w 210"/>
              <a:gd name="T19" fmla="*/ 2147483647 h 264"/>
              <a:gd name="T20" fmla="*/ 2147483647 w 210"/>
              <a:gd name="T21" fmla="*/ 2147483647 h 264"/>
              <a:gd name="T22" fmla="*/ 0 w 210"/>
              <a:gd name="T23" fmla="*/ 2147483647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264"/>
              <a:gd name="T38" fmla="*/ 210 w 210"/>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264">
                <a:moveTo>
                  <a:pt x="0" y="108"/>
                </a:moveTo>
                <a:lnTo>
                  <a:pt x="0" y="219"/>
                </a:lnTo>
                <a:lnTo>
                  <a:pt x="82" y="264"/>
                </a:lnTo>
                <a:lnTo>
                  <a:pt x="100" y="248"/>
                </a:lnTo>
                <a:lnTo>
                  <a:pt x="108" y="210"/>
                </a:lnTo>
                <a:lnTo>
                  <a:pt x="210" y="162"/>
                </a:lnTo>
                <a:lnTo>
                  <a:pt x="196" y="12"/>
                </a:lnTo>
                <a:lnTo>
                  <a:pt x="157" y="22"/>
                </a:lnTo>
                <a:lnTo>
                  <a:pt x="108" y="0"/>
                </a:lnTo>
                <a:lnTo>
                  <a:pt x="15" y="31"/>
                </a:lnTo>
                <a:lnTo>
                  <a:pt x="41" y="40"/>
                </a:lnTo>
                <a:lnTo>
                  <a:pt x="0" y="108"/>
                </a:lnTo>
                <a:close/>
              </a:path>
            </a:pathLst>
          </a:custGeom>
          <a:solidFill>
            <a:schemeClr val="accent4"/>
          </a:solidFill>
          <a:ln w="9525">
            <a:solidFill>
              <a:schemeClr val="tx1"/>
            </a:solidFill>
            <a:round/>
            <a:headEnd/>
            <a:tailEnd/>
          </a:ln>
        </p:spPr>
        <p:txBody>
          <a:bodyPr/>
          <a:lstStyle/>
          <a:p>
            <a:endParaRPr lang="en-US" dirty="0"/>
          </a:p>
        </p:txBody>
      </p:sp>
      <p:sp>
        <p:nvSpPr>
          <p:cNvPr id="3076" name="Freeform 76"/>
          <p:cNvSpPr>
            <a:spLocks/>
          </p:cNvSpPr>
          <p:nvPr/>
        </p:nvSpPr>
        <p:spPr bwMode="auto">
          <a:xfrm>
            <a:off x="2646364" y="4364038"/>
            <a:ext cx="554037" cy="774700"/>
          </a:xfrm>
          <a:custGeom>
            <a:avLst/>
            <a:gdLst>
              <a:gd name="T0" fmla="*/ 0 w 253"/>
              <a:gd name="T1" fmla="*/ 2147483647 h 442"/>
              <a:gd name="T2" fmla="*/ 2147483647 w 253"/>
              <a:gd name="T3" fmla="*/ 2147483647 h 442"/>
              <a:gd name="T4" fmla="*/ 2147483647 w 253"/>
              <a:gd name="T5" fmla="*/ 2147483647 h 442"/>
              <a:gd name="T6" fmla="*/ 2147483647 w 253"/>
              <a:gd name="T7" fmla="*/ 2147483647 h 442"/>
              <a:gd name="T8" fmla="*/ 2147483647 w 253"/>
              <a:gd name="T9" fmla="*/ 2147483647 h 442"/>
              <a:gd name="T10" fmla="*/ 2147483647 w 253"/>
              <a:gd name="T11" fmla="*/ 2147483647 h 442"/>
              <a:gd name="T12" fmla="*/ 2147483647 w 253"/>
              <a:gd name="T13" fmla="*/ 2147483647 h 442"/>
              <a:gd name="T14" fmla="*/ 2147483647 w 253"/>
              <a:gd name="T15" fmla="*/ 2147483647 h 442"/>
              <a:gd name="T16" fmla="*/ 2147483647 w 253"/>
              <a:gd name="T17" fmla="*/ 2147483647 h 442"/>
              <a:gd name="T18" fmla="*/ 2147483647 w 253"/>
              <a:gd name="T19" fmla="*/ 2147483647 h 442"/>
              <a:gd name="T20" fmla="*/ 2147483647 w 253"/>
              <a:gd name="T21" fmla="*/ 2147483647 h 442"/>
              <a:gd name="T22" fmla="*/ 2147483647 w 253"/>
              <a:gd name="T23" fmla="*/ 2147483647 h 442"/>
              <a:gd name="T24" fmla="*/ 2147483647 w 253"/>
              <a:gd name="T25" fmla="*/ 2147483647 h 442"/>
              <a:gd name="T26" fmla="*/ 2147483647 w 253"/>
              <a:gd name="T27" fmla="*/ 2147483647 h 442"/>
              <a:gd name="T28" fmla="*/ 2147483647 w 253"/>
              <a:gd name="T29" fmla="*/ 0 h 442"/>
              <a:gd name="T30" fmla="*/ 2147483647 w 253"/>
              <a:gd name="T31" fmla="*/ 2147483647 h 442"/>
              <a:gd name="T32" fmla="*/ 2147483647 w 253"/>
              <a:gd name="T33" fmla="*/ 2147483647 h 442"/>
              <a:gd name="T34" fmla="*/ 2147483647 w 253"/>
              <a:gd name="T35" fmla="*/ 2147483647 h 442"/>
              <a:gd name="T36" fmla="*/ 2147483647 w 253"/>
              <a:gd name="T37" fmla="*/ 2147483647 h 442"/>
              <a:gd name="T38" fmla="*/ 2147483647 w 253"/>
              <a:gd name="T39" fmla="*/ 2147483647 h 442"/>
              <a:gd name="T40" fmla="*/ 2147483647 w 253"/>
              <a:gd name="T41" fmla="*/ 2147483647 h 442"/>
              <a:gd name="T42" fmla="*/ 2147483647 w 253"/>
              <a:gd name="T43" fmla="*/ 2147483647 h 442"/>
              <a:gd name="T44" fmla="*/ 2147483647 w 253"/>
              <a:gd name="T45" fmla="*/ 2147483647 h 442"/>
              <a:gd name="T46" fmla="*/ 2147483647 w 253"/>
              <a:gd name="T47" fmla="*/ 2147483647 h 442"/>
              <a:gd name="T48" fmla="*/ 0 w 253"/>
              <a:gd name="T49" fmla="*/ 2147483647 h 4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442"/>
              <a:gd name="T77" fmla="*/ 253 w 253"/>
              <a:gd name="T78" fmla="*/ 442 h 4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442">
                <a:moveTo>
                  <a:pt x="0" y="332"/>
                </a:moveTo>
                <a:lnTo>
                  <a:pt x="25" y="393"/>
                </a:lnTo>
                <a:lnTo>
                  <a:pt x="50" y="390"/>
                </a:lnTo>
                <a:lnTo>
                  <a:pt x="133" y="370"/>
                </a:lnTo>
                <a:lnTo>
                  <a:pt x="178" y="385"/>
                </a:lnTo>
                <a:lnTo>
                  <a:pt x="226" y="442"/>
                </a:lnTo>
                <a:lnTo>
                  <a:pt x="253" y="428"/>
                </a:lnTo>
                <a:lnTo>
                  <a:pt x="235" y="326"/>
                </a:lnTo>
                <a:lnTo>
                  <a:pt x="247" y="295"/>
                </a:lnTo>
                <a:lnTo>
                  <a:pt x="253" y="214"/>
                </a:lnTo>
                <a:lnTo>
                  <a:pt x="245" y="177"/>
                </a:lnTo>
                <a:lnTo>
                  <a:pt x="190" y="97"/>
                </a:lnTo>
                <a:lnTo>
                  <a:pt x="190" y="51"/>
                </a:lnTo>
                <a:lnTo>
                  <a:pt x="153" y="38"/>
                </a:lnTo>
                <a:lnTo>
                  <a:pt x="134" y="0"/>
                </a:lnTo>
                <a:lnTo>
                  <a:pt x="113" y="3"/>
                </a:lnTo>
                <a:lnTo>
                  <a:pt x="83" y="3"/>
                </a:lnTo>
                <a:lnTo>
                  <a:pt x="63" y="25"/>
                </a:lnTo>
                <a:lnTo>
                  <a:pt x="33" y="122"/>
                </a:lnTo>
                <a:lnTo>
                  <a:pt x="39" y="177"/>
                </a:lnTo>
                <a:lnTo>
                  <a:pt x="73" y="221"/>
                </a:lnTo>
                <a:lnTo>
                  <a:pt x="79" y="256"/>
                </a:lnTo>
                <a:lnTo>
                  <a:pt x="59" y="332"/>
                </a:lnTo>
                <a:lnTo>
                  <a:pt x="38" y="338"/>
                </a:lnTo>
                <a:lnTo>
                  <a:pt x="0" y="332"/>
                </a:lnTo>
                <a:close/>
              </a:path>
            </a:pathLst>
          </a:custGeom>
          <a:solidFill>
            <a:schemeClr val="tx2">
              <a:lumMod val="40000"/>
              <a:lumOff val="60000"/>
            </a:schemeClr>
          </a:solidFill>
          <a:ln w="9525">
            <a:solidFill>
              <a:srgbClr val="000000"/>
            </a:solidFill>
            <a:round/>
            <a:headEnd/>
            <a:tailEnd/>
          </a:ln>
        </p:spPr>
        <p:txBody>
          <a:bodyPr/>
          <a:lstStyle/>
          <a:p>
            <a:endParaRPr lang="en-US" dirty="0"/>
          </a:p>
        </p:txBody>
      </p:sp>
      <p:sp>
        <p:nvSpPr>
          <p:cNvPr id="3077" name="Freeform 78"/>
          <p:cNvSpPr>
            <a:spLocks/>
          </p:cNvSpPr>
          <p:nvPr/>
        </p:nvSpPr>
        <p:spPr bwMode="auto">
          <a:xfrm>
            <a:off x="2895600" y="4668838"/>
            <a:ext cx="609600" cy="685800"/>
          </a:xfrm>
          <a:custGeom>
            <a:avLst/>
            <a:gdLst>
              <a:gd name="T0" fmla="*/ 2147483647 w 268"/>
              <a:gd name="T1" fmla="*/ 2147483647 h 299"/>
              <a:gd name="T2" fmla="*/ 2147483647 w 268"/>
              <a:gd name="T3" fmla="*/ 2147483647 h 299"/>
              <a:gd name="T4" fmla="*/ 2147483647 w 268"/>
              <a:gd name="T5" fmla="*/ 0 h 299"/>
              <a:gd name="T6" fmla="*/ 2147483647 w 268"/>
              <a:gd name="T7" fmla="*/ 2147483647 h 299"/>
              <a:gd name="T8" fmla="*/ 2147483647 w 268"/>
              <a:gd name="T9" fmla="*/ 2147483647 h 299"/>
              <a:gd name="T10" fmla="*/ 2147483647 w 268"/>
              <a:gd name="T11" fmla="*/ 2147483647 h 299"/>
              <a:gd name="T12" fmla="*/ 0 w 268"/>
              <a:gd name="T13" fmla="*/ 2147483647 h 299"/>
              <a:gd name="T14" fmla="*/ 2147483647 w 268"/>
              <a:gd name="T15" fmla="*/ 2147483647 h 299"/>
              <a:gd name="T16" fmla="*/ 2147483647 w 268"/>
              <a:gd name="T17" fmla="*/ 2147483647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8"/>
              <a:gd name="T28" fmla="*/ 0 h 299"/>
              <a:gd name="T29" fmla="*/ 268 w 268"/>
              <a:gd name="T30" fmla="*/ 299 h 2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8" h="299">
                <a:moveTo>
                  <a:pt x="9" y="72"/>
                </a:moveTo>
                <a:lnTo>
                  <a:pt x="21" y="41"/>
                </a:lnTo>
                <a:lnTo>
                  <a:pt x="110" y="0"/>
                </a:lnTo>
                <a:lnTo>
                  <a:pt x="146" y="2"/>
                </a:lnTo>
                <a:lnTo>
                  <a:pt x="268" y="223"/>
                </a:lnTo>
                <a:lnTo>
                  <a:pt x="64" y="299"/>
                </a:lnTo>
                <a:lnTo>
                  <a:pt x="0" y="188"/>
                </a:lnTo>
                <a:lnTo>
                  <a:pt x="27" y="174"/>
                </a:lnTo>
                <a:lnTo>
                  <a:pt x="9" y="72"/>
                </a:lnTo>
                <a:close/>
              </a:path>
            </a:pathLst>
          </a:custGeom>
          <a:solidFill>
            <a:srgbClr val="99CC00"/>
          </a:solidFill>
          <a:ln w="9525">
            <a:solidFill>
              <a:srgbClr val="000000"/>
            </a:solidFill>
            <a:round/>
            <a:headEnd/>
            <a:tailEnd/>
          </a:ln>
        </p:spPr>
        <p:txBody>
          <a:bodyPr/>
          <a:lstStyle/>
          <a:p>
            <a:endParaRPr lang="en-US" dirty="0"/>
          </a:p>
        </p:txBody>
      </p:sp>
      <p:sp>
        <p:nvSpPr>
          <p:cNvPr id="3078" name="Freeform 61"/>
          <p:cNvSpPr>
            <a:spLocks/>
          </p:cNvSpPr>
          <p:nvPr/>
        </p:nvSpPr>
        <p:spPr bwMode="auto">
          <a:xfrm>
            <a:off x="3429000" y="4059238"/>
            <a:ext cx="838200" cy="914400"/>
          </a:xfrm>
          <a:custGeom>
            <a:avLst/>
            <a:gdLst>
              <a:gd name="T0" fmla="*/ 0 w 396"/>
              <a:gd name="T1" fmla="*/ 2147483647 h 444"/>
              <a:gd name="T2" fmla="*/ 2147483647 w 396"/>
              <a:gd name="T3" fmla="*/ 2147483647 h 444"/>
              <a:gd name="T4" fmla="*/ 2147483647 w 396"/>
              <a:gd name="T5" fmla="*/ 2147483647 h 444"/>
              <a:gd name="T6" fmla="*/ 2147483647 w 396"/>
              <a:gd name="T7" fmla="*/ 2147483647 h 444"/>
              <a:gd name="T8" fmla="*/ 2147483647 w 396"/>
              <a:gd name="T9" fmla="*/ 0 h 444"/>
              <a:gd name="T10" fmla="*/ 2147483647 w 396"/>
              <a:gd name="T11" fmla="*/ 2147483647 h 444"/>
              <a:gd name="T12" fmla="*/ 2147483647 w 396"/>
              <a:gd name="T13" fmla="*/ 2147483647 h 444"/>
              <a:gd name="T14" fmla="*/ 2147483647 w 396"/>
              <a:gd name="T15" fmla="*/ 2147483647 h 444"/>
              <a:gd name="T16" fmla="*/ 2147483647 w 396"/>
              <a:gd name="T17" fmla="*/ 2147483647 h 444"/>
              <a:gd name="T18" fmla="*/ 2147483647 w 396"/>
              <a:gd name="T19" fmla="*/ 2147483647 h 444"/>
              <a:gd name="T20" fmla="*/ 2147483647 w 396"/>
              <a:gd name="T21" fmla="*/ 2147483647 h 444"/>
              <a:gd name="T22" fmla="*/ 2147483647 w 396"/>
              <a:gd name="T23" fmla="*/ 2147483647 h 444"/>
              <a:gd name="T24" fmla="*/ 2147483647 w 396"/>
              <a:gd name="T25" fmla="*/ 2147483647 h 444"/>
              <a:gd name="T26" fmla="*/ 2147483647 w 396"/>
              <a:gd name="T27" fmla="*/ 2147483647 h 444"/>
              <a:gd name="T28" fmla="*/ 2147483647 w 396"/>
              <a:gd name="T29" fmla="*/ 2147483647 h 444"/>
              <a:gd name="T30" fmla="*/ 2147483647 w 396"/>
              <a:gd name="T31" fmla="*/ 2147483647 h 444"/>
              <a:gd name="T32" fmla="*/ 2147483647 w 396"/>
              <a:gd name="T33" fmla="*/ 2147483647 h 444"/>
              <a:gd name="T34" fmla="*/ 2147483647 w 396"/>
              <a:gd name="T35" fmla="*/ 2147483647 h 444"/>
              <a:gd name="T36" fmla="*/ 2147483647 w 396"/>
              <a:gd name="T37" fmla="*/ 2147483647 h 444"/>
              <a:gd name="T38" fmla="*/ 2147483647 w 396"/>
              <a:gd name="T39" fmla="*/ 2147483647 h 444"/>
              <a:gd name="T40" fmla="*/ 2147483647 w 396"/>
              <a:gd name="T41" fmla="*/ 2147483647 h 444"/>
              <a:gd name="T42" fmla="*/ 2147483647 w 396"/>
              <a:gd name="T43" fmla="*/ 2147483647 h 444"/>
              <a:gd name="T44" fmla="*/ 2147483647 w 396"/>
              <a:gd name="T45" fmla="*/ 2147483647 h 444"/>
              <a:gd name="T46" fmla="*/ 2147483647 w 396"/>
              <a:gd name="T47" fmla="*/ 2147483647 h 444"/>
              <a:gd name="T48" fmla="*/ 0 w 396"/>
              <a:gd name="T49" fmla="*/ 2147483647 h 4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6"/>
              <a:gd name="T76" fmla="*/ 0 h 444"/>
              <a:gd name="T77" fmla="*/ 396 w 396"/>
              <a:gd name="T78" fmla="*/ 444 h 4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6" h="444">
                <a:moveTo>
                  <a:pt x="0" y="238"/>
                </a:moveTo>
                <a:lnTo>
                  <a:pt x="17" y="218"/>
                </a:lnTo>
                <a:lnTo>
                  <a:pt x="181" y="100"/>
                </a:lnTo>
                <a:lnTo>
                  <a:pt x="242" y="85"/>
                </a:lnTo>
                <a:lnTo>
                  <a:pt x="345" y="0"/>
                </a:lnTo>
                <a:lnTo>
                  <a:pt x="352" y="130"/>
                </a:lnTo>
                <a:lnTo>
                  <a:pt x="374" y="170"/>
                </a:lnTo>
                <a:lnTo>
                  <a:pt x="396" y="172"/>
                </a:lnTo>
                <a:lnTo>
                  <a:pt x="374" y="223"/>
                </a:lnTo>
                <a:lnTo>
                  <a:pt x="332" y="269"/>
                </a:lnTo>
                <a:lnTo>
                  <a:pt x="332" y="305"/>
                </a:lnTo>
                <a:lnTo>
                  <a:pt x="372" y="356"/>
                </a:lnTo>
                <a:lnTo>
                  <a:pt x="363" y="403"/>
                </a:lnTo>
                <a:lnTo>
                  <a:pt x="350" y="401"/>
                </a:lnTo>
                <a:lnTo>
                  <a:pt x="345" y="421"/>
                </a:lnTo>
                <a:lnTo>
                  <a:pt x="249" y="423"/>
                </a:lnTo>
                <a:lnTo>
                  <a:pt x="239" y="444"/>
                </a:lnTo>
                <a:lnTo>
                  <a:pt x="122" y="409"/>
                </a:lnTo>
                <a:lnTo>
                  <a:pt x="87" y="356"/>
                </a:lnTo>
                <a:lnTo>
                  <a:pt x="53" y="356"/>
                </a:lnTo>
                <a:lnTo>
                  <a:pt x="58" y="347"/>
                </a:lnTo>
                <a:lnTo>
                  <a:pt x="34" y="324"/>
                </a:lnTo>
                <a:lnTo>
                  <a:pt x="32" y="241"/>
                </a:lnTo>
                <a:lnTo>
                  <a:pt x="14" y="262"/>
                </a:lnTo>
                <a:lnTo>
                  <a:pt x="0" y="238"/>
                </a:lnTo>
                <a:close/>
              </a:path>
            </a:pathLst>
          </a:custGeom>
          <a:gradFill rotWithShape="0">
            <a:gsLst>
              <a:gs pos="0">
                <a:srgbClr val="8B0000"/>
              </a:gs>
              <a:gs pos="100000">
                <a:srgbClr val="B00000"/>
              </a:gs>
            </a:gsLst>
            <a:lin ang="18900000" scaled="1"/>
          </a:gradFill>
          <a:ln w="9525">
            <a:solidFill>
              <a:srgbClr val="000000"/>
            </a:solidFill>
            <a:round/>
            <a:headEnd/>
            <a:tailEnd/>
          </a:ln>
        </p:spPr>
        <p:txBody>
          <a:bodyPr/>
          <a:lstStyle/>
          <a:p>
            <a:endParaRPr lang="en-US" dirty="0"/>
          </a:p>
        </p:txBody>
      </p:sp>
      <p:sp>
        <p:nvSpPr>
          <p:cNvPr id="3079" name="Freeform 110"/>
          <p:cNvSpPr>
            <a:spLocks/>
          </p:cNvSpPr>
          <p:nvPr/>
        </p:nvSpPr>
        <p:spPr bwMode="auto">
          <a:xfrm>
            <a:off x="7239000" y="2535238"/>
            <a:ext cx="533400" cy="762000"/>
          </a:xfrm>
          <a:custGeom>
            <a:avLst/>
            <a:gdLst>
              <a:gd name="T0" fmla="*/ 0 w 265"/>
              <a:gd name="T1" fmla="*/ 2147483647 h 393"/>
              <a:gd name="T2" fmla="*/ 2147483647 w 265"/>
              <a:gd name="T3" fmla="*/ 2147483647 h 393"/>
              <a:gd name="T4" fmla="*/ 2147483647 w 265"/>
              <a:gd name="T5" fmla="*/ 2147483647 h 393"/>
              <a:gd name="T6" fmla="*/ 2147483647 w 265"/>
              <a:gd name="T7" fmla="*/ 2147483647 h 393"/>
              <a:gd name="T8" fmla="*/ 2147483647 w 265"/>
              <a:gd name="T9" fmla="*/ 2147483647 h 393"/>
              <a:gd name="T10" fmla="*/ 2147483647 w 265"/>
              <a:gd name="T11" fmla="*/ 2147483647 h 393"/>
              <a:gd name="T12" fmla="*/ 2147483647 w 265"/>
              <a:gd name="T13" fmla="*/ 2147483647 h 393"/>
              <a:gd name="T14" fmla="*/ 2147483647 w 265"/>
              <a:gd name="T15" fmla="*/ 2147483647 h 393"/>
              <a:gd name="T16" fmla="*/ 2147483647 w 265"/>
              <a:gd name="T17" fmla="*/ 2147483647 h 393"/>
              <a:gd name="T18" fmla="*/ 2147483647 w 265"/>
              <a:gd name="T19" fmla="*/ 2147483647 h 393"/>
              <a:gd name="T20" fmla="*/ 2147483647 w 265"/>
              <a:gd name="T21" fmla="*/ 0 h 393"/>
              <a:gd name="T22" fmla="*/ 0 w 265"/>
              <a:gd name="T23" fmla="*/ 2147483647 h 3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393"/>
              <a:gd name="T38" fmla="*/ 265 w 265"/>
              <a:gd name="T39" fmla="*/ 393 h 3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393">
                <a:moveTo>
                  <a:pt x="0" y="153"/>
                </a:moveTo>
                <a:lnTo>
                  <a:pt x="15" y="310"/>
                </a:lnTo>
                <a:lnTo>
                  <a:pt x="17" y="334"/>
                </a:lnTo>
                <a:lnTo>
                  <a:pt x="81" y="340"/>
                </a:lnTo>
                <a:lnTo>
                  <a:pt x="91" y="393"/>
                </a:lnTo>
                <a:lnTo>
                  <a:pt x="95" y="369"/>
                </a:lnTo>
                <a:lnTo>
                  <a:pt x="265" y="285"/>
                </a:lnTo>
                <a:lnTo>
                  <a:pt x="235" y="207"/>
                </a:lnTo>
                <a:lnTo>
                  <a:pt x="209" y="97"/>
                </a:lnTo>
                <a:lnTo>
                  <a:pt x="138" y="2"/>
                </a:lnTo>
                <a:lnTo>
                  <a:pt x="136" y="0"/>
                </a:lnTo>
                <a:lnTo>
                  <a:pt x="0" y="153"/>
                </a:lnTo>
                <a:close/>
              </a:path>
            </a:pathLst>
          </a:custGeom>
          <a:solidFill>
            <a:schemeClr val="accent4"/>
          </a:solidFill>
          <a:ln w="9525">
            <a:solidFill>
              <a:schemeClr val="tx1"/>
            </a:solidFill>
            <a:round/>
            <a:headEnd/>
            <a:tailEnd/>
          </a:ln>
        </p:spPr>
        <p:txBody>
          <a:bodyPr/>
          <a:lstStyle/>
          <a:p>
            <a:endParaRPr lang="en-US" dirty="0"/>
          </a:p>
        </p:txBody>
      </p:sp>
      <p:sp>
        <p:nvSpPr>
          <p:cNvPr id="3080" name="Freeform 105"/>
          <p:cNvSpPr>
            <a:spLocks/>
          </p:cNvSpPr>
          <p:nvPr/>
        </p:nvSpPr>
        <p:spPr bwMode="auto">
          <a:xfrm>
            <a:off x="7086600" y="4364038"/>
            <a:ext cx="776288" cy="914400"/>
          </a:xfrm>
          <a:custGeom>
            <a:avLst/>
            <a:gdLst>
              <a:gd name="T0" fmla="*/ 0 w 446"/>
              <a:gd name="T1" fmla="*/ 2147483647 h 472"/>
              <a:gd name="T2" fmla="*/ 2147483647 w 446"/>
              <a:gd name="T3" fmla="*/ 2147483647 h 472"/>
              <a:gd name="T4" fmla="*/ 2147483647 w 446"/>
              <a:gd name="T5" fmla="*/ 2147483647 h 472"/>
              <a:gd name="T6" fmla="*/ 2147483647 w 446"/>
              <a:gd name="T7" fmla="*/ 2147483647 h 472"/>
              <a:gd name="T8" fmla="*/ 2147483647 w 446"/>
              <a:gd name="T9" fmla="*/ 2147483647 h 472"/>
              <a:gd name="T10" fmla="*/ 2147483647 w 446"/>
              <a:gd name="T11" fmla="*/ 2147483647 h 472"/>
              <a:gd name="T12" fmla="*/ 2147483647 w 446"/>
              <a:gd name="T13" fmla="*/ 2147483647 h 472"/>
              <a:gd name="T14" fmla="*/ 2147483647 w 446"/>
              <a:gd name="T15" fmla="*/ 2147483647 h 472"/>
              <a:gd name="T16" fmla="*/ 2147483647 w 446"/>
              <a:gd name="T17" fmla="*/ 2147483647 h 472"/>
              <a:gd name="T18" fmla="*/ 2147483647 w 446"/>
              <a:gd name="T19" fmla="*/ 2147483647 h 472"/>
              <a:gd name="T20" fmla="*/ 2147483647 w 446"/>
              <a:gd name="T21" fmla="*/ 2147483647 h 472"/>
              <a:gd name="T22" fmla="*/ 2147483647 w 446"/>
              <a:gd name="T23" fmla="*/ 2147483647 h 472"/>
              <a:gd name="T24" fmla="*/ 2147483647 w 446"/>
              <a:gd name="T25" fmla="*/ 2147483647 h 472"/>
              <a:gd name="T26" fmla="*/ 2147483647 w 446"/>
              <a:gd name="T27" fmla="*/ 0 h 472"/>
              <a:gd name="T28" fmla="*/ 2147483647 w 446"/>
              <a:gd name="T29" fmla="*/ 2147483647 h 472"/>
              <a:gd name="T30" fmla="*/ 0 w 446"/>
              <a:gd name="T31" fmla="*/ 2147483647 h 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6"/>
              <a:gd name="T49" fmla="*/ 0 h 472"/>
              <a:gd name="T50" fmla="*/ 446 w 446"/>
              <a:gd name="T51" fmla="*/ 472 h 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6" h="472">
                <a:moveTo>
                  <a:pt x="0" y="311"/>
                </a:moveTo>
                <a:lnTo>
                  <a:pt x="33" y="365"/>
                </a:lnTo>
                <a:lnTo>
                  <a:pt x="92" y="392"/>
                </a:lnTo>
                <a:lnTo>
                  <a:pt x="160" y="382"/>
                </a:lnTo>
                <a:lnTo>
                  <a:pt x="210" y="432"/>
                </a:lnTo>
                <a:lnTo>
                  <a:pt x="208" y="471"/>
                </a:lnTo>
                <a:lnTo>
                  <a:pt x="226" y="472"/>
                </a:lnTo>
                <a:lnTo>
                  <a:pt x="324" y="409"/>
                </a:lnTo>
                <a:lnTo>
                  <a:pt x="388" y="403"/>
                </a:lnTo>
                <a:lnTo>
                  <a:pt x="418" y="351"/>
                </a:lnTo>
                <a:lnTo>
                  <a:pt x="446" y="225"/>
                </a:lnTo>
                <a:lnTo>
                  <a:pt x="435" y="207"/>
                </a:lnTo>
                <a:lnTo>
                  <a:pt x="274" y="31"/>
                </a:lnTo>
                <a:lnTo>
                  <a:pt x="241" y="0"/>
                </a:lnTo>
                <a:lnTo>
                  <a:pt x="111" y="128"/>
                </a:lnTo>
                <a:lnTo>
                  <a:pt x="0" y="311"/>
                </a:lnTo>
                <a:close/>
              </a:path>
            </a:pathLst>
          </a:custGeom>
          <a:solidFill>
            <a:srgbClr val="FFCC99"/>
          </a:solidFill>
          <a:ln w="9525">
            <a:solidFill>
              <a:srgbClr val="000000"/>
            </a:solidFill>
            <a:round/>
            <a:headEnd/>
            <a:tailEnd/>
          </a:ln>
        </p:spPr>
        <p:txBody>
          <a:bodyPr/>
          <a:lstStyle/>
          <a:p>
            <a:endParaRPr lang="en-US" dirty="0"/>
          </a:p>
        </p:txBody>
      </p:sp>
      <p:sp>
        <p:nvSpPr>
          <p:cNvPr id="3081" name="Text Box 2"/>
          <p:cNvSpPr txBox="1">
            <a:spLocks noChangeArrowheads="1"/>
          </p:cNvSpPr>
          <p:nvPr/>
        </p:nvSpPr>
        <p:spPr bwMode="auto">
          <a:xfrm rot="-16863">
            <a:off x="6313488" y="5230813"/>
            <a:ext cx="989012" cy="709612"/>
          </a:xfrm>
          <a:prstGeom prst="rect">
            <a:avLst/>
          </a:prstGeom>
          <a:noFill/>
          <a:ln w="9525">
            <a:noFill/>
            <a:miter lim="800000"/>
            <a:headEnd/>
            <a:tailEnd/>
          </a:ln>
        </p:spPr>
        <p:txBody>
          <a:bodyPr>
            <a:spAutoFit/>
          </a:bodyPr>
          <a:lstStyle/>
          <a:p>
            <a:pPr>
              <a:lnSpc>
                <a:spcPct val="310000"/>
              </a:lnSpc>
              <a:spcBef>
                <a:spcPct val="50000"/>
              </a:spcBef>
            </a:pPr>
            <a:r>
              <a:rPr lang="en-US" sz="600" dirty="0">
                <a:solidFill>
                  <a:schemeClr val="bg1"/>
                </a:solidFill>
                <a:latin typeface="Arial Narrow" pitchFamily="34" charset="0"/>
              </a:rPr>
              <a:t>                  </a:t>
            </a:r>
            <a:r>
              <a:rPr lang="en-US" sz="600" b="1" dirty="0">
                <a:solidFill>
                  <a:schemeClr val="bg1"/>
                </a:solidFill>
                <a:latin typeface="Arial Narrow" pitchFamily="34" charset="0"/>
              </a:rPr>
              <a:t>Clinton</a:t>
            </a:r>
          </a:p>
          <a:p>
            <a:pPr>
              <a:lnSpc>
                <a:spcPct val="310000"/>
              </a:lnSpc>
              <a:spcBef>
                <a:spcPct val="50000"/>
              </a:spcBef>
            </a:pPr>
            <a:r>
              <a:rPr lang="en-US" sz="600" b="1" dirty="0">
                <a:solidFill>
                  <a:schemeClr val="bg1"/>
                </a:solidFill>
                <a:latin typeface="Arial Narrow" pitchFamily="34" charset="0"/>
              </a:rPr>
              <a:t>       </a:t>
            </a:r>
          </a:p>
        </p:txBody>
      </p:sp>
      <p:sp>
        <p:nvSpPr>
          <p:cNvPr id="3083" name="Text Box 6"/>
          <p:cNvSpPr txBox="1">
            <a:spLocks noChangeArrowheads="1"/>
          </p:cNvSpPr>
          <p:nvPr/>
        </p:nvSpPr>
        <p:spPr bwMode="auto">
          <a:xfrm rot="-16863">
            <a:off x="5251451" y="3444876"/>
            <a:ext cx="785813" cy="341313"/>
          </a:xfrm>
          <a:prstGeom prst="rect">
            <a:avLst/>
          </a:prstGeom>
          <a:noFill/>
          <a:ln w="9525">
            <a:noFill/>
            <a:miter lim="800000"/>
            <a:headEnd/>
            <a:tailEnd/>
          </a:ln>
        </p:spPr>
        <p:txBody>
          <a:bodyPr>
            <a:spAutoFit/>
          </a:bodyPr>
          <a:lstStyle/>
          <a:p>
            <a:pPr>
              <a:lnSpc>
                <a:spcPct val="120000"/>
              </a:lnSpc>
              <a:spcBef>
                <a:spcPct val="50000"/>
              </a:spcBef>
            </a:pPr>
            <a:r>
              <a:rPr lang="en-US" sz="600" b="1" dirty="0">
                <a:solidFill>
                  <a:schemeClr val="bg1"/>
                </a:solidFill>
                <a:latin typeface="Arial Narrow" pitchFamily="34" charset="0"/>
              </a:rPr>
              <a:t>    Meade</a:t>
            </a:r>
          </a:p>
          <a:p>
            <a:pPr>
              <a:spcBef>
                <a:spcPct val="50000"/>
              </a:spcBef>
            </a:pPr>
            <a:r>
              <a:rPr lang="en-US" sz="600" b="1" dirty="0">
                <a:solidFill>
                  <a:schemeClr val="bg1"/>
                </a:solidFill>
                <a:latin typeface="Arial Narrow" pitchFamily="34" charset="0"/>
              </a:rPr>
              <a:t>           </a:t>
            </a:r>
          </a:p>
        </p:txBody>
      </p:sp>
      <p:sp>
        <p:nvSpPr>
          <p:cNvPr id="3084" name="Freeform 7"/>
          <p:cNvSpPr>
            <a:spLocks/>
          </p:cNvSpPr>
          <p:nvPr/>
        </p:nvSpPr>
        <p:spPr bwMode="auto">
          <a:xfrm>
            <a:off x="6826251" y="2320925"/>
            <a:ext cx="633413" cy="571500"/>
          </a:xfrm>
          <a:custGeom>
            <a:avLst/>
            <a:gdLst>
              <a:gd name="T0" fmla="*/ 2147483647 w 399"/>
              <a:gd name="T1" fmla="*/ 0 h 360"/>
              <a:gd name="T2" fmla="*/ 2147483647 w 399"/>
              <a:gd name="T3" fmla="*/ 2147483647 h 360"/>
              <a:gd name="T4" fmla="*/ 2147483647 w 399"/>
              <a:gd name="T5" fmla="*/ 2147483647 h 360"/>
              <a:gd name="T6" fmla="*/ 2147483647 w 399"/>
              <a:gd name="T7" fmla="*/ 2147483647 h 360"/>
              <a:gd name="T8" fmla="*/ 2147483647 w 399"/>
              <a:gd name="T9" fmla="*/ 2147483647 h 360"/>
              <a:gd name="T10" fmla="*/ 2147483647 w 399"/>
              <a:gd name="T11" fmla="*/ 2147483647 h 360"/>
              <a:gd name="T12" fmla="*/ 2147483647 w 399"/>
              <a:gd name="T13" fmla="*/ 2147483647 h 360"/>
              <a:gd name="T14" fmla="*/ 2147483647 w 399"/>
              <a:gd name="T15" fmla="*/ 2147483647 h 360"/>
              <a:gd name="T16" fmla="*/ 2147483647 w 399"/>
              <a:gd name="T17" fmla="*/ 2147483647 h 360"/>
              <a:gd name="T18" fmla="*/ 2147483647 w 399"/>
              <a:gd name="T19" fmla="*/ 2147483647 h 360"/>
              <a:gd name="T20" fmla="*/ 2147483647 w 399"/>
              <a:gd name="T21" fmla="*/ 2147483647 h 360"/>
              <a:gd name="T22" fmla="*/ 2147483647 w 399"/>
              <a:gd name="T23" fmla="*/ 2147483647 h 360"/>
              <a:gd name="T24" fmla="*/ 2147483647 w 399"/>
              <a:gd name="T25" fmla="*/ 2147483647 h 360"/>
              <a:gd name="T26" fmla="*/ 2147483647 w 399"/>
              <a:gd name="T27" fmla="*/ 2147483647 h 360"/>
              <a:gd name="T28" fmla="*/ 2147483647 w 399"/>
              <a:gd name="T29" fmla="*/ 2147483647 h 360"/>
              <a:gd name="T30" fmla="*/ 2147483647 w 399"/>
              <a:gd name="T31" fmla="*/ 2147483647 h 360"/>
              <a:gd name="T32" fmla="*/ 2147483647 w 399"/>
              <a:gd name="T33" fmla="*/ 2147483647 h 360"/>
              <a:gd name="T34" fmla="*/ 2147483647 w 399"/>
              <a:gd name="T35" fmla="*/ 2147483647 h 360"/>
              <a:gd name="T36" fmla="*/ 2147483647 w 399"/>
              <a:gd name="T37" fmla="*/ 2147483647 h 360"/>
              <a:gd name="T38" fmla="*/ 2147483647 w 399"/>
              <a:gd name="T39" fmla="*/ 2147483647 h 360"/>
              <a:gd name="T40" fmla="*/ 2147483647 w 399"/>
              <a:gd name="T41" fmla="*/ 2147483647 h 360"/>
              <a:gd name="T42" fmla="*/ 2147483647 w 399"/>
              <a:gd name="T43" fmla="*/ 2147483647 h 360"/>
              <a:gd name="T44" fmla="*/ 2147483647 w 399"/>
              <a:gd name="T45" fmla="*/ 2147483647 h 360"/>
              <a:gd name="T46" fmla="*/ 2147483647 w 399"/>
              <a:gd name="T47" fmla="*/ 2147483647 h 360"/>
              <a:gd name="T48" fmla="*/ 2147483647 w 399"/>
              <a:gd name="T49" fmla="*/ 0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9"/>
              <a:gd name="T76" fmla="*/ 0 h 360"/>
              <a:gd name="T77" fmla="*/ 399 w 399"/>
              <a:gd name="T78" fmla="*/ 360 h 3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9" h="360">
                <a:moveTo>
                  <a:pt x="231" y="0"/>
                </a:moveTo>
                <a:cubicBezTo>
                  <a:pt x="231" y="25"/>
                  <a:pt x="231" y="47"/>
                  <a:pt x="238" y="72"/>
                </a:cubicBezTo>
                <a:cubicBezTo>
                  <a:pt x="239" y="80"/>
                  <a:pt x="301" y="111"/>
                  <a:pt x="311" y="113"/>
                </a:cubicBezTo>
                <a:cubicBezTo>
                  <a:pt x="293" y="122"/>
                  <a:pt x="318" y="138"/>
                  <a:pt x="326" y="147"/>
                </a:cubicBezTo>
                <a:cubicBezTo>
                  <a:pt x="318" y="167"/>
                  <a:pt x="350" y="183"/>
                  <a:pt x="360" y="200"/>
                </a:cubicBezTo>
                <a:cubicBezTo>
                  <a:pt x="383" y="183"/>
                  <a:pt x="386" y="190"/>
                  <a:pt x="399" y="206"/>
                </a:cubicBezTo>
                <a:cubicBezTo>
                  <a:pt x="388" y="208"/>
                  <a:pt x="344" y="274"/>
                  <a:pt x="314" y="291"/>
                </a:cubicBezTo>
                <a:cubicBezTo>
                  <a:pt x="306" y="304"/>
                  <a:pt x="296" y="317"/>
                  <a:pt x="284" y="325"/>
                </a:cubicBezTo>
                <a:cubicBezTo>
                  <a:pt x="276" y="339"/>
                  <a:pt x="264" y="347"/>
                  <a:pt x="246" y="350"/>
                </a:cubicBezTo>
                <a:cubicBezTo>
                  <a:pt x="233" y="355"/>
                  <a:pt x="217" y="355"/>
                  <a:pt x="205" y="360"/>
                </a:cubicBezTo>
                <a:cubicBezTo>
                  <a:pt x="199" y="347"/>
                  <a:pt x="175" y="337"/>
                  <a:pt x="161" y="330"/>
                </a:cubicBezTo>
                <a:cubicBezTo>
                  <a:pt x="157" y="325"/>
                  <a:pt x="148" y="322"/>
                  <a:pt x="146" y="313"/>
                </a:cubicBezTo>
                <a:cubicBezTo>
                  <a:pt x="133" y="276"/>
                  <a:pt x="147" y="287"/>
                  <a:pt x="125" y="279"/>
                </a:cubicBezTo>
                <a:cubicBezTo>
                  <a:pt x="118" y="270"/>
                  <a:pt x="81" y="262"/>
                  <a:pt x="90" y="254"/>
                </a:cubicBezTo>
                <a:cubicBezTo>
                  <a:pt x="83" y="250"/>
                  <a:pt x="90" y="246"/>
                  <a:pt x="90" y="245"/>
                </a:cubicBezTo>
                <a:cubicBezTo>
                  <a:pt x="90" y="243"/>
                  <a:pt x="89" y="248"/>
                  <a:pt x="87" y="246"/>
                </a:cubicBezTo>
                <a:cubicBezTo>
                  <a:pt x="82" y="221"/>
                  <a:pt x="89" y="250"/>
                  <a:pt x="73" y="227"/>
                </a:cubicBezTo>
                <a:cubicBezTo>
                  <a:pt x="56" y="200"/>
                  <a:pt x="75" y="192"/>
                  <a:pt x="38" y="183"/>
                </a:cubicBezTo>
                <a:cubicBezTo>
                  <a:pt x="25" y="158"/>
                  <a:pt x="49" y="129"/>
                  <a:pt x="17" y="121"/>
                </a:cubicBezTo>
                <a:cubicBezTo>
                  <a:pt x="0" y="109"/>
                  <a:pt x="39" y="78"/>
                  <a:pt x="51" y="75"/>
                </a:cubicBezTo>
                <a:cubicBezTo>
                  <a:pt x="64" y="69"/>
                  <a:pt x="64" y="71"/>
                  <a:pt x="79" y="67"/>
                </a:cubicBezTo>
                <a:cubicBezTo>
                  <a:pt x="95" y="59"/>
                  <a:pt x="107" y="57"/>
                  <a:pt x="125" y="47"/>
                </a:cubicBezTo>
                <a:cubicBezTo>
                  <a:pt x="126" y="42"/>
                  <a:pt x="167" y="5"/>
                  <a:pt x="167" y="6"/>
                </a:cubicBezTo>
                <a:cubicBezTo>
                  <a:pt x="178" y="0"/>
                  <a:pt x="197" y="8"/>
                  <a:pt x="207" y="7"/>
                </a:cubicBezTo>
                <a:cubicBezTo>
                  <a:pt x="217" y="6"/>
                  <a:pt x="226" y="1"/>
                  <a:pt x="231" y="0"/>
                </a:cubicBezTo>
                <a:close/>
              </a:path>
            </a:pathLst>
          </a:custGeom>
          <a:solidFill>
            <a:srgbClr val="FFC000"/>
          </a:solidFill>
          <a:ln w="9525">
            <a:solidFill>
              <a:schemeClr val="tx1"/>
            </a:solidFill>
            <a:round/>
            <a:headEnd/>
            <a:tailEnd/>
          </a:ln>
        </p:spPr>
        <p:txBody>
          <a:bodyPr/>
          <a:lstStyle/>
          <a:p>
            <a:endParaRPr lang="en-US" dirty="0"/>
          </a:p>
        </p:txBody>
      </p:sp>
      <p:sp>
        <p:nvSpPr>
          <p:cNvPr id="3085" name="Freeform 8"/>
          <p:cNvSpPr>
            <a:spLocks/>
          </p:cNvSpPr>
          <p:nvPr/>
        </p:nvSpPr>
        <p:spPr bwMode="auto">
          <a:xfrm>
            <a:off x="8305801" y="3825875"/>
            <a:ext cx="481013" cy="395288"/>
          </a:xfrm>
          <a:custGeom>
            <a:avLst/>
            <a:gdLst>
              <a:gd name="T0" fmla="*/ 2147483647 w 303"/>
              <a:gd name="T1" fmla="*/ 2147483647 h 249"/>
              <a:gd name="T2" fmla="*/ 2147483647 w 303"/>
              <a:gd name="T3" fmla="*/ 2147483647 h 249"/>
              <a:gd name="T4" fmla="*/ 2147483647 w 303"/>
              <a:gd name="T5" fmla="*/ 2147483647 h 249"/>
              <a:gd name="T6" fmla="*/ 2147483647 w 303"/>
              <a:gd name="T7" fmla="*/ 2147483647 h 249"/>
              <a:gd name="T8" fmla="*/ 2147483647 w 303"/>
              <a:gd name="T9" fmla="*/ 2147483647 h 249"/>
              <a:gd name="T10" fmla="*/ 2147483647 w 303"/>
              <a:gd name="T11" fmla="*/ 2147483647 h 249"/>
              <a:gd name="T12" fmla="*/ 2147483647 w 303"/>
              <a:gd name="T13" fmla="*/ 2147483647 h 249"/>
              <a:gd name="T14" fmla="*/ 2147483647 w 303"/>
              <a:gd name="T15" fmla="*/ 2147483647 h 249"/>
              <a:gd name="T16" fmla="*/ 2147483647 w 303"/>
              <a:gd name="T17" fmla="*/ 2147483647 h 249"/>
              <a:gd name="T18" fmla="*/ 2147483647 w 303"/>
              <a:gd name="T19" fmla="*/ 2147483647 h 249"/>
              <a:gd name="T20" fmla="*/ 2147483647 w 303"/>
              <a:gd name="T21" fmla="*/ 2147483647 h 249"/>
              <a:gd name="T22" fmla="*/ 2147483647 w 303"/>
              <a:gd name="T23" fmla="*/ 2147483647 h 249"/>
              <a:gd name="T24" fmla="*/ 2147483647 w 303"/>
              <a:gd name="T25" fmla="*/ 2147483647 h 249"/>
              <a:gd name="T26" fmla="*/ 2147483647 w 303"/>
              <a:gd name="T27" fmla="*/ 2147483647 h 249"/>
              <a:gd name="T28" fmla="*/ 2147483647 w 303"/>
              <a:gd name="T29" fmla="*/ 2147483647 h 249"/>
              <a:gd name="T30" fmla="*/ 2147483647 w 303"/>
              <a:gd name="T31" fmla="*/ 2147483647 h 249"/>
              <a:gd name="T32" fmla="*/ 2147483647 w 303"/>
              <a:gd name="T33" fmla="*/ 2147483647 h 249"/>
              <a:gd name="T34" fmla="*/ 2147483647 w 303"/>
              <a:gd name="T35" fmla="*/ 2147483647 h 249"/>
              <a:gd name="T36" fmla="*/ 2147483647 w 303"/>
              <a:gd name="T37" fmla="*/ 2147483647 h 249"/>
              <a:gd name="T38" fmla="*/ 2147483647 w 303"/>
              <a:gd name="T39" fmla="*/ 2147483647 h 249"/>
              <a:gd name="T40" fmla="*/ 2147483647 w 303"/>
              <a:gd name="T41" fmla="*/ 2147483647 h 249"/>
              <a:gd name="T42" fmla="*/ 2147483647 w 303"/>
              <a:gd name="T43" fmla="*/ 2147483647 h 249"/>
              <a:gd name="T44" fmla="*/ 2147483647 w 303"/>
              <a:gd name="T45" fmla="*/ 2147483647 h 249"/>
              <a:gd name="T46" fmla="*/ 2147483647 w 303"/>
              <a:gd name="T47" fmla="*/ 2147483647 h 249"/>
              <a:gd name="T48" fmla="*/ 2147483647 w 303"/>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249"/>
              <a:gd name="T77" fmla="*/ 303 w 303"/>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249">
                <a:moveTo>
                  <a:pt x="303" y="99"/>
                </a:moveTo>
                <a:cubicBezTo>
                  <a:pt x="296" y="113"/>
                  <a:pt x="288" y="121"/>
                  <a:pt x="280" y="135"/>
                </a:cubicBezTo>
                <a:cubicBezTo>
                  <a:pt x="278" y="148"/>
                  <a:pt x="265" y="178"/>
                  <a:pt x="258" y="188"/>
                </a:cubicBezTo>
                <a:cubicBezTo>
                  <a:pt x="253" y="197"/>
                  <a:pt x="260" y="219"/>
                  <a:pt x="244" y="229"/>
                </a:cubicBezTo>
                <a:cubicBezTo>
                  <a:pt x="235" y="212"/>
                  <a:pt x="194" y="198"/>
                  <a:pt x="177" y="197"/>
                </a:cubicBezTo>
                <a:cubicBezTo>
                  <a:pt x="159" y="197"/>
                  <a:pt x="139" y="205"/>
                  <a:pt x="120" y="202"/>
                </a:cubicBezTo>
                <a:cubicBezTo>
                  <a:pt x="108" y="202"/>
                  <a:pt x="134" y="199"/>
                  <a:pt x="132" y="202"/>
                </a:cubicBezTo>
                <a:cubicBezTo>
                  <a:pt x="130" y="206"/>
                  <a:pt x="120" y="222"/>
                  <a:pt x="107" y="229"/>
                </a:cubicBezTo>
                <a:cubicBezTo>
                  <a:pt x="95" y="249"/>
                  <a:pt x="76" y="239"/>
                  <a:pt x="50" y="242"/>
                </a:cubicBezTo>
                <a:cubicBezTo>
                  <a:pt x="41" y="247"/>
                  <a:pt x="52" y="239"/>
                  <a:pt x="47" y="240"/>
                </a:cubicBezTo>
                <a:cubicBezTo>
                  <a:pt x="24" y="236"/>
                  <a:pt x="21" y="226"/>
                  <a:pt x="5" y="209"/>
                </a:cubicBezTo>
                <a:cubicBezTo>
                  <a:pt x="0" y="189"/>
                  <a:pt x="5" y="177"/>
                  <a:pt x="8" y="159"/>
                </a:cubicBezTo>
                <a:cubicBezTo>
                  <a:pt x="16" y="129"/>
                  <a:pt x="13" y="134"/>
                  <a:pt x="25" y="103"/>
                </a:cubicBezTo>
                <a:cubicBezTo>
                  <a:pt x="31" y="93"/>
                  <a:pt x="35" y="96"/>
                  <a:pt x="39" y="94"/>
                </a:cubicBezTo>
                <a:cubicBezTo>
                  <a:pt x="43" y="88"/>
                  <a:pt x="46" y="73"/>
                  <a:pt x="49" y="67"/>
                </a:cubicBezTo>
                <a:cubicBezTo>
                  <a:pt x="53" y="61"/>
                  <a:pt x="41" y="72"/>
                  <a:pt x="52" y="62"/>
                </a:cubicBezTo>
                <a:cubicBezTo>
                  <a:pt x="63" y="52"/>
                  <a:pt x="99" y="14"/>
                  <a:pt x="114" y="6"/>
                </a:cubicBezTo>
                <a:cubicBezTo>
                  <a:pt x="102" y="7"/>
                  <a:pt x="148" y="0"/>
                  <a:pt x="140" y="14"/>
                </a:cubicBezTo>
                <a:cubicBezTo>
                  <a:pt x="161" y="23"/>
                  <a:pt x="179" y="45"/>
                  <a:pt x="201" y="54"/>
                </a:cubicBezTo>
                <a:cubicBezTo>
                  <a:pt x="218" y="74"/>
                  <a:pt x="213" y="66"/>
                  <a:pt x="232" y="70"/>
                </a:cubicBezTo>
                <a:cubicBezTo>
                  <a:pt x="234" y="72"/>
                  <a:pt x="219" y="67"/>
                  <a:pt x="220" y="67"/>
                </a:cubicBezTo>
                <a:cubicBezTo>
                  <a:pt x="225" y="67"/>
                  <a:pt x="288" y="49"/>
                  <a:pt x="292" y="51"/>
                </a:cubicBezTo>
                <a:cubicBezTo>
                  <a:pt x="299" y="54"/>
                  <a:pt x="285" y="70"/>
                  <a:pt x="291" y="74"/>
                </a:cubicBezTo>
                <a:cubicBezTo>
                  <a:pt x="291" y="78"/>
                  <a:pt x="284" y="90"/>
                  <a:pt x="297" y="89"/>
                </a:cubicBezTo>
                <a:cubicBezTo>
                  <a:pt x="299" y="106"/>
                  <a:pt x="296" y="87"/>
                  <a:pt x="303" y="99"/>
                </a:cubicBezTo>
                <a:close/>
              </a:path>
            </a:pathLst>
          </a:custGeom>
          <a:solidFill>
            <a:srgbClr val="FFCC99"/>
          </a:solidFill>
          <a:ln w="9525">
            <a:noFill/>
            <a:round/>
            <a:headEnd/>
            <a:tailEnd/>
          </a:ln>
        </p:spPr>
        <p:txBody>
          <a:bodyPr/>
          <a:lstStyle/>
          <a:p>
            <a:endParaRPr lang="en-US" dirty="0"/>
          </a:p>
        </p:txBody>
      </p:sp>
      <p:sp>
        <p:nvSpPr>
          <p:cNvPr id="3086" name="Freeform 9"/>
          <p:cNvSpPr>
            <a:spLocks/>
          </p:cNvSpPr>
          <p:nvPr/>
        </p:nvSpPr>
        <p:spPr bwMode="auto">
          <a:xfrm>
            <a:off x="6313489" y="4627563"/>
            <a:ext cx="579437" cy="546100"/>
          </a:xfrm>
          <a:custGeom>
            <a:avLst/>
            <a:gdLst>
              <a:gd name="T0" fmla="*/ 0 w 343"/>
              <a:gd name="T1" fmla="*/ 2147483647 h 328"/>
              <a:gd name="T2" fmla="*/ 2147483647 w 343"/>
              <a:gd name="T3" fmla="*/ 2147483647 h 328"/>
              <a:gd name="T4" fmla="*/ 2147483647 w 343"/>
              <a:gd name="T5" fmla="*/ 2147483647 h 328"/>
              <a:gd name="T6" fmla="*/ 2147483647 w 343"/>
              <a:gd name="T7" fmla="*/ 2147483647 h 328"/>
              <a:gd name="T8" fmla="*/ 2147483647 w 343"/>
              <a:gd name="T9" fmla="*/ 2147483647 h 328"/>
              <a:gd name="T10" fmla="*/ 2147483647 w 343"/>
              <a:gd name="T11" fmla="*/ 2147483647 h 328"/>
              <a:gd name="T12" fmla="*/ 2147483647 w 343"/>
              <a:gd name="T13" fmla="*/ 2147483647 h 328"/>
              <a:gd name="T14" fmla="*/ 2147483647 w 343"/>
              <a:gd name="T15" fmla="*/ 2147483647 h 328"/>
              <a:gd name="T16" fmla="*/ 2147483647 w 343"/>
              <a:gd name="T17" fmla="*/ 2147483647 h 328"/>
              <a:gd name="T18" fmla="*/ 2147483647 w 343"/>
              <a:gd name="T19" fmla="*/ 0 h 328"/>
              <a:gd name="T20" fmla="*/ 2147483647 w 343"/>
              <a:gd name="T21" fmla="*/ 2147483647 h 328"/>
              <a:gd name="T22" fmla="*/ 2147483647 w 343"/>
              <a:gd name="T23" fmla="*/ 2147483647 h 328"/>
              <a:gd name="T24" fmla="*/ 2147483647 w 343"/>
              <a:gd name="T25" fmla="*/ 2147483647 h 328"/>
              <a:gd name="T26" fmla="*/ 2147483647 w 343"/>
              <a:gd name="T27" fmla="*/ 2147483647 h 328"/>
              <a:gd name="T28" fmla="*/ 0 w 343"/>
              <a:gd name="T29" fmla="*/ 2147483647 h 3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3"/>
              <a:gd name="T46" fmla="*/ 0 h 328"/>
              <a:gd name="T47" fmla="*/ 343 w 343"/>
              <a:gd name="T48" fmla="*/ 328 h 3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3" h="328">
                <a:moveTo>
                  <a:pt x="0" y="159"/>
                </a:moveTo>
                <a:lnTo>
                  <a:pt x="13" y="241"/>
                </a:lnTo>
                <a:lnTo>
                  <a:pt x="62" y="281"/>
                </a:lnTo>
                <a:lnTo>
                  <a:pt x="55" y="313"/>
                </a:lnTo>
                <a:lnTo>
                  <a:pt x="217" y="328"/>
                </a:lnTo>
                <a:lnTo>
                  <a:pt x="226" y="285"/>
                </a:lnTo>
                <a:lnTo>
                  <a:pt x="343" y="108"/>
                </a:lnTo>
                <a:lnTo>
                  <a:pt x="317" y="14"/>
                </a:lnTo>
                <a:lnTo>
                  <a:pt x="248" y="9"/>
                </a:lnTo>
                <a:lnTo>
                  <a:pt x="229" y="0"/>
                </a:lnTo>
                <a:lnTo>
                  <a:pt x="212" y="28"/>
                </a:lnTo>
                <a:lnTo>
                  <a:pt x="165" y="34"/>
                </a:lnTo>
                <a:lnTo>
                  <a:pt x="167" y="59"/>
                </a:lnTo>
                <a:lnTo>
                  <a:pt x="123" y="88"/>
                </a:lnTo>
                <a:lnTo>
                  <a:pt x="0" y="159"/>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087" name="Freeform 10"/>
          <p:cNvSpPr>
            <a:spLocks/>
          </p:cNvSpPr>
          <p:nvPr/>
        </p:nvSpPr>
        <p:spPr bwMode="auto">
          <a:xfrm>
            <a:off x="5249864" y="5170488"/>
            <a:ext cx="579437" cy="487362"/>
          </a:xfrm>
          <a:custGeom>
            <a:avLst/>
            <a:gdLst>
              <a:gd name="T0" fmla="*/ 0 w 344"/>
              <a:gd name="T1" fmla="*/ 2147483647 h 292"/>
              <a:gd name="T2" fmla="*/ 2147483647 w 344"/>
              <a:gd name="T3" fmla="*/ 2147483647 h 292"/>
              <a:gd name="T4" fmla="*/ 2147483647 w 344"/>
              <a:gd name="T5" fmla="*/ 0 h 292"/>
              <a:gd name="T6" fmla="*/ 2147483647 w 344"/>
              <a:gd name="T7" fmla="*/ 2147483647 h 292"/>
              <a:gd name="T8" fmla="*/ 2147483647 w 344"/>
              <a:gd name="T9" fmla="*/ 2147483647 h 292"/>
              <a:gd name="T10" fmla="*/ 2147483647 w 344"/>
              <a:gd name="T11" fmla="*/ 2147483647 h 292"/>
              <a:gd name="T12" fmla="*/ 2147483647 w 344"/>
              <a:gd name="T13" fmla="*/ 2147483647 h 292"/>
              <a:gd name="T14" fmla="*/ 2147483647 w 344"/>
              <a:gd name="T15" fmla="*/ 2147483647 h 292"/>
              <a:gd name="T16" fmla="*/ 2147483647 w 344"/>
              <a:gd name="T17" fmla="*/ 2147483647 h 292"/>
              <a:gd name="T18" fmla="*/ 2147483647 w 344"/>
              <a:gd name="T19" fmla="*/ 2147483647 h 292"/>
              <a:gd name="T20" fmla="*/ 2147483647 w 344"/>
              <a:gd name="T21" fmla="*/ 2147483647 h 292"/>
              <a:gd name="T22" fmla="*/ 2147483647 w 344"/>
              <a:gd name="T23" fmla="*/ 2147483647 h 292"/>
              <a:gd name="T24" fmla="*/ 2147483647 w 344"/>
              <a:gd name="T25" fmla="*/ 2147483647 h 292"/>
              <a:gd name="T26" fmla="*/ 2147483647 w 344"/>
              <a:gd name="T27" fmla="*/ 2147483647 h 292"/>
              <a:gd name="T28" fmla="*/ 2147483647 w 344"/>
              <a:gd name="T29" fmla="*/ 2147483647 h 292"/>
              <a:gd name="T30" fmla="*/ 0 w 344"/>
              <a:gd name="T31" fmla="*/ 2147483647 h 2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4"/>
              <a:gd name="T49" fmla="*/ 0 h 292"/>
              <a:gd name="T50" fmla="*/ 344 w 344"/>
              <a:gd name="T51" fmla="*/ 292 h 2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4" h="292">
                <a:moveTo>
                  <a:pt x="0" y="244"/>
                </a:moveTo>
                <a:lnTo>
                  <a:pt x="11" y="158"/>
                </a:lnTo>
                <a:lnTo>
                  <a:pt x="158" y="0"/>
                </a:lnTo>
                <a:lnTo>
                  <a:pt x="184" y="2"/>
                </a:lnTo>
                <a:lnTo>
                  <a:pt x="240" y="62"/>
                </a:lnTo>
                <a:lnTo>
                  <a:pt x="237" y="29"/>
                </a:lnTo>
                <a:lnTo>
                  <a:pt x="258" y="26"/>
                </a:lnTo>
                <a:lnTo>
                  <a:pt x="261" y="110"/>
                </a:lnTo>
                <a:lnTo>
                  <a:pt x="278" y="160"/>
                </a:lnTo>
                <a:lnTo>
                  <a:pt x="330" y="197"/>
                </a:lnTo>
                <a:lnTo>
                  <a:pt x="344" y="265"/>
                </a:lnTo>
                <a:lnTo>
                  <a:pt x="332" y="292"/>
                </a:lnTo>
                <a:lnTo>
                  <a:pt x="173" y="292"/>
                </a:lnTo>
                <a:lnTo>
                  <a:pt x="29" y="283"/>
                </a:lnTo>
                <a:lnTo>
                  <a:pt x="13" y="236"/>
                </a:lnTo>
                <a:lnTo>
                  <a:pt x="0" y="244"/>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089" name="Freeform 13"/>
          <p:cNvSpPr>
            <a:spLocks/>
          </p:cNvSpPr>
          <p:nvPr/>
        </p:nvSpPr>
        <p:spPr bwMode="auto">
          <a:xfrm>
            <a:off x="5559425" y="4776788"/>
            <a:ext cx="514350" cy="728662"/>
          </a:xfrm>
          <a:custGeom>
            <a:avLst/>
            <a:gdLst>
              <a:gd name="T0" fmla="*/ 0 w 305"/>
              <a:gd name="T1" fmla="*/ 2147483647 h 434"/>
              <a:gd name="T2" fmla="*/ 2147483647 w 305"/>
              <a:gd name="T3" fmla="*/ 2147483647 h 434"/>
              <a:gd name="T4" fmla="*/ 2147483647 w 305"/>
              <a:gd name="T5" fmla="*/ 2147483647 h 434"/>
              <a:gd name="T6" fmla="*/ 2147483647 w 305"/>
              <a:gd name="T7" fmla="*/ 2147483647 h 434"/>
              <a:gd name="T8" fmla="*/ 2147483647 w 305"/>
              <a:gd name="T9" fmla="*/ 2147483647 h 434"/>
              <a:gd name="T10" fmla="*/ 2147483647 w 305"/>
              <a:gd name="T11" fmla="*/ 0 h 434"/>
              <a:gd name="T12" fmla="*/ 2147483647 w 305"/>
              <a:gd name="T13" fmla="*/ 2147483647 h 434"/>
              <a:gd name="T14" fmla="*/ 2147483647 w 305"/>
              <a:gd name="T15" fmla="*/ 2147483647 h 434"/>
              <a:gd name="T16" fmla="*/ 2147483647 w 305"/>
              <a:gd name="T17" fmla="*/ 2147483647 h 434"/>
              <a:gd name="T18" fmla="*/ 2147483647 w 305"/>
              <a:gd name="T19" fmla="*/ 2147483647 h 434"/>
              <a:gd name="T20" fmla="*/ 2147483647 w 305"/>
              <a:gd name="T21" fmla="*/ 2147483647 h 434"/>
              <a:gd name="T22" fmla="*/ 2147483647 w 305"/>
              <a:gd name="T23" fmla="*/ 2147483647 h 434"/>
              <a:gd name="T24" fmla="*/ 2147483647 w 305"/>
              <a:gd name="T25" fmla="*/ 2147483647 h 434"/>
              <a:gd name="T26" fmla="*/ 2147483647 w 305"/>
              <a:gd name="T27" fmla="*/ 2147483647 h 434"/>
              <a:gd name="T28" fmla="*/ 2147483647 w 305"/>
              <a:gd name="T29" fmla="*/ 2147483647 h 434"/>
              <a:gd name="T30" fmla="*/ 0 w 305"/>
              <a:gd name="T31" fmla="*/ 2147483647 h 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5"/>
              <a:gd name="T49" fmla="*/ 0 h 434"/>
              <a:gd name="T50" fmla="*/ 305 w 305"/>
              <a:gd name="T51" fmla="*/ 434 h 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5" h="434">
                <a:moveTo>
                  <a:pt x="0" y="239"/>
                </a:moveTo>
                <a:lnTo>
                  <a:pt x="31" y="117"/>
                </a:lnTo>
                <a:lnTo>
                  <a:pt x="53" y="122"/>
                </a:lnTo>
                <a:lnTo>
                  <a:pt x="74" y="10"/>
                </a:lnTo>
                <a:lnTo>
                  <a:pt x="168" y="25"/>
                </a:lnTo>
                <a:lnTo>
                  <a:pt x="298" y="0"/>
                </a:lnTo>
                <a:lnTo>
                  <a:pt x="273" y="29"/>
                </a:lnTo>
                <a:lnTo>
                  <a:pt x="291" y="91"/>
                </a:lnTo>
                <a:lnTo>
                  <a:pt x="305" y="330"/>
                </a:lnTo>
                <a:lnTo>
                  <a:pt x="146" y="434"/>
                </a:lnTo>
                <a:lnTo>
                  <a:pt x="94" y="397"/>
                </a:lnTo>
                <a:lnTo>
                  <a:pt x="77" y="347"/>
                </a:lnTo>
                <a:lnTo>
                  <a:pt x="74" y="263"/>
                </a:lnTo>
                <a:lnTo>
                  <a:pt x="53" y="266"/>
                </a:lnTo>
                <a:lnTo>
                  <a:pt x="56" y="299"/>
                </a:lnTo>
                <a:lnTo>
                  <a:pt x="0" y="239"/>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090" name="Freeform 14"/>
          <p:cNvSpPr>
            <a:spLocks/>
          </p:cNvSpPr>
          <p:nvPr/>
        </p:nvSpPr>
        <p:spPr bwMode="auto">
          <a:xfrm>
            <a:off x="8175625" y="2900364"/>
            <a:ext cx="604838" cy="479425"/>
          </a:xfrm>
          <a:custGeom>
            <a:avLst/>
            <a:gdLst>
              <a:gd name="T0" fmla="*/ 0 w 359"/>
              <a:gd name="T1" fmla="*/ 2147483647 h 286"/>
              <a:gd name="T2" fmla="*/ 2147483647 w 359"/>
              <a:gd name="T3" fmla="*/ 2147483647 h 286"/>
              <a:gd name="T4" fmla="*/ 2147483647 w 359"/>
              <a:gd name="T5" fmla="*/ 0 h 286"/>
              <a:gd name="T6" fmla="*/ 2147483647 w 359"/>
              <a:gd name="T7" fmla="*/ 2147483647 h 286"/>
              <a:gd name="T8" fmla="*/ 2147483647 w 359"/>
              <a:gd name="T9" fmla="*/ 2147483647 h 286"/>
              <a:gd name="T10" fmla="*/ 2147483647 w 359"/>
              <a:gd name="T11" fmla="*/ 2147483647 h 286"/>
              <a:gd name="T12" fmla="*/ 2147483647 w 359"/>
              <a:gd name="T13" fmla="*/ 2147483647 h 286"/>
              <a:gd name="T14" fmla="*/ 2147483647 w 359"/>
              <a:gd name="T15" fmla="*/ 2147483647 h 286"/>
              <a:gd name="T16" fmla="*/ 2147483647 w 359"/>
              <a:gd name="T17" fmla="*/ 2147483647 h 286"/>
              <a:gd name="T18" fmla="*/ 2147483647 w 359"/>
              <a:gd name="T19" fmla="*/ 2147483647 h 286"/>
              <a:gd name="T20" fmla="*/ 2147483647 w 359"/>
              <a:gd name="T21" fmla="*/ 2147483647 h 286"/>
              <a:gd name="T22" fmla="*/ 2147483647 w 359"/>
              <a:gd name="T23" fmla="*/ 2147483647 h 286"/>
              <a:gd name="T24" fmla="*/ 2147483647 w 359"/>
              <a:gd name="T25" fmla="*/ 2147483647 h 286"/>
              <a:gd name="T26" fmla="*/ 2147483647 w 359"/>
              <a:gd name="T27" fmla="*/ 2147483647 h 286"/>
              <a:gd name="T28" fmla="*/ 2147483647 w 359"/>
              <a:gd name="T29" fmla="*/ 2147483647 h 286"/>
              <a:gd name="T30" fmla="*/ 2147483647 w 359"/>
              <a:gd name="T31" fmla="*/ 2147483647 h 286"/>
              <a:gd name="T32" fmla="*/ 2147483647 w 359"/>
              <a:gd name="T33" fmla="*/ 2147483647 h 286"/>
              <a:gd name="T34" fmla="*/ 2147483647 w 359"/>
              <a:gd name="T35" fmla="*/ 2147483647 h 286"/>
              <a:gd name="T36" fmla="*/ 2147483647 w 359"/>
              <a:gd name="T37" fmla="*/ 2147483647 h 286"/>
              <a:gd name="T38" fmla="*/ 2147483647 w 359"/>
              <a:gd name="T39" fmla="*/ 2147483647 h 286"/>
              <a:gd name="T40" fmla="*/ 2147483647 w 359"/>
              <a:gd name="T41" fmla="*/ 2147483647 h 286"/>
              <a:gd name="T42" fmla="*/ 2147483647 w 359"/>
              <a:gd name="T43" fmla="*/ 2147483647 h 286"/>
              <a:gd name="T44" fmla="*/ 2147483647 w 359"/>
              <a:gd name="T45" fmla="*/ 2147483647 h 286"/>
              <a:gd name="T46" fmla="*/ 2147483647 w 359"/>
              <a:gd name="T47" fmla="*/ 2147483647 h 286"/>
              <a:gd name="T48" fmla="*/ 0 w 359"/>
              <a:gd name="T49" fmla="*/ 2147483647 h 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9"/>
              <a:gd name="T76" fmla="*/ 0 h 286"/>
              <a:gd name="T77" fmla="*/ 359 w 359"/>
              <a:gd name="T78" fmla="*/ 286 h 2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9" h="286">
                <a:moveTo>
                  <a:pt x="0" y="113"/>
                </a:moveTo>
                <a:lnTo>
                  <a:pt x="2" y="94"/>
                </a:lnTo>
                <a:lnTo>
                  <a:pt x="99" y="0"/>
                </a:lnTo>
                <a:lnTo>
                  <a:pt x="123" y="16"/>
                </a:lnTo>
                <a:lnTo>
                  <a:pt x="142" y="2"/>
                </a:lnTo>
                <a:lnTo>
                  <a:pt x="182" y="7"/>
                </a:lnTo>
                <a:lnTo>
                  <a:pt x="175" y="25"/>
                </a:lnTo>
                <a:lnTo>
                  <a:pt x="215" y="40"/>
                </a:lnTo>
                <a:lnTo>
                  <a:pt x="201" y="86"/>
                </a:lnTo>
                <a:lnTo>
                  <a:pt x="255" y="95"/>
                </a:lnTo>
                <a:lnTo>
                  <a:pt x="275" y="107"/>
                </a:lnTo>
                <a:lnTo>
                  <a:pt x="264" y="150"/>
                </a:lnTo>
                <a:lnTo>
                  <a:pt x="307" y="149"/>
                </a:lnTo>
                <a:lnTo>
                  <a:pt x="349" y="211"/>
                </a:lnTo>
                <a:lnTo>
                  <a:pt x="359" y="190"/>
                </a:lnTo>
                <a:lnTo>
                  <a:pt x="356" y="227"/>
                </a:lnTo>
                <a:lnTo>
                  <a:pt x="287" y="223"/>
                </a:lnTo>
                <a:lnTo>
                  <a:pt x="283" y="266"/>
                </a:lnTo>
                <a:lnTo>
                  <a:pt x="238" y="241"/>
                </a:lnTo>
                <a:lnTo>
                  <a:pt x="169" y="286"/>
                </a:lnTo>
                <a:lnTo>
                  <a:pt x="133" y="260"/>
                </a:lnTo>
                <a:lnTo>
                  <a:pt x="117" y="209"/>
                </a:lnTo>
                <a:lnTo>
                  <a:pt x="64" y="162"/>
                </a:lnTo>
                <a:lnTo>
                  <a:pt x="2" y="144"/>
                </a:lnTo>
                <a:lnTo>
                  <a:pt x="0" y="113"/>
                </a:lnTo>
                <a:close/>
              </a:path>
            </a:pathLst>
          </a:custGeom>
          <a:solidFill>
            <a:srgbClr val="00B0F0"/>
          </a:solidFill>
          <a:ln w="9525">
            <a:solidFill>
              <a:srgbClr val="000000"/>
            </a:solidFill>
            <a:round/>
            <a:headEnd/>
            <a:tailEnd/>
          </a:ln>
        </p:spPr>
        <p:txBody>
          <a:bodyPr/>
          <a:lstStyle/>
          <a:p>
            <a:endParaRPr lang="en-US" dirty="0"/>
          </a:p>
        </p:txBody>
      </p:sp>
      <p:sp>
        <p:nvSpPr>
          <p:cNvPr id="3091" name="Freeform 15"/>
          <p:cNvSpPr>
            <a:spLocks/>
          </p:cNvSpPr>
          <p:nvPr/>
        </p:nvSpPr>
        <p:spPr bwMode="auto">
          <a:xfrm>
            <a:off x="8180389" y="5057776"/>
            <a:ext cx="700087" cy="612775"/>
          </a:xfrm>
          <a:custGeom>
            <a:avLst/>
            <a:gdLst>
              <a:gd name="T0" fmla="*/ 0 w 415"/>
              <a:gd name="T1" fmla="*/ 2147483647 h 369"/>
              <a:gd name="T2" fmla="*/ 2147483647 w 415"/>
              <a:gd name="T3" fmla="*/ 2147483647 h 369"/>
              <a:gd name="T4" fmla="*/ 2147483647 w 415"/>
              <a:gd name="T5" fmla="*/ 2147483647 h 369"/>
              <a:gd name="T6" fmla="*/ 2147483647 w 415"/>
              <a:gd name="T7" fmla="*/ 2147483647 h 369"/>
              <a:gd name="T8" fmla="*/ 2147483647 w 415"/>
              <a:gd name="T9" fmla="*/ 2147483647 h 369"/>
              <a:gd name="T10" fmla="*/ 2147483647 w 415"/>
              <a:gd name="T11" fmla="*/ 2147483647 h 369"/>
              <a:gd name="T12" fmla="*/ 2147483647 w 415"/>
              <a:gd name="T13" fmla="*/ 2147483647 h 369"/>
              <a:gd name="T14" fmla="*/ 2147483647 w 415"/>
              <a:gd name="T15" fmla="*/ 2147483647 h 369"/>
              <a:gd name="T16" fmla="*/ 2147483647 w 415"/>
              <a:gd name="T17" fmla="*/ 0 h 369"/>
              <a:gd name="T18" fmla="*/ 2147483647 w 415"/>
              <a:gd name="T19" fmla="*/ 2147483647 h 369"/>
              <a:gd name="T20" fmla="*/ 2147483647 w 415"/>
              <a:gd name="T21" fmla="*/ 2147483647 h 369"/>
              <a:gd name="T22" fmla="*/ 2147483647 w 415"/>
              <a:gd name="T23" fmla="*/ 2147483647 h 369"/>
              <a:gd name="T24" fmla="*/ 2147483647 w 415"/>
              <a:gd name="T25" fmla="*/ 2147483647 h 369"/>
              <a:gd name="T26" fmla="*/ 2147483647 w 415"/>
              <a:gd name="T27" fmla="*/ 2147483647 h 369"/>
              <a:gd name="T28" fmla="*/ 2147483647 w 415"/>
              <a:gd name="T29" fmla="*/ 2147483647 h 369"/>
              <a:gd name="T30" fmla="*/ 0 w 415"/>
              <a:gd name="T31" fmla="*/ 2147483647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5"/>
              <a:gd name="T49" fmla="*/ 0 h 369"/>
              <a:gd name="T50" fmla="*/ 415 w 415"/>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5" h="369">
                <a:moveTo>
                  <a:pt x="0" y="369"/>
                </a:moveTo>
                <a:lnTo>
                  <a:pt x="127" y="244"/>
                </a:lnTo>
                <a:lnTo>
                  <a:pt x="177" y="155"/>
                </a:lnTo>
                <a:lnTo>
                  <a:pt x="215" y="158"/>
                </a:lnTo>
                <a:lnTo>
                  <a:pt x="256" y="95"/>
                </a:lnTo>
                <a:lnTo>
                  <a:pt x="315" y="50"/>
                </a:lnTo>
                <a:lnTo>
                  <a:pt x="326" y="24"/>
                </a:lnTo>
                <a:lnTo>
                  <a:pt x="315" y="5"/>
                </a:lnTo>
                <a:lnTo>
                  <a:pt x="349" y="0"/>
                </a:lnTo>
                <a:lnTo>
                  <a:pt x="369" y="12"/>
                </a:lnTo>
                <a:lnTo>
                  <a:pt x="392" y="62"/>
                </a:lnTo>
                <a:lnTo>
                  <a:pt x="376" y="146"/>
                </a:lnTo>
                <a:lnTo>
                  <a:pt x="415" y="287"/>
                </a:lnTo>
                <a:lnTo>
                  <a:pt x="277" y="352"/>
                </a:lnTo>
                <a:lnTo>
                  <a:pt x="252" y="365"/>
                </a:lnTo>
                <a:lnTo>
                  <a:pt x="0" y="369"/>
                </a:lnTo>
                <a:close/>
              </a:path>
            </a:pathLst>
          </a:custGeom>
          <a:solidFill>
            <a:srgbClr val="FFCC99"/>
          </a:solidFill>
          <a:ln w="9525">
            <a:solidFill>
              <a:srgbClr val="000000"/>
            </a:solidFill>
            <a:round/>
            <a:headEnd/>
            <a:tailEnd/>
          </a:ln>
        </p:spPr>
        <p:txBody>
          <a:bodyPr/>
          <a:lstStyle/>
          <a:p>
            <a:endParaRPr lang="en-US" dirty="0"/>
          </a:p>
        </p:txBody>
      </p:sp>
      <p:sp>
        <p:nvSpPr>
          <p:cNvPr id="3092" name="Freeform 16"/>
          <p:cNvSpPr>
            <a:spLocks/>
          </p:cNvSpPr>
          <p:nvPr/>
        </p:nvSpPr>
        <p:spPr bwMode="auto">
          <a:xfrm>
            <a:off x="7620000" y="2801938"/>
            <a:ext cx="560388" cy="519112"/>
          </a:xfrm>
          <a:custGeom>
            <a:avLst/>
            <a:gdLst>
              <a:gd name="T0" fmla="*/ 0 w 336"/>
              <a:gd name="T1" fmla="*/ 2147483647 h 308"/>
              <a:gd name="T2" fmla="*/ 2147483647 w 336"/>
              <a:gd name="T3" fmla="*/ 2147483647 h 308"/>
              <a:gd name="T4" fmla="*/ 2147483647 w 336"/>
              <a:gd name="T5" fmla="*/ 2147483647 h 308"/>
              <a:gd name="T6" fmla="*/ 2147483647 w 336"/>
              <a:gd name="T7" fmla="*/ 2147483647 h 308"/>
              <a:gd name="T8" fmla="*/ 2147483647 w 336"/>
              <a:gd name="T9" fmla="*/ 2147483647 h 308"/>
              <a:gd name="T10" fmla="*/ 2147483647 w 336"/>
              <a:gd name="T11" fmla="*/ 2147483647 h 308"/>
              <a:gd name="T12" fmla="*/ 2147483647 w 336"/>
              <a:gd name="T13" fmla="*/ 2147483647 h 308"/>
              <a:gd name="T14" fmla="*/ 2147483647 w 336"/>
              <a:gd name="T15" fmla="*/ 2147483647 h 308"/>
              <a:gd name="T16" fmla="*/ 2147483647 w 336"/>
              <a:gd name="T17" fmla="*/ 2147483647 h 308"/>
              <a:gd name="T18" fmla="*/ 2147483647 w 336"/>
              <a:gd name="T19" fmla="*/ 0 h 308"/>
              <a:gd name="T20" fmla="*/ 2147483647 w 336"/>
              <a:gd name="T21" fmla="*/ 2147483647 h 308"/>
              <a:gd name="T22" fmla="*/ 2147483647 w 336"/>
              <a:gd name="T23" fmla="*/ 2147483647 h 308"/>
              <a:gd name="T24" fmla="*/ 0 w 336"/>
              <a:gd name="T25" fmla="*/ 2147483647 h 3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308"/>
              <a:gd name="T41" fmla="*/ 336 w 336"/>
              <a:gd name="T42" fmla="*/ 308 h 3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308">
                <a:moveTo>
                  <a:pt x="0" y="93"/>
                </a:moveTo>
                <a:lnTo>
                  <a:pt x="28" y="167"/>
                </a:lnTo>
                <a:lnTo>
                  <a:pt x="61" y="192"/>
                </a:lnTo>
                <a:lnTo>
                  <a:pt x="64" y="271"/>
                </a:lnTo>
                <a:lnTo>
                  <a:pt x="120" y="308"/>
                </a:lnTo>
                <a:lnTo>
                  <a:pt x="255" y="242"/>
                </a:lnTo>
                <a:lnTo>
                  <a:pt x="334" y="170"/>
                </a:lnTo>
                <a:lnTo>
                  <a:pt x="336" y="151"/>
                </a:lnTo>
                <a:lnTo>
                  <a:pt x="235" y="97"/>
                </a:lnTo>
                <a:lnTo>
                  <a:pt x="163" y="0"/>
                </a:lnTo>
                <a:lnTo>
                  <a:pt x="84" y="75"/>
                </a:lnTo>
                <a:lnTo>
                  <a:pt x="43" y="97"/>
                </a:lnTo>
                <a:lnTo>
                  <a:pt x="0" y="93"/>
                </a:lnTo>
                <a:close/>
              </a:path>
            </a:pathLst>
          </a:custGeom>
          <a:solidFill>
            <a:schemeClr val="bg1">
              <a:lumMod val="75000"/>
            </a:schemeClr>
          </a:solidFill>
          <a:ln w="9525">
            <a:solidFill>
              <a:srgbClr val="000000"/>
            </a:solidFill>
            <a:round/>
            <a:headEnd/>
            <a:tailEnd/>
          </a:ln>
        </p:spPr>
        <p:txBody>
          <a:bodyPr/>
          <a:lstStyle/>
          <a:p>
            <a:endParaRPr lang="en-US" dirty="0"/>
          </a:p>
        </p:txBody>
      </p:sp>
      <p:sp>
        <p:nvSpPr>
          <p:cNvPr id="3093" name="Freeform 17"/>
          <p:cNvSpPr>
            <a:spLocks/>
          </p:cNvSpPr>
          <p:nvPr/>
        </p:nvSpPr>
        <p:spPr bwMode="auto">
          <a:xfrm>
            <a:off x="9561514" y="2489201"/>
            <a:ext cx="280987" cy="460375"/>
          </a:xfrm>
          <a:custGeom>
            <a:avLst/>
            <a:gdLst>
              <a:gd name="T0" fmla="*/ 0 w 167"/>
              <a:gd name="T1" fmla="*/ 2147483647 h 277"/>
              <a:gd name="T2" fmla="*/ 2147483647 w 167"/>
              <a:gd name="T3" fmla="*/ 2147483647 h 277"/>
              <a:gd name="T4" fmla="*/ 2147483647 w 167"/>
              <a:gd name="T5" fmla="*/ 2147483647 h 277"/>
              <a:gd name="T6" fmla="*/ 2147483647 w 167"/>
              <a:gd name="T7" fmla="*/ 2147483647 h 277"/>
              <a:gd name="T8" fmla="*/ 2147483647 w 167"/>
              <a:gd name="T9" fmla="*/ 2147483647 h 277"/>
              <a:gd name="T10" fmla="*/ 2147483647 w 167"/>
              <a:gd name="T11" fmla="*/ 2147483647 h 277"/>
              <a:gd name="T12" fmla="*/ 2147483647 w 167"/>
              <a:gd name="T13" fmla="*/ 2147483647 h 277"/>
              <a:gd name="T14" fmla="*/ 2147483647 w 167"/>
              <a:gd name="T15" fmla="*/ 2147483647 h 277"/>
              <a:gd name="T16" fmla="*/ 2147483647 w 167"/>
              <a:gd name="T17" fmla="*/ 2147483647 h 277"/>
              <a:gd name="T18" fmla="*/ 2147483647 w 167"/>
              <a:gd name="T19" fmla="*/ 0 h 277"/>
              <a:gd name="T20" fmla="*/ 0 w 167"/>
              <a:gd name="T21" fmla="*/ 2147483647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277"/>
              <a:gd name="T35" fmla="*/ 167 w 167"/>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277">
                <a:moveTo>
                  <a:pt x="0" y="145"/>
                </a:moveTo>
                <a:lnTo>
                  <a:pt x="31" y="161"/>
                </a:lnTo>
                <a:lnTo>
                  <a:pt x="12" y="197"/>
                </a:lnTo>
                <a:lnTo>
                  <a:pt x="14" y="273"/>
                </a:lnTo>
                <a:lnTo>
                  <a:pt x="56" y="277"/>
                </a:lnTo>
                <a:lnTo>
                  <a:pt x="133" y="243"/>
                </a:lnTo>
                <a:lnTo>
                  <a:pt x="167" y="255"/>
                </a:lnTo>
                <a:lnTo>
                  <a:pt x="153" y="153"/>
                </a:lnTo>
                <a:lnTo>
                  <a:pt x="159" y="84"/>
                </a:lnTo>
                <a:lnTo>
                  <a:pt x="103" y="0"/>
                </a:lnTo>
                <a:lnTo>
                  <a:pt x="0" y="145"/>
                </a:lnTo>
                <a:close/>
              </a:path>
            </a:pathLst>
          </a:custGeom>
          <a:solidFill>
            <a:srgbClr val="FFFF00"/>
          </a:solidFill>
          <a:ln w="9525">
            <a:solidFill>
              <a:srgbClr val="000000"/>
            </a:solidFill>
            <a:round/>
            <a:headEnd/>
            <a:tailEnd/>
          </a:ln>
        </p:spPr>
        <p:txBody>
          <a:bodyPr/>
          <a:lstStyle/>
          <a:p>
            <a:endParaRPr lang="en-US" dirty="0"/>
          </a:p>
        </p:txBody>
      </p:sp>
      <p:sp>
        <p:nvSpPr>
          <p:cNvPr id="3094" name="Freeform 18"/>
          <p:cNvSpPr>
            <a:spLocks/>
          </p:cNvSpPr>
          <p:nvPr/>
        </p:nvSpPr>
        <p:spPr bwMode="auto">
          <a:xfrm>
            <a:off x="6894513" y="3889375"/>
            <a:ext cx="482600" cy="311150"/>
          </a:xfrm>
          <a:custGeom>
            <a:avLst/>
            <a:gdLst>
              <a:gd name="T0" fmla="*/ 0 w 283"/>
              <a:gd name="T1" fmla="*/ 2147483647 h 185"/>
              <a:gd name="T2" fmla="*/ 2147483647 w 283"/>
              <a:gd name="T3" fmla="*/ 2147483647 h 185"/>
              <a:gd name="T4" fmla="*/ 2147483647 w 283"/>
              <a:gd name="T5" fmla="*/ 2147483647 h 185"/>
              <a:gd name="T6" fmla="*/ 2147483647 w 283"/>
              <a:gd name="T7" fmla="*/ 0 h 185"/>
              <a:gd name="T8" fmla="*/ 2147483647 w 283"/>
              <a:gd name="T9" fmla="*/ 2147483647 h 185"/>
              <a:gd name="T10" fmla="*/ 2147483647 w 283"/>
              <a:gd name="T11" fmla="*/ 2147483647 h 185"/>
              <a:gd name="T12" fmla="*/ 2147483647 w 283"/>
              <a:gd name="T13" fmla="*/ 2147483647 h 185"/>
              <a:gd name="T14" fmla="*/ 2147483647 w 283"/>
              <a:gd name="T15" fmla="*/ 2147483647 h 185"/>
              <a:gd name="T16" fmla="*/ 2147483647 w 283"/>
              <a:gd name="T17" fmla="*/ 2147483647 h 185"/>
              <a:gd name="T18" fmla="*/ 2147483647 w 283"/>
              <a:gd name="T19" fmla="*/ 2147483647 h 185"/>
              <a:gd name="T20" fmla="*/ 0 w 283"/>
              <a:gd name="T21" fmla="*/ 2147483647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3"/>
              <a:gd name="T34" fmla="*/ 0 h 185"/>
              <a:gd name="T35" fmla="*/ 283 w 283"/>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3" h="185">
                <a:moveTo>
                  <a:pt x="0" y="155"/>
                </a:moveTo>
                <a:lnTo>
                  <a:pt x="10" y="83"/>
                </a:lnTo>
                <a:lnTo>
                  <a:pt x="14" y="39"/>
                </a:lnTo>
                <a:lnTo>
                  <a:pt x="180" y="0"/>
                </a:lnTo>
                <a:lnTo>
                  <a:pt x="218" y="3"/>
                </a:lnTo>
                <a:lnTo>
                  <a:pt x="235" y="27"/>
                </a:lnTo>
                <a:lnTo>
                  <a:pt x="263" y="30"/>
                </a:lnTo>
                <a:lnTo>
                  <a:pt x="258" y="57"/>
                </a:lnTo>
                <a:lnTo>
                  <a:pt x="283" y="69"/>
                </a:lnTo>
                <a:lnTo>
                  <a:pt x="138" y="185"/>
                </a:lnTo>
                <a:lnTo>
                  <a:pt x="0" y="155"/>
                </a:lnTo>
                <a:close/>
              </a:path>
            </a:pathLst>
          </a:custGeom>
          <a:solidFill>
            <a:srgbClr val="D88100"/>
          </a:solidFill>
          <a:ln w="9525">
            <a:solidFill>
              <a:srgbClr val="000000"/>
            </a:solidFill>
            <a:round/>
            <a:headEnd/>
            <a:tailEnd/>
          </a:ln>
        </p:spPr>
        <p:txBody>
          <a:bodyPr/>
          <a:lstStyle/>
          <a:p>
            <a:endParaRPr lang="en-US" dirty="0"/>
          </a:p>
        </p:txBody>
      </p:sp>
      <p:sp>
        <p:nvSpPr>
          <p:cNvPr id="3095" name="Freeform 19"/>
          <p:cNvSpPr>
            <a:spLocks/>
          </p:cNvSpPr>
          <p:nvPr/>
        </p:nvSpPr>
        <p:spPr bwMode="auto">
          <a:xfrm>
            <a:off x="7827964" y="2043113"/>
            <a:ext cx="388937" cy="469900"/>
          </a:xfrm>
          <a:custGeom>
            <a:avLst/>
            <a:gdLst>
              <a:gd name="T0" fmla="*/ 0 w 231"/>
              <a:gd name="T1" fmla="*/ 0 h 282"/>
              <a:gd name="T2" fmla="*/ 2147483647 w 231"/>
              <a:gd name="T3" fmla="*/ 2147483647 h 282"/>
              <a:gd name="T4" fmla="*/ 2147483647 w 231"/>
              <a:gd name="T5" fmla="*/ 2147483647 h 282"/>
              <a:gd name="T6" fmla="*/ 2147483647 w 231"/>
              <a:gd name="T7" fmla="*/ 2147483647 h 282"/>
              <a:gd name="T8" fmla="*/ 2147483647 w 231"/>
              <a:gd name="T9" fmla="*/ 2147483647 h 282"/>
              <a:gd name="T10" fmla="*/ 2147483647 w 231"/>
              <a:gd name="T11" fmla="*/ 2147483647 h 282"/>
              <a:gd name="T12" fmla="*/ 2147483647 w 231"/>
              <a:gd name="T13" fmla="*/ 2147483647 h 282"/>
              <a:gd name="T14" fmla="*/ 2147483647 w 231"/>
              <a:gd name="T15" fmla="*/ 2147483647 h 282"/>
              <a:gd name="T16" fmla="*/ 2147483647 w 231"/>
              <a:gd name="T17" fmla="*/ 2147483647 h 282"/>
              <a:gd name="T18" fmla="*/ 2147483647 w 231"/>
              <a:gd name="T19" fmla="*/ 2147483647 h 282"/>
              <a:gd name="T20" fmla="*/ 0 w 231"/>
              <a:gd name="T21" fmla="*/ 0 h 2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282"/>
              <a:gd name="T35" fmla="*/ 231 w 231"/>
              <a:gd name="T36" fmla="*/ 282 h 2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282">
                <a:moveTo>
                  <a:pt x="0" y="0"/>
                </a:moveTo>
                <a:lnTo>
                  <a:pt x="30" y="251"/>
                </a:lnTo>
                <a:lnTo>
                  <a:pt x="19" y="276"/>
                </a:lnTo>
                <a:lnTo>
                  <a:pt x="62" y="282"/>
                </a:lnTo>
                <a:lnTo>
                  <a:pt x="88" y="275"/>
                </a:lnTo>
                <a:lnTo>
                  <a:pt x="123" y="228"/>
                </a:lnTo>
                <a:lnTo>
                  <a:pt x="178" y="234"/>
                </a:lnTo>
                <a:lnTo>
                  <a:pt x="231" y="62"/>
                </a:lnTo>
                <a:lnTo>
                  <a:pt x="181" y="35"/>
                </a:lnTo>
                <a:lnTo>
                  <a:pt x="125" y="44"/>
                </a:lnTo>
                <a:lnTo>
                  <a:pt x="0" y="0"/>
                </a:lnTo>
                <a:close/>
              </a:path>
            </a:pathLst>
          </a:custGeom>
          <a:solidFill>
            <a:srgbClr val="CC3399"/>
          </a:solidFill>
          <a:ln w="9525">
            <a:solidFill>
              <a:srgbClr val="000000"/>
            </a:solidFill>
            <a:round/>
            <a:headEnd/>
            <a:tailEnd/>
          </a:ln>
        </p:spPr>
        <p:txBody>
          <a:bodyPr/>
          <a:lstStyle/>
          <a:p>
            <a:endParaRPr lang="en-US" dirty="0"/>
          </a:p>
        </p:txBody>
      </p:sp>
      <p:sp>
        <p:nvSpPr>
          <p:cNvPr id="3096" name="Freeform 20"/>
          <p:cNvSpPr>
            <a:spLocks/>
          </p:cNvSpPr>
          <p:nvPr/>
        </p:nvSpPr>
        <p:spPr bwMode="auto">
          <a:xfrm>
            <a:off x="8688389" y="3849689"/>
            <a:ext cx="752475" cy="600075"/>
          </a:xfrm>
          <a:custGeom>
            <a:avLst/>
            <a:gdLst>
              <a:gd name="T0" fmla="*/ 0 w 448"/>
              <a:gd name="T1" fmla="*/ 2147483647 h 359"/>
              <a:gd name="T2" fmla="*/ 2147483647 w 448"/>
              <a:gd name="T3" fmla="*/ 2147483647 h 359"/>
              <a:gd name="T4" fmla="*/ 2147483647 w 448"/>
              <a:gd name="T5" fmla="*/ 2147483647 h 359"/>
              <a:gd name="T6" fmla="*/ 2147483647 w 448"/>
              <a:gd name="T7" fmla="*/ 2147483647 h 359"/>
              <a:gd name="T8" fmla="*/ 2147483647 w 448"/>
              <a:gd name="T9" fmla="*/ 2147483647 h 359"/>
              <a:gd name="T10" fmla="*/ 2147483647 w 448"/>
              <a:gd name="T11" fmla="*/ 2147483647 h 359"/>
              <a:gd name="T12" fmla="*/ 2147483647 w 448"/>
              <a:gd name="T13" fmla="*/ 2147483647 h 359"/>
              <a:gd name="T14" fmla="*/ 2147483647 w 448"/>
              <a:gd name="T15" fmla="*/ 2147483647 h 359"/>
              <a:gd name="T16" fmla="*/ 2147483647 w 448"/>
              <a:gd name="T17" fmla="*/ 2147483647 h 359"/>
              <a:gd name="T18" fmla="*/ 2147483647 w 448"/>
              <a:gd name="T19" fmla="*/ 2147483647 h 359"/>
              <a:gd name="T20" fmla="*/ 2147483647 w 448"/>
              <a:gd name="T21" fmla="*/ 2147483647 h 359"/>
              <a:gd name="T22" fmla="*/ 2147483647 w 448"/>
              <a:gd name="T23" fmla="*/ 2147483647 h 359"/>
              <a:gd name="T24" fmla="*/ 2147483647 w 448"/>
              <a:gd name="T25" fmla="*/ 2147483647 h 359"/>
              <a:gd name="T26" fmla="*/ 2147483647 w 448"/>
              <a:gd name="T27" fmla="*/ 2147483647 h 359"/>
              <a:gd name="T28" fmla="*/ 2147483647 w 448"/>
              <a:gd name="T29" fmla="*/ 2147483647 h 359"/>
              <a:gd name="T30" fmla="*/ 2147483647 w 448"/>
              <a:gd name="T31" fmla="*/ 2147483647 h 359"/>
              <a:gd name="T32" fmla="*/ 2147483647 w 448"/>
              <a:gd name="T33" fmla="*/ 2147483647 h 359"/>
              <a:gd name="T34" fmla="*/ 2147483647 w 448"/>
              <a:gd name="T35" fmla="*/ 2147483647 h 359"/>
              <a:gd name="T36" fmla="*/ 2147483647 w 448"/>
              <a:gd name="T37" fmla="*/ 2147483647 h 359"/>
              <a:gd name="T38" fmla="*/ 2147483647 w 448"/>
              <a:gd name="T39" fmla="*/ 0 h 359"/>
              <a:gd name="T40" fmla="*/ 2147483647 w 448"/>
              <a:gd name="T41" fmla="*/ 2147483647 h 359"/>
              <a:gd name="T42" fmla="*/ 2147483647 w 448"/>
              <a:gd name="T43" fmla="*/ 2147483647 h 359"/>
              <a:gd name="T44" fmla="*/ 0 w 448"/>
              <a:gd name="T45" fmla="*/ 2147483647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8"/>
              <a:gd name="T70" fmla="*/ 0 h 359"/>
              <a:gd name="T71" fmla="*/ 448 w 448"/>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8" h="359">
                <a:moveTo>
                  <a:pt x="0" y="197"/>
                </a:moveTo>
                <a:lnTo>
                  <a:pt x="26" y="236"/>
                </a:lnTo>
                <a:lnTo>
                  <a:pt x="29" y="359"/>
                </a:lnTo>
                <a:lnTo>
                  <a:pt x="79" y="317"/>
                </a:lnTo>
                <a:lnTo>
                  <a:pt x="147" y="341"/>
                </a:lnTo>
                <a:lnTo>
                  <a:pt x="258" y="244"/>
                </a:lnTo>
                <a:lnTo>
                  <a:pt x="319" y="275"/>
                </a:lnTo>
                <a:lnTo>
                  <a:pt x="320" y="224"/>
                </a:lnTo>
                <a:lnTo>
                  <a:pt x="347" y="185"/>
                </a:lnTo>
                <a:lnTo>
                  <a:pt x="342" y="158"/>
                </a:lnTo>
                <a:lnTo>
                  <a:pt x="377" y="154"/>
                </a:lnTo>
                <a:lnTo>
                  <a:pt x="405" y="177"/>
                </a:lnTo>
                <a:lnTo>
                  <a:pt x="448" y="176"/>
                </a:lnTo>
                <a:lnTo>
                  <a:pt x="404" y="141"/>
                </a:lnTo>
                <a:lnTo>
                  <a:pt x="403" y="100"/>
                </a:lnTo>
                <a:lnTo>
                  <a:pt x="346" y="67"/>
                </a:lnTo>
                <a:lnTo>
                  <a:pt x="305" y="76"/>
                </a:lnTo>
                <a:lnTo>
                  <a:pt x="229" y="19"/>
                </a:lnTo>
                <a:lnTo>
                  <a:pt x="170" y="25"/>
                </a:lnTo>
                <a:lnTo>
                  <a:pt x="128" y="0"/>
                </a:lnTo>
                <a:lnTo>
                  <a:pt x="84" y="71"/>
                </a:lnTo>
                <a:lnTo>
                  <a:pt x="53" y="81"/>
                </a:lnTo>
                <a:lnTo>
                  <a:pt x="0" y="197"/>
                </a:lnTo>
                <a:close/>
              </a:path>
            </a:pathLst>
          </a:custGeom>
          <a:gradFill flip="none" rotWithShape="1">
            <a:gsLst>
              <a:gs pos="0">
                <a:srgbClr val="9900CC">
                  <a:tint val="66000"/>
                  <a:satMod val="160000"/>
                </a:srgbClr>
              </a:gs>
              <a:gs pos="50000">
                <a:srgbClr val="9900CC">
                  <a:tint val="44500"/>
                  <a:satMod val="160000"/>
                </a:srgbClr>
              </a:gs>
              <a:gs pos="100000">
                <a:srgbClr val="9900CC">
                  <a:tint val="23500"/>
                  <a:satMod val="160000"/>
                </a:srgbClr>
              </a:gs>
            </a:gsLst>
            <a:lin ang="5400000" scaled="1"/>
            <a:tileRect/>
          </a:gradFill>
          <a:ln w="9525">
            <a:solidFill>
              <a:srgbClr val="000000"/>
            </a:solidFill>
            <a:round/>
            <a:headEnd/>
            <a:tailEnd/>
          </a:ln>
        </p:spPr>
        <p:txBody>
          <a:bodyPr/>
          <a:lstStyle/>
          <a:p>
            <a:endParaRPr lang="en-US" dirty="0"/>
          </a:p>
        </p:txBody>
      </p:sp>
      <p:sp>
        <p:nvSpPr>
          <p:cNvPr id="23573" name="Freeform 21"/>
          <p:cNvSpPr>
            <a:spLocks/>
          </p:cNvSpPr>
          <p:nvPr/>
        </p:nvSpPr>
        <p:spPr bwMode="auto">
          <a:xfrm>
            <a:off x="4932363" y="3379788"/>
            <a:ext cx="627062" cy="765174"/>
          </a:xfrm>
          <a:custGeom>
            <a:avLst/>
            <a:gdLst/>
            <a:ahLst/>
            <a:cxnLst>
              <a:cxn ang="0">
                <a:pos x="0" y="253"/>
              </a:cxn>
              <a:cxn ang="0">
                <a:pos x="13" y="182"/>
              </a:cxn>
              <a:cxn ang="0">
                <a:pos x="30" y="194"/>
              </a:cxn>
              <a:cxn ang="0">
                <a:pos x="48" y="179"/>
              </a:cxn>
              <a:cxn ang="0">
                <a:pos x="59" y="115"/>
              </a:cxn>
              <a:cxn ang="0">
                <a:pos x="98" y="115"/>
              </a:cxn>
              <a:cxn ang="0">
                <a:pos x="110" y="88"/>
              </a:cxn>
              <a:cxn ang="0">
                <a:pos x="99" y="46"/>
              </a:cxn>
              <a:cxn ang="0">
                <a:pos x="133" y="0"/>
              </a:cxn>
              <a:cxn ang="0">
                <a:pos x="372" y="215"/>
              </a:cxn>
              <a:cxn ang="0">
                <a:pos x="287" y="415"/>
              </a:cxn>
              <a:cxn ang="0">
                <a:pos x="256" y="422"/>
              </a:cxn>
              <a:cxn ang="0">
                <a:pos x="249" y="444"/>
              </a:cxn>
              <a:cxn ang="0">
                <a:pos x="225" y="428"/>
              </a:cxn>
              <a:cxn ang="0">
                <a:pos x="227" y="456"/>
              </a:cxn>
              <a:cxn ang="0">
                <a:pos x="206" y="457"/>
              </a:cxn>
              <a:cxn ang="0">
                <a:pos x="133" y="442"/>
              </a:cxn>
              <a:cxn ang="0">
                <a:pos x="105" y="412"/>
              </a:cxn>
              <a:cxn ang="0">
                <a:pos x="93" y="420"/>
              </a:cxn>
              <a:cxn ang="0">
                <a:pos x="100" y="443"/>
              </a:cxn>
              <a:cxn ang="0">
                <a:pos x="65" y="431"/>
              </a:cxn>
              <a:cxn ang="0">
                <a:pos x="63" y="459"/>
              </a:cxn>
              <a:cxn ang="0">
                <a:pos x="39" y="448"/>
              </a:cxn>
              <a:cxn ang="0">
                <a:pos x="24" y="420"/>
              </a:cxn>
              <a:cxn ang="0">
                <a:pos x="23" y="370"/>
              </a:cxn>
              <a:cxn ang="0">
                <a:pos x="0" y="253"/>
              </a:cxn>
            </a:cxnLst>
            <a:rect l="0" t="0" r="r" b="b"/>
            <a:pathLst>
              <a:path w="372" h="459">
                <a:moveTo>
                  <a:pt x="0" y="253"/>
                </a:moveTo>
                <a:lnTo>
                  <a:pt x="13" y="182"/>
                </a:lnTo>
                <a:lnTo>
                  <a:pt x="30" y="194"/>
                </a:lnTo>
                <a:lnTo>
                  <a:pt x="48" y="179"/>
                </a:lnTo>
                <a:lnTo>
                  <a:pt x="59" y="115"/>
                </a:lnTo>
                <a:lnTo>
                  <a:pt x="98" y="115"/>
                </a:lnTo>
                <a:lnTo>
                  <a:pt x="110" y="88"/>
                </a:lnTo>
                <a:lnTo>
                  <a:pt x="99" y="46"/>
                </a:lnTo>
                <a:lnTo>
                  <a:pt x="133" y="0"/>
                </a:lnTo>
                <a:lnTo>
                  <a:pt x="372" y="215"/>
                </a:lnTo>
                <a:lnTo>
                  <a:pt x="287" y="415"/>
                </a:lnTo>
                <a:lnTo>
                  <a:pt x="256" y="422"/>
                </a:lnTo>
                <a:lnTo>
                  <a:pt x="249" y="444"/>
                </a:lnTo>
                <a:lnTo>
                  <a:pt x="225" y="428"/>
                </a:lnTo>
                <a:lnTo>
                  <a:pt x="227" y="456"/>
                </a:lnTo>
                <a:lnTo>
                  <a:pt x="206" y="457"/>
                </a:lnTo>
                <a:lnTo>
                  <a:pt x="133" y="442"/>
                </a:lnTo>
                <a:lnTo>
                  <a:pt x="105" y="412"/>
                </a:lnTo>
                <a:lnTo>
                  <a:pt x="93" y="420"/>
                </a:lnTo>
                <a:lnTo>
                  <a:pt x="100" y="443"/>
                </a:lnTo>
                <a:lnTo>
                  <a:pt x="65" y="431"/>
                </a:lnTo>
                <a:lnTo>
                  <a:pt x="63" y="459"/>
                </a:lnTo>
                <a:lnTo>
                  <a:pt x="39" y="448"/>
                </a:lnTo>
                <a:lnTo>
                  <a:pt x="24" y="420"/>
                </a:lnTo>
                <a:lnTo>
                  <a:pt x="23" y="370"/>
                </a:lnTo>
                <a:lnTo>
                  <a:pt x="0" y="253"/>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a:solidFill>
              <a:srgbClr val="000000"/>
            </a:solidFill>
            <a:prstDash val="solid"/>
            <a:round/>
            <a:headEnd/>
            <a:tailEnd/>
          </a:ln>
        </p:spPr>
        <p:txBody>
          <a:bodyPr/>
          <a:lstStyle/>
          <a:p>
            <a:pPr>
              <a:defRPr/>
            </a:pPr>
            <a:endParaRPr lang="en-US" dirty="0"/>
          </a:p>
        </p:txBody>
      </p:sp>
      <p:sp>
        <p:nvSpPr>
          <p:cNvPr id="3100" name="Freeform 22"/>
          <p:cNvSpPr>
            <a:spLocks/>
          </p:cNvSpPr>
          <p:nvPr/>
        </p:nvSpPr>
        <p:spPr bwMode="auto">
          <a:xfrm>
            <a:off x="5843589" y="3252785"/>
            <a:ext cx="585787" cy="508000"/>
          </a:xfrm>
          <a:custGeom>
            <a:avLst/>
            <a:gdLst>
              <a:gd name="T0" fmla="*/ 0 w 348"/>
              <a:gd name="T1" fmla="*/ 2147483647 h 302"/>
              <a:gd name="T2" fmla="*/ 2147483647 w 348"/>
              <a:gd name="T3" fmla="*/ 2147483647 h 302"/>
              <a:gd name="T4" fmla="*/ 2147483647 w 348"/>
              <a:gd name="T5" fmla="*/ 2147483647 h 302"/>
              <a:gd name="T6" fmla="*/ 2147483647 w 348"/>
              <a:gd name="T7" fmla="*/ 2147483647 h 302"/>
              <a:gd name="T8" fmla="*/ 2147483647 w 348"/>
              <a:gd name="T9" fmla="*/ 0 h 302"/>
              <a:gd name="T10" fmla="*/ 2147483647 w 348"/>
              <a:gd name="T11" fmla="*/ 2147483647 h 302"/>
              <a:gd name="T12" fmla="*/ 2147483647 w 348"/>
              <a:gd name="T13" fmla="*/ 2147483647 h 302"/>
              <a:gd name="T14" fmla="*/ 2147483647 w 348"/>
              <a:gd name="T15" fmla="*/ 2147483647 h 302"/>
              <a:gd name="T16" fmla="*/ 2147483647 w 348"/>
              <a:gd name="T17" fmla="*/ 2147483647 h 302"/>
              <a:gd name="T18" fmla="*/ 2147483647 w 348"/>
              <a:gd name="T19" fmla="*/ 2147483647 h 302"/>
              <a:gd name="T20" fmla="*/ 2147483647 w 348"/>
              <a:gd name="T21" fmla="*/ 2147483647 h 302"/>
              <a:gd name="T22" fmla="*/ 2147483647 w 348"/>
              <a:gd name="T23" fmla="*/ 2147483647 h 302"/>
              <a:gd name="T24" fmla="*/ 2147483647 w 348"/>
              <a:gd name="T25" fmla="*/ 2147483647 h 302"/>
              <a:gd name="T26" fmla="*/ 2147483647 w 348"/>
              <a:gd name="T27" fmla="*/ 2147483647 h 302"/>
              <a:gd name="T28" fmla="*/ 2147483647 w 348"/>
              <a:gd name="T29" fmla="*/ 2147483647 h 302"/>
              <a:gd name="T30" fmla="*/ 2147483647 w 348"/>
              <a:gd name="T31" fmla="*/ 2147483647 h 302"/>
              <a:gd name="T32" fmla="*/ 2147483647 w 348"/>
              <a:gd name="T33" fmla="*/ 2147483647 h 302"/>
              <a:gd name="T34" fmla="*/ 0 w 348"/>
              <a:gd name="T35" fmla="*/ 2147483647 h 3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8"/>
              <a:gd name="T55" fmla="*/ 0 h 302"/>
              <a:gd name="T56" fmla="*/ 348 w 348"/>
              <a:gd name="T57" fmla="*/ 302 h 3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8" h="302">
                <a:moveTo>
                  <a:pt x="0" y="111"/>
                </a:moveTo>
                <a:lnTo>
                  <a:pt x="9" y="94"/>
                </a:lnTo>
                <a:lnTo>
                  <a:pt x="142" y="44"/>
                </a:lnTo>
                <a:lnTo>
                  <a:pt x="249" y="54"/>
                </a:lnTo>
                <a:lnTo>
                  <a:pt x="348" y="0"/>
                </a:lnTo>
                <a:lnTo>
                  <a:pt x="343" y="20"/>
                </a:lnTo>
                <a:lnTo>
                  <a:pt x="315" y="23"/>
                </a:lnTo>
                <a:lnTo>
                  <a:pt x="289" y="88"/>
                </a:lnTo>
                <a:lnTo>
                  <a:pt x="261" y="117"/>
                </a:lnTo>
                <a:lnTo>
                  <a:pt x="274" y="163"/>
                </a:lnTo>
                <a:lnTo>
                  <a:pt x="209" y="212"/>
                </a:lnTo>
                <a:lnTo>
                  <a:pt x="197" y="268"/>
                </a:lnTo>
                <a:lnTo>
                  <a:pt x="113" y="302"/>
                </a:lnTo>
                <a:lnTo>
                  <a:pt x="89" y="241"/>
                </a:lnTo>
                <a:lnTo>
                  <a:pt x="63" y="230"/>
                </a:lnTo>
                <a:lnTo>
                  <a:pt x="78" y="200"/>
                </a:lnTo>
                <a:lnTo>
                  <a:pt x="16" y="163"/>
                </a:lnTo>
                <a:lnTo>
                  <a:pt x="0" y="111"/>
                </a:lnTo>
                <a:close/>
              </a:path>
            </a:pathLst>
          </a:custGeom>
          <a:solidFill>
            <a:schemeClr val="accent4">
              <a:lumMod val="60000"/>
              <a:lumOff val="40000"/>
            </a:schemeClr>
          </a:solidFill>
          <a:ln w="9525">
            <a:solidFill>
              <a:srgbClr val="000000"/>
            </a:solidFill>
            <a:round/>
            <a:headEnd/>
            <a:tailEnd/>
          </a:ln>
        </p:spPr>
        <p:txBody>
          <a:bodyPr/>
          <a:lstStyle/>
          <a:p>
            <a:endParaRPr lang="en-US" dirty="0"/>
          </a:p>
        </p:txBody>
      </p:sp>
      <p:sp>
        <p:nvSpPr>
          <p:cNvPr id="23575" name="Freeform 23"/>
          <p:cNvSpPr>
            <a:spLocks/>
          </p:cNvSpPr>
          <p:nvPr/>
        </p:nvSpPr>
        <p:spPr bwMode="auto">
          <a:xfrm>
            <a:off x="4616451" y="4435476"/>
            <a:ext cx="663575" cy="623886"/>
          </a:xfrm>
          <a:custGeom>
            <a:avLst/>
            <a:gdLst/>
            <a:ahLst/>
            <a:cxnLst>
              <a:cxn ang="0">
                <a:pos x="0" y="259"/>
              </a:cxn>
              <a:cxn ang="0">
                <a:pos x="31" y="212"/>
              </a:cxn>
              <a:cxn ang="0">
                <a:pos x="34" y="172"/>
              </a:cxn>
              <a:cxn ang="0">
                <a:pos x="95" y="104"/>
              </a:cxn>
              <a:cxn ang="0">
                <a:pos x="93" y="76"/>
              </a:cxn>
              <a:cxn ang="0">
                <a:pos x="110" y="71"/>
              </a:cxn>
              <a:cxn ang="0">
                <a:pos x="132" y="81"/>
              </a:cxn>
              <a:cxn ang="0">
                <a:pos x="238" y="0"/>
              </a:cxn>
              <a:cxn ang="0">
                <a:pos x="333" y="40"/>
              </a:cxn>
              <a:cxn ang="0">
                <a:pos x="352" y="65"/>
              </a:cxn>
              <a:cxn ang="0">
                <a:pos x="395" y="214"/>
              </a:cxn>
              <a:cxn ang="0">
                <a:pos x="351" y="231"/>
              </a:cxn>
              <a:cxn ang="0">
                <a:pos x="328" y="199"/>
              </a:cxn>
              <a:cxn ang="0">
                <a:pos x="232" y="212"/>
              </a:cxn>
              <a:cxn ang="0">
                <a:pos x="193" y="371"/>
              </a:cxn>
              <a:cxn ang="0">
                <a:pos x="7" y="322"/>
              </a:cxn>
              <a:cxn ang="0">
                <a:pos x="11" y="310"/>
              </a:cxn>
              <a:cxn ang="0">
                <a:pos x="34" y="313"/>
              </a:cxn>
              <a:cxn ang="0">
                <a:pos x="42" y="281"/>
              </a:cxn>
              <a:cxn ang="0">
                <a:pos x="35" y="266"/>
              </a:cxn>
              <a:cxn ang="0">
                <a:pos x="0" y="259"/>
              </a:cxn>
            </a:cxnLst>
            <a:rect l="0" t="0" r="r" b="b"/>
            <a:pathLst>
              <a:path w="395" h="371">
                <a:moveTo>
                  <a:pt x="0" y="259"/>
                </a:moveTo>
                <a:lnTo>
                  <a:pt x="31" y="212"/>
                </a:lnTo>
                <a:lnTo>
                  <a:pt x="34" y="172"/>
                </a:lnTo>
                <a:lnTo>
                  <a:pt x="95" y="104"/>
                </a:lnTo>
                <a:lnTo>
                  <a:pt x="93" y="76"/>
                </a:lnTo>
                <a:lnTo>
                  <a:pt x="110" y="71"/>
                </a:lnTo>
                <a:lnTo>
                  <a:pt x="132" y="81"/>
                </a:lnTo>
                <a:lnTo>
                  <a:pt x="238" y="0"/>
                </a:lnTo>
                <a:lnTo>
                  <a:pt x="333" y="40"/>
                </a:lnTo>
                <a:lnTo>
                  <a:pt x="352" y="65"/>
                </a:lnTo>
                <a:lnTo>
                  <a:pt x="395" y="214"/>
                </a:lnTo>
                <a:lnTo>
                  <a:pt x="351" y="231"/>
                </a:lnTo>
                <a:lnTo>
                  <a:pt x="328" y="199"/>
                </a:lnTo>
                <a:lnTo>
                  <a:pt x="232" y="212"/>
                </a:lnTo>
                <a:lnTo>
                  <a:pt x="193" y="371"/>
                </a:lnTo>
                <a:lnTo>
                  <a:pt x="7" y="322"/>
                </a:lnTo>
                <a:lnTo>
                  <a:pt x="11" y="310"/>
                </a:lnTo>
                <a:lnTo>
                  <a:pt x="34" y="313"/>
                </a:lnTo>
                <a:lnTo>
                  <a:pt x="42" y="281"/>
                </a:lnTo>
                <a:lnTo>
                  <a:pt x="35" y="266"/>
                </a:lnTo>
                <a:lnTo>
                  <a:pt x="0" y="259"/>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a:solidFill>
              <a:srgbClr val="000000"/>
            </a:solidFill>
            <a:prstDash val="solid"/>
            <a:round/>
            <a:headEnd/>
            <a:tailEnd/>
          </a:ln>
        </p:spPr>
        <p:txBody>
          <a:bodyPr/>
          <a:lstStyle/>
          <a:p>
            <a:pPr>
              <a:defRPr/>
            </a:pPr>
            <a:endParaRPr lang="en-US" dirty="0"/>
          </a:p>
        </p:txBody>
      </p:sp>
      <p:sp>
        <p:nvSpPr>
          <p:cNvPr id="3104" name="Freeform 24"/>
          <p:cNvSpPr>
            <a:spLocks/>
          </p:cNvSpPr>
          <p:nvPr/>
        </p:nvSpPr>
        <p:spPr bwMode="auto">
          <a:xfrm>
            <a:off x="3216275" y="4470401"/>
            <a:ext cx="503238" cy="696913"/>
          </a:xfrm>
          <a:custGeom>
            <a:avLst/>
            <a:gdLst>
              <a:gd name="T0" fmla="*/ 0 w 299"/>
              <a:gd name="T1" fmla="*/ 2147483647 h 416"/>
              <a:gd name="T2" fmla="*/ 2147483647 w 299"/>
              <a:gd name="T3" fmla="*/ 2147483647 h 416"/>
              <a:gd name="T4" fmla="*/ 2147483647 w 299"/>
              <a:gd name="T5" fmla="*/ 0 h 416"/>
              <a:gd name="T6" fmla="*/ 2147483647 w 299"/>
              <a:gd name="T7" fmla="*/ 2147483647 h 416"/>
              <a:gd name="T8" fmla="*/ 2147483647 w 299"/>
              <a:gd name="T9" fmla="*/ 2147483647 h 416"/>
              <a:gd name="T10" fmla="*/ 2147483647 w 299"/>
              <a:gd name="T11" fmla="*/ 2147483647 h 416"/>
              <a:gd name="T12" fmla="*/ 2147483647 w 299"/>
              <a:gd name="T13" fmla="*/ 2147483647 h 416"/>
              <a:gd name="T14" fmla="*/ 2147483647 w 299"/>
              <a:gd name="T15" fmla="*/ 2147483647 h 416"/>
              <a:gd name="T16" fmla="*/ 2147483647 w 299"/>
              <a:gd name="T17" fmla="*/ 2147483647 h 416"/>
              <a:gd name="T18" fmla="*/ 2147483647 w 299"/>
              <a:gd name="T19" fmla="*/ 2147483647 h 416"/>
              <a:gd name="T20" fmla="*/ 2147483647 w 299"/>
              <a:gd name="T21" fmla="*/ 2147483647 h 416"/>
              <a:gd name="T22" fmla="*/ 2147483647 w 299"/>
              <a:gd name="T23" fmla="*/ 2147483647 h 416"/>
              <a:gd name="T24" fmla="*/ 2147483647 w 299"/>
              <a:gd name="T25" fmla="*/ 2147483647 h 416"/>
              <a:gd name="T26" fmla="*/ 2147483647 w 299"/>
              <a:gd name="T27" fmla="*/ 2147483647 h 416"/>
              <a:gd name="T28" fmla="*/ 2147483647 w 299"/>
              <a:gd name="T29" fmla="*/ 2147483647 h 416"/>
              <a:gd name="T30" fmla="*/ 2147483647 w 299"/>
              <a:gd name="T31" fmla="*/ 2147483647 h 416"/>
              <a:gd name="T32" fmla="*/ 0 w 299"/>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9"/>
              <a:gd name="T52" fmla="*/ 0 h 416"/>
              <a:gd name="T53" fmla="*/ 299 w 299"/>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9" h="416">
                <a:moveTo>
                  <a:pt x="0" y="193"/>
                </a:moveTo>
                <a:lnTo>
                  <a:pt x="15" y="149"/>
                </a:lnTo>
                <a:lnTo>
                  <a:pt x="211" y="0"/>
                </a:lnTo>
                <a:lnTo>
                  <a:pt x="194" y="31"/>
                </a:lnTo>
                <a:lnTo>
                  <a:pt x="177" y="51"/>
                </a:lnTo>
                <a:lnTo>
                  <a:pt x="191" y="75"/>
                </a:lnTo>
                <a:lnTo>
                  <a:pt x="209" y="54"/>
                </a:lnTo>
                <a:lnTo>
                  <a:pt x="211" y="137"/>
                </a:lnTo>
                <a:lnTo>
                  <a:pt x="235" y="160"/>
                </a:lnTo>
                <a:lnTo>
                  <a:pt x="230" y="169"/>
                </a:lnTo>
                <a:lnTo>
                  <a:pt x="264" y="169"/>
                </a:lnTo>
                <a:lnTo>
                  <a:pt x="299" y="222"/>
                </a:lnTo>
                <a:lnTo>
                  <a:pt x="262" y="361"/>
                </a:lnTo>
                <a:lnTo>
                  <a:pt x="198" y="416"/>
                </a:lnTo>
                <a:lnTo>
                  <a:pt x="158" y="416"/>
                </a:lnTo>
                <a:lnTo>
                  <a:pt x="36" y="195"/>
                </a:lnTo>
                <a:lnTo>
                  <a:pt x="0" y="193"/>
                </a:lnTo>
                <a:close/>
              </a:path>
            </a:pathLst>
          </a:custGeom>
          <a:solidFill>
            <a:srgbClr val="99CC00"/>
          </a:solidFill>
          <a:ln w="9525">
            <a:solidFill>
              <a:srgbClr val="000000"/>
            </a:solidFill>
            <a:round/>
            <a:headEnd/>
            <a:tailEnd/>
          </a:ln>
        </p:spPr>
        <p:txBody>
          <a:bodyPr/>
          <a:lstStyle/>
          <a:p>
            <a:endParaRPr lang="en-US" dirty="0"/>
          </a:p>
        </p:txBody>
      </p:sp>
      <p:sp>
        <p:nvSpPr>
          <p:cNvPr id="3105" name="Freeform 25"/>
          <p:cNvSpPr>
            <a:spLocks/>
          </p:cNvSpPr>
          <p:nvPr/>
        </p:nvSpPr>
        <p:spPr bwMode="auto">
          <a:xfrm>
            <a:off x="2724151" y="5468939"/>
            <a:ext cx="544513" cy="414337"/>
          </a:xfrm>
          <a:custGeom>
            <a:avLst/>
            <a:gdLst>
              <a:gd name="T0" fmla="*/ 2147483647 w 322"/>
              <a:gd name="T1" fmla="*/ 0 h 250"/>
              <a:gd name="T2" fmla="*/ 0 w 322"/>
              <a:gd name="T3" fmla="*/ 2147483647 h 250"/>
              <a:gd name="T4" fmla="*/ 2147483647 w 322"/>
              <a:gd name="T5" fmla="*/ 2147483647 h 250"/>
              <a:gd name="T6" fmla="*/ 2147483647 w 322"/>
              <a:gd name="T7" fmla="*/ 2147483647 h 250"/>
              <a:gd name="T8" fmla="*/ 2147483647 w 322"/>
              <a:gd name="T9" fmla="*/ 2147483647 h 250"/>
              <a:gd name="T10" fmla="*/ 2147483647 w 322"/>
              <a:gd name="T11" fmla="*/ 2147483647 h 250"/>
              <a:gd name="T12" fmla="*/ 2147483647 w 322"/>
              <a:gd name="T13" fmla="*/ 2147483647 h 250"/>
              <a:gd name="T14" fmla="*/ 2147483647 w 322"/>
              <a:gd name="T15" fmla="*/ 0 h 250"/>
              <a:gd name="T16" fmla="*/ 0 60000 65536"/>
              <a:gd name="T17" fmla="*/ 0 60000 65536"/>
              <a:gd name="T18" fmla="*/ 0 60000 65536"/>
              <a:gd name="T19" fmla="*/ 0 60000 65536"/>
              <a:gd name="T20" fmla="*/ 0 60000 65536"/>
              <a:gd name="T21" fmla="*/ 0 60000 65536"/>
              <a:gd name="T22" fmla="*/ 0 60000 65536"/>
              <a:gd name="T23" fmla="*/ 0 60000 65536"/>
              <a:gd name="T24" fmla="*/ 0 w 322"/>
              <a:gd name="T25" fmla="*/ 0 h 250"/>
              <a:gd name="T26" fmla="*/ 322 w 322"/>
              <a:gd name="T27" fmla="*/ 250 h 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2" h="250">
                <a:moveTo>
                  <a:pt x="3" y="0"/>
                </a:moveTo>
                <a:lnTo>
                  <a:pt x="0" y="241"/>
                </a:lnTo>
                <a:lnTo>
                  <a:pt x="305" y="250"/>
                </a:lnTo>
                <a:lnTo>
                  <a:pt x="315" y="241"/>
                </a:lnTo>
                <a:lnTo>
                  <a:pt x="322" y="157"/>
                </a:lnTo>
                <a:lnTo>
                  <a:pt x="307" y="80"/>
                </a:lnTo>
                <a:lnTo>
                  <a:pt x="277" y="17"/>
                </a:lnTo>
                <a:lnTo>
                  <a:pt x="3" y="0"/>
                </a:lnTo>
                <a:close/>
              </a:path>
            </a:pathLst>
          </a:custGeom>
          <a:gradFill rotWithShape="0">
            <a:gsLst>
              <a:gs pos="0">
                <a:schemeClr val="accent2"/>
              </a:gs>
              <a:gs pos="100000">
                <a:srgbClr val="FFFFFF"/>
              </a:gs>
            </a:gsLst>
            <a:lin ang="5400000" scaled="1"/>
          </a:gradFill>
          <a:ln w="9525">
            <a:solidFill>
              <a:srgbClr val="000000"/>
            </a:solidFill>
            <a:round/>
            <a:headEnd/>
            <a:tailEnd/>
          </a:ln>
        </p:spPr>
        <p:txBody>
          <a:bodyPr/>
          <a:lstStyle/>
          <a:p>
            <a:endParaRPr lang="en-US" dirty="0"/>
          </a:p>
        </p:txBody>
      </p:sp>
      <p:sp>
        <p:nvSpPr>
          <p:cNvPr id="3106" name="Freeform 26"/>
          <p:cNvSpPr>
            <a:spLocks/>
          </p:cNvSpPr>
          <p:nvPr/>
        </p:nvSpPr>
        <p:spPr bwMode="auto">
          <a:xfrm>
            <a:off x="7478713" y="1603375"/>
            <a:ext cx="342900" cy="501650"/>
          </a:xfrm>
          <a:custGeom>
            <a:avLst/>
            <a:gdLst>
              <a:gd name="T0" fmla="*/ 0 w 206"/>
              <a:gd name="T1" fmla="*/ 2147483647 h 301"/>
              <a:gd name="T2" fmla="*/ 2147483647 w 206"/>
              <a:gd name="T3" fmla="*/ 0 h 301"/>
              <a:gd name="T4" fmla="*/ 2147483647 w 206"/>
              <a:gd name="T5" fmla="*/ 2147483647 h 301"/>
              <a:gd name="T6" fmla="*/ 2147483647 w 206"/>
              <a:gd name="T7" fmla="*/ 2147483647 h 301"/>
              <a:gd name="T8" fmla="*/ 2147483647 w 206"/>
              <a:gd name="T9" fmla="*/ 2147483647 h 301"/>
              <a:gd name="T10" fmla="*/ 2147483647 w 206"/>
              <a:gd name="T11" fmla="*/ 2147483647 h 301"/>
              <a:gd name="T12" fmla="*/ 2147483647 w 206"/>
              <a:gd name="T13" fmla="*/ 2147483647 h 301"/>
              <a:gd name="T14" fmla="*/ 0 w 206"/>
              <a:gd name="T15" fmla="*/ 2147483647 h 30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301"/>
              <a:gd name="T26" fmla="*/ 206 w 206"/>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301">
                <a:moveTo>
                  <a:pt x="0" y="20"/>
                </a:moveTo>
                <a:lnTo>
                  <a:pt x="41" y="0"/>
                </a:lnTo>
                <a:lnTo>
                  <a:pt x="145" y="91"/>
                </a:lnTo>
                <a:lnTo>
                  <a:pt x="206" y="241"/>
                </a:lnTo>
                <a:lnTo>
                  <a:pt x="94" y="301"/>
                </a:lnTo>
                <a:lnTo>
                  <a:pt x="56" y="282"/>
                </a:lnTo>
                <a:lnTo>
                  <a:pt x="58" y="149"/>
                </a:lnTo>
                <a:lnTo>
                  <a:pt x="0" y="20"/>
                </a:lnTo>
                <a:close/>
              </a:path>
            </a:pathLst>
          </a:custGeom>
          <a:solidFill>
            <a:srgbClr val="CC3399"/>
          </a:solidFill>
          <a:ln w="9525">
            <a:solidFill>
              <a:srgbClr val="000000"/>
            </a:solidFill>
            <a:round/>
            <a:headEnd/>
            <a:tailEnd/>
          </a:ln>
        </p:spPr>
        <p:txBody>
          <a:bodyPr/>
          <a:lstStyle/>
          <a:p>
            <a:endParaRPr lang="en-US" dirty="0"/>
          </a:p>
        </p:txBody>
      </p:sp>
      <p:sp>
        <p:nvSpPr>
          <p:cNvPr id="3107" name="Freeform 27"/>
          <p:cNvSpPr>
            <a:spLocks/>
          </p:cNvSpPr>
          <p:nvPr/>
        </p:nvSpPr>
        <p:spPr bwMode="auto">
          <a:xfrm>
            <a:off x="1917700" y="5133975"/>
            <a:ext cx="419100" cy="317500"/>
          </a:xfrm>
          <a:custGeom>
            <a:avLst/>
            <a:gdLst>
              <a:gd name="T0" fmla="*/ 0 w 246"/>
              <a:gd name="T1" fmla="*/ 2147483647 h 190"/>
              <a:gd name="T2" fmla="*/ 2147483647 w 246"/>
              <a:gd name="T3" fmla="*/ 2147483647 h 190"/>
              <a:gd name="T4" fmla="*/ 2147483647 w 246"/>
              <a:gd name="T5" fmla="*/ 2147483647 h 190"/>
              <a:gd name="T6" fmla="*/ 2147483647 w 246"/>
              <a:gd name="T7" fmla="*/ 2147483647 h 190"/>
              <a:gd name="T8" fmla="*/ 2147483647 w 246"/>
              <a:gd name="T9" fmla="*/ 2147483647 h 190"/>
              <a:gd name="T10" fmla="*/ 2147483647 w 246"/>
              <a:gd name="T11" fmla="*/ 2147483647 h 190"/>
              <a:gd name="T12" fmla="*/ 2147483647 w 246"/>
              <a:gd name="T13" fmla="*/ 0 h 190"/>
              <a:gd name="T14" fmla="*/ 2147483647 w 246"/>
              <a:gd name="T15" fmla="*/ 2147483647 h 190"/>
              <a:gd name="T16" fmla="*/ 0 w 246"/>
              <a:gd name="T17" fmla="*/ 214748364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6"/>
              <a:gd name="T28" fmla="*/ 0 h 190"/>
              <a:gd name="T29" fmla="*/ 246 w 24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6" h="190">
                <a:moveTo>
                  <a:pt x="0" y="143"/>
                </a:moveTo>
                <a:lnTo>
                  <a:pt x="23" y="173"/>
                </a:lnTo>
                <a:lnTo>
                  <a:pt x="243" y="190"/>
                </a:lnTo>
                <a:lnTo>
                  <a:pt x="246" y="22"/>
                </a:lnTo>
                <a:lnTo>
                  <a:pt x="243" y="9"/>
                </a:lnTo>
                <a:lnTo>
                  <a:pt x="73" y="29"/>
                </a:lnTo>
                <a:lnTo>
                  <a:pt x="46" y="0"/>
                </a:lnTo>
                <a:lnTo>
                  <a:pt x="44" y="78"/>
                </a:lnTo>
                <a:lnTo>
                  <a:pt x="0" y="143"/>
                </a:lnTo>
                <a:close/>
              </a:path>
            </a:pathLst>
          </a:custGeom>
          <a:solidFill>
            <a:schemeClr val="tx2">
              <a:lumMod val="40000"/>
              <a:lumOff val="60000"/>
            </a:schemeClr>
          </a:solidFill>
          <a:ln w="9525">
            <a:solidFill>
              <a:srgbClr val="000000"/>
            </a:solidFill>
            <a:round/>
            <a:headEnd/>
            <a:tailEnd/>
          </a:ln>
        </p:spPr>
        <p:txBody>
          <a:bodyPr/>
          <a:lstStyle/>
          <a:p>
            <a:endParaRPr lang="en-US" dirty="0"/>
          </a:p>
        </p:txBody>
      </p:sp>
      <p:sp>
        <p:nvSpPr>
          <p:cNvPr id="3108" name="Freeform 28"/>
          <p:cNvSpPr>
            <a:spLocks/>
          </p:cNvSpPr>
          <p:nvPr/>
        </p:nvSpPr>
        <p:spPr bwMode="auto">
          <a:xfrm>
            <a:off x="6527279" y="2197993"/>
            <a:ext cx="485775" cy="320675"/>
          </a:xfrm>
          <a:custGeom>
            <a:avLst/>
            <a:gdLst>
              <a:gd name="T0" fmla="*/ 0 w 290"/>
              <a:gd name="T1" fmla="*/ 2147483647 h 192"/>
              <a:gd name="T2" fmla="*/ 2147483647 w 290"/>
              <a:gd name="T3" fmla="*/ 2147483647 h 192"/>
              <a:gd name="T4" fmla="*/ 2147483647 w 290"/>
              <a:gd name="T5" fmla="*/ 2147483647 h 192"/>
              <a:gd name="T6" fmla="*/ 2147483647 w 290"/>
              <a:gd name="T7" fmla="*/ 2147483647 h 192"/>
              <a:gd name="T8" fmla="*/ 2147483647 w 290"/>
              <a:gd name="T9" fmla="*/ 0 h 192"/>
              <a:gd name="T10" fmla="*/ 2147483647 w 290"/>
              <a:gd name="T11" fmla="*/ 2147483647 h 192"/>
              <a:gd name="T12" fmla="*/ 2147483647 w 290"/>
              <a:gd name="T13" fmla="*/ 2147483647 h 192"/>
              <a:gd name="T14" fmla="*/ 2147483647 w 290"/>
              <a:gd name="T15" fmla="*/ 2147483647 h 192"/>
              <a:gd name="T16" fmla="*/ 2147483647 w 290"/>
              <a:gd name="T17" fmla="*/ 2147483647 h 192"/>
              <a:gd name="T18" fmla="*/ 0 w 290"/>
              <a:gd name="T19" fmla="*/ 2147483647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192"/>
              <a:gd name="T32" fmla="*/ 290 w 290"/>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192">
                <a:moveTo>
                  <a:pt x="0" y="25"/>
                </a:moveTo>
                <a:lnTo>
                  <a:pt x="48" y="29"/>
                </a:lnTo>
                <a:lnTo>
                  <a:pt x="96" y="61"/>
                </a:lnTo>
                <a:lnTo>
                  <a:pt x="114" y="71"/>
                </a:lnTo>
                <a:lnTo>
                  <a:pt x="213" y="0"/>
                </a:lnTo>
                <a:lnTo>
                  <a:pt x="290" y="119"/>
                </a:lnTo>
                <a:lnTo>
                  <a:pt x="192" y="173"/>
                </a:lnTo>
                <a:lnTo>
                  <a:pt x="118" y="185"/>
                </a:lnTo>
                <a:lnTo>
                  <a:pt x="90" y="192"/>
                </a:lnTo>
                <a:lnTo>
                  <a:pt x="0" y="25"/>
                </a:lnTo>
                <a:close/>
              </a:path>
            </a:pathLst>
          </a:custGeom>
          <a:solidFill>
            <a:schemeClr val="accent4">
              <a:lumMod val="60000"/>
              <a:lumOff val="40000"/>
            </a:schemeClr>
          </a:solidFill>
          <a:ln w="9525">
            <a:solidFill>
              <a:srgbClr val="000000"/>
            </a:solidFill>
            <a:round/>
            <a:headEnd/>
            <a:tailEnd/>
          </a:ln>
        </p:spPr>
        <p:txBody>
          <a:bodyPr/>
          <a:lstStyle/>
          <a:p>
            <a:endParaRPr lang="en-US" dirty="0"/>
          </a:p>
        </p:txBody>
      </p:sp>
      <p:sp>
        <p:nvSpPr>
          <p:cNvPr id="3109" name="Freeform 29"/>
          <p:cNvSpPr>
            <a:spLocks/>
          </p:cNvSpPr>
          <p:nvPr/>
        </p:nvSpPr>
        <p:spPr bwMode="auto">
          <a:xfrm>
            <a:off x="8943976" y="2525714"/>
            <a:ext cx="669925" cy="536575"/>
          </a:xfrm>
          <a:custGeom>
            <a:avLst/>
            <a:gdLst>
              <a:gd name="T0" fmla="*/ 0 w 396"/>
              <a:gd name="T1" fmla="*/ 2147483647 h 319"/>
              <a:gd name="T2" fmla="*/ 2147483647 w 396"/>
              <a:gd name="T3" fmla="*/ 2147483647 h 319"/>
              <a:gd name="T4" fmla="*/ 2147483647 w 396"/>
              <a:gd name="T5" fmla="*/ 2147483647 h 319"/>
              <a:gd name="T6" fmla="*/ 2147483647 w 396"/>
              <a:gd name="T7" fmla="*/ 2147483647 h 319"/>
              <a:gd name="T8" fmla="*/ 2147483647 w 396"/>
              <a:gd name="T9" fmla="*/ 2147483647 h 319"/>
              <a:gd name="T10" fmla="*/ 2147483647 w 396"/>
              <a:gd name="T11" fmla="*/ 2147483647 h 319"/>
              <a:gd name="T12" fmla="*/ 2147483647 w 396"/>
              <a:gd name="T13" fmla="*/ 2147483647 h 319"/>
              <a:gd name="T14" fmla="*/ 2147483647 w 396"/>
              <a:gd name="T15" fmla="*/ 2147483647 h 319"/>
              <a:gd name="T16" fmla="*/ 2147483647 w 396"/>
              <a:gd name="T17" fmla="*/ 2147483647 h 319"/>
              <a:gd name="T18" fmla="*/ 2147483647 w 396"/>
              <a:gd name="T19" fmla="*/ 2147483647 h 319"/>
              <a:gd name="T20" fmla="*/ 2147483647 w 396"/>
              <a:gd name="T21" fmla="*/ 2147483647 h 319"/>
              <a:gd name="T22" fmla="*/ 2147483647 w 396"/>
              <a:gd name="T23" fmla="*/ 2147483647 h 319"/>
              <a:gd name="T24" fmla="*/ 2147483647 w 396"/>
              <a:gd name="T25" fmla="*/ 2147483647 h 319"/>
              <a:gd name="T26" fmla="*/ 2147483647 w 396"/>
              <a:gd name="T27" fmla="*/ 2147483647 h 319"/>
              <a:gd name="T28" fmla="*/ 2147483647 w 396"/>
              <a:gd name="T29" fmla="*/ 2147483647 h 319"/>
              <a:gd name="T30" fmla="*/ 2147483647 w 396"/>
              <a:gd name="T31" fmla="*/ 2147483647 h 319"/>
              <a:gd name="T32" fmla="*/ 2147483647 w 396"/>
              <a:gd name="T33" fmla="*/ 2147483647 h 319"/>
              <a:gd name="T34" fmla="*/ 2147483647 w 396"/>
              <a:gd name="T35" fmla="*/ 2147483647 h 319"/>
              <a:gd name="T36" fmla="*/ 2147483647 w 396"/>
              <a:gd name="T37" fmla="*/ 2147483647 h 319"/>
              <a:gd name="T38" fmla="*/ 2147483647 w 396"/>
              <a:gd name="T39" fmla="*/ 2147483647 h 319"/>
              <a:gd name="T40" fmla="*/ 2147483647 w 396"/>
              <a:gd name="T41" fmla="*/ 2147483647 h 319"/>
              <a:gd name="T42" fmla="*/ 2147483647 w 396"/>
              <a:gd name="T43" fmla="*/ 2147483647 h 319"/>
              <a:gd name="T44" fmla="*/ 2147483647 w 396"/>
              <a:gd name="T45" fmla="*/ 0 h 319"/>
              <a:gd name="T46" fmla="*/ 2147483647 w 396"/>
              <a:gd name="T47" fmla="*/ 2147483647 h 319"/>
              <a:gd name="T48" fmla="*/ 2147483647 w 396"/>
              <a:gd name="T49" fmla="*/ 2147483647 h 319"/>
              <a:gd name="T50" fmla="*/ 2147483647 w 396"/>
              <a:gd name="T51" fmla="*/ 2147483647 h 319"/>
              <a:gd name="T52" fmla="*/ 2147483647 w 396"/>
              <a:gd name="T53" fmla="*/ 2147483647 h 319"/>
              <a:gd name="T54" fmla="*/ 0 w 396"/>
              <a:gd name="T55" fmla="*/ 2147483647 h 3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6"/>
              <a:gd name="T85" fmla="*/ 0 h 319"/>
              <a:gd name="T86" fmla="*/ 396 w 396"/>
              <a:gd name="T87" fmla="*/ 319 h 3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6" h="319">
                <a:moveTo>
                  <a:pt x="0" y="201"/>
                </a:moveTo>
                <a:lnTo>
                  <a:pt x="5" y="246"/>
                </a:lnTo>
                <a:lnTo>
                  <a:pt x="29" y="262"/>
                </a:lnTo>
                <a:lnTo>
                  <a:pt x="38" y="289"/>
                </a:lnTo>
                <a:lnTo>
                  <a:pt x="66" y="301"/>
                </a:lnTo>
                <a:lnTo>
                  <a:pt x="105" y="243"/>
                </a:lnTo>
                <a:lnTo>
                  <a:pt x="130" y="255"/>
                </a:lnTo>
                <a:lnTo>
                  <a:pt x="132" y="267"/>
                </a:lnTo>
                <a:lnTo>
                  <a:pt x="177" y="271"/>
                </a:lnTo>
                <a:lnTo>
                  <a:pt x="197" y="319"/>
                </a:lnTo>
                <a:lnTo>
                  <a:pt x="208" y="306"/>
                </a:lnTo>
                <a:lnTo>
                  <a:pt x="242" y="306"/>
                </a:lnTo>
                <a:lnTo>
                  <a:pt x="296" y="318"/>
                </a:lnTo>
                <a:lnTo>
                  <a:pt x="311" y="294"/>
                </a:lnTo>
                <a:lnTo>
                  <a:pt x="359" y="278"/>
                </a:lnTo>
                <a:lnTo>
                  <a:pt x="360" y="258"/>
                </a:lnTo>
                <a:lnTo>
                  <a:pt x="379" y="250"/>
                </a:lnTo>
                <a:lnTo>
                  <a:pt x="377" y="174"/>
                </a:lnTo>
                <a:lnTo>
                  <a:pt x="396" y="138"/>
                </a:lnTo>
                <a:lnTo>
                  <a:pt x="365" y="122"/>
                </a:lnTo>
                <a:lnTo>
                  <a:pt x="246" y="106"/>
                </a:lnTo>
                <a:lnTo>
                  <a:pt x="193" y="52"/>
                </a:lnTo>
                <a:lnTo>
                  <a:pt x="108" y="0"/>
                </a:lnTo>
                <a:lnTo>
                  <a:pt x="61" y="99"/>
                </a:lnTo>
                <a:lnTo>
                  <a:pt x="67" y="179"/>
                </a:lnTo>
                <a:lnTo>
                  <a:pt x="40" y="197"/>
                </a:lnTo>
                <a:lnTo>
                  <a:pt x="16" y="184"/>
                </a:lnTo>
                <a:lnTo>
                  <a:pt x="0" y="201"/>
                </a:lnTo>
                <a:close/>
              </a:path>
            </a:pathLst>
          </a:custGeom>
          <a:solidFill>
            <a:srgbClr val="FFFF00"/>
          </a:solidFill>
          <a:ln w="9525">
            <a:solidFill>
              <a:srgbClr val="000000"/>
            </a:solidFill>
            <a:round/>
            <a:headEnd/>
            <a:tailEnd/>
          </a:ln>
        </p:spPr>
        <p:txBody>
          <a:bodyPr/>
          <a:lstStyle/>
          <a:p>
            <a:endParaRPr lang="en-US" dirty="0"/>
          </a:p>
        </p:txBody>
      </p:sp>
      <p:sp>
        <p:nvSpPr>
          <p:cNvPr id="3110" name="Freeform 30"/>
          <p:cNvSpPr>
            <a:spLocks/>
          </p:cNvSpPr>
          <p:nvPr/>
        </p:nvSpPr>
        <p:spPr bwMode="auto">
          <a:xfrm>
            <a:off x="6734175" y="4149725"/>
            <a:ext cx="585788" cy="831850"/>
          </a:xfrm>
          <a:custGeom>
            <a:avLst/>
            <a:gdLst>
              <a:gd name="T0" fmla="*/ 0 w 262"/>
              <a:gd name="T1" fmla="*/ 2147483647 h 372"/>
              <a:gd name="T2" fmla="*/ 2147483647 w 262"/>
              <a:gd name="T3" fmla="*/ 2147483647 h 372"/>
              <a:gd name="T4" fmla="*/ 2147483647 w 262"/>
              <a:gd name="T5" fmla="*/ 2147483647 h 372"/>
              <a:gd name="T6" fmla="*/ 2147483647 w 262"/>
              <a:gd name="T7" fmla="*/ 0 h 372"/>
              <a:gd name="T8" fmla="*/ 2147483647 w 262"/>
              <a:gd name="T9" fmla="*/ 2147483647 h 372"/>
              <a:gd name="T10" fmla="*/ 2147483647 w 262"/>
              <a:gd name="T11" fmla="*/ 2147483647 h 372"/>
              <a:gd name="T12" fmla="*/ 2147483647 w 262"/>
              <a:gd name="T13" fmla="*/ 2147483647 h 372"/>
              <a:gd name="T14" fmla="*/ 2147483647 w 262"/>
              <a:gd name="T15" fmla="*/ 2147483647 h 372"/>
              <a:gd name="T16" fmla="*/ 2147483647 w 262"/>
              <a:gd name="T17" fmla="*/ 2147483647 h 372"/>
              <a:gd name="T18" fmla="*/ 2147483647 w 262"/>
              <a:gd name="T19" fmla="*/ 2147483647 h 372"/>
              <a:gd name="T20" fmla="*/ 2147483647 w 262"/>
              <a:gd name="T21" fmla="*/ 2147483647 h 372"/>
              <a:gd name="T22" fmla="*/ 2147483647 w 262"/>
              <a:gd name="T23" fmla="*/ 2147483647 h 372"/>
              <a:gd name="T24" fmla="*/ 0 w 262"/>
              <a:gd name="T25" fmla="*/ 2147483647 h 3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2"/>
              <a:gd name="T40" fmla="*/ 0 h 372"/>
              <a:gd name="T41" fmla="*/ 262 w 262"/>
              <a:gd name="T42" fmla="*/ 372 h 3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2" h="372">
                <a:moveTo>
                  <a:pt x="0" y="219"/>
                </a:moveTo>
                <a:lnTo>
                  <a:pt x="29" y="141"/>
                </a:lnTo>
                <a:lnTo>
                  <a:pt x="65" y="90"/>
                </a:lnTo>
                <a:lnTo>
                  <a:pt x="74" y="0"/>
                </a:lnTo>
                <a:lnTo>
                  <a:pt x="177" y="22"/>
                </a:lnTo>
                <a:lnTo>
                  <a:pt x="179" y="84"/>
                </a:lnTo>
                <a:lnTo>
                  <a:pt x="262" y="149"/>
                </a:lnTo>
                <a:lnTo>
                  <a:pt x="252" y="226"/>
                </a:lnTo>
                <a:lnTo>
                  <a:pt x="202" y="372"/>
                </a:lnTo>
                <a:lnTo>
                  <a:pt x="140" y="368"/>
                </a:lnTo>
                <a:lnTo>
                  <a:pt x="71" y="293"/>
                </a:lnTo>
                <a:lnTo>
                  <a:pt x="52" y="223"/>
                </a:lnTo>
                <a:lnTo>
                  <a:pt x="0" y="219"/>
                </a:lnTo>
                <a:close/>
              </a:path>
            </a:pathLst>
          </a:custGeom>
          <a:solidFill>
            <a:srgbClr val="D88100"/>
          </a:solidFill>
          <a:ln w="9525">
            <a:solidFill>
              <a:srgbClr val="000000"/>
            </a:solidFill>
            <a:round/>
            <a:headEnd/>
            <a:tailEnd/>
          </a:ln>
        </p:spPr>
        <p:txBody>
          <a:bodyPr/>
          <a:lstStyle/>
          <a:p>
            <a:endParaRPr lang="en-US" dirty="0"/>
          </a:p>
        </p:txBody>
      </p:sp>
      <p:sp>
        <p:nvSpPr>
          <p:cNvPr id="3111" name="Freeform 31"/>
          <p:cNvSpPr>
            <a:spLocks/>
          </p:cNvSpPr>
          <p:nvPr/>
        </p:nvSpPr>
        <p:spPr bwMode="auto">
          <a:xfrm>
            <a:off x="3655091" y="4816156"/>
            <a:ext cx="568325" cy="830263"/>
          </a:xfrm>
          <a:custGeom>
            <a:avLst/>
            <a:gdLst>
              <a:gd name="T0" fmla="*/ 0 w 337"/>
              <a:gd name="T1" fmla="*/ 2147483647 h 500"/>
              <a:gd name="T2" fmla="*/ 2147483647 w 337"/>
              <a:gd name="T3" fmla="*/ 2147483647 h 500"/>
              <a:gd name="T4" fmla="*/ 2147483647 w 337"/>
              <a:gd name="T5" fmla="*/ 2147483647 h 500"/>
              <a:gd name="T6" fmla="*/ 2147483647 w 337"/>
              <a:gd name="T7" fmla="*/ 2147483647 h 500"/>
              <a:gd name="T8" fmla="*/ 2147483647 w 337"/>
              <a:gd name="T9" fmla="*/ 2147483647 h 500"/>
              <a:gd name="T10" fmla="*/ 2147483647 w 337"/>
              <a:gd name="T11" fmla="*/ 0 h 500"/>
              <a:gd name="T12" fmla="*/ 2147483647 w 337"/>
              <a:gd name="T13" fmla="*/ 2147483647 h 500"/>
              <a:gd name="T14" fmla="*/ 2147483647 w 337"/>
              <a:gd name="T15" fmla="*/ 2147483647 h 500"/>
              <a:gd name="T16" fmla="*/ 2147483647 w 337"/>
              <a:gd name="T17" fmla="*/ 2147483647 h 500"/>
              <a:gd name="T18" fmla="*/ 2147483647 w 337"/>
              <a:gd name="T19" fmla="*/ 2147483647 h 500"/>
              <a:gd name="T20" fmla="*/ 2147483647 w 337"/>
              <a:gd name="T21" fmla="*/ 2147483647 h 500"/>
              <a:gd name="T22" fmla="*/ 2147483647 w 337"/>
              <a:gd name="T23" fmla="*/ 2147483647 h 500"/>
              <a:gd name="T24" fmla="*/ 2147483647 w 337"/>
              <a:gd name="T25" fmla="*/ 2147483647 h 500"/>
              <a:gd name="T26" fmla="*/ 0 w 337"/>
              <a:gd name="T27" fmla="*/ 2147483647 h 5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7"/>
              <a:gd name="T43" fmla="*/ 0 h 500"/>
              <a:gd name="T44" fmla="*/ 337 w 337"/>
              <a:gd name="T45" fmla="*/ 500 h 5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7" h="500">
                <a:moveTo>
                  <a:pt x="0" y="147"/>
                </a:moveTo>
                <a:lnTo>
                  <a:pt x="37" y="8"/>
                </a:lnTo>
                <a:lnTo>
                  <a:pt x="154" y="43"/>
                </a:lnTo>
                <a:lnTo>
                  <a:pt x="164" y="22"/>
                </a:lnTo>
                <a:lnTo>
                  <a:pt x="260" y="20"/>
                </a:lnTo>
                <a:lnTo>
                  <a:pt x="265" y="0"/>
                </a:lnTo>
                <a:lnTo>
                  <a:pt x="278" y="2"/>
                </a:lnTo>
                <a:lnTo>
                  <a:pt x="337" y="85"/>
                </a:lnTo>
                <a:lnTo>
                  <a:pt x="334" y="115"/>
                </a:lnTo>
                <a:lnTo>
                  <a:pt x="290" y="495"/>
                </a:lnTo>
                <a:lnTo>
                  <a:pt x="56" y="500"/>
                </a:lnTo>
                <a:lnTo>
                  <a:pt x="31" y="493"/>
                </a:lnTo>
                <a:lnTo>
                  <a:pt x="44" y="183"/>
                </a:lnTo>
                <a:lnTo>
                  <a:pt x="0" y="147"/>
                </a:lnTo>
                <a:close/>
              </a:path>
            </a:pathLst>
          </a:custGeom>
          <a:solidFill>
            <a:srgbClr val="99CC00"/>
          </a:solidFill>
          <a:ln w="9525">
            <a:solidFill>
              <a:srgbClr val="000000"/>
            </a:solidFill>
            <a:round/>
            <a:headEnd/>
            <a:tailEnd/>
          </a:ln>
        </p:spPr>
        <p:txBody>
          <a:bodyPr/>
          <a:lstStyle/>
          <a:p>
            <a:endParaRPr lang="en-US" dirty="0"/>
          </a:p>
        </p:txBody>
      </p:sp>
      <p:sp>
        <p:nvSpPr>
          <p:cNvPr id="3112" name="Freeform 32"/>
          <p:cNvSpPr>
            <a:spLocks/>
          </p:cNvSpPr>
          <p:nvPr/>
        </p:nvSpPr>
        <p:spPr bwMode="auto">
          <a:xfrm>
            <a:off x="7737242" y="3208709"/>
            <a:ext cx="452437" cy="457200"/>
          </a:xfrm>
          <a:custGeom>
            <a:avLst/>
            <a:gdLst>
              <a:gd name="T0" fmla="*/ 0 w 270"/>
              <a:gd name="T1" fmla="*/ 2147483647 h 274"/>
              <a:gd name="T2" fmla="*/ 2147483647 w 270"/>
              <a:gd name="T3" fmla="*/ 2147483647 h 274"/>
              <a:gd name="T4" fmla="*/ 2147483647 w 270"/>
              <a:gd name="T5" fmla="*/ 2147483647 h 274"/>
              <a:gd name="T6" fmla="*/ 2147483647 w 270"/>
              <a:gd name="T7" fmla="*/ 2147483647 h 274"/>
              <a:gd name="T8" fmla="*/ 2147483647 w 270"/>
              <a:gd name="T9" fmla="*/ 2147483647 h 274"/>
              <a:gd name="T10" fmla="*/ 2147483647 w 270"/>
              <a:gd name="T11" fmla="*/ 2147483647 h 274"/>
              <a:gd name="T12" fmla="*/ 2147483647 w 270"/>
              <a:gd name="T13" fmla="*/ 2147483647 h 274"/>
              <a:gd name="T14" fmla="*/ 2147483647 w 270"/>
              <a:gd name="T15" fmla="*/ 2147483647 h 274"/>
              <a:gd name="T16" fmla="*/ 2147483647 w 270"/>
              <a:gd name="T17" fmla="*/ 2147483647 h 274"/>
              <a:gd name="T18" fmla="*/ 2147483647 w 270"/>
              <a:gd name="T19" fmla="*/ 0 h 274"/>
              <a:gd name="T20" fmla="*/ 2147483647 w 270"/>
              <a:gd name="T21" fmla="*/ 2147483647 h 274"/>
              <a:gd name="T22" fmla="*/ 2147483647 w 270"/>
              <a:gd name="T23" fmla="*/ 2147483647 h 274"/>
              <a:gd name="T24" fmla="*/ 0 w 270"/>
              <a:gd name="T25" fmla="*/ 2147483647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274"/>
              <a:gd name="T41" fmla="*/ 270 w 270"/>
              <a:gd name="T42" fmla="*/ 274 h 2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274">
                <a:moveTo>
                  <a:pt x="0" y="219"/>
                </a:moveTo>
                <a:lnTo>
                  <a:pt x="9" y="229"/>
                </a:lnTo>
                <a:lnTo>
                  <a:pt x="60" y="197"/>
                </a:lnTo>
                <a:lnTo>
                  <a:pt x="77" y="236"/>
                </a:lnTo>
                <a:lnTo>
                  <a:pt x="186" y="264"/>
                </a:lnTo>
                <a:lnTo>
                  <a:pt x="240" y="274"/>
                </a:lnTo>
                <a:lnTo>
                  <a:pt x="236" y="244"/>
                </a:lnTo>
                <a:lnTo>
                  <a:pt x="254" y="184"/>
                </a:lnTo>
                <a:lnTo>
                  <a:pt x="270" y="177"/>
                </a:lnTo>
                <a:lnTo>
                  <a:pt x="183" y="0"/>
                </a:lnTo>
                <a:lnTo>
                  <a:pt x="48" y="66"/>
                </a:lnTo>
                <a:lnTo>
                  <a:pt x="19" y="122"/>
                </a:lnTo>
                <a:lnTo>
                  <a:pt x="0" y="219"/>
                </a:lnTo>
                <a:close/>
              </a:path>
            </a:pathLst>
          </a:custGeom>
          <a:solidFill>
            <a:schemeClr val="bg1">
              <a:lumMod val="75000"/>
            </a:schemeClr>
          </a:solidFill>
          <a:ln w="9525">
            <a:solidFill>
              <a:srgbClr val="000000"/>
            </a:solidFill>
            <a:round/>
            <a:headEnd/>
            <a:tailEnd/>
          </a:ln>
        </p:spPr>
        <p:txBody>
          <a:bodyPr/>
          <a:lstStyle/>
          <a:p>
            <a:endParaRPr lang="en-US" dirty="0"/>
          </a:p>
        </p:txBody>
      </p:sp>
      <p:sp>
        <p:nvSpPr>
          <p:cNvPr id="3113" name="Freeform 33"/>
          <p:cNvSpPr>
            <a:spLocks/>
          </p:cNvSpPr>
          <p:nvPr/>
        </p:nvSpPr>
        <p:spPr bwMode="auto">
          <a:xfrm>
            <a:off x="8231189" y="4441826"/>
            <a:ext cx="592137" cy="619125"/>
          </a:xfrm>
          <a:custGeom>
            <a:avLst/>
            <a:gdLst>
              <a:gd name="T0" fmla="*/ 0 w 348"/>
              <a:gd name="T1" fmla="*/ 2147483647 h 372"/>
              <a:gd name="T2" fmla="*/ 2147483647 w 348"/>
              <a:gd name="T3" fmla="*/ 2147483647 h 372"/>
              <a:gd name="T4" fmla="*/ 2147483647 w 348"/>
              <a:gd name="T5" fmla="*/ 2147483647 h 372"/>
              <a:gd name="T6" fmla="*/ 2147483647 w 348"/>
              <a:gd name="T7" fmla="*/ 0 h 372"/>
              <a:gd name="T8" fmla="*/ 2147483647 w 348"/>
              <a:gd name="T9" fmla="*/ 2147483647 h 372"/>
              <a:gd name="T10" fmla="*/ 2147483647 w 348"/>
              <a:gd name="T11" fmla="*/ 2147483647 h 372"/>
              <a:gd name="T12" fmla="*/ 2147483647 w 348"/>
              <a:gd name="T13" fmla="*/ 2147483647 h 372"/>
              <a:gd name="T14" fmla="*/ 2147483647 w 348"/>
              <a:gd name="T15" fmla="*/ 2147483647 h 372"/>
              <a:gd name="T16" fmla="*/ 2147483647 w 348"/>
              <a:gd name="T17" fmla="*/ 2147483647 h 372"/>
              <a:gd name="T18" fmla="*/ 2147483647 w 348"/>
              <a:gd name="T19" fmla="*/ 2147483647 h 372"/>
              <a:gd name="T20" fmla="*/ 2147483647 w 348"/>
              <a:gd name="T21" fmla="*/ 2147483647 h 372"/>
              <a:gd name="T22" fmla="*/ 2147483647 w 348"/>
              <a:gd name="T23" fmla="*/ 2147483647 h 372"/>
              <a:gd name="T24" fmla="*/ 2147483647 w 348"/>
              <a:gd name="T25" fmla="*/ 2147483647 h 372"/>
              <a:gd name="T26" fmla="*/ 2147483647 w 348"/>
              <a:gd name="T27" fmla="*/ 2147483647 h 372"/>
              <a:gd name="T28" fmla="*/ 2147483647 w 348"/>
              <a:gd name="T29" fmla="*/ 2147483647 h 372"/>
              <a:gd name="T30" fmla="*/ 2147483647 w 348"/>
              <a:gd name="T31" fmla="*/ 2147483647 h 372"/>
              <a:gd name="T32" fmla="*/ 2147483647 w 348"/>
              <a:gd name="T33" fmla="*/ 2147483647 h 372"/>
              <a:gd name="T34" fmla="*/ 2147483647 w 348"/>
              <a:gd name="T35" fmla="*/ 2147483647 h 372"/>
              <a:gd name="T36" fmla="*/ 2147483647 w 348"/>
              <a:gd name="T37" fmla="*/ 2147483647 h 372"/>
              <a:gd name="T38" fmla="*/ 2147483647 w 348"/>
              <a:gd name="T39" fmla="*/ 2147483647 h 372"/>
              <a:gd name="T40" fmla="*/ 0 w 348"/>
              <a:gd name="T41" fmla="*/ 2147483647 h 3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8"/>
              <a:gd name="T64" fmla="*/ 0 h 372"/>
              <a:gd name="T65" fmla="*/ 348 w 348"/>
              <a:gd name="T66" fmla="*/ 372 h 3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8" h="372">
                <a:moveTo>
                  <a:pt x="0" y="189"/>
                </a:moveTo>
                <a:lnTo>
                  <a:pt x="8" y="90"/>
                </a:lnTo>
                <a:lnTo>
                  <a:pt x="38" y="79"/>
                </a:lnTo>
                <a:lnTo>
                  <a:pt x="118" y="0"/>
                </a:lnTo>
                <a:lnTo>
                  <a:pt x="234" y="5"/>
                </a:lnTo>
                <a:lnTo>
                  <a:pt x="245" y="13"/>
                </a:lnTo>
                <a:lnTo>
                  <a:pt x="252" y="50"/>
                </a:lnTo>
                <a:lnTo>
                  <a:pt x="315" y="72"/>
                </a:lnTo>
                <a:lnTo>
                  <a:pt x="338" y="89"/>
                </a:lnTo>
                <a:lnTo>
                  <a:pt x="348" y="122"/>
                </a:lnTo>
                <a:lnTo>
                  <a:pt x="300" y="229"/>
                </a:lnTo>
                <a:lnTo>
                  <a:pt x="313" y="254"/>
                </a:lnTo>
                <a:lnTo>
                  <a:pt x="319" y="367"/>
                </a:lnTo>
                <a:lnTo>
                  <a:pt x="285" y="372"/>
                </a:lnTo>
                <a:lnTo>
                  <a:pt x="176" y="326"/>
                </a:lnTo>
                <a:lnTo>
                  <a:pt x="166" y="306"/>
                </a:lnTo>
                <a:lnTo>
                  <a:pt x="52" y="315"/>
                </a:lnTo>
                <a:lnTo>
                  <a:pt x="78" y="285"/>
                </a:lnTo>
                <a:lnTo>
                  <a:pt x="77" y="242"/>
                </a:lnTo>
                <a:lnTo>
                  <a:pt x="46" y="205"/>
                </a:lnTo>
                <a:lnTo>
                  <a:pt x="0" y="189"/>
                </a:lnTo>
                <a:close/>
              </a:path>
            </a:pathLst>
          </a:custGeom>
          <a:solidFill>
            <a:srgbClr val="FFCC99"/>
          </a:solidFill>
          <a:ln w="9525">
            <a:solidFill>
              <a:srgbClr val="000000"/>
            </a:solidFill>
            <a:round/>
            <a:headEnd/>
            <a:tailEnd/>
          </a:ln>
        </p:spPr>
        <p:txBody>
          <a:bodyPr/>
          <a:lstStyle/>
          <a:p>
            <a:endParaRPr lang="en-US" dirty="0"/>
          </a:p>
        </p:txBody>
      </p:sp>
      <p:sp>
        <p:nvSpPr>
          <p:cNvPr id="3114" name="Freeform 34"/>
          <p:cNvSpPr>
            <a:spLocks/>
          </p:cNvSpPr>
          <p:nvPr/>
        </p:nvSpPr>
        <p:spPr bwMode="auto">
          <a:xfrm>
            <a:off x="6632575" y="5221288"/>
            <a:ext cx="407988" cy="444500"/>
          </a:xfrm>
          <a:custGeom>
            <a:avLst/>
            <a:gdLst>
              <a:gd name="T0" fmla="*/ 0 w 241"/>
              <a:gd name="T1" fmla="*/ 2147483647 h 264"/>
              <a:gd name="T2" fmla="*/ 2147483647 w 241"/>
              <a:gd name="T3" fmla="*/ 2147483647 h 264"/>
              <a:gd name="T4" fmla="*/ 2147483647 w 241"/>
              <a:gd name="T5" fmla="*/ 2147483647 h 264"/>
              <a:gd name="T6" fmla="*/ 2147483647 w 241"/>
              <a:gd name="T7" fmla="*/ 2147483647 h 264"/>
              <a:gd name="T8" fmla="*/ 2147483647 w 241"/>
              <a:gd name="T9" fmla="*/ 2147483647 h 264"/>
              <a:gd name="T10" fmla="*/ 2147483647 w 241"/>
              <a:gd name="T11" fmla="*/ 2147483647 h 264"/>
              <a:gd name="T12" fmla="*/ 2147483647 w 241"/>
              <a:gd name="T13" fmla="*/ 2147483647 h 264"/>
              <a:gd name="T14" fmla="*/ 2147483647 w 241"/>
              <a:gd name="T15" fmla="*/ 0 h 264"/>
              <a:gd name="T16" fmla="*/ 2147483647 w 241"/>
              <a:gd name="T17" fmla="*/ 2147483647 h 264"/>
              <a:gd name="T18" fmla="*/ 0 w 241"/>
              <a:gd name="T19" fmla="*/ 2147483647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264"/>
              <a:gd name="T32" fmla="*/ 241 w 241"/>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264">
                <a:moveTo>
                  <a:pt x="0" y="263"/>
                </a:moveTo>
                <a:lnTo>
                  <a:pt x="7" y="264"/>
                </a:lnTo>
                <a:lnTo>
                  <a:pt x="241" y="262"/>
                </a:lnTo>
                <a:lnTo>
                  <a:pt x="192" y="168"/>
                </a:lnTo>
                <a:lnTo>
                  <a:pt x="200" y="132"/>
                </a:lnTo>
                <a:lnTo>
                  <a:pt x="161" y="33"/>
                </a:lnTo>
                <a:lnTo>
                  <a:pt x="127" y="67"/>
                </a:lnTo>
                <a:lnTo>
                  <a:pt x="56" y="0"/>
                </a:lnTo>
                <a:lnTo>
                  <a:pt x="43" y="45"/>
                </a:lnTo>
                <a:lnTo>
                  <a:pt x="0" y="263"/>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115" name="Freeform 35"/>
          <p:cNvSpPr>
            <a:spLocks/>
          </p:cNvSpPr>
          <p:nvPr/>
        </p:nvSpPr>
        <p:spPr bwMode="auto">
          <a:xfrm>
            <a:off x="2876551" y="4206876"/>
            <a:ext cx="695325" cy="657225"/>
          </a:xfrm>
          <a:custGeom>
            <a:avLst/>
            <a:gdLst>
              <a:gd name="T0" fmla="*/ 0 w 413"/>
              <a:gd name="T1" fmla="*/ 2147483647 h 393"/>
              <a:gd name="T2" fmla="*/ 2147483647 w 413"/>
              <a:gd name="T3" fmla="*/ 2147483647 h 393"/>
              <a:gd name="T4" fmla="*/ 2147483647 w 413"/>
              <a:gd name="T5" fmla="*/ 2147483647 h 393"/>
              <a:gd name="T6" fmla="*/ 2147483647 w 413"/>
              <a:gd name="T7" fmla="*/ 2147483647 h 393"/>
              <a:gd name="T8" fmla="*/ 2147483647 w 413"/>
              <a:gd name="T9" fmla="*/ 2147483647 h 393"/>
              <a:gd name="T10" fmla="*/ 2147483647 w 413"/>
              <a:gd name="T11" fmla="*/ 2147483647 h 393"/>
              <a:gd name="T12" fmla="*/ 2147483647 w 413"/>
              <a:gd name="T13" fmla="*/ 2147483647 h 393"/>
              <a:gd name="T14" fmla="*/ 2147483647 w 413"/>
              <a:gd name="T15" fmla="*/ 2147483647 h 393"/>
              <a:gd name="T16" fmla="*/ 2147483647 w 413"/>
              <a:gd name="T17" fmla="*/ 2147483647 h 393"/>
              <a:gd name="T18" fmla="*/ 2147483647 w 413"/>
              <a:gd name="T19" fmla="*/ 2147483647 h 393"/>
              <a:gd name="T20" fmla="*/ 2147483647 w 413"/>
              <a:gd name="T21" fmla="*/ 2147483647 h 393"/>
              <a:gd name="T22" fmla="*/ 2147483647 w 413"/>
              <a:gd name="T23" fmla="*/ 2147483647 h 393"/>
              <a:gd name="T24" fmla="*/ 2147483647 w 413"/>
              <a:gd name="T25" fmla="*/ 2147483647 h 393"/>
              <a:gd name="T26" fmla="*/ 2147483647 w 413"/>
              <a:gd name="T27" fmla="*/ 2147483647 h 393"/>
              <a:gd name="T28" fmla="*/ 2147483647 w 413"/>
              <a:gd name="T29" fmla="*/ 2147483647 h 393"/>
              <a:gd name="T30" fmla="*/ 2147483647 w 413"/>
              <a:gd name="T31" fmla="*/ 2147483647 h 393"/>
              <a:gd name="T32" fmla="*/ 2147483647 w 413"/>
              <a:gd name="T33" fmla="*/ 2147483647 h 393"/>
              <a:gd name="T34" fmla="*/ 2147483647 w 413"/>
              <a:gd name="T35" fmla="*/ 0 h 393"/>
              <a:gd name="T36" fmla="*/ 2147483647 w 413"/>
              <a:gd name="T37" fmla="*/ 2147483647 h 393"/>
              <a:gd name="T38" fmla="*/ 2147483647 w 413"/>
              <a:gd name="T39" fmla="*/ 2147483647 h 393"/>
              <a:gd name="T40" fmla="*/ 2147483647 w 413"/>
              <a:gd name="T41" fmla="*/ 2147483647 h 393"/>
              <a:gd name="T42" fmla="*/ 0 w 413"/>
              <a:gd name="T43" fmla="*/ 2147483647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3"/>
              <a:gd name="T67" fmla="*/ 0 h 393"/>
              <a:gd name="T68" fmla="*/ 413 w 413"/>
              <a:gd name="T69" fmla="*/ 393 h 3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3" h="393">
                <a:moveTo>
                  <a:pt x="0" y="98"/>
                </a:moveTo>
                <a:lnTo>
                  <a:pt x="19" y="136"/>
                </a:lnTo>
                <a:lnTo>
                  <a:pt x="56" y="149"/>
                </a:lnTo>
                <a:lnTo>
                  <a:pt x="56" y="195"/>
                </a:lnTo>
                <a:lnTo>
                  <a:pt x="111" y="275"/>
                </a:lnTo>
                <a:lnTo>
                  <a:pt x="119" y="312"/>
                </a:lnTo>
                <a:lnTo>
                  <a:pt x="113" y="393"/>
                </a:lnTo>
                <a:lnTo>
                  <a:pt x="202" y="352"/>
                </a:lnTo>
                <a:lnTo>
                  <a:pt x="217" y="308"/>
                </a:lnTo>
                <a:lnTo>
                  <a:pt x="413" y="159"/>
                </a:lnTo>
                <a:lnTo>
                  <a:pt x="374" y="156"/>
                </a:lnTo>
                <a:lnTo>
                  <a:pt x="372" y="118"/>
                </a:lnTo>
                <a:lnTo>
                  <a:pt x="339" y="129"/>
                </a:lnTo>
                <a:lnTo>
                  <a:pt x="326" y="119"/>
                </a:lnTo>
                <a:lnTo>
                  <a:pt x="307" y="95"/>
                </a:lnTo>
                <a:lnTo>
                  <a:pt x="322" y="61"/>
                </a:lnTo>
                <a:lnTo>
                  <a:pt x="291" y="71"/>
                </a:lnTo>
                <a:lnTo>
                  <a:pt x="263" y="0"/>
                </a:lnTo>
                <a:lnTo>
                  <a:pt x="234" y="24"/>
                </a:lnTo>
                <a:lnTo>
                  <a:pt x="213" y="28"/>
                </a:lnTo>
                <a:lnTo>
                  <a:pt x="184" y="57"/>
                </a:lnTo>
                <a:lnTo>
                  <a:pt x="0" y="98"/>
                </a:lnTo>
                <a:close/>
              </a:path>
            </a:pathLst>
          </a:custGeom>
          <a:gradFill rotWithShape="0">
            <a:gsLst>
              <a:gs pos="0">
                <a:srgbClr val="8B0000"/>
              </a:gs>
              <a:gs pos="100000">
                <a:srgbClr val="B00000"/>
              </a:gs>
            </a:gsLst>
            <a:lin ang="18900000" scaled="1"/>
          </a:gradFill>
          <a:ln w="9525">
            <a:solidFill>
              <a:srgbClr val="000000"/>
            </a:solidFill>
            <a:round/>
            <a:headEnd/>
            <a:tailEnd/>
          </a:ln>
        </p:spPr>
        <p:txBody>
          <a:bodyPr/>
          <a:lstStyle/>
          <a:p>
            <a:endParaRPr lang="en-US" dirty="0"/>
          </a:p>
        </p:txBody>
      </p:sp>
      <p:sp>
        <p:nvSpPr>
          <p:cNvPr id="3116" name="Freeform 36"/>
          <p:cNvSpPr>
            <a:spLocks/>
          </p:cNvSpPr>
          <p:nvPr/>
        </p:nvSpPr>
        <p:spPr bwMode="auto">
          <a:xfrm>
            <a:off x="6246814" y="5149851"/>
            <a:ext cx="460375" cy="519113"/>
          </a:xfrm>
          <a:custGeom>
            <a:avLst/>
            <a:gdLst>
              <a:gd name="T0" fmla="*/ 2147483647 w 274"/>
              <a:gd name="T1" fmla="*/ 2147483647 h 312"/>
              <a:gd name="T2" fmla="*/ 2147483647 w 274"/>
              <a:gd name="T3" fmla="*/ 2147483647 h 312"/>
              <a:gd name="T4" fmla="*/ 2147483647 w 274"/>
              <a:gd name="T5" fmla="*/ 2147483647 h 312"/>
              <a:gd name="T6" fmla="*/ 2147483647 w 274"/>
              <a:gd name="T7" fmla="*/ 2147483647 h 312"/>
              <a:gd name="T8" fmla="*/ 2147483647 w 274"/>
              <a:gd name="T9" fmla="*/ 2147483647 h 312"/>
              <a:gd name="T10" fmla="*/ 2147483647 w 274"/>
              <a:gd name="T11" fmla="*/ 2147483647 h 312"/>
              <a:gd name="T12" fmla="*/ 2147483647 w 274"/>
              <a:gd name="T13" fmla="*/ 0 h 312"/>
              <a:gd name="T14" fmla="*/ 2147483647 w 274"/>
              <a:gd name="T15" fmla="*/ 2147483647 h 312"/>
              <a:gd name="T16" fmla="*/ 2147483647 w 274"/>
              <a:gd name="T17" fmla="*/ 2147483647 h 312"/>
              <a:gd name="T18" fmla="*/ 2147483647 w 274"/>
              <a:gd name="T19" fmla="*/ 2147483647 h 312"/>
              <a:gd name="T20" fmla="*/ 2147483647 w 274"/>
              <a:gd name="T21" fmla="*/ 2147483647 h 312"/>
              <a:gd name="T22" fmla="*/ 2147483647 w 274"/>
              <a:gd name="T23" fmla="*/ 2147483647 h 312"/>
              <a:gd name="T24" fmla="*/ 2147483647 w 274"/>
              <a:gd name="T25" fmla="*/ 2147483647 h 312"/>
              <a:gd name="T26" fmla="*/ 2147483647 w 274"/>
              <a:gd name="T27" fmla="*/ 2147483647 h 312"/>
              <a:gd name="T28" fmla="*/ 0 w 274"/>
              <a:gd name="T29" fmla="*/ 2147483647 h 312"/>
              <a:gd name="T30" fmla="*/ 2147483647 w 274"/>
              <a:gd name="T31" fmla="*/ 2147483647 h 3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312"/>
              <a:gd name="T50" fmla="*/ 274 w 274"/>
              <a:gd name="T51" fmla="*/ 312 h 3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312">
                <a:moveTo>
                  <a:pt x="2" y="117"/>
                </a:moveTo>
                <a:lnTo>
                  <a:pt x="6" y="55"/>
                </a:lnTo>
                <a:lnTo>
                  <a:pt x="20" y="50"/>
                </a:lnTo>
                <a:lnTo>
                  <a:pt x="18" y="69"/>
                </a:lnTo>
                <a:lnTo>
                  <a:pt x="30" y="74"/>
                </a:lnTo>
                <a:lnTo>
                  <a:pt x="65" y="55"/>
                </a:lnTo>
                <a:lnTo>
                  <a:pt x="96" y="0"/>
                </a:lnTo>
                <a:lnTo>
                  <a:pt x="258" y="15"/>
                </a:lnTo>
                <a:lnTo>
                  <a:pt x="245" y="31"/>
                </a:lnTo>
                <a:lnTo>
                  <a:pt x="274" y="88"/>
                </a:lnTo>
                <a:lnTo>
                  <a:pt x="231" y="306"/>
                </a:lnTo>
                <a:lnTo>
                  <a:pt x="113" y="312"/>
                </a:lnTo>
                <a:lnTo>
                  <a:pt x="63" y="240"/>
                </a:lnTo>
                <a:lnTo>
                  <a:pt x="74" y="206"/>
                </a:lnTo>
                <a:lnTo>
                  <a:pt x="0" y="145"/>
                </a:lnTo>
                <a:lnTo>
                  <a:pt x="2" y="117"/>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117" name="Freeform 37"/>
          <p:cNvSpPr>
            <a:spLocks/>
          </p:cNvSpPr>
          <p:nvPr/>
        </p:nvSpPr>
        <p:spPr bwMode="auto">
          <a:xfrm>
            <a:off x="4052889" y="3573463"/>
            <a:ext cx="700087" cy="608012"/>
          </a:xfrm>
          <a:custGeom>
            <a:avLst/>
            <a:gdLst>
              <a:gd name="T0" fmla="*/ 0 w 415"/>
              <a:gd name="T1" fmla="*/ 2147483647 h 361"/>
              <a:gd name="T2" fmla="*/ 2147483647 w 415"/>
              <a:gd name="T3" fmla="*/ 2147483647 h 361"/>
              <a:gd name="T4" fmla="*/ 2147483647 w 415"/>
              <a:gd name="T5" fmla="*/ 2147483647 h 361"/>
              <a:gd name="T6" fmla="*/ 2147483647 w 415"/>
              <a:gd name="T7" fmla="*/ 2147483647 h 361"/>
              <a:gd name="T8" fmla="*/ 2147483647 w 415"/>
              <a:gd name="T9" fmla="*/ 2147483647 h 361"/>
              <a:gd name="T10" fmla="*/ 2147483647 w 415"/>
              <a:gd name="T11" fmla="*/ 2147483647 h 361"/>
              <a:gd name="T12" fmla="*/ 2147483647 w 415"/>
              <a:gd name="T13" fmla="*/ 2147483647 h 361"/>
              <a:gd name="T14" fmla="*/ 2147483647 w 415"/>
              <a:gd name="T15" fmla="*/ 2147483647 h 361"/>
              <a:gd name="T16" fmla="*/ 2147483647 w 415"/>
              <a:gd name="T17" fmla="*/ 2147483647 h 361"/>
              <a:gd name="T18" fmla="*/ 2147483647 w 415"/>
              <a:gd name="T19" fmla="*/ 2147483647 h 361"/>
              <a:gd name="T20" fmla="*/ 2147483647 w 415"/>
              <a:gd name="T21" fmla="*/ 0 h 361"/>
              <a:gd name="T22" fmla="*/ 2147483647 w 415"/>
              <a:gd name="T23" fmla="*/ 2147483647 h 361"/>
              <a:gd name="T24" fmla="*/ 2147483647 w 415"/>
              <a:gd name="T25" fmla="*/ 2147483647 h 361"/>
              <a:gd name="T26" fmla="*/ 2147483647 w 415"/>
              <a:gd name="T27" fmla="*/ 2147483647 h 361"/>
              <a:gd name="T28" fmla="*/ 2147483647 w 415"/>
              <a:gd name="T29" fmla="*/ 2147483647 h 361"/>
              <a:gd name="T30" fmla="*/ 2147483647 w 415"/>
              <a:gd name="T31" fmla="*/ 2147483647 h 361"/>
              <a:gd name="T32" fmla="*/ 2147483647 w 415"/>
              <a:gd name="T33" fmla="*/ 2147483647 h 361"/>
              <a:gd name="T34" fmla="*/ 2147483647 w 415"/>
              <a:gd name="T35" fmla="*/ 2147483647 h 361"/>
              <a:gd name="T36" fmla="*/ 2147483647 w 415"/>
              <a:gd name="T37" fmla="*/ 2147483647 h 361"/>
              <a:gd name="T38" fmla="*/ 2147483647 w 415"/>
              <a:gd name="T39" fmla="*/ 2147483647 h 361"/>
              <a:gd name="T40" fmla="*/ 2147483647 w 415"/>
              <a:gd name="T41" fmla="*/ 2147483647 h 361"/>
              <a:gd name="T42" fmla="*/ 2147483647 w 415"/>
              <a:gd name="T43" fmla="*/ 2147483647 h 361"/>
              <a:gd name="T44" fmla="*/ 2147483647 w 415"/>
              <a:gd name="T45" fmla="*/ 2147483647 h 361"/>
              <a:gd name="T46" fmla="*/ 2147483647 w 415"/>
              <a:gd name="T47" fmla="*/ 2147483647 h 361"/>
              <a:gd name="T48" fmla="*/ 2147483647 w 415"/>
              <a:gd name="T49" fmla="*/ 2147483647 h 361"/>
              <a:gd name="T50" fmla="*/ 0 w 415"/>
              <a:gd name="T51" fmla="*/ 2147483647 h 3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5"/>
              <a:gd name="T79" fmla="*/ 0 h 361"/>
              <a:gd name="T80" fmla="*/ 415 w 415"/>
              <a:gd name="T81" fmla="*/ 361 h 3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5" h="361">
                <a:moveTo>
                  <a:pt x="0" y="246"/>
                </a:moveTo>
                <a:lnTo>
                  <a:pt x="22" y="186"/>
                </a:lnTo>
                <a:lnTo>
                  <a:pt x="88" y="169"/>
                </a:lnTo>
                <a:lnTo>
                  <a:pt x="88" y="152"/>
                </a:lnTo>
                <a:lnTo>
                  <a:pt x="58" y="116"/>
                </a:lnTo>
                <a:lnTo>
                  <a:pt x="71" y="37"/>
                </a:lnTo>
                <a:lnTo>
                  <a:pt x="122" y="72"/>
                </a:lnTo>
                <a:lnTo>
                  <a:pt x="171" y="92"/>
                </a:lnTo>
                <a:lnTo>
                  <a:pt x="214" y="136"/>
                </a:lnTo>
                <a:lnTo>
                  <a:pt x="271" y="29"/>
                </a:lnTo>
                <a:lnTo>
                  <a:pt x="305" y="0"/>
                </a:lnTo>
                <a:lnTo>
                  <a:pt x="310" y="38"/>
                </a:lnTo>
                <a:lnTo>
                  <a:pt x="349" y="31"/>
                </a:lnTo>
                <a:lnTo>
                  <a:pt x="358" y="49"/>
                </a:lnTo>
                <a:lnTo>
                  <a:pt x="349" y="85"/>
                </a:lnTo>
                <a:lnTo>
                  <a:pt x="378" y="87"/>
                </a:lnTo>
                <a:lnTo>
                  <a:pt x="415" y="146"/>
                </a:lnTo>
                <a:lnTo>
                  <a:pt x="412" y="190"/>
                </a:lnTo>
                <a:lnTo>
                  <a:pt x="389" y="219"/>
                </a:lnTo>
                <a:lnTo>
                  <a:pt x="413" y="243"/>
                </a:lnTo>
                <a:lnTo>
                  <a:pt x="402" y="265"/>
                </a:lnTo>
                <a:lnTo>
                  <a:pt x="337" y="304"/>
                </a:lnTo>
                <a:lnTo>
                  <a:pt x="317" y="298"/>
                </a:lnTo>
                <a:lnTo>
                  <a:pt x="257" y="361"/>
                </a:lnTo>
                <a:lnTo>
                  <a:pt x="211" y="357"/>
                </a:lnTo>
                <a:lnTo>
                  <a:pt x="0" y="246"/>
                </a:lnTo>
                <a:close/>
              </a:path>
            </a:pathLst>
          </a:custGeom>
          <a:solidFill>
            <a:schemeClr val="accent1"/>
          </a:solidFill>
          <a:ln w="9525">
            <a:solidFill>
              <a:srgbClr val="000000"/>
            </a:solidFill>
            <a:round/>
            <a:headEnd/>
            <a:tailEnd/>
          </a:ln>
        </p:spPr>
        <p:txBody>
          <a:bodyPr/>
          <a:lstStyle/>
          <a:p>
            <a:endParaRPr lang="en-US" dirty="0"/>
          </a:p>
        </p:txBody>
      </p:sp>
      <p:sp>
        <p:nvSpPr>
          <p:cNvPr id="23590" name="Freeform 38"/>
          <p:cNvSpPr>
            <a:spLocks/>
          </p:cNvSpPr>
          <p:nvPr/>
        </p:nvSpPr>
        <p:spPr bwMode="auto">
          <a:xfrm>
            <a:off x="5210175" y="4510758"/>
            <a:ext cx="476250" cy="472408"/>
          </a:xfrm>
          <a:custGeom>
            <a:avLst/>
            <a:gdLst/>
            <a:ahLst/>
            <a:cxnLst>
              <a:cxn ang="0">
                <a:pos x="0" y="12"/>
              </a:cxn>
              <a:cxn ang="0">
                <a:pos x="43" y="161"/>
              </a:cxn>
              <a:cxn ang="0">
                <a:pos x="122" y="250"/>
              </a:cxn>
              <a:cxn ang="0">
                <a:pos x="164" y="221"/>
              </a:cxn>
              <a:cxn ang="0">
                <a:pos x="189" y="255"/>
              </a:cxn>
              <a:cxn ang="0">
                <a:pos x="241" y="266"/>
              </a:cxn>
              <a:cxn ang="0">
                <a:pos x="263" y="271"/>
              </a:cxn>
              <a:cxn ang="0">
                <a:pos x="284" y="159"/>
              </a:cxn>
              <a:cxn ang="0">
                <a:pos x="284" y="115"/>
              </a:cxn>
              <a:cxn ang="0">
                <a:pos x="207" y="0"/>
              </a:cxn>
              <a:cxn ang="0">
                <a:pos x="0" y="12"/>
              </a:cxn>
            </a:cxnLst>
            <a:rect l="0" t="0" r="r" b="b"/>
            <a:pathLst>
              <a:path w="284" h="271">
                <a:moveTo>
                  <a:pt x="0" y="12"/>
                </a:moveTo>
                <a:lnTo>
                  <a:pt x="43" y="161"/>
                </a:lnTo>
                <a:lnTo>
                  <a:pt x="122" y="250"/>
                </a:lnTo>
                <a:lnTo>
                  <a:pt x="164" y="221"/>
                </a:lnTo>
                <a:lnTo>
                  <a:pt x="189" y="255"/>
                </a:lnTo>
                <a:lnTo>
                  <a:pt x="241" y="266"/>
                </a:lnTo>
                <a:lnTo>
                  <a:pt x="263" y="271"/>
                </a:lnTo>
                <a:lnTo>
                  <a:pt x="284" y="159"/>
                </a:lnTo>
                <a:lnTo>
                  <a:pt x="284" y="115"/>
                </a:lnTo>
                <a:lnTo>
                  <a:pt x="207" y="0"/>
                </a:lnTo>
                <a:lnTo>
                  <a:pt x="0" y="12"/>
                </a:lnTo>
                <a:close/>
              </a:path>
            </a:pathLst>
          </a:custGeom>
          <a:solidFill>
            <a:srgbClr val="FFFF00"/>
          </a:solidFill>
          <a:ln w="9525">
            <a:solidFill>
              <a:srgbClr val="000000"/>
            </a:solidFill>
            <a:prstDash val="solid"/>
            <a:round/>
            <a:headEnd/>
            <a:tailEnd/>
          </a:ln>
        </p:spPr>
        <p:txBody>
          <a:bodyPr/>
          <a:lstStyle/>
          <a:p>
            <a:pPr>
              <a:defRPr/>
            </a:pPr>
            <a:endParaRPr lang="en-US" dirty="0"/>
          </a:p>
        </p:txBody>
      </p:sp>
      <p:sp>
        <p:nvSpPr>
          <p:cNvPr id="3121" name="Freeform 39"/>
          <p:cNvSpPr>
            <a:spLocks/>
          </p:cNvSpPr>
          <p:nvPr/>
        </p:nvSpPr>
        <p:spPr bwMode="auto">
          <a:xfrm>
            <a:off x="8972551" y="2930526"/>
            <a:ext cx="498475" cy="430213"/>
          </a:xfrm>
          <a:custGeom>
            <a:avLst/>
            <a:gdLst>
              <a:gd name="T0" fmla="*/ 0 w 293"/>
              <a:gd name="T1" fmla="*/ 2147483647 h 255"/>
              <a:gd name="T2" fmla="*/ 2147483647 w 293"/>
              <a:gd name="T3" fmla="*/ 2147483647 h 255"/>
              <a:gd name="T4" fmla="*/ 2147483647 w 293"/>
              <a:gd name="T5" fmla="*/ 2147483647 h 255"/>
              <a:gd name="T6" fmla="*/ 2147483647 w 293"/>
              <a:gd name="T7" fmla="*/ 2147483647 h 255"/>
              <a:gd name="T8" fmla="*/ 2147483647 w 293"/>
              <a:gd name="T9" fmla="*/ 2147483647 h 255"/>
              <a:gd name="T10" fmla="*/ 2147483647 w 293"/>
              <a:gd name="T11" fmla="*/ 0 h 255"/>
              <a:gd name="T12" fmla="*/ 2147483647 w 293"/>
              <a:gd name="T13" fmla="*/ 2147483647 h 255"/>
              <a:gd name="T14" fmla="*/ 2147483647 w 293"/>
              <a:gd name="T15" fmla="*/ 2147483647 h 255"/>
              <a:gd name="T16" fmla="*/ 2147483647 w 293"/>
              <a:gd name="T17" fmla="*/ 2147483647 h 255"/>
              <a:gd name="T18" fmla="*/ 2147483647 w 293"/>
              <a:gd name="T19" fmla="*/ 2147483647 h 255"/>
              <a:gd name="T20" fmla="*/ 2147483647 w 293"/>
              <a:gd name="T21" fmla="*/ 2147483647 h 255"/>
              <a:gd name="T22" fmla="*/ 2147483647 w 293"/>
              <a:gd name="T23" fmla="*/ 2147483647 h 255"/>
              <a:gd name="T24" fmla="*/ 2147483647 w 293"/>
              <a:gd name="T25" fmla="*/ 2147483647 h 255"/>
              <a:gd name="T26" fmla="*/ 2147483647 w 293"/>
              <a:gd name="T27" fmla="*/ 2147483647 h 255"/>
              <a:gd name="T28" fmla="*/ 2147483647 w 293"/>
              <a:gd name="T29" fmla="*/ 2147483647 h 255"/>
              <a:gd name="T30" fmla="*/ 2147483647 w 293"/>
              <a:gd name="T31" fmla="*/ 2147483647 h 255"/>
              <a:gd name="T32" fmla="*/ 0 w 293"/>
              <a:gd name="T33" fmla="*/ 2147483647 h 2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3"/>
              <a:gd name="T52" fmla="*/ 0 h 255"/>
              <a:gd name="T53" fmla="*/ 293 w 293"/>
              <a:gd name="T54" fmla="*/ 255 h 2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3" h="255">
                <a:moveTo>
                  <a:pt x="0" y="212"/>
                </a:moveTo>
                <a:lnTo>
                  <a:pt x="6" y="181"/>
                </a:lnTo>
                <a:lnTo>
                  <a:pt x="63" y="117"/>
                </a:lnTo>
                <a:lnTo>
                  <a:pt x="46" y="105"/>
                </a:lnTo>
                <a:lnTo>
                  <a:pt x="47" y="58"/>
                </a:lnTo>
                <a:lnTo>
                  <a:pt x="86" y="0"/>
                </a:lnTo>
                <a:lnTo>
                  <a:pt x="111" y="12"/>
                </a:lnTo>
                <a:lnTo>
                  <a:pt x="113" y="24"/>
                </a:lnTo>
                <a:lnTo>
                  <a:pt x="158" y="28"/>
                </a:lnTo>
                <a:lnTo>
                  <a:pt x="178" y="76"/>
                </a:lnTo>
                <a:lnTo>
                  <a:pt x="189" y="63"/>
                </a:lnTo>
                <a:lnTo>
                  <a:pt x="223" y="63"/>
                </a:lnTo>
                <a:lnTo>
                  <a:pt x="277" y="75"/>
                </a:lnTo>
                <a:lnTo>
                  <a:pt x="293" y="140"/>
                </a:lnTo>
                <a:lnTo>
                  <a:pt x="197" y="255"/>
                </a:lnTo>
                <a:lnTo>
                  <a:pt x="12" y="222"/>
                </a:lnTo>
                <a:lnTo>
                  <a:pt x="0" y="212"/>
                </a:lnTo>
                <a:close/>
              </a:path>
            </a:pathLst>
          </a:custGeom>
          <a:solidFill>
            <a:srgbClr val="FFFF00"/>
          </a:solidFill>
          <a:ln w="9525">
            <a:solidFill>
              <a:srgbClr val="000000"/>
            </a:solidFill>
            <a:round/>
            <a:headEnd/>
            <a:tailEnd/>
          </a:ln>
        </p:spPr>
        <p:txBody>
          <a:bodyPr/>
          <a:lstStyle/>
          <a:p>
            <a:endParaRPr lang="en-US" dirty="0"/>
          </a:p>
        </p:txBody>
      </p:sp>
      <p:sp>
        <p:nvSpPr>
          <p:cNvPr id="3122" name="Freeform 40"/>
          <p:cNvSpPr>
            <a:spLocks/>
          </p:cNvSpPr>
          <p:nvPr/>
        </p:nvSpPr>
        <p:spPr bwMode="auto">
          <a:xfrm>
            <a:off x="8003710" y="3627174"/>
            <a:ext cx="479425" cy="476250"/>
          </a:xfrm>
          <a:custGeom>
            <a:avLst/>
            <a:gdLst>
              <a:gd name="T0" fmla="*/ 2147483647 w 284"/>
              <a:gd name="T1" fmla="*/ 2147483647 h 285"/>
              <a:gd name="T2" fmla="*/ 2147483647 w 284"/>
              <a:gd name="T3" fmla="*/ 2147483647 h 285"/>
              <a:gd name="T4" fmla="*/ 2147483647 w 284"/>
              <a:gd name="T5" fmla="*/ 2147483647 h 285"/>
              <a:gd name="T6" fmla="*/ 2147483647 w 284"/>
              <a:gd name="T7" fmla="*/ 0 h 285"/>
              <a:gd name="T8" fmla="*/ 2147483647 w 284"/>
              <a:gd name="T9" fmla="*/ 2147483647 h 285"/>
              <a:gd name="T10" fmla="*/ 2147483647 w 284"/>
              <a:gd name="T11" fmla="*/ 2147483647 h 285"/>
              <a:gd name="T12" fmla="*/ 2147483647 w 284"/>
              <a:gd name="T13" fmla="*/ 2147483647 h 285"/>
              <a:gd name="T14" fmla="*/ 2147483647 w 284"/>
              <a:gd name="T15" fmla="*/ 2147483647 h 285"/>
              <a:gd name="T16" fmla="*/ 2147483647 w 284"/>
              <a:gd name="T17" fmla="*/ 2147483647 h 285"/>
              <a:gd name="T18" fmla="*/ 2147483647 w 284"/>
              <a:gd name="T19" fmla="*/ 2147483647 h 285"/>
              <a:gd name="T20" fmla="*/ 2147483647 w 284"/>
              <a:gd name="T21" fmla="*/ 2147483647 h 285"/>
              <a:gd name="T22" fmla="*/ 2147483647 w 284"/>
              <a:gd name="T23" fmla="*/ 2147483647 h 285"/>
              <a:gd name="T24" fmla="*/ 2147483647 w 284"/>
              <a:gd name="T25" fmla="*/ 2147483647 h 285"/>
              <a:gd name="T26" fmla="*/ 2147483647 w 284"/>
              <a:gd name="T27" fmla="*/ 2147483647 h 285"/>
              <a:gd name="T28" fmla="*/ 2147483647 w 284"/>
              <a:gd name="T29" fmla="*/ 2147483647 h 285"/>
              <a:gd name="T30" fmla="*/ 2147483647 w 284"/>
              <a:gd name="T31" fmla="*/ 2147483647 h 285"/>
              <a:gd name="T32" fmla="*/ 2147483647 w 284"/>
              <a:gd name="T33" fmla="*/ 2147483647 h 285"/>
              <a:gd name="T34" fmla="*/ 0 w 284"/>
              <a:gd name="T35" fmla="*/ 2147483647 h 285"/>
              <a:gd name="T36" fmla="*/ 2147483647 w 284"/>
              <a:gd name="T37" fmla="*/ 2147483647 h 285"/>
              <a:gd name="T38" fmla="*/ 2147483647 w 284"/>
              <a:gd name="T39" fmla="*/ 2147483647 h 285"/>
              <a:gd name="T40" fmla="*/ 2147483647 w 284"/>
              <a:gd name="T41" fmla="*/ 2147483647 h 285"/>
              <a:gd name="T42" fmla="*/ 2147483647 w 284"/>
              <a:gd name="T43" fmla="*/ 2147483647 h 285"/>
              <a:gd name="T44" fmla="*/ 2147483647 w 284"/>
              <a:gd name="T45" fmla="*/ 2147483647 h 285"/>
              <a:gd name="T46" fmla="*/ 2147483647 w 284"/>
              <a:gd name="T47" fmla="*/ 2147483647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4"/>
              <a:gd name="T73" fmla="*/ 0 h 285"/>
              <a:gd name="T74" fmla="*/ 284 w 28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4" h="285">
                <a:moveTo>
                  <a:pt x="5" y="35"/>
                </a:moveTo>
                <a:lnTo>
                  <a:pt x="25" y="10"/>
                </a:lnTo>
                <a:lnTo>
                  <a:pt x="79" y="20"/>
                </a:lnTo>
                <a:lnTo>
                  <a:pt x="113" y="0"/>
                </a:lnTo>
                <a:lnTo>
                  <a:pt x="122" y="41"/>
                </a:lnTo>
                <a:lnTo>
                  <a:pt x="154" y="75"/>
                </a:lnTo>
                <a:lnTo>
                  <a:pt x="264" y="90"/>
                </a:lnTo>
                <a:lnTo>
                  <a:pt x="276" y="100"/>
                </a:lnTo>
                <a:lnTo>
                  <a:pt x="284" y="118"/>
                </a:lnTo>
                <a:lnTo>
                  <a:pt x="223" y="176"/>
                </a:lnTo>
                <a:lnTo>
                  <a:pt x="225" y="201"/>
                </a:lnTo>
                <a:lnTo>
                  <a:pt x="198" y="211"/>
                </a:lnTo>
                <a:lnTo>
                  <a:pt x="187" y="280"/>
                </a:lnTo>
                <a:lnTo>
                  <a:pt x="145" y="277"/>
                </a:lnTo>
                <a:lnTo>
                  <a:pt x="120" y="257"/>
                </a:lnTo>
                <a:lnTo>
                  <a:pt x="76" y="285"/>
                </a:lnTo>
                <a:lnTo>
                  <a:pt x="25" y="279"/>
                </a:lnTo>
                <a:lnTo>
                  <a:pt x="0" y="202"/>
                </a:lnTo>
                <a:lnTo>
                  <a:pt x="18" y="190"/>
                </a:lnTo>
                <a:lnTo>
                  <a:pt x="29" y="169"/>
                </a:lnTo>
                <a:lnTo>
                  <a:pt x="34" y="102"/>
                </a:lnTo>
                <a:lnTo>
                  <a:pt x="12" y="73"/>
                </a:lnTo>
                <a:lnTo>
                  <a:pt x="34" y="60"/>
                </a:lnTo>
                <a:lnTo>
                  <a:pt x="5" y="35"/>
                </a:lnTo>
                <a:close/>
              </a:path>
            </a:pathLst>
          </a:custGeom>
          <a:solidFill>
            <a:srgbClr val="FF6C4D"/>
          </a:solidFill>
          <a:ln w="9525">
            <a:solidFill>
              <a:srgbClr val="000000"/>
            </a:solidFill>
            <a:round/>
            <a:headEnd/>
            <a:tailEnd/>
          </a:ln>
        </p:spPr>
        <p:txBody>
          <a:bodyPr/>
          <a:lstStyle/>
          <a:p>
            <a:endParaRPr lang="en-US" dirty="0"/>
          </a:p>
        </p:txBody>
      </p:sp>
      <p:sp>
        <p:nvSpPr>
          <p:cNvPr id="3123" name="Freeform 41"/>
          <p:cNvSpPr>
            <a:spLocks/>
          </p:cNvSpPr>
          <p:nvPr/>
        </p:nvSpPr>
        <p:spPr bwMode="auto">
          <a:xfrm>
            <a:off x="7346950" y="3081339"/>
            <a:ext cx="469900" cy="573087"/>
          </a:xfrm>
          <a:custGeom>
            <a:avLst/>
            <a:gdLst>
              <a:gd name="T0" fmla="*/ 0 w 277"/>
              <a:gd name="T1" fmla="*/ 2147483647 h 339"/>
              <a:gd name="T2" fmla="*/ 2147483647 w 277"/>
              <a:gd name="T3" fmla="*/ 2147483647 h 339"/>
              <a:gd name="T4" fmla="*/ 2147483647 w 277"/>
              <a:gd name="T5" fmla="*/ 2147483647 h 339"/>
              <a:gd name="T6" fmla="*/ 2147483647 w 277"/>
              <a:gd name="T7" fmla="*/ 0 h 339"/>
              <a:gd name="T8" fmla="*/ 2147483647 w 277"/>
              <a:gd name="T9" fmla="*/ 2147483647 h 339"/>
              <a:gd name="T10" fmla="*/ 2147483647 w 277"/>
              <a:gd name="T11" fmla="*/ 2147483647 h 339"/>
              <a:gd name="T12" fmla="*/ 2147483647 w 277"/>
              <a:gd name="T13" fmla="*/ 2147483647 h 339"/>
              <a:gd name="T14" fmla="*/ 2147483647 w 277"/>
              <a:gd name="T15" fmla="*/ 2147483647 h 339"/>
              <a:gd name="T16" fmla="*/ 2147483647 w 277"/>
              <a:gd name="T17" fmla="*/ 2147483647 h 339"/>
              <a:gd name="T18" fmla="*/ 2147483647 w 277"/>
              <a:gd name="T19" fmla="*/ 2147483647 h 339"/>
              <a:gd name="T20" fmla="*/ 2147483647 w 277"/>
              <a:gd name="T21" fmla="*/ 2147483647 h 339"/>
              <a:gd name="T22" fmla="*/ 2147483647 w 277"/>
              <a:gd name="T23" fmla="*/ 2147483647 h 339"/>
              <a:gd name="T24" fmla="*/ 2147483647 w 277"/>
              <a:gd name="T25" fmla="*/ 2147483647 h 339"/>
              <a:gd name="T26" fmla="*/ 0 w 277"/>
              <a:gd name="T27" fmla="*/ 2147483647 h 3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7"/>
              <a:gd name="T43" fmla="*/ 0 h 339"/>
              <a:gd name="T44" fmla="*/ 277 w 277"/>
              <a:gd name="T45" fmla="*/ 339 h 3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7" h="339">
                <a:moveTo>
                  <a:pt x="0" y="202"/>
                </a:moveTo>
                <a:lnTo>
                  <a:pt x="22" y="104"/>
                </a:lnTo>
                <a:lnTo>
                  <a:pt x="26" y="81"/>
                </a:lnTo>
                <a:lnTo>
                  <a:pt x="185" y="0"/>
                </a:lnTo>
                <a:lnTo>
                  <a:pt x="218" y="25"/>
                </a:lnTo>
                <a:lnTo>
                  <a:pt x="221" y="104"/>
                </a:lnTo>
                <a:lnTo>
                  <a:pt x="277" y="141"/>
                </a:lnTo>
                <a:lnTo>
                  <a:pt x="248" y="197"/>
                </a:lnTo>
                <a:lnTo>
                  <a:pt x="229" y="294"/>
                </a:lnTo>
                <a:lnTo>
                  <a:pt x="209" y="292"/>
                </a:lnTo>
                <a:lnTo>
                  <a:pt x="218" y="339"/>
                </a:lnTo>
                <a:lnTo>
                  <a:pt x="167" y="330"/>
                </a:lnTo>
                <a:lnTo>
                  <a:pt x="137" y="268"/>
                </a:lnTo>
                <a:lnTo>
                  <a:pt x="0" y="202"/>
                </a:lnTo>
                <a:close/>
              </a:path>
            </a:pathLst>
          </a:custGeom>
          <a:solidFill>
            <a:schemeClr val="accent3">
              <a:lumMod val="60000"/>
              <a:lumOff val="40000"/>
            </a:schemeClr>
          </a:solidFill>
          <a:ln w="9525">
            <a:solidFill>
              <a:srgbClr val="000000"/>
            </a:solidFill>
            <a:round/>
            <a:headEnd/>
            <a:tailEnd/>
          </a:ln>
        </p:spPr>
        <p:txBody>
          <a:bodyPr/>
          <a:lstStyle/>
          <a:p>
            <a:endParaRPr lang="en-US" dirty="0"/>
          </a:p>
        </p:txBody>
      </p:sp>
      <p:sp>
        <p:nvSpPr>
          <p:cNvPr id="3124" name="Freeform 42"/>
          <p:cNvSpPr>
            <a:spLocks/>
          </p:cNvSpPr>
          <p:nvPr/>
        </p:nvSpPr>
        <p:spPr bwMode="auto">
          <a:xfrm>
            <a:off x="8177213" y="2530475"/>
            <a:ext cx="603250" cy="528638"/>
          </a:xfrm>
          <a:custGeom>
            <a:avLst/>
            <a:gdLst>
              <a:gd name="T0" fmla="*/ 0 w 357"/>
              <a:gd name="T1" fmla="*/ 2147483647 h 315"/>
              <a:gd name="T2" fmla="*/ 2147483647 w 357"/>
              <a:gd name="T3" fmla="*/ 2147483647 h 315"/>
              <a:gd name="T4" fmla="*/ 2147483647 w 357"/>
              <a:gd name="T5" fmla="*/ 2147483647 h 315"/>
              <a:gd name="T6" fmla="*/ 2147483647 w 357"/>
              <a:gd name="T7" fmla="*/ 2147483647 h 315"/>
              <a:gd name="T8" fmla="*/ 2147483647 w 357"/>
              <a:gd name="T9" fmla="*/ 0 h 315"/>
              <a:gd name="T10" fmla="*/ 2147483647 w 357"/>
              <a:gd name="T11" fmla="*/ 2147483647 h 315"/>
              <a:gd name="T12" fmla="*/ 2147483647 w 357"/>
              <a:gd name="T13" fmla="*/ 2147483647 h 315"/>
              <a:gd name="T14" fmla="*/ 2147483647 w 357"/>
              <a:gd name="T15" fmla="*/ 2147483647 h 315"/>
              <a:gd name="T16" fmla="*/ 2147483647 w 357"/>
              <a:gd name="T17" fmla="*/ 2147483647 h 315"/>
              <a:gd name="T18" fmla="*/ 2147483647 w 357"/>
              <a:gd name="T19" fmla="*/ 2147483647 h 315"/>
              <a:gd name="T20" fmla="*/ 2147483647 w 357"/>
              <a:gd name="T21" fmla="*/ 2147483647 h 315"/>
              <a:gd name="T22" fmla="*/ 2147483647 w 357"/>
              <a:gd name="T23" fmla="*/ 2147483647 h 315"/>
              <a:gd name="T24" fmla="*/ 2147483647 w 357"/>
              <a:gd name="T25" fmla="*/ 2147483647 h 315"/>
              <a:gd name="T26" fmla="*/ 2147483647 w 357"/>
              <a:gd name="T27" fmla="*/ 2147483647 h 315"/>
              <a:gd name="T28" fmla="*/ 2147483647 w 357"/>
              <a:gd name="T29" fmla="*/ 2147483647 h 315"/>
              <a:gd name="T30" fmla="*/ 2147483647 w 357"/>
              <a:gd name="T31" fmla="*/ 2147483647 h 315"/>
              <a:gd name="T32" fmla="*/ 2147483647 w 357"/>
              <a:gd name="T33" fmla="*/ 2147483647 h 315"/>
              <a:gd name="T34" fmla="*/ 2147483647 w 357"/>
              <a:gd name="T35" fmla="*/ 2147483647 h 315"/>
              <a:gd name="T36" fmla="*/ 2147483647 w 357"/>
              <a:gd name="T37" fmla="*/ 2147483647 h 315"/>
              <a:gd name="T38" fmla="*/ 2147483647 w 357"/>
              <a:gd name="T39" fmla="*/ 2147483647 h 315"/>
              <a:gd name="T40" fmla="*/ 2147483647 w 357"/>
              <a:gd name="T41" fmla="*/ 2147483647 h 315"/>
              <a:gd name="T42" fmla="*/ 2147483647 w 357"/>
              <a:gd name="T43" fmla="*/ 2147483647 h 315"/>
              <a:gd name="T44" fmla="*/ 2147483647 w 357"/>
              <a:gd name="T45" fmla="*/ 2147483647 h 315"/>
              <a:gd name="T46" fmla="*/ 0 w 357"/>
              <a:gd name="T47" fmla="*/ 2147483647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7"/>
              <a:gd name="T73" fmla="*/ 0 h 315"/>
              <a:gd name="T74" fmla="*/ 357 w 357"/>
              <a:gd name="T75" fmla="*/ 315 h 3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7" h="315">
                <a:moveTo>
                  <a:pt x="0" y="79"/>
                </a:moveTo>
                <a:lnTo>
                  <a:pt x="14" y="36"/>
                </a:lnTo>
                <a:lnTo>
                  <a:pt x="31" y="27"/>
                </a:lnTo>
                <a:lnTo>
                  <a:pt x="88" y="61"/>
                </a:lnTo>
                <a:lnTo>
                  <a:pt x="219" y="0"/>
                </a:lnTo>
                <a:lnTo>
                  <a:pt x="252" y="20"/>
                </a:lnTo>
                <a:lnTo>
                  <a:pt x="271" y="100"/>
                </a:lnTo>
                <a:lnTo>
                  <a:pt x="344" y="112"/>
                </a:lnTo>
                <a:lnTo>
                  <a:pt x="357" y="145"/>
                </a:lnTo>
                <a:lnTo>
                  <a:pt x="323" y="253"/>
                </a:lnTo>
                <a:lnTo>
                  <a:pt x="295" y="261"/>
                </a:lnTo>
                <a:lnTo>
                  <a:pt x="297" y="284"/>
                </a:lnTo>
                <a:lnTo>
                  <a:pt x="253" y="315"/>
                </a:lnTo>
                <a:lnTo>
                  <a:pt x="199" y="306"/>
                </a:lnTo>
                <a:lnTo>
                  <a:pt x="213" y="260"/>
                </a:lnTo>
                <a:lnTo>
                  <a:pt x="173" y="245"/>
                </a:lnTo>
                <a:lnTo>
                  <a:pt x="180" y="227"/>
                </a:lnTo>
                <a:lnTo>
                  <a:pt x="140" y="222"/>
                </a:lnTo>
                <a:lnTo>
                  <a:pt x="121" y="236"/>
                </a:lnTo>
                <a:lnTo>
                  <a:pt x="97" y="220"/>
                </a:lnTo>
                <a:lnTo>
                  <a:pt x="100" y="192"/>
                </a:lnTo>
                <a:lnTo>
                  <a:pt x="73" y="167"/>
                </a:lnTo>
                <a:lnTo>
                  <a:pt x="45" y="173"/>
                </a:lnTo>
                <a:lnTo>
                  <a:pt x="0" y="79"/>
                </a:lnTo>
                <a:close/>
              </a:path>
            </a:pathLst>
          </a:custGeom>
          <a:solidFill>
            <a:srgbClr val="00B0F0"/>
          </a:solidFill>
          <a:ln w="9525">
            <a:solidFill>
              <a:srgbClr val="000000"/>
            </a:solidFill>
            <a:round/>
            <a:headEnd/>
            <a:tailEnd/>
          </a:ln>
        </p:spPr>
        <p:txBody>
          <a:bodyPr/>
          <a:lstStyle/>
          <a:p>
            <a:endParaRPr lang="en-US" dirty="0"/>
          </a:p>
        </p:txBody>
      </p:sp>
      <p:sp>
        <p:nvSpPr>
          <p:cNvPr id="3125" name="Freeform 43"/>
          <p:cNvSpPr>
            <a:spLocks/>
          </p:cNvSpPr>
          <p:nvPr/>
        </p:nvSpPr>
        <p:spPr bwMode="auto">
          <a:xfrm>
            <a:off x="9437689" y="3712707"/>
            <a:ext cx="458787" cy="768807"/>
          </a:xfrm>
          <a:custGeom>
            <a:avLst/>
            <a:gdLst>
              <a:gd name="T0" fmla="*/ 0 w 273"/>
              <a:gd name="T1" fmla="*/ 2147483647 h 446"/>
              <a:gd name="T2" fmla="*/ 2147483647 w 273"/>
              <a:gd name="T3" fmla="*/ 2147483647 h 446"/>
              <a:gd name="T4" fmla="*/ 2147483647 w 273"/>
              <a:gd name="T5" fmla="*/ 2147483647 h 446"/>
              <a:gd name="T6" fmla="*/ 2147483647 w 273"/>
              <a:gd name="T7" fmla="*/ 2147483647 h 446"/>
              <a:gd name="T8" fmla="*/ 2147483647 w 273"/>
              <a:gd name="T9" fmla="*/ 2147483647 h 446"/>
              <a:gd name="T10" fmla="*/ 2147483647 w 273"/>
              <a:gd name="T11" fmla="*/ 2147483647 h 446"/>
              <a:gd name="T12" fmla="*/ 2147483647 w 273"/>
              <a:gd name="T13" fmla="*/ 2147483647 h 446"/>
              <a:gd name="T14" fmla="*/ 2147483647 w 273"/>
              <a:gd name="T15" fmla="*/ 2147483647 h 446"/>
              <a:gd name="T16" fmla="*/ 2147483647 w 273"/>
              <a:gd name="T17" fmla="*/ 2147483647 h 446"/>
              <a:gd name="T18" fmla="*/ 2147483647 w 273"/>
              <a:gd name="T19" fmla="*/ 2147483647 h 446"/>
              <a:gd name="T20" fmla="*/ 2147483647 w 273"/>
              <a:gd name="T21" fmla="*/ 2147483647 h 446"/>
              <a:gd name="T22" fmla="*/ 2147483647 w 273"/>
              <a:gd name="T23" fmla="*/ 2147483647 h 446"/>
              <a:gd name="T24" fmla="*/ 2147483647 w 273"/>
              <a:gd name="T25" fmla="*/ 2147483647 h 446"/>
              <a:gd name="T26" fmla="*/ 2147483647 w 273"/>
              <a:gd name="T27" fmla="*/ 2147483647 h 446"/>
              <a:gd name="T28" fmla="*/ 2147483647 w 273"/>
              <a:gd name="T29" fmla="*/ 2147483647 h 446"/>
              <a:gd name="T30" fmla="*/ 2147483647 w 273"/>
              <a:gd name="T31" fmla="*/ 2147483647 h 446"/>
              <a:gd name="T32" fmla="*/ 2147483647 w 273"/>
              <a:gd name="T33" fmla="*/ 2147483647 h 446"/>
              <a:gd name="T34" fmla="*/ 2147483647 w 273"/>
              <a:gd name="T35" fmla="*/ 2147483647 h 446"/>
              <a:gd name="T36" fmla="*/ 2147483647 w 273"/>
              <a:gd name="T37" fmla="*/ 2147483647 h 446"/>
              <a:gd name="T38" fmla="*/ 2147483647 w 273"/>
              <a:gd name="T39" fmla="*/ 2147483647 h 446"/>
              <a:gd name="T40" fmla="*/ 2147483647 w 273"/>
              <a:gd name="T41" fmla="*/ 2147483647 h 446"/>
              <a:gd name="T42" fmla="*/ 2147483647 w 273"/>
              <a:gd name="T43" fmla="*/ 0 h 446"/>
              <a:gd name="T44" fmla="*/ 2147483647 w 273"/>
              <a:gd name="T45" fmla="*/ 2147483647 h 446"/>
              <a:gd name="T46" fmla="*/ 0 w 273"/>
              <a:gd name="T47" fmla="*/ 2147483647 h 4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3"/>
              <a:gd name="T73" fmla="*/ 0 h 446"/>
              <a:gd name="T74" fmla="*/ 273 w 273"/>
              <a:gd name="T75" fmla="*/ 446 h 4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3" h="446">
                <a:moveTo>
                  <a:pt x="0" y="21"/>
                </a:moveTo>
                <a:lnTo>
                  <a:pt x="4" y="66"/>
                </a:lnTo>
                <a:lnTo>
                  <a:pt x="22" y="96"/>
                </a:lnTo>
                <a:lnTo>
                  <a:pt x="53" y="208"/>
                </a:lnTo>
                <a:lnTo>
                  <a:pt x="19" y="258"/>
                </a:lnTo>
                <a:lnTo>
                  <a:pt x="94" y="276"/>
                </a:lnTo>
                <a:lnTo>
                  <a:pt x="90" y="318"/>
                </a:lnTo>
                <a:lnTo>
                  <a:pt x="147" y="311"/>
                </a:lnTo>
                <a:lnTo>
                  <a:pt x="157" y="410"/>
                </a:lnTo>
                <a:lnTo>
                  <a:pt x="187" y="446"/>
                </a:lnTo>
                <a:lnTo>
                  <a:pt x="210" y="426"/>
                </a:lnTo>
                <a:lnTo>
                  <a:pt x="229" y="373"/>
                </a:lnTo>
                <a:lnTo>
                  <a:pt x="220" y="359"/>
                </a:lnTo>
                <a:lnTo>
                  <a:pt x="244" y="337"/>
                </a:lnTo>
                <a:lnTo>
                  <a:pt x="266" y="277"/>
                </a:lnTo>
                <a:lnTo>
                  <a:pt x="261" y="237"/>
                </a:lnTo>
                <a:lnTo>
                  <a:pt x="244" y="225"/>
                </a:lnTo>
                <a:lnTo>
                  <a:pt x="255" y="96"/>
                </a:lnTo>
                <a:lnTo>
                  <a:pt x="246" y="62"/>
                </a:lnTo>
                <a:lnTo>
                  <a:pt x="273" y="47"/>
                </a:lnTo>
                <a:lnTo>
                  <a:pt x="226" y="24"/>
                </a:lnTo>
                <a:lnTo>
                  <a:pt x="139" y="0"/>
                </a:lnTo>
                <a:lnTo>
                  <a:pt x="26" y="43"/>
                </a:lnTo>
                <a:lnTo>
                  <a:pt x="0" y="21"/>
                </a:lnTo>
                <a:close/>
              </a:path>
            </a:pathLst>
          </a:custGeom>
          <a:solidFill>
            <a:srgbClr val="FF0066"/>
          </a:solidFill>
          <a:ln w="9525">
            <a:solidFill>
              <a:srgbClr val="000000"/>
            </a:solidFill>
            <a:round/>
            <a:headEnd/>
            <a:tailEnd/>
          </a:ln>
        </p:spPr>
        <p:txBody>
          <a:bodyPr/>
          <a:lstStyle/>
          <a:p>
            <a:endParaRPr lang="en-US" dirty="0"/>
          </a:p>
        </p:txBody>
      </p:sp>
      <p:sp>
        <p:nvSpPr>
          <p:cNvPr id="3126" name="Freeform 45"/>
          <p:cNvSpPr>
            <a:spLocks/>
          </p:cNvSpPr>
          <p:nvPr/>
        </p:nvSpPr>
        <p:spPr bwMode="auto">
          <a:xfrm>
            <a:off x="1600200" y="5468938"/>
            <a:ext cx="673100" cy="393700"/>
          </a:xfrm>
          <a:custGeom>
            <a:avLst/>
            <a:gdLst>
              <a:gd name="T0" fmla="*/ 0 w 400"/>
              <a:gd name="T1" fmla="*/ 2147483647 h 237"/>
              <a:gd name="T2" fmla="*/ 2147483647 w 400"/>
              <a:gd name="T3" fmla="*/ 2147483647 h 237"/>
              <a:gd name="T4" fmla="*/ 2147483647 w 400"/>
              <a:gd name="T5" fmla="*/ 2147483647 h 237"/>
              <a:gd name="T6" fmla="*/ 2147483647 w 400"/>
              <a:gd name="T7" fmla="*/ 2147483647 h 237"/>
              <a:gd name="T8" fmla="*/ 2147483647 w 400"/>
              <a:gd name="T9" fmla="*/ 2147483647 h 237"/>
              <a:gd name="T10" fmla="*/ 2147483647 w 400"/>
              <a:gd name="T11" fmla="*/ 0 h 237"/>
              <a:gd name="T12" fmla="*/ 2147483647 w 400"/>
              <a:gd name="T13" fmla="*/ 2147483647 h 237"/>
              <a:gd name="T14" fmla="*/ 2147483647 w 400"/>
              <a:gd name="T15" fmla="*/ 2147483647 h 237"/>
              <a:gd name="T16" fmla="*/ 0 w 400"/>
              <a:gd name="T17" fmla="*/ 214748364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0"/>
              <a:gd name="T28" fmla="*/ 0 h 237"/>
              <a:gd name="T29" fmla="*/ 400 w 400"/>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0" h="237">
                <a:moveTo>
                  <a:pt x="0" y="226"/>
                </a:moveTo>
                <a:lnTo>
                  <a:pt x="57" y="97"/>
                </a:lnTo>
                <a:lnTo>
                  <a:pt x="130" y="172"/>
                </a:lnTo>
                <a:lnTo>
                  <a:pt x="171" y="154"/>
                </a:lnTo>
                <a:lnTo>
                  <a:pt x="174" y="90"/>
                </a:lnTo>
                <a:lnTo>
                  <a:pt x="213" y="0"/>
                </a:lnTo>
                <a:lnTo>
                  <a:pt x="400" y="237"/>
                </a:lnTo>
                <a:lnTo>
                  <a:pt x="50" y="226"/>
                </a:lnTo>
                <a:lnTo>
                  <a:pt x="0" y="226"/>
                </a:lnTo>
                <a:close/>
              </a:path>
            </a:pathLst>
          </a:custGeom>
          <a:gradFill rotWithShape="0">
            <a:gsLst>
              <a:gs pos="0">
                <a:schemeClr val="accent2"/>
              </a:gs>
              <a:gs pos="100000">
                <a:srgbClr val="FFFFFF"/>
              </a:gs>
            </a:gsLst>
            <a:lin ang="5400000" scaled="1"/>
          </a:gradFill>
          <a:ln w="9525">
            <a:solidFill>
              <a:srgbClr val="000000"/>
            </a:solidFill>
            <a:round/>
            <a:headEnd/>
            <a:tailEnd/>
          </a:ln>
        </p:spPr>
        <p:txBody>
          <a:bodyPr/>
          <a:lstStyle/>
          <a:p>
            <a:endParaRPr lang="en-US" dirty="0"/>
          </a:p>
        </p:txBody>
      </p:sp>
      <p:sp>
        <p:nvSpPr>
          <p:cNvPr id="3127" name="Freeform 46"/>
          <p:cNvSpPr>
            <a:spLocks/>
          </p:cNvSpPr>
          <p:nvPr/>
        </p:nvSpPr>
        <p:spPr bwMode="auto">
          <a:xfrm>
            <a:off x="6873875" y="2033589"/>
            <a:ext cx="458788" cy="376237"/>
          </a:xfrm>
          <a:custGeom>
            <a:avLst/>
            <a:gdLst>
              <a:gd name="T0" fmla="*/ 0 w 274"/>
              <a:gd name="T1" fmla="*/ 2147483647 h 224"/>
              <a:gd name="T2" fmla="*/ 2147483647 w 274"/>
              <a:gd name="T3" fmla="*/ 2147483647 h 224"/>
              <a:gd name="T4" fmla="*/ 2147483647 w 274"/>
              <a:gd name="T5" fmla="*/ 2147483647 h 224"/>
              <a:gd name="T6" fmla="*/ 2147483647 w 274"/>
              <a:gd name="T7" fmla="*/ 2147483647 h 224"/>
              <a:gd name="T8" fmla="*/ 2147483647 w 274"/>
              <a:gd name="T9" fmla="*/ 2147483647 h 224"/>
              <a:gd name="T10" fmla="*/ 2147483647 w 274"/>
              <a:gd name="T11" fmla="*/ 0 h 224"/>
              <a:gd name="T12" fmla="*/ 2147483647 w 274"/>
              <a:gd name="T13" fmla="*/ 2147483647 h 224"/>
              <a:gd name="T14" fmla="*/ 2147483647 w 274"/>
              <a:gd name="T15" fmla="*/ 2147483647 h 224"/>
              <a:gd name="T16" fmla="*/ 2147483647 w 274"/>
              <a:gd name="T17" fmla="*/ 2147483647 h 224"/>
              <a:gd name="T18" fmla="*/ 2147483647 w 274"/>
              <a:gd name="T19" fmla="*/ 2147483647 h 224"/>
              <a:gd name="T20" fmla="*/ 2147483647 w 274"/>
              <a:gd name="T21" fmla="*/ 2147483647 h 224"/>
              <a:gd name="T22" fmla="*/ 2147483647 w 274"/>
              <a:gd name="T23" fmla="*/ 2147483647 h 224"/>
              <a:gd name="T24" fmla="*/ 0 w 274"/>
              <a:gd name="T25" fmla="*/ 2147483647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224"/>
              <a:gd name="T41" fmla="*/ 274 w 274"/>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224">
                <a:moveTo>
                  <a:pt x="0" y="105"/>
                </a:moveTo>
                <a:lnTo>
                  <a:pt x="28" y="88"/>
                </a:lnTo>
                <a:lnTo>
                  <a:pt x="149" y="77"/>
                </a:lnTo>
                <a:lnTo>
                  <a:pt x="158" y="60"/>
                </a:lnTo>
                <a:lnTo>
                  <a:pt x="140" y="5"/>
                </a:lnTo>
                <a:lnTo>
                  <a:pt x="155" y="0"/>
                </a:lnTo>
                <a:lnTo>
                  <a:pt x="200" y="40"/>
                </a:lnTo>
                <a:lnTo>
                  <a:pt x="274" y="79"/>
                </a:lnTo>
                <a:lnTo>
                  <a:pt x="189" y="111"/>
                </a:lnTo>
                <a:lnTo>
                  <a:pt x="190" y="172"/>
                </a:lnTo>
                <a:lnTo>
                  <a:pt x="124" y="178"/>
                </a:lnTo>
                <a:lnTo>
                  <a:pt x="77" y="224"/>
                </a:lnTo>
                <a:lnTo>
                  <a:pt x="0" y="105"/>
                </a:lnTo>
                <a:close/>
              </a:path>
            </a:pathLst>
          </a:custGeom>
          <a:solidFill>
            <a:srgbClr val="CC3399"/>
          </a:solidFill>
          <a:ln w="9525">
            <a:solidFill>
              <a:srgbClr val="000000"/>
            </a:solidFill>
            <a:round/>
            <a:headEnd/>
            <a:tailEnd/>
          </a:ln>
        </p:spPr>
        <p:txBody>
          <a:bodyPr/>
          <a:lstStyle/>
          <a:p>
            <a:endParaRPr lang="en-US" dirty="0"/>
          </a:p>
        </p:txBody>
      </p:sp>
      <p:sp>
        <p:nvSpPr>
          <p:cNvPr id="3128" name="Freeform 47"/>
          <p:cNvSpPr>
            <a:spLocks/>
          </p:cNvSpPr>
          <p:nvPr/>
        </p:nvSpPr>
        <p:spPr bwMode="auto">
          <a:xfrm>
            <a:off x="7265988" y="3706814"/>
            <a:ext cx="481012" cy="573087"/>
          </a:xfrm>
          <a:custGeom>
            <a:avLst/>
            <a:gdLst>
              <a:gd name="T0" fmla="*/ 0 w 285"/>
              <a:gd name="T1" fmla="*/ 2147483647 h 345"/>
              <a:gd name="T2" fmla="*/ 2147483647 w 285"/>
              <a:gd name="T3" fmla="*/ 2147483647 h 345"/>
              <a:gd name="T4" fmla="*/ 2147483647 w 285"/>
              <a:gd name="T5" fmla="*/ 2147483647 h 345"/>
              <a:gd name="T6" fmla="*/ 2147483647 w 285"/>
              <a:gd name="T7" fmla="*/ 2147483647 h 345"/>
              <a:gd name="T8" fmla="*/ 2147483647 w 285"/>
              <a:gd name="T9" fmla="*/ 2147483647 h 345"/>
              <a:gd name="T10" fmla="*/ 2147483647 w 285"/>
              <a:gd name="T11" fmla="*/ 2147483647 h 345"/>
              <a:gd name="T12" fmla="*/ 2147483647 w 285"/>
              <a:gd name="T13" fmla="*/ 2147483647 h 345"/>
              <a:gd name="T14" fmla="*/ 2147483647 w 285"/>
              <a:gd name="T15" fmla="*/ 2147483647 h 345"/>
              <a:gd name="T16" fmla="*/ 2147483647 w 285"/>
              <a:gd name="T17" fmla="*/ 2147483647 h 345"/>
              <a:gd name="T18" fmla="*/ 2147483647 w 285"/>
              <a:gd name="T19" fmla="*/ 2147483647 h 345"/>
              <a:gd name="T20" fmla="*/ 2147483647 w 285"/>
              <a:gd name="T21" fmla="*/ 2147483647 h 345"/>
              <a:gd name="T22" fmla="*/ 2147483647 w 285"/>
              <a:gd name="T23" fmla="*/ 2147483647 h 345"/>
              <a:gd name="T24" fmla="*/ 2147483647 w 285"/>
              <a:gd name="T25" fmla="*/ 2147483647 h 345"/>
              <a:gd name="T26" fmla="*/ 2147483647 w 285"/>
              <a:gd name="T27" fmla="*/ 2147483647 h 345"/>
              <a:gd name="T28" fmla="*/ 2147483647 w 285"/>
              <a:gd name="T29" fmla="*/ 2147483647 h 345"/>
              <a:gd name="T30" fmla="*/ 2147483647 w 285"/>
              <a:gd name="T31" fmla="*/ 2147483647 h 345"/>
              <a:gd name="T32" fmla="*/ 2147483647 w 285"/>
              <a:gd name="T33" fmla="*/ 2147483647 h 345"/>
              <a:gd name="T34" fmla="*/ 2147483647 w 285"/>
              <a:gd name="T35" fmla="*/ 2147483647 h 345"/>
              <a:gd name="T36" fmla="*/ 2147483647 w 285"/>
              <a:gd name="T37" fmla="*/ 2147483647 h 345"/>
              <a:gd name="T38" fmla="*/ 2147483647 w 285"/>
              <a:gd name="T39" fmla="*/ 2147483647 h 345"/>
              <a:gd name="T40" fmla="*/ 2147483647 w 285"/>
              <a:gd name="T41" fmla="*/ 2147483647 h 345"/>
              <a:gd name="T42" fmla="*/ 2147483647 w 285"/>
              <a:gd name="T43" fmla="*/ 0 h 345"/>
              <a:gd name="T44" fmla="*/ 2147483647 w 285"/>
              <a:gd name="T45" fmla="*/ 2147483647 h 345"/>
              <a:gd name="T46" fmla="*/ 2147483647 w 285"/>
              <a:gd name="T47" fmla="*/ 2147483647 h 345"/>
              <a:gd name="T48" fmla="*/ 0 w 285"/>
              <a:gd name="T49" fmla="*/ 2147483647 h 3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5"/>
              <a:gd name="T76" fmla="*/ 0 h 345"/>
              <a:gd name="T77" fmla="*/ 285 w 285"/>
              <a:gd name="T78" fmla="*/ 345 h 3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5" h="345">
                <a:moveTo>
                  <a:pt x="0" y="115"/>
                </a:moveTo>
                <a:lnTo>
                  <a:pt x="17" y="139"/>
                </a:lnTo>
                <a:lnTo>
                  <a:pt x="45" y="142"/>
                </a:lnTo>
                <a:lnTo>
                  <a:pt x="40" y="169"/>
                </a:lnTo>
                <a:lnTo>
                  <a:pt x="65" y="181"/>
                </a:lnTo>
                <a:lnTo>
                  <a:pt x="76" y="189"/>
                </a:lnTo>
                <a:lnTo>
                  <a:pt x="71" y="209"/>
                </a:lnTo>
                <a:lnTo>
                  <a:pt x="210" y="338"/>
                </a:lnTo>
                <a:lnTo>
                  <a:pt x="215" y="329"/>
                </a:lnTo>
                <a:lnTo>
                  <a:pt x="240" y="345"/>
                </a:lnTo>
                <a:lnTo>
                  <a:pt x="283" y="296"/>
                </a:lnTo>
                <a:lnTo>
                  <a:pt x="285" y="276"/>
                </a:lnTo>
                <a:lnTo>
                  <a:pt x="201" y="120"/>
                </a:lnTo>
                <a:lnTo>
                  <a:pt x="180" y="91"/>
                </a:lnTo>
                <a:lnTo>
                  <a:pt x="174" y="59"/>
                </a:lnTo>
                <a:lnTo>
                  <a:pt x="157" y="53"/>
                </a:lnTo>
                <a:lnTo>
                  <a:pt x="122" y="95"/>
                </a:lnTo>
                <a:lnTo>
                  <a:pt x="82" y="69"/>
                </a:lnTo>
                <a:lnTo>
                  <a:pt x="103" y="26"/>
                </a:lnTo>
                <a:lnTo>
                  <a:pt x="71" y="9"/>
                </a:lnTo>
                <a:lnTo>
                  <a:pt x="55" y="34"/>
                </a:lnTo>
                <a:lnTo>
                  <a:pt x="36" y="0"/>
                </a:lnTo>
                <a:lnTo>
                  <a:pt x="19" y="12"/>
                </a:lnTo>
                <a:lnTo>
                  <a:pt x="33" y="86"/>
                </a:lnTo>
                <a:lnTo>
                  <a:pt x="0" y="115"/>
                </a:lnTo>
                <a:close/>
              </a:path>
            </a:pathLst>
          </a:custGeom>
          <a:gradFill rotWithShape="0">
            <a:gsLst>
              <a:gs pos="0">
                <a:srgbClr val="FF3300"/>
              </a:gs>
              <a:gs pos="100000">
                <a:srgbClr val="FF7755"/>
              </a:gs>
            </a:gsLst>
            <a:lin ang="5400000" scaled="1"/>
          </a:gradFill>
          <a:ln w="9525">
            <a:solidFill>
              <a:srgbClr val="000000"/>
            </a:solidFill>
            <a:round/>
            <a:headEnd/>
            <a:tailEnd/>
          </a:ln>
        </p:spPr>
        <p:txBody>
          <a:bodyPr/>
          <a:lstStyle/>
          <a:p>
            <a:endParaRPr lang="en-US" dirty="0"/>
          </a:p>
        </p:txBody>
      </p:sp>
      <p:sp>
        <p:nvSpPr>
          <p:cNvPr id="3129" name="Freeform 48"/>
          <p:cNvSpPr>
            <a:spLocks/>
          </p:cNvSpPr>
          <p:nvPr/>
        </p:nvSpPr>
        <p:spPr bwMode="auto">
          <a:xfrm>
            <a:off x="7188201" y="2124075"/>
            <a:ext cx="371475" cy="509588"/>
          </a:xfrm>
          <a:custGeom>
            <a:avLst/>
            <a:gdLst>
              <a:gd name="T0" fmla="*/ 2147483647 w 234"/>
              <a:gd name="T1" fmla="*/ 2147483647 h 321"/>
              <a:gd name="T2" fmla="*/ 0 w 234"/>
              <a:gd name="T3" fmla="*/ 2147483647 h 321"/>
              <a:gd name="T4" fmla="*/ 2147483647 w 234"/>
              <a:gd name="T5" fmla="*/ 2147483647 h 321"/>
              <a:gd name="T6" fmla="*/ 2147483647 w 234"/>
              <a:gd name="T7" fmla="*/ 2147483647 h 321"/>
              <a:gd name="T8" fmla="*/ 2147483647 w 234"/>
              <a:gd name="T9" fmla="*/ 2147483647 h 321"/>
              <a:gd name="T10" fmla="*/ 2147483647 w 234"/>
              <a:gd name="T11" fmla="*/ 2147483647 h 321"/>
              <a:gd name="T12" fmla="*/ 2147483647 w 234"/>
              <a:gd name="T13" fmla="*/ 2147483647 h 321"/>
              <a:gd name="T14" fmla="*/ 2147483647 w 234"/>
              <a:gd name="T15" fmla="*/ 2147483647 h 321"/>
              <a:gd name="T16" fmla="*/ 2147483647 w 234"/>
              <a:gd name="T17" fmla="*/ 2147483647 h 321"/>
              <a:gd name="T18" fmla="*/ 2147483647 w 234"/>
              <a:gd name="T19" fmla="*/ 2147483647 h 321"/>
              <a:gd name="T20" fmla="*/ 2147483647 w 234"/>
              <a:gd name="T21" fmla="*/ 2147483647 h 321"/>
              <a:gd name="T22" fmla="*/ 2147483647 w 234"/>
              <a:gd name="T23" fmla="*/ 2147483647 h 321"/>
              <a:gd name="T24" fmla="*/ 2147483647 w 234"/>
              <a:gd name="T25" fmla="*/ 2147483647 h 321"/>
              <a:gd name="T26" fmla="*/ 2147483647 w 234"/>
              <a:gd name="T27" fmla="*/ 2147483647 h 321"/>
              <a:gd name="T28" fmla="*/ 2147483647 w 234"/>
              <a:gd name="T29" fmla="*/ 0 h 321"/>
              <a:gd name="T30" fmla="*/ 2147483647 w 234"/>
              <a:gd name="T31" fmla="*/ 2147483647 h 321"/>
              <a:gd name="T32" fmla="*/ 2147483647 w 234"/>
              <a:gd name="T33" fmla="*/ 2147483647 h 321"/>
              <a:gd name="T34" fmla="*/ 2147483647 w 234"/>
              <a:gd name="T35" fmla="*/ 2147483647 h 3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21"/>
              <a:gd name="T56" fmla="*/ 234 w 234"/>
              <a:gd name="T57" fmla="*/ 321 h 3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21">
                <a:moveTo>
                  <a:pt x="6" y="59"/>
                </a:moveTo>
                <a:lnTo>
                  <a:pt x="0" y="115"/>
                </a:lnTo>
                <a:lnTo>
                  <a:pt x="1" y="176"/>
                </a:lnTo>
                <a:lnTo>
                  <a:pt x="13" y="201"/>
                </a:lnTo>
                <a:lnTo>
                  <a:pt x="76" y="241"/>
                </a:lnTo>
                <a:lnTo>
                  <a:pt x="108" y="321"/>
                </a:lnTo>
                <a:lnTo>
                  <a:pt x="156" y="321"/>
                </a:lnTo>
                <a:lnTo>
                  <a:pt x="164" y="319"/>
                </a:lnTo>
                <a:lnTo>
                  <a:pt x="220" y="303"/>
                </a:lnTo>
                <a:lnTo>
                  <a:pt x="234" y="266"/>
                </a:lnTo>
                <a:lnTo>
                  <a:pt x="180" y="5"/>
                </a:lnTo>
                <a:lnTo>
                  <a:pt x="168" y="17"/>
                </a:lnTo>
                <a:lnTo>
                  <a:pt x="143" y="22"/>
                </a:lnTo>
                <a:lnTo>
                  <a:pt x="118" y="7"/>
                </a:lnTo>
                <a:lnTo>
                  <a:pt x="119" y="0"/>
                </a:lnTo>
                <a:lnTo>
                  <a:pt x="100" y="25"/>
                </a:lnTo>
                <a:lnTo>
                  <a:pt x="90" y="19"/>
                </a:lnTo>
                <a:lnTo>
                  <a:pt x="6" y="59"/>
                </a:lnTo>
                <a:close/>
              </a:path>
            </a:pathLst>
          </a:custGeom>
          <a:solidFill>
            <a:srgbClr val="CC3399"/>
          </a:solidFill>
          <a:ln w="9525">
            <a:solidFill>
              <a:srgbClr val="000000"/>
            </a:solidFill>
            <a:round/>
            <a:headEnd/>
            <a:tailEnd/>
          </a:ln>
        </p:spPr>
        <p:txBody>
          <a:bodyPr/>
          <a:lstStyle/>
          <a:p>
            <a:endParaRPr lang="en-US" dirty="0"/>
          </a:p>
        </p:txBody>
      </p:sp>
      <p:sp>
        <p:nvSpPr>
          <p:cNvPr id="3130" name="Freeform 49"/>
          <p:cNvSpPr>
            <a:spLocks/>
          </p:cNvSpPr>
          <p:nvPr/>
        </p:nvSpPr>
        <p:spPr bwMode="auto">
          <a:xfrm>
            <a:off x="2312988" y="5146676"/>
            <a:ext cx="419100" cy="728663"/>
          </a:xfrm>
          <a:custGeom>
            <a:avLst/>
            <a:gdLst>
              <a:gd name="T0" fmla="*/ 2147483647 w 247"/>
              <a:gd name="T1" fmla="*/ 0 h 439"/>
              <a:gd name="T2" fmla="*/ 2147483647 w 247"/>
              <a:gd name="T3" fmla="*/ 2147483647 h 439"/>
              <a:gd name="T4" fmla="*/ 0 w 247"/>
              <a:gd name="T5" fmla="*/ 2147483647 h 439"/>
              <a:gd name="T6" fmla="*/ 2147483647 w 247"/>
              <a:gd name="T7" fmla="*/ 2147483647 h 439"/>
              <a:gd name="T8" fmla="*/ 2147483647 w 247"/>
              <a:gd name="T9" fmla="*/ 2147483647 h 439"/>
              <a:gd name="T10" fmla="*/ 2147483647 w 247"/>
              <a:gd name="T11" fmla="*/ 2147483647 h 439"/>
              <a:gd name="T12" fmla="*/ 2147483647 w 247"/>
              <a:gd name="T13" fmla="*/ 2147483647 h 439"/>
              <a:gd name="T14" fmla="*/ 2147483647 w 247"/>
              <a:gd name="T15" fmla="*/ 0 h 439"/>
              <a:gd name="T16" fmla="*/ 0 60000 65536"/>
              <a:gd name="T17" fmla="*/ 0 60000 65536"/>
              <a:gd name="T18" fmla="*/ 0 60000 65536"/>
              <a:gd name="T19" fmla="*/ 0 60000 65536"/>
              <a:gd name="T20" fmla="*/ 0 60000 65536"/>
              <a:gd name="T21" fmla="*/ 0 60000 65536"/>
              <a:gd name="T22" fmla="*/ 0 60000 65536"/>
              <a:gd name="T23" fmla="*/ 0 60000 65536"/>
              <a:gd name="T24" fmla="*/ 0 w 247"/>
              <a:gd name="T25" fmla="*/ 0 h 439"/>
              <a:gd name="T26" fmla="*/ 247 w 247"/>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7" h="439">
                <a:moveTo>
                  <a:pt x="10" y="0"/>
                </a:moveTo>
                <a:lnTo>
                  <a:pt x="7" y="168"/>
                </a:lnTo>
                <a:lnTo>
                  <a:pt x="0" y="423"/>
                </a:lnTo>
                <a:lnTo>
                  <a:pt x="215" y="439"/>
                </a:lnTo>
                <a:lnTo>
                  <a:pt x="244" y="434"/>
                </a:lnTo>
                <a:lnTo>
                  <a:pt x="247" y="193"/>
                </a:lnTo>
                <a:lnTo>
                  <a:pt x="245" y="9"/>
                </a:lnTo>
                <a:lnTo>
                  <a:pt x="10" y="0"/>
                </a:lnTo>
                <a:close/>
              </a:path>
            </a:pathLst>
          </a:custGeom>
          <a:gradFill rotWithShape="0">
            <a:gsLst>
              <a:gs pos="0">
                <a:schemeClr val="accent2"/>
              </a:gs>
              <a:gs pos="100000">
                <a:srgbClr val="FFFFFF"/>
              </a:gs>
            </a:gsLst>
            <a:lin ang="5400000" scaled="1"/>
          </a:gradFill>
          <a:ln w="9525">
            <a:solidFill>
              <a:srgbClr val="000000"/>
            </a:solidFill>
            <a:round/>
            <a:headEnd/>
            <a:tailEnd/>
          </a:ln>
        </p:spPr>
        <p:txBody>
          <a:bodyPr/>
          <a:lstStyle/>
          <a:p>
            <a:endParaRPr lang="en-US" dirty="0"/>
          </a:p>
        </p:txBody>
      </p:sp>
      <p:sp>
        <p:nvSpPr>
          <p:cNvPr id="23602" name="Freeform 50"/>
          <p:cNvSpPr>
            <a:spLocks/>
          </p:cNvSpPr>
          <p:nvPr/>
        </p:nvSpPr>
        <p:spPr bwMode="auto">
          <a:xfrm>
            <a:off x="4910271" y="4068629"/>
            <a:ext cx="800100" cy="477837"/>
          </a:xfrm>
          <a:custGeom>
            <a:avLst/>
            <a:gdLst/>
            <a:ahLst/>
            <a:cxnLst>
              <a:cxn ang="0">
                <a:pos x="0" y="63"/>
              </a:cxn>
              <a:cxn ang="0">
                <a:pos x="31" y="47"/>
              </a:cxn>
              <a:cxn ang="0">
                <a:pos x="65" y="68"/>
              </a:cxn>
              <a:cxn ang="0">
                <a:pos x="69" y="47"/>
              </a:cxn>
              <a:cxn ang="0">
                <a:pos x="71" y="19"/>
              </a:cxn>
              <a:cxn ang="0">
                <a:pos x="106" y="31"/>
              </a:cxn>
              <a:cxn ang="0">
                <a:pos x="99" y="8"/>
              </a:cxn>
              <a:cxn ang="0">
                <a:pos x="111" y="0"/>
              </a:cxn>
              <a:cxn ang="0">
                <a:pos x="139" y="30"/>
              </a:cxn>
              <a:cxn ang="0">
                <a:pos x="212" y="45"/>
              </a:cxn>
              <a:cxn ang="0">
                <a:pos x="233" y="44"/>
              </a:cxn>
              <a:cxn ang="0">
                <a:pos x="231" y="16"/>
              </a:cxn>
              <a:cxn ang="0">
                <a:pos x="255" y="32"/>
              </a:cxn>
              <a:cxn ang="0">
                <a:pos x="262" y="10"/>
              </a:cxn>
              <a:cxn ang="0">
                <a:pos x="293" y="3"/>
              </a:cxn>
              <a:cxn ang="0">
                <a:pos x="335" y="2"/>
              </a:cxn>
              <a:cxn ang="0">
                <a:pos x="360" y="34"/>
              </a:cxn>
              <a:cxn ang="0">
                <a:pos x="398" y="31"/>
              </a:cxn>
              <a:cxn ang="0">
                <a:pos x="473" y="179"/>
              </a:cxn>
              <a:cxn ang="0">
                <a:pos x="446" y="267"/>
              </a:cxn>
              <a:cxn ang="0">
                <a:pos x="422" y="259"/>
              </a:cxn>
              <a:cxn ang="0">
                <a:pos x="408" y="277"/>
              </a:cxn>
              <a:cxn ang="0">
                <a:pos x="371" y="259"/>
              </a:cxn>
              <a:cxn ang="0">
                <a:pos x="377" y="274"/>
              </a:cxn>
              <a:cxn ang="0">
                <a:pos x="170" y="286"/>
              </a:cxn>
              <a:cxn ang="0">
                <a:pos x="151" y="261"/>
              </a:cxn>
              <a:cxn ang="0">
                <a:pos x="56" y="221"/>
              </a:cxn>
              <a:cxn ang="0">
                <a:pos x="0" y="63"/>
              </a:cxn>
            </a:cxnLst>
            <a:rect l="0" t="0" r="r" b="b"/>
            <a:pathLst>
              <a:path w="473" h="286">
                <a:moveTo>
                  <a:pt x="0" y="63"/>
                </a:moveTo>
                <a:lnTo>
                  <a:pt x="31" y="47"/>
                </a:lnTo>
                <a:lnTo>
                  <a:pt x="65" y="68"/>
                </a:lnTo>
                <a:lnTo>
                  <a:pt x="69" y="47"/>
                </a:lnTo>
                <a:lnTo>
                  <a:pt x="71" y="19"/>
                </a:lnTo>
                <a:lnTo>
                  <a:pt x="106" y="31"/>
                </a:lnTo>
                <a:lnTo>
                  <a:pt x="99" y="8"/>
                </a:lnTo>
                <a:lnTo>
                  <a:pt x="111" y="0"/>
                </a:lnTo>
                <a:lnTo>
                  <a:pt x="139" y="30"/>
                </a:lnTo>
                <a:lnTo>
                  <a:pt x="212" y="45"/>
                </a:lnTo>
                <a:lnTo>
                  <a:pt x="233" y="44"/>
                </a:lnTo>
                <a:lnTo>
                  <a:pt x="231" y="16"/>
                </a:lnTo>
                <a:lnTo>
                  <a:pt x="255" y="32"/>
                </a:lnTo>
                <a:lnTo>
                  <a:pt x="262" y="10"/>
                </a:lnTo>
                <a:lnTo>
                  <a:pt x="293" y="3"/>
                </a:lnTo>
                <a:lnTo>
                  <a:pt x="335" y="2"/>
                </a:lnTo>
                <a:lnTo>
                  <a:pt x="360" y="34"/>
                </a:lnTo>
                <a:lnTo>
                  <a:pt x="398" y="31"/>
                </a:lnTo>
                <a:lnTo>
                  <a:pt x="473" y="179"/>
                </a:lnTo>
                <a:lnTo>
                  <a:pt x="446" y="267"/>
                </a:lnTo>
                <a:lnTo>
                  <a:pt x="422" y="259"/>
                </a:lnTo>
                <a:lnTo>
                  <a:pt x="408" y="277"/>
                </a:lnTo>
                <a:lnTo>
                  <a:pt x="371" y="259"/>
                </a:lnTo>
                <a:lnTo>
                  <a:pt x="377" y="274"/>
                </a:lnTo>
                <a:lnTo>
                  <a:pt x="170" y="286"/>
                </a:lnTo>
                <a:lnTo>
                  <a:pt x="151" y="261"/>
                </a:lnTo>
                <a:lnTo>
                  <a:pt x="56" y="221"/>
                </a:lnTo>
                <a:lnTo>
                  <a:pt x="0" y="63"/>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a:solidFill>
              <a:srgbClr val="000000"/>
            </a:solidFill>
            <a:prstDash val="solid"/>
            <a:round/>
            <a:headEnd/>
            <a:tailEnd/>
          </a:ln>
        </p:spPr>
        <p:txBody>
          <a:bodyPr/>
          <a:lstStyle/>
          <a:p>
            <a:pPr>
              <a:defRPr/>
            </a:pPr>
            <a:endParaRPr lang="en-US" dirty="0"/>
          </a:p>
        </p:txBody>
      </p:sp>
      <p:sp>
        <p:nvSpPr>
          <p:cNvPr id="23603" name="Freeform 51"/>
          <p:cNvSpPr>
            <a:spLocks/>
          </p:cNvSpPr>
          <p:nvPr/>
        </p:nvSpPr>
        <p:spPr bwMode="auto">
          <a:xfrm>
            <a:off x="6111875" y="4270375"/>
            <a:ext cx="414338" cy="658812"/>
          </a:xfrm>
          <a:custGeom>
            <a:avLst/>
            <a:gdLst/>
            <a:ahLst/>
            <a:cxnLst>
              <a:cxn ang="0">
                <a:pos x="0" y="217"/>
              </a:cxn>
              <a:cxn ang="0">
                <a:pos x="24" y="66"/>
              </a:cxn>
              <a:cxn ang="0">
                <a:pos x="28" y="27"/>
              </a:cxn>
              <a:cxn ang="0">
                <a:pos x="77" y="0"/>
              </a:cxn>
              <a:cxn ang="0">
                <a:pos x="102" y="50"/>
              </a:cxn>
              <a:cxn ang="0">
                <a:pos x="203" y="102"/>
              </a:cxn>
              <a:cxn ang="0">
                <a:pos x="254" y="221"/>
              </a:cxn>
              <a:cxn ang="0">
                <a:pos x="254" y="296"/>
              </a:cxn>
              <a:cxn ang="0">
                <a:pos x="261" y="338"/>
              </a:cxn>
              <a:cxn ang="0">
                <a:pos x="129" y="415"/>
              </a:cxn>
              <a:cxn ang="0">
                <a:pos x="63" y="390"/>
              </a:cxn>
              <a:cxn ang="0">
                <a:pos x="8" y="336"/>
              </a:cxn>
              <a:cxn ang="0">
                <a:pos x="11" y="223"/>
              </a:cxn>
              <a:cxn ang="0">
                <a:pos x="0" y="217"/>
              </a:cxn>
            </a:cxnLst>
            <a:rect l="0" t="0" r="r" b="b"/>
            <a:pathLst>
              <a:path w="261" h="415">
                <a:moveTo>
                  <a:pt x="0" y="217"/>
                </a:moveTo>
                <a:lnTo>
                  <a:pt x="24" y="66"/>
                </a:lnTo>
                <a:lnTo>
                  <a:pt x="28" y="27"/>
                </a:lnTo>
                <a:lnTo>
                  <a:pt x="77" y="0"/>
                </a:lnTo>
                <a:lnTo>
                  <a:pt x="102" y="50"/>
                </a:lnTo>
                <a:lnTo>
                  <a:pt x="203" y="102"/>
                </a:lnTo>
                <a:lnTo>
                  <a:pt x="254" y="221"/>
                </a:lnTo>
                <a:lnTo>
                  <a:pt x="254" y="296"/>
                </a:lnTo>
                <a:lnTo>
                  <a:pt x="261" y="338"/>
                </a:lnTo>
                <a:lnTo>
                  <a:pt x="129" y="415"/>
                </a:lnTo>
                <a:lnTo>
                  <a:pt x="63" y="390"/>
                </a:lnTo>
                <a:lnTo>
                  <a:pt x="8" y="336"/>
                </a:lnTo>
                <a:lnTo>
                  <a:pt x="11" y="223"/>
                </a:lnTo>
                <a:lnTo>
                  <a:pt x="0" y="217"/>
                </a:lnTo>
                <a:close/>
              </a:path>
            </a:pathLst>
          </a:custGeom>
          <a:solidFill>
            <a:schemeClr val="accent6">
              <a:lumMod val="40000"/>
              <a:lumOff val="60000"/>
            </a:schemeClr>
          </a:solidFill>
          <a:ln w="9525">
            <a:solidFill>
              <a:srgbClr val="000000"/>
            </a:solidFill>
            <a:prstDash val="solid"/>
            <a:round/>
            <a:headEnd/>
            <a:tailEnd/>
          </a:ln>
        </p:spPr>
        <p:txBody>
          <a:bodyPr/>
          <a:lstStyle/>
          <a:p>
            <a:pPr>
              <a:defRPr/>
            </a:pPr>
            <a:endParaRPr lang="en-US" dirty="0"/>
          </a:p>
        </p:txBody>
      </p:sp>
      <p:sp>
        <p:nvSpPr>
          <p:cNvPr id="3137" name="Freeform 52"/>
          <p:cNvSpPr>
            <a:spLocks/>
          </p:cNvSpPr>
          <p:nvPr/>
        </p:nvSpPr>
        <p:spPr bwMode="auto">
          <a:xfrm>
            <a:off x="9129714" y="2128838"/>
            <a:ext cx="604837" cy="603250"/>
          </a:xfrm>
          <a:custGeom>
            <a:avLst/>
            <a:gdLst>
              <a:gd name="T0" fmla="*/ 0 w 360"/>
              <a:gd name="T1" fmla="*/ 2147483647 h 360"/>
              <a:gd name="T2" fmla="*/ 2147483647 w 360"/>
              <a:gd name="T3" fmla="*/ 2147483647 h 360"/>
              <a:gd name="T4" fmla="*/ 2147483647 w 360"/>
              <a:gd name="T5" fmla="*/ 2147483647 h 360"/>
              <a:gd name="T6" fmla="*/ 2147483647 w 360"/>
              <a:gd name="T7" fmla="*/ 0 h 360"/>
              <a:gd name="T8" fmla="*/ 2147483647 w 360"/>
              <a:gd name="T9" fmla="*/ 2147483647 h 360"/>
              <a:gd name="T10" fmla="*/ 2147483647 w 360"/>
              <a:gd name="T11" fmla="*/ 2147483647 h 360"/>
              <a:gd name="T12" fmla="*/ 2147483647 w 360"/>
              <a:gd name="T13" fmla="*/ 2147483647 h 360"/>
              <a:gd name="T14" fmla="*/ 2147483647 w 360"/>
              <a:gd name="T15" fmla="*/ 2147483647 h 360"/>
              <a:gd name="T16" fmla="*/ 2147483647 w 360"/>
              <a:gd name="T17" fmla="*/ 2147483647 h 360"/>
              <a:gd name="T18" fmla="*/ 2147483647 w 360"/>
              <a:gd name="T19" fmla="*/ 2147483647 h 360"/>
              <a:gd name="T20" fmla="*/ 2147483647 w 360"/>
              <a:gd name="T21" fmla="*/ 2147483647 h 360"/>
              <a:gd name="T22" fmla="*/ 0 w 360"/>
              <a:gd name="T23" fmla="*/ 2147483647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0"/>
              <a:gd name="T38" fmla="*/ 360 w 360"/>
              <a:gd name="T39" fmla="*/ 360 h 3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0">
                <a:moveTo>
                  <a:pt x="0" y="238"/>
                </a:moveTo>
                <a:lnTo>
                  <a:pt x="54" y="147"/>
                </a:lnTo>
                <a:lnTo>
                  <a:pt x="85" y="26"/>
                </a:lnTo>
                <a:lnTo>
                  <a:pt x="176" y="0"/>
                </a:lnTo>
                <a:lnTo>
                  <a:pt x="216" y="129"/>
                </a:lnTo>
                <a:lnTo>
                  <a:pt x="247" y="152"/>
                </a:lnTo>
                <a:lnTo>
                  <a:pt x="313" y="174"/>
                </a:lnTo>
                <a:lnTo>
                  <a:pt x="360" y="215"/>
                </a:lnTo>
                <a:lnTo>
                  <a:pt x="257" y="360"/>
                </a:lnTo>
                <a:lnTo>
                  <a:pt x="138" y="344"/>
                </a:lnTo>
                <a:lnTo>
                  <a:pt x="85" y="290"/>
                </a:lnTo>
                <a:lnTo>
                  <a:pt x="0" y="238"/>
                </a:lnTo>
                <a:close/>
              </a:path>
            </a:pathLst>
          </a:custGeom>
          <a:solidFill>
            <a:srgbClr val="FFFF00"/>
          </a:solidFill>
          <a:ln w="9525">
            <a:solidFill>
              <a:srgbClr val="000000"/>
            </a:solidFill>
            <a:round/>
            <a:headEnd/>
            <a:tailEnd/>
          </a:ln>
        </p:spPr>
        <p:txBody>
          <a:bodyPr/>
          <a:lstStyle/>
          <a:p>
            <a:endParaRPr lang="en-US" dirty="0"/>
          </a:p>
        </p:txBody>
      </p:sp>
      <p:sp>
        <p:nvSpPr>
          <p:cNvPr id="3138" name="Freeform 53"/>
          <p:cNvSpPr>
            <a:spLocks/>
          </p:cNvSpPr>
          <p:nvPr/>
        </p:nvSpPr>
        <p:spPr bwMode="auto">
          <a:xfrm>
            <a:off x="4564063" y="3470276"/>
            <a:ext cx="406400" cy="531813"/>
          </a:xfrm>
          <a:custGeom>
            <a:avLst/>
            <a:gdLst>
              <a:gd name="T0" fmla="*/ 0 w 239"/>
              <a:gd name="T1" fmla="*/ 2147483647 h 315"/>
              <a:gd name="T2" fmla="*/ 2147483647 w 239"/>
              <a:gd name="T3" fmla="*/ 2147483647 h 315"/>
              <a:gd name="T4" fmla="*/ 2147483647 w 239"/>
              <a:gd name="T5" fmla="*/ 2147483647 h 315"/>
              <a:gd name="T6" fmla="*/ 2147483647 w 239"/>
              <a:gd name="T7" fmla="*/ 2147483647 h 315"/>
              <a:gd name="T8" fmla="*/ 2147483647 w 239"/>
              <a:gd name="T9" fmla="*/ 2147483647 h 315"/>
              <a:gd name="T10" fmla="*/ 2147483647 w 239"/>
              <a:gd name="T11" fmla="*/ 2147483647 h 315"/>
              <a:gd name="T12" fmla="*/ 2147483647 w 239"/>
              <a:gd name="T13" fmla="*/ 2147483647 h 315"/>
              <a:gd name="T14" fmla="*/ 2147483647 w 239"/>
              <a:gd name="T15" fmla="*/ 2147483647 h 315"/>
              <a:gd name="T16" fmla="*/ 2147483647 w 239"/>
              <a:gd name="T17" fmla="*/ 2147483647 h 315"/>
              <a:gd name="T18" fmla="*/ 2147483647 w 239"/>
              <a:gd name="T19" fmla="*/ 2147483647 h 315"/>
              <a:gd name="T20" fmla="*/ 2147483647 w 239"/>
              <a:gd name="T21" fmla="*/ 2147483647 h 315"/>
              <a:gd name="T22" fmla="*/ 2147483647 w 239"/>
              <a:gd name="T23" fmla="*/ 2147483647 h 315"/>
              <a:gd name="T24" fmla="*/ 2147483647 w 239"/>
              <a:gd name="T25" fmla="*/ 2147483647 h 315"/>
              <a:gd name="T26" fmla="*/ 2147483647 w 239"/>
              <a:gd name="T27" fmla="*/ 0 h 315"/>
              <a:gd name="T28" fmla="*/ 0 w 239"/>
              <a:gd name="T29" fmla="*/ 2147483647 h 3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9"/>
              <a:gd name="T46" fmla="*/ 0 h 315"/>
              <a:gd name="T47" fmla="*/ 239 w 239"/>
              <a:gd name="T48" fmla="*/ 315 h 3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9" h="315">
                <a:moveTo>
                  <a:pt x="0" y="62"/>
                </a:moveTo>
                <a:lnTo>
                  <a:pt x="5" y="100"/>
                </a:lnTo>
                <a:lnTo>
                  <a:pt x="44" y="93"/>
                </a:lnTo>
                <a:lnTo>
                  <a:pt x="53" y="111"/>
                </a:lnTo>
                <a:lnTo>
                  <a:pt x="44" y="147"/>
                </a:lnTo>
                <a:lnTo>
                  <a:pt x="73" y="149"/>
                </a:lnTo>
                <a:lnTo>
                  <a:pt x="110" y="208"/>
                </a:lnTo>
                <a:lnTo>
                  <a:pt x="107" y="252"/>
                </a:lnTo>
                <a:lnTo>
                  <a:pt x="239" y="315"/>
                </a:lnTo>
                <a:lnTo>
                  <a:pt x="216" y="198"/>
                </a:lnTo>
                <a:lnTo>
                  <a:pt x="229" y="127"/>
                </a:lnTo>
                <a:lnTo>
                  <a:pt x="231" y="74"/>
                </a:lnTo>
                <a:lnTo>
                  <a:pt x="173" y="81"/>
                </a:lnTo>
                <a:lnTo>
                  <a:pt x="121" y="0"/>
                </a:lnTo>
                <a:lnTo>
                  <a:pt x="0" y="62"/>
                </a:lnTo>
                <a:close/>
              </a:path>
            </a:pathLst>
          </a:custGeom>
          <a:solidFill>
            <a:schemeClr val="accent1"/>
          </a:solidFill>
          <a:ln w="9525">
            <a:solidFill>
              <a:srgbClr val="000000"/>
            </a:solidFill>
            <a:round/>
            <a:headEnd/>
            <a:tailEnd/>
          </a:ln>
        </p:spPr>
        <p:txBody>
          <a:bodyPr/>
          <a:lstStyle/>
          <a:p>
            <a:endParaRPr lang="en-US" dirty="0"/>
          </a:p>
        </p:txBody>
      </p:sp>
      <p:sp>
        <p:nvSpPr>
          <p:cNvPr id="3139" name="Freeform 54"/>
          <p:cNvSpPr>
            <a:spLocks/>
          </p:cNvSpPr>
          <p:nvPr/>
        </p:nvSpPr>
        <p:spPr bwMode="auto">
          <a:xfrm>
            <a:off x="5413375" y="3425826"/>
            <a:ext cx="700088" cy="942975"/>
          </a:xfrm>
          <a:custGeom>
            <a:avLst/>
            <a:gdLst>
              <a:gd name="T0" fmla="*/ 0 w 416"/>
              <a:gd name="T1" fmla="*/ 2147483647 h 563"/>
              <a:gd name="T2" fmla="*/ 2147483647 w 416"/>
              <a:gd name="T3" fmla="*/ 2147483647 h 563"/>
              <a:gd name="T4" fmla="*/ 2147483647 w 416"/>
              <a:gd name="T5" fmla="*/ 2147483647 h 563"/>
              <a:gd name="T6" fmla="*/ 2147483647 w 416"/>
              <a:gd name="T7" fmla="*/ 2147483647 h 563"/>
              <a:gd name="T8" fmla="*/ 2147483647 w 416"/>
              <a:gd name="T9" fmla="*/ 2147483647 h 563"/>
              <a:gd name="T10" fmla="*/ 2147483647 w 416"/>
              <a:gd name="T11" fmla="*/ 2147483647 h 563"/>
              <a:gd name="T12" fmla="*/ 2147483647 w 416"/>
              <a:gd name="T13" fmla="*/ 2147483647 h 563"/>
              <a:gd name="T14" fmla="*/ 2147483647 w 416"/>
              <a:gd name="T15" fmla="*/ 2147483647 h 563"/>
              <a:gd name="T16" fmla="*/ 2147483647 w 416"/>
              <a:gd name="T17" fmla="*/ 2147483647 h 563"/>
              <a:gd name="T18" fmla="*/ 2147483647 w 416"/>
              <a:gd name="T19" fmla="*/ 2147483647 h 563"/>
              <a:gd name="T20" fmla="*/ 2147483647 w 416"/>
              <a:gd name="T21" fmla="*/ 2147483647 h 563"/>
              <a:gd name="T22" fmla="*/ 2147483647 w 416"/>
              <a:gd name="T23" fmla="*/ 2147483647 h 563"/>
              <a:gd name="T24" fmla="*/ 2147483647 w 416"/>
              <a:gd name="T25" fmla="*/ 2147483647 h 563"/>
              <a:gd name="T26" fmla="*/ 2147483647 w 416"/>
              <a:gd name="T27" fmla="*/ 2147483647 h 563"/>
              <a:gd name="T28" fmla="*/ 2147483647 w 416"/>
              <a:gd name="T29" fmla="*/ 2147483647 h 563"/>
              <a:gd name="T30" fmla="*/ 2147483647 w 416"/>
              <a:gd name="T31" fmla="*/ 2147483647 h 563"/>
              <a:gd name="T32" fmla="*/ 2147483647 w 416"/>
              <a:gd name="T33" fmla="*/ 2147483647 h 563"/>
              <a:gd name="T34" fmla="*/ 2147483647 w 416"/>
              <a:gd name="T35" fmla="*/ 0 h 563"/>
              <a:gd name="T36" fmla="*/ 2147483647 w 416"/>
              <a:gd name="T37" fmla="*/ 2147483647 h 563"/>
              <a:gd name="T38" fmla="*/ 2147483647 w 416"/>
              <a:gd name="T39" fmla="*/ 2147483647 h 563"/>
              <a:gd name="T40" fmla="*/ 2147483647 w 416"/>
              <a:gd name="T41" fmla="*/ 2147483647 h 563"/>
              <a:gd name="T42" fmla="*/ 0 w 416"/>
              <a:gd name="T43" fmla="*/ 2147483647 h 5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563"/>
              <a:gd name="T68" fmla="*/ 416 w 416"/>
              <a:gd name="T69" fmla="*/ 563 h 5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563">
                <a:moveTo>
                  <a:pt x="0" y="387"/>
                </a:moveTo>
                <a:lnTo>
                  <a:pt x="42" y="386"/>
                </a:lnTo>
                <a:lnTo>
                  <a:pt x="67" y="418"/>
                </a:lnTo>
                <a:lnTo>
                  <a:pt x="105" y="415"/>
                </a:lnTo>
                <a:lnTo>
                  <a:pt x="180" y="563"/>
                </a:lnTo>
                <a:lnTo>
                  <a:pt x="265" y="560"/>
                </a:lnTo>
                <a:lnTo>
                  <a:pt x="282" y="446"/>
                </a:lnTo>
                <a:lnTo>
                  <a:pt x="381" y="342"/>
                </a:lnTo>
                <a:lnTo>
                  <a:pt x="416" y="282"/>
                </a:lnTo>
                <a:lnTo>
                  <a:pt x="365" y="237"/>
                </a:lnTo>
                <a:lnTo>
                  <a:pt x="368" y="200"/>
                </a:lnTo>
                <a:lnTo>
                  <a:pt x="344" y="139"/>
                </a:lnTo>
                <a:lnTo>
                  <a:pt x="318" y="128"/>
                </a:lnTo>
                <a:lnTo>
                  <a:pt x="333" y="98"/>
                </a:lnTo>
                <a:lnTo>
                  <a:pt x="271" y="61"/>
                </a:lnTo>
                <a:lnTo>
                  <a:pt x="255" y="9"/>
                </a:lnTo>
                <a:lnTo>
                  <a:pt x="221" y="5"/>
                </a:lnTo>
                <a:lnTo>
                  <a:pt x="195" y="0"/>
                </a:lnTo>
                <a:lnTo>
                  <a:pt x="220" y="123"/>
                </a:lnTo>
                <a:lnTo>
                  <a:pt x="189" y="190"/>
                </a:lnTo>
                <a:lnTo>
                  <a:pt x="85" y="187"/>
                </a:lnTo>
                <a:lnTo>
                  <a:pt x="0" y="387"/>
                </a:lnTo>
                <a:close/>
              </a:path>
            </a:pathLst>
          </a:custGeom>
          <a:solidFill>
            <a:schemeClr val="accent5">
              <a:lumMod val="60000"/>
              <a:lumOff val="40000"/>
            </a:schemeClr>
          </a:solidFill>
          <a:ln w="9525">
            <a:solidFill>
              <a:srgbClr val="000000"/>
            </a:solidFill>
            <a:round/>
            <a:headEnd/>
            <a:tailEnd/>
          </a:ln>
        </p:spPr>
        <p:txBody>
          <a:bodyPr/>
          <a:lstStyle/>
          <a:p>
            <a:endParaRPr lang="en-US" dirty="0"/>
          </a:p>
        </p:txBody>
      </p:sp>
      <p:sp>
        <p:nvSpPr>
          <p:cNvPr id="3140" name="Freeform 55"/>
          <p:cNvSpPr>
            <a:spLocks/>
          </p:cNvSpPr>
          <p:nvPr/>
        </p:nvSpPr>
        <p:spPr bwMode="auto">
          <a:xfrm>
            <a:off x="8815389" y="4919664"/>
            <a:ext cx="777875" cy="617537"/>
          </a:xfrm>
          <a:custGeom>
            <a:avLst/>
            <a:gdLst>
              <a:gd name="T0" fmla="*/ 0 w 463"/>
              <a:gd name="T1" fmla="*/ 2147483647 h 368"/>
              <a:gd name="T2" fmla="*/ 2147483647 w 463"/>
              <a:gd name="T3" fmla="*/ 2147483647 h 368"/>
              <a:gd name="T4" fmla="*/ 2147483647 w 463"/>
              <a:gd name="T5" fmla="*/ 2147483647 h 368"/>
              <a:gd name="T6" fmla="*/ 2147483647 w 463"/>
              <a:gd name="T7" fmla="*/ 0 h 368"/>
              <a:gd name="T8" fmla="*/ 2147483647 w 463"/>
              <a:gd name="T9" fmla="*/ 2147483647 h 368"/>
              <a:gd name="T10" fmla="*/ 2147483647 w 463"/>
              <a:gd name="T11" fmla="*/ 2147483647 h 368"/>
              <a:gd name="T12" fmla="*/ 2147483647 w 463"/>
              <a:gd name="T13" fmla="*/ 2147483647 h 368"/>
              <a:gd name="T14" fmla="*/ 2147483647 w 463"/>
              <a:gd name="T15" fmla="*/ 2147483647 h 368"/>
              <a:gd name="T16" fmla="*/ 2147483647 w 463"/>
              <a:gd name="T17" fmla="*/ 2147483647 h 368"/>
              <a:gd name="T18" fmla="*/ 2147483647 w 463"/>
              <a:gd name="T19" fmla="*/ 2147483647 h 368"/>
              <a:gd name="T20" fmla="*/ 2147483647 w 463"/>
              <a:gd name="T21" fmla="*/ 2147483647 h 368"/>
              <a:gd name="T22" fmla="*/ 2147483647 w 463"/>
              <a:gd name="T23" fmla="*/ 2147483647 h 368"/>
              <a:gd name="T24" fmla="*/ 2147483647 w 463"/>
              <a:gd name="T25" fmla="*/ 2147483647 h 368"/>
              <a:gd name="T26" fmla="*/ 2147483647 w 463"/>
              <a:gd name="T27" fmla="*/ 2147483647 h 368"/>
              <a:gd name="T28" fmla="*/ 0 w 463"/>
              <a:gd name="T29" fmla="*/ 2147483647 h 3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3"/>
              <a:gd name="T46" fmla="*/ 0 h 368"/>
              <a:gd name="T47" fmla="*/ 463 w 463"/>
              <a:gd name="T48" fmla="*/ 368 h 3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3" h="368">
                <a:moveTo>
                  <a:pt x="0" y="227"/>
                </a:moveTo>
                <a:lnTo>
                  <a:pt x="16" y="143"/>
                </a:lnTo>
                <a:lnTo>
                  <a:pt x="76" y="141"/>
                </a:lnTo>
                <a:lnTo>
                  <a:pt x="224" y="0"/>
                </a:lnTo>
                <a:lnTo>
                  <a:pt x="256" y="33"/>
                </a:lnTo>
                <a:lnTo>
                  <a:pt x="247" y="55"/>
                </a:lnTo>
                <a:lnTo>
                  <a:pt x="259" y="66"/>
                </a:lnTo>
                <a:lnTo>
                  <a:pt x="411" y="3"/>
                </a:lnTo>
                <a:lnTo>
                  <a:pt x="442" y="37"/>
                </a:lnTo>
                <a:lnTo>
                  <a:pt x="463" y="40"/>
                </a:lnTo>
                <a:lnTo>
                  <a:pt x="451" y="120"/>
                </a:lnTo>
                <a:lnTo>
                  <a:pt x="304" y="192"/>
                </a:lnTo>
                <a:lnTo>
                  <a:pt x="280" y="272"/>
                </a:lnTo>
                <a:lnTo>
                  <a:pt x="39" y="368"/>
                </a:lnTo>
                <a:lnTo>
                  <a:pt x="0" y="227"/>
                </a:lnTo>
                <a:close/>
              </a:path>
            </a:pathLst>
          </a:custGeom>
          <a:gradFill rotWithShape="0">
            <a:gsLst>
              <a:gs pos="0">
                <a:srgbClr val="660066"/>
              </a:gs>
              <a:gs pos="100000">
                <a:srgbClr val="FFFFFF"/>
              </a:gs>
            </a:gsLst>
            <a:lin ang="5400000" scaled="1"/>
          </a:gradFill>
          <a:ln w="9525">
            <a:solidFill>
              <a:srgbClr val="000000"/>
            </a:solidFill>
            <a:round/>
            <a:headEnd/>
            <a:tailEnd/>
          </a:ln>
        </p:spPr>
        <p:txBody>
          <a:bodyPr/>
          <a:lstStyle/>
          <a:p>
            <a:endParaRPr lang="en-US" dirty="0"/>
          </a:p>
        </p:txBody>
      </p:sp>
      <p:sp>
        <p:nvSpPr>
          <p:cNvPr id="3141" name="Freeform 56"/>
          <p:cNvSpPr>
            <a:spLocks/>
          </p:cNvSpPr>
          <p:nvPr/>
        </p:nvSpPr>
        <p:spPr bwMode="auto">
          <a:xfrm>
            <a:off x="7451726" y="2459039"/>
            <a:ext cx="549275" cy="503237"/>
          </a:xfrm>
          <a:custGeom>
            <a:avLst/>
            <a:gdLst>
              <a:gd name="T0" fmla="*/ 0 w 326"/>
              <a:gd name="T1" fmla="*/ 2147483647 h 301"/>
              <a:gd name="T2" fmla="*/ 2147483647 w 326"/>
              <a:gd name="T3" fmla="*/ 2147483647 h 301"/>
              <a:gd name="T4" fmla="*/ 2147483647 w 326"/>
              <a:gd name="T5" fmla="*/ 2147483647 h 301"/>
              <a:gd name="T6" fmla="*/ 2147483647 w 326"/>
              <a:gd name="T7" fmla="*/ 0 h 301"/>
              <a:gd name="T8" fmla="*/ 2147483647 w 326"/>
              <a:gd name="T9" fmla="*/ 2147483647 h 301"/>
              <a:gd name="T10" fmla="*/ 2147483647 w 326"/>
              <a:gd name="T11" fmla="*/ 2147483647 h 301"/>
              <a:gd name="T12" fmla="*/ 2147483647 w 326"/>
              <a:gd name="T13" fmla="*/ 2147483647 h 301"/>
              <a:gd name="T14" fmla="*/ 2147483647 w 326"/>
              <a:gd name="T15" fmla="*/ 2147483647 h 301"/>
              <a:gd name="T16" fmla="*/ 2147483647 w 326"/>
              <a:gd name="T17" fmla="*/ 2147483647 h 301"/>
              <a:gd name="T18" fmla="*/ 2147483647 w 326"/>
              <a:gd name="T19" fmla="*/ 2147483647 h 301"/>
              <a:gd name="T20" fmla="*/ 2147483647 w 326"/>
              <a:gd name="T21" fmla="*/ 2147483647 h 301"/>
              <a:gd name="T22" fmla="*/ 2147483647 w 326"/>
              <a:gd name="T23" fmla="*/ 2147483647 h 301"/>
              <a:gd name="T24" fmla="*/ 2147483647 w 326"/>
              <a:gd name="T25" fmla="*/ 2147483647 h 301"/>
              <a:gd name="T26" fmla="*/ 2147483647 w 326"/>
              <a:gd name="T27" fmla="*/ 2147483647 h 301"/>
              <a:gd name="T28" fmla="*/ 0 w 326"/>
              <a:gd name="T29" fmla="*/ 2147483647 h 3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01"/>
              <a:gd name="T47" fmla="*/ 326 w 326"/>
              <a:gd name="T48" fmla="*/ 301 h 3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01">
                <a:moveTo>
                  <a:pt x="0" y="105"/>
                </a:moveTo>
                <a:lnTo>
                  <a:pt x="49" y="86"/>
                </a:lnTo>
                <a:lnTo>
                  <a:pt x="64" y="55"/>
                </a:lnTo>
                <a:lnTo>
                  <a:pt x="253" y="0"/>
                </a:lnTo>
                <a:lnTo>
                  <a:pt x="242" y="25"/>
                </a:lnTo>
                <a:lnTo>
                  <a:pt x="285" y="31"/>
                </a:lnTo>
                <a:lnTo>
                  <a:pt x="266" y="55"/>
                </a:lnTo>
                <a:lnTo>
                  <a:pt x="268" y="83"/>
                </a:lnTo>
                <a:lnTo>
                  <a:pt x="326" y="120"/>
                </a:lnTo>
                <a:lnTo>
                  <a:pt x="258" y="204"/>
                </a:lnTo>
                <a:lnTo>
                  <a:pt x="179" y="279"/>
                </a:lnTo>
                <a:lnTo>
                  <a:pt x="138" y="301"/>
                </a:lnTo>
                <a:lnTo>
                  <a:pt x="95" y="297"/>
                </a:lnTo>
                <a:lnTo>
                  <a:pt x="71" y="191"/>
                </a:lnTo>
                <a:lnTo>
                  <a:pt x="0" y="105"/>
                </a:lnTo>
                <a:close/>
              </a:path>
            </a:pathLst>
          </a:custGeom>
          <a:solidFill>
            <a:srgbClr val="FFCC00"/>
          </a:solidFill>
          <a:ln w="9525">
            <a:solidFill>
              <a:srgbClr val="000000"/>
            </a:solidFill>
            <a:round/>
            <a:headEnd/>
            <a:tailEnd/>
          </a:ln>
        </p:spPr>
        <p:txBody>
          <a:bodyPr/>
          <a:lstStyle/>
          <a:p>
            <a:endParaRPr lang="en-US" dirty="0"/>
          </a:p>
        </p:txBody>
      </p:sp>
      <p:sp>
        <p:nvSpPr>
          <p:cNvPr id="3145" name="Freeform 58"/>
          <p:cNvSpPr>
            <a:spLocks/>
          </p:cNvSpPr>
          <p:nvPr/>
        </p:nvSpPr>
        <p:spPr bwMode="auto">
          <a:xfrm>
            <a:off x="3438526" y="3522663"/>
            <a:ext cx="765175" cy="525462"/>
          </a:xfrm>
          <a:custGeom>
            <a:avLst/>
            <a:gdLst>
              <a:gd name="T0" fmla="*/ 0 w 453"/>
              <a:gd name="T1" fmla="*/ 2147483647 h 316"/>
              <a:gd name="T2" fmla="*/ 2147483647 w 453"/>
              <a:gd name="T3" fmla="*/ 2147483647 h 316"/>
              <a:gd name="T4" fmla="*/ 2147483647 w 453"/>
              <a:gd name="T5" fmla="*/ 2147483647 h 316"/>
              <a:gd name="T6" fmla="*/ 2147483647 w 453"/>
              <a:gd name="T7" fmla="*/ 2147483647 h 316"/>
              <a:gd name="T8" fmla="*/ 2147483647 w 453"/>
              <a:gd name="T9" fmla="*/ 2147483647 h 316"/>
              <a:gd name="T10" fmla="*/ 2147483647 w 453"/>
              <a:gd name="T11" fmla="*/ 2147483647 h 316"/>
              <a:gd name="T12" fmla="*/ 2147483647 w 453"/>
              <a:gd name="T13" fmla="*/ 2147483647 h 316"/>
              <a:gd name="T14" fmla="*/ 2147483647 w 453"/>
              <a:gd name="T15" fmla="*/ 2147483647 h 316"/>
              <a:gd name="T16" fmla="*/ 2147483647 w 453"/>
              <a:gd name="T17" fmla="*/ 2147483647 h 316"/>
              <a:gd name="T18" fmla="*/ 2147483647 w 453"/>
              <a:gd name="T19" fmla="*/ 2147483647 h 316"/>
              <a:gd name="T20" fmla="*/ 2147483647 w 453"/>
              <a:gd name="T21" fmla="*/ 0 h 316"/>
              <a:gd name="T22" fmla="*/ 2147483647 w 453"/>
              <a:gd name="T23" fmla="*/ 2147483647 h 316"/>
              <a:gd name="T24" fmla="*/ 2147483647 w 453"/>
              <a:gd name="T25" fmla="*/ 2147483647 h 316"/>
              <a:gd name="T26" fmla="*/ 2147483647 w 453"/>
              <a:gd name="T27" fmla="*/ 2147483647 h 316"/>
              <a:gd name="T28" fmla="*/ 2147483647 w 453"/>
              <a:gd name="T29" fmla="*/ 2147483647 h 316"/>
              <a:gd name="T30" fmla="*/ 2147483647 w 453"/>
              <a:gd name="T31" fmla="*/ 2147483647 h 316"/>
              <a:gd name="T32" fmla="*/ 2147483647 w 453"/>
              <a:gd name="T33" fmla="*/ 2147483647 h 316"/>
              <a:gd name="T34" fmla="*/ 2147483647 w 453"/>
              <a:gd name="T35" fmla="*/ 2147483647 h 316"/>
              <a:gd name="T36" fmla="*/ 2147483647 w 453"/>
              <a:gd name="T37" fmla="*/ 2147483647 h 316"/>
              <a:gd name="T38" fmla="*/ 2147483647 w 453"/>
              <a:gd name="T39" fmla="*/ 2147483647 h 316"/>
              <a:gd name="T40" fmla="*/ 2147483647 w 453"/>
              <a:gd name="T41" fmla="*/ 2147483647 h 316"/>
              <a:gd name="T42" fmla="*/ 2147483647 w 453"/>
              <a:gd name="T43" fmla="*/ 2147483647 h 316"/>
              <a:gd name="T44" fmla="*/ 2147483647 w 453"/>
              <a:gd name="T45" fmla="*/ 2147483647 h 316"/>
              <a:gd name="T46" fmla="*/ 2147483647 w 453"/>
              <a:gd name="T47" fmla="*/ 2147483647 h 316"/>
              <a:gd name="T48" fmla="*/ 2147483647 w 453"/>
              <a:gd name="T49" fmla="*/ 2147483647 h 316"/>
              <a:gd name="T50" fmla="*/ 0 w 453"/>
              <a:gd name="T51" fmla="*/ 2147483647 h 3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16"/>
              <a:gd name="T80" fmla="*/ 453 w 453"/>
              <a:gd name="T81" fmla="*/ 316 h 3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16">
                <a:moveTo>
                  <a:pt x="0" y="50"/>
                </a:moveTo>
                <a:lnTo>
                  <a:pt x="28" y="40"/>
                </a:lnTo>
                <a:lnTo>
                  <a:pt x="48" y="59"/>
                </a:lnTo>
                <a:lnTo>
                  <a:pt x="87" y="67"/>
                </a:lnTo>
                <a:lnTo>
                  <a:pt x="153" y="51"/>
                </a:lnTo>
                <a:lnTo>
                  <a:pt x="171" y="75"/>
                </a:lnTo>
                <a:lnTo>
                  <a:pt x="163" y="117"/>
                </a:lnTo>
                <a:lnTo>
                  <a:pt x="196" y="127"/>
                </a:lnTo>
                <a:lnTo>
                  <a:pt x="225" y="79"/>
                </a:lnTo>
                <a:lnTo>
                  <a:pt x="223" y="3"/>
                </a:lnTo>
                <a:lnTo>
                  <a:pt x="238" y="0"/>
                </a:lnTo>
                <a:lnTo>
                  <a:pt x="273" y="39"/>
                </a:lnTo>
                <a:lnTo>
                  <a:pt x="325" y="27"/>
                </a:lnTo>
                <a:lnTo>
                  <a:pt x="430" y="58"/>
                </a:lnTo>
                <a:lnTo>
                  <a:pt x="436" y="68"/>
                </a:lnTo>
                <a:lnTo>
                  <a:pt x="423" y="147"/>
                </a:lnTo>
                <a:lnTo>
                  <a:pt x="453" y="183"/>
                </a:lnTo>
                <a:lnTo>
                  <a:pt x="453" y="200"/>
                </a:lnTo>
                <a:lnTo>
                  <a:pt x="387" y="217"/>
                </a:lnTo>
                <a:lnTo>
                  <a:pt x="365" y="277"/>
                </a:lnTo>
                <a:lnTo>
                  <a:pt x="303" y="289"/>
                </a:lnTo>
                <a:lnTo>
                  <a:pt x="294" y="311"/>
                </a:lnTo>
                <a:lnTo>
                  <a:pt x="133" y="316"/>
                </a:lnTo>
                <a:lnTo>
                  <a:pt x="104" y="200"/>
                </a:lnTo>
                <a:lnTo>
                  <a:pt x="57" y="186"/>
                </a:lnTo>
                <a:lnTo>
                  <a:pt x="0" y="50"/>
                </a:lnTo>
                <a:close/>
              </a:path>
            </a:pathLst>
          </a:custGeom>
          <a:gradFill rotWithShape="0">
            <a:gsLst>
              <a:gs pos="0">
                <a:srgbClr val="8B0000"/>
              </a:gs>
              <a:gs pos="100000">
                <a:srgbClr val="B00000"/>
              </a:gs>
            </a:gsLst>
            <a:lin ang="18900000" scaled="1"/>
          </a:gradFill>
          <a:ln w="9525">
            <a:solidFill>
              <a:srgbClr val="000000"/>
            </a:solidFill>
            <a:round/>
            <a:headEnd/>
            <a:tailEnd/>
          </a:ln>
        </p:spPr>
        <p:txBody>
          <a:bodyPr/>
          <a:lstStyle/>
          <a:p>
            <a:endParaRPr lang="en-US" dirty="0"/>
          </a:p>
        </p:txBody>
      </p:sp>
      <p:sp>
        <p:nvSpPr>
          <p:cNvPr id="3146" name="Freeform 59"/>
          <p:cNvSpPr>
            <a:spLocks/>
          </p:cNvSpPr>
          <p:nvPr/>
        </p:nvSpPr>
        <p:spPr bwMode="auto">
          <a:xfrm>
            <a:off x="6505575" y="2493963"/>
            <a:ext cx="585788" cy="412750"/>
          </a:xfrm>
          <a:custGeom>
            <a:avLst/>
            <a:gdLst>
              <a:gd name="T0" fmla="*/ 0 w 369"/>
              <a:gd name="T1" fmla="*/ 2147483647 h 260"/>
              <a:gd name="T2" fmla="*/ 2147483647 w 369"/>
              <a:gd name="T3" fmla="*/ 2147483647 h 260"/>
              <a:gd name="T4" fmla="*/ 2147483647 w 369"/>
              <a:gd name="T5" fmla="*/ 2147483647 h 260"/>
              <a:gd name="T6" fmla="*/ 2147483647 w 369"/>
              <a:gd name="T7" fmla="*/ 2147483647 h 260"/>
              <a:gd name="T8" fmla="*/ 2147483647 w 369"/>
              <a:gd name="T9" fmla="*/ 0 h 260"/>
              <a:gd name="T10" fmla="*/ 2147483647 w 369"/>
              <a:gd name="T11" fmla="*/ 2147483647 h 260"/>
              <a:gd name="T12" fmla="*/ 2147483647 w 369"/>
              <a:gd name="T13" fmla="*/ 2147483647 h 260"/>
              <a:gd name="T14" fmla="*/ 2147483647 w 369"/>
              <a:gd name="T15" fmla="*/ 2147483647 h 260"/>
              <a:gd name="T16" fmla="*/ 2147483647 w 369"/>
              <a:gd name="T17" fmla="*/ 2147483647 h 260"/>
              <a:gd name="T18" fmla="*/ 2147483647 w 369"/>
              <a:gd name="T19" fmla="*/ 2147483647 h 260"/>
              <a:gd name="T20" fmla="*/ 2147483647 w 369"/>
              <a:gd name="T21" fmla="*/ 2147483647 h 260"/>
              <a:gd name="T22" fmla="*/ 2147483647 w 369"/>
              <a:gd name="T23" fmla="*/ 2147483647 h 260"/>
              <a:gd name="T24" fmla="*/ 2147483647 w 369"/>
              <a:gd name="T25" fmla="*/ 2147483647 h 260"/>
              <a:gd name="T26" fmla="*/ 2147483647 w 369"/>
              <a:gd name="T27" fmla="*/ 2147483647 h 260"/>
              <a:gd name="T28" fmla="*/ 2147483647 w 369"/>
              <a:gd name="T29" fmla="*/ 2147483647 h 260"/>
              <a:gd name="T30" fmla="*/ 2147483647 w 369"/>
              <a:gd name="T31" fmla="*/ 2147483647 h 260"/>
              <a:gd name="T32" fmla="*/ 2147483647 w 369"/>
              <a:gd name="T33" fmla="*/ 2147483647 h 260"/>
              <a:gd name="T34" fmla="*/ 2147483647 w 369"/>
              <a:gd name="T35" fmla="*/ 2147483647 h 260"/>
              <a:gd name="T36" fmla="*/ 0 w 369"/>
              <a:gd name="T37" fmla="*/ 2147483647 h 2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260"/>
              <a:gd name="T59" fmla="*/ 369 w 369"/>
              <a:gd name="T60" fmla="*/ 260 h 2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260">
                <a:moveTo>
                  <a:pt x="0" y="155"/>
                </a:moveTo>
                <a:lnTo>
                  <a:pt x="20" y="98"/>
                </a:lnTo>
                <a:lnTo>
                  <a:pt x="58" y="88"/>
                </a:lnTo>
                <a:lnTo>
                  <a:pt x="128" y="14"/>
                </a:lnTo>
                <a:lnTo>
                  <a:pt x="217" y="0"/>
                </a:lnTo>
                <a:lnTo>
                  <a:pt x="214" y="17"/>
                </a:lnTo>
                <a:lnTo>
                  <a:pt x="245" y="14"/>
                </a:lnTo>
                <a:lnTo>
                  <a:pt x="238" y="81"/>
                </a:lnTo>
                <a:lnTo>
                  <a:pt x="263" y="64"/>
                </a:lnTo>
                <a:lnTo>
                  <a:pt x="294" y="153"/>
                </a:lnTo>
                <a:lnTo>
                  <a:pt x="307" y="158"/>
                </a:lnTo>
                <a:lnTo>
                  <a:pt x="304" y="143"/>
                </a:lnTo>
                <a:lnTo>
                  <a:pt x="323" y="170"/>
                </a:lnTo>
                <a:lnTo>
                  <a:pt x="349" y="178"/>
                </a:lnTo>
                <a:lnTo>
                  <a:pt x="342" y="196"/>
                </a:lnTo>
                <a:lnTo>
                  <a:pt x="369" y="228"/>
                </a:lnTo>
                <a:lnTo>
                  <a:pt x="270" y="260"/>
                </a:lnTo>
                <a:lnTo>
                  <a:pt x="58" y="242"/>
                </a:lnTo>
                <a:lnTo>
                  <a:pt x="0" y="155"/>
                </a:lnTo>
                <a:close/>
              </a:path>
            </a:pathLst>
          </a:custGeom>
          <a:solidFill>
            <a:schemeClr val="accent4">
              <a:lumMod val="60000"/>
              <a:lumOff val="40000"/>
            </a:schemeClr>
          </a:solidFill>
          <a:ln w="9525">
            <a:solidFill>
              <a:srgbClr val="000000"/>
            </a:solidFill>
            <a:round/>
            <a:headEnd/>
            <a:tailEnd/>
          </a:ln>
        </p:spPr>
        <p:txBody>
          <a:bodyPr/>
          <a:lstStyle/>
          <a:p>
            <a:endParaRPr lang="en-US" dirty="0"/>
          </a:p>
        </p:txBody>
      </p:sp>
      <p:sp>
        <p:nvSpPr>
          <p:cNvPr id="3147" name="Freeform 60"/>
          <p:cNvSpPr>
            <a:spLocks/>
          </p:cNvSpPr>
          <p:nvPr/>
        </p:nvSpPr>
        <p:spPr bwMode="auto">
          <a:xfrm>
            <a:off x="1957389" y="5397500"/>
            <a:ext cx="369887" cy="465138"/>
          </a:xfrm>
          <a:custGeom>
            <a:avLst/>
            <a:gdLst>
              <a:gd name="T0" fmla="*/ 0 w 220"/>
              <a:gd name="T1" fmla="*/ 0 h 279"/>
              <a:gd name="T2" fmla="*/ 0 w 220"/>
              <a:gd name="T3" fmla="*/ 2147483647 h 279"/>
              <a:gd name="T4" fmla="*/ 2147483647 w 220"/>
              <a:gd name="T5" fmla="*/ 2147483647 h 279"/>
              <a:gd name="T6" fmla="*/ 2147483647 w 220"/>
              <a:gd name="T7" fmla="*/ 2147483647 h 279"/>
              <a:gd name="T8" fmla="*/ 2147483647 w 220"/>
              <a:gd name="T9" fmla="*/ 2147483647 h 279"/>
              <a:gd name="T10" fmla="*/ 0 w 220"/>
              <a:gd name="T11" fmla="*/ 0 h 279"/>
              <a:gd name="T12" fmla="*/ 0 60000 65536"/>
              <a:gd name="T13" fmla="*/ 0 60000 65536"/>
              <a:gd name="T14" fmla="*/ 0 60000 65536"/>
              <a:gd name="T15" fmla="*/ 0 60000 65536"/>
              <a:gd name="T16" fmla="*/ 0 60000 65536"/>
              <a:gd name="T17" fmla="*/ 0 60000 65536"/>
              <a:gd name="T18" fmla="*/ 0 w 220"/>
              <a:gd name="T19" fmla="*/ 0 h 279"/>
              <a:gd name="T20" fmla="*/ 220 w 220"/>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220" h="279">
                <a:moveTo>
                  <a:pt x="0" y="0"/>
                </a:moveTo>
                <a:lnTo>
                  <a:pt x="0" y="42"/>
                </a:lnTo>
                <a:lnTo>
                  <a:pt x="187" y="279"/>
                </a:lnTo>
                <a:lnTo>
                  <a:pt x="213" y="272"/>
                </a:lnTo>
                <a:lnTo>
                  <a:pt x="220" y="17"/>
                </a:lnTo>
                <a:lnTo>
                  <a:pt x="0" y="0"/>
                </a:lnTo>
                <a:close/>
              </a:path>
            </a:pathLst>
          </a:custGeom>
          <a:gradFill rotWithShape="0">
            <a:gsLst>
              <a:gs pos="0">
                <a:schemeClr val="accent2"/>
              </a:gs>
              <a:gs pos="100000">
                <a:srgbClr val="FFFFFF"/>
              </a:gs>
            </a:gsLst>
            <a:lin ang="5400000" scaled="1"/>
          </a:gradFill>
          <a:ln w="9525">
            <a:solidFill>
              <a:srgbClr val="000000"/>
            </a:solidFill>
            <a:round/>
            <a:headEnd/>
            <a:tailEnd/>
          </a:ln>
        </p:spPr>
        <p:txBody>
          <a:bodyPr/>
          <a:lstStyle/>
          <a:p>
            <a:endParaRPr lang="en-US" dirty="0"/>
          </a:p>
        </p:txBody>
      </p:sp>
      <p:sp>
        <p:nvSpPr>
          <p:cNvPr id="3148" name="Freeform 62"/>
          <p:cNvSpPr>
            <a:spLocks/>
          </p:cNvSpPr>
          <p:nvPr/>
        </p:nvSpPr>
        <p:spPr bwMode="auto">
          <a:xfrm>
            <a:off x="7918451" y="4065589"/>
            <a:ext cx="512763" cy="528637"/>
          </a:xfrm>
          <a:custGeom>
            <a:avLst/>
            <a:gdLst>
              <a:gd name="T0" fmla="*/ 0 w 305"/>
              <a:gd name="T1" fmla="*/ 2147483647 h 315"/>
              <a:gd name="T2" fmla="*/ 2147483647 w 305"/>
              <a:gd name="T3" fmla="*/ 2147483647 h 315"/>
              <a:gd name="T4" fmla="*/ 2147483647 w 305"/>
              <a:gd name="T5" fmla="*/ 2147483647 h 315"/>
              <a:gd name="T6" fmla="*/ 2147483647 w 305"/>
              <a:gd name="T7" fmla="*/ 2147483647 h 315"/>
              <a:gd name="T8" fmla="*/ 2147483647 w 305"/>
              <a:gd name="T9" fmla="*/ 0 h 315"/>
              <a:gd name="T10" fmla="*/ 2147483647 w 305"/>
              <a:gd name="T11" fmla="*/ 2147483647 h 315"/>
              <a:gd name="T12" fmla="*/ 2147483647 w 305"/>
              <a:gd name="T13" fmla="*/ 2147483647 h 315"/>
              <a:gd name="T14" fmla="*/ 2147483647 w 305"/>
              <a:gd name="T15" fmla="*/ 2147483647 h 315"/>
              <a:gd name="T16" fmla="*/ 2147483647 w 305"/>
              <a:gd name="T17" fmla="*/ 2147483647 h 315"/>
              <a:gd name="T18" fmla="*/ 2147483647 w 305"/>
              <a:gd name="T19" fmla="*/ 2147483647 h 315"/>
              <a:gd name="T20" fmla="*/ 2147483647 w 305"/>
              <a:gd name="T21" fmla="*/ 2147483647 h 315"/>
              <a:gd name="T22" fmla="*/ 2147483647 w 305"/>
              <a:gd name="T23" fmla="*/ 2147483647 h 315"/>
              <a:gd name="T24" fmla="*/ 2147483647 w 305"/>
              <a:gd name="T25" fmla="*/ 2147483647 h 315"/>
              <a:gd name="T26" fmla="*/ 2147483647 w 305"/>
              <a:gd name="T27" fmla="*/ 2147483647 h 315"/>
              <a:gd name="T28" fmla="*/ 2147483647 w 305"/>
              <a:gd name="T29" fmla="*/ 2147483647 h 315"/>
              <a:gd name="T30" fmla="*/ 2147483647 w 305"/>
              <a:gd name="T31" fmla="*/ 2147483647 h 315"/>
              <a:gd name="T32" fmla="*/ 2147483647 w 305"/>
              <a:gd name="T33" fmla="*/ 2147483647 h 315"/>
              <a:gd name="T34" fmla="*/ 0 w 305"/>
              <a:gd name="T35" fmla="*/ 2147483647 h 3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5"/>
              <a:gd name="T55" fmla="*/ 0 h 315"/>
              <a:gd name="T56" fmla="*/ 305 w 305"/>
              <a:gd name="T57" fmla="*/ 315 h 3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5" h="315">
                <a:moveTo>
                  <a:pt x="0" y="65"/>
                </a:moveTo>
                <a:lnTo>
                  <a:pt x="37" y="24"/>
                </a:lnTo>
                <a:lnTo>
                  <a:pt x="77" y="22"/>
                </a:lnTo>
                <a:lnTo>
                  <a:pt x="128" y="28"/>
                </a:lnTo>
                <a:lnTo>
                  <a:pt x="172" y="0"/>
                </a:lnTo>
                <a:lnTo>
                  <a:pt x="197" y="20"/>
                </a:lnTo>
                <a:lnTo>
                  <a:pt x="239" y="23"/>
                </a:lnTo>
                <a:lnTo>
                  <a:pt x="233" y="60"/>
                </a:lnTo>
                <a:lnTo>
                  <a:pt x="230" y="91"/>
                </a:lnTo>
                <a:lnTo>
                  <a:pt x="305" y="225"/>
                </a:lnTo>
                <a:lnTo>
                  <a:pt x="225" y="304"/>
                </a:lnTo>
                <a:lnTo>
                  <a:pt x="195" y="315"/>
                </a:lnTo>
                <a:lnTo>
                  <a:pt x="138" y="314"/>
                </a:lnTo>
                <a:lnTo>
                  <a:pt x="66" y="249"/>
                </a:lnTo>
                <a:lnTo>
                  <a:pt x="53" y="256"/>
                </a:lnTo>
                <a:lnTo>
                  <a:pt x="55" y="211"/>
                </a:lnTo>
                <a:lnTo>
                  <a:pt x="32" y="195"/>
                </a:lnTo>
                <a:lnTo>
                  <a:pt x="0" y="65"/>
                </a:lnTo>
                <a:close/>
              </a:path>
            </a:pathLst>
          </a:custGeom>
          <a:solidFill>
            <a:srgbClr val="FFCC99"/>
          </a:solidFill>
          <a:ln w="9525">
            <a:solidFill>
              <a:srgbClr val="000000"/>
            </a:solidFill>
            <a:round/>
            <a:headEnd/>
            <a:tailEnd/>
          </a:ln>
        </p:spPr>
        <p:txBody>
          <a:bodyPr/>
          <a:lstStyle/>
          <a:p>
            <a:endParaRPr lang="en-US" dirty="0"/>
          </a:p>
        </p:txBody>
      </p:sp>
      <p:sp>
        <p:nvSpPr>
          <p:cNvPr id="3149" name="Freeform 63"/>
          <p:cNvSpPr>
            <a:spLocks/>
          </p:cNvSpPr>
          <p:nvPr/>
        </p:nvSpPr>
        <p:spPr bwMode="auto">
          <a:xfrm>
            <a:off x="5799135" y="2843211"/>
            <a:ext cx="654050" cy="595312"/>
          </a:xfrm>
          <a:custGeom>
            <a:avLst/>
            <a:gdLst>
              <a:gd name="T0" fmla="*/ 0 w 388"/>
              <a:gd name="T1" fmla="*/ 2147483647 h 355"/>
              <a:gd name="T2" fmla="*/ 2147483647 w 388"/>
              <a:gd name="T3" fmla="*/ 2147483647 h 355"/>
              <a:gd name="T4" fmla="*/ 2147483647 w 388"/>
              <a:gd name="T5" fmla="*/ 2147483647 h 355"/>
              <a:gd name="T6" fmla="*/ 2147483647 w 388"/>
              <a:gd name="T7" fmla="*/ 2147483647 h 355"/>
              <a:gd name="T8" fmla="*/ 2147483647 w 388"/>
              <a:gd name="T9" fmla="*/ 2147483647 h 355"/>
              <a:gd name="T10" fmla="*/ 2147483647 w 388"/>
              <a:gd name="T11" fmla="*/ 2147483647 h 355"/>
              <a:gd name="T12" fmla="*/ 2147483647 w 388"/>
              <a:gd name="T13" fmla="*/ 2147483647 h 355"/>
              <a:gd name="T14" fmla="*/ 2147483647 w 388"/>
              <a:gd name="T15" fmla="*/ 2147483647 h 355"/>
              <a:gd name="T16" fmla="*/ 2147483647 w 388"/>
              <a:gd name="T17" fmla="*/ 0 h 355"/>
              <a:gd name="T18" fmla="*/ 2147483647 w 388"/>
              <a:gd name="T19" fmla="*/ 2147483647 h 355"/>
              <a:gd name="T20" fmla="*/ 2147483647 w 388"/>
              <a:gd name="T21" fmla="*/ 2147483647 h 355"/>
              <a:gd name="T22" fmla="*/ 2147483647 w 388"/>
              <a:gd name="T23" fmla="*/ 2147483647 h 355"/>
              <a:gd name="T24" fmla="*/ 2147483647 w 388"/>
              <a:gd name="T25" fmla="*/ 2147483647 h 355"/>
              <a:gd name="T26" fmla="*/ 2147483647 w 388"/>
              <a:gd name="T27" fmla="*/ 2147483647 h 355"/>
              <a:gd name="T28" fmla="*/ 2147483647 w 388"/>
              <a:gd name="T29" fmla="*/ 2147483647 h 355"/>
              <a:gd name="T30" fmla="*/ 2147483647 w 388"/>
              <a:gd name="T31" fmla="*/ 2147483647 h 355"/>
              <a:gd name="T32" fmla="*/ 2147483647 w 388"/>
              <a:gd name="T33" fmla="*/ 2147483647 h 355"/>
              <a:gd name="T34" fmla="*/ 2147483647 w 388"/>
              <a:gd name="T35" fmla="*/ 2147483647 h 355"/>
              <a:gd name="T36" fmla="*/ 0 w 388"/>
              <a:gd name="T37" fmla="*/ 2147483647 h 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8"/>
              <a:gd name="T58" fmla="*/ 0 h 355"/>
              <a:gd name="T59" fmla="*/ 388 w 388"/>
              <a:gd name="T60" fmla="*/ 355 h 3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8" h="355">
                <a:moveTo>
                  <a:pt x="0" y="351"/>
                </a:moveTo>
                <a:lnTo>
                  <a:pt x="31" y="287"/>
                </a:lnTo>
                <a:lnTo>
                  <a:pt x="32" y="229"/>
                </a:lnTo>
                <a:lnTo>
                  <a:pt x="47" y="185"/>
                </a:lnTo>
                <a:lnTo>
                  <a:pt x="85" y="112"/>
                </a:lnTo>
                <a:lnTo>
                  <a:pt x="125" y="85"/>
                </a:lnTo>
                <a:lnTo>
                  <a:pt x="158" y="100"/>
                </a:lnTo>
                <a:lnTo>
                  <a:pt x="214" y="46"/>
                </a:lnTo>
                <a:lnTo>
                  <a:pt x="220" y="0"/>
                </a:lnTo>
                <a:lnTo>
                  <a:pt x="265" y="48"/>
                </a:lnTo>
                <a:lnTo>
                  <a:pt x="352" y="91"/>
                </a:lnTo>
                <a:lnTo>
                  <a:pt x="388" y="117"/>
                </a:lnTo>
                <a:lnTo>
                  <a:pt x="388" y="221"/>
                </a:lnTo>
                <a:lnTo>
                  <a:pt x="382" y="244"/>
                </a:lnTo>
                <a:lnTo>
                  <a:pt x="283" y="298"/>
                </a:lnTo>
                <a:lnTo>
                  <a:pt x="176" y="288"/>
                </a:lnTo>
                <a:lnTo>
                  <a:pt x="43" y="338"/>
                </a:lnTo>
                <a:lnTo>
                  <a:pt x="34" y="355"/>
                </a:lnTo>
                <a:lnTo>
                  <a:pt x="0" y="351"/>
                </a:lnTo>
                <a:close/>
              </a:path>
            </a:pathLst>
          </a:custGeom>
          <a:solidFill>
            <a:schemeClr val="accent4">
              <a:lumMod val="60000"/>
              <a:lumOff val="40000"/>
            </a:schemeClr>
          </a:solidFill>
          <a:ln w="9525">
            <a:solidFill>
              <a:srgbClr val="000000"/>
            </a:solidFill>
            <a:round/>
            <a:headEnd/>
            <a:tailEnd/>
          </a:ln>
        </p:spPr>
        <p:txBody>
          <a:bodyPr/>
          <a:lstStyle/>
          <a:p>
            <a:endParaRPr lang="en-US" dirty="0"/>
          </a:p>
        </p:txBody>
      </p:sp>
      <p:sp>
        <p:nvSpPr>
          <p:cNvPr id="3150" name="Freeform 64"/>
          <p:cNvSpPr>
            <a:spLocks/>
          </p:cNvSpPr>
          <p:nvPr/>
        </p:nvSpPr>
        <p:spPr bwMode="auto">
          <a:xfrm>
            <a:off x="7277101" y="3419476"/>
            <a:ext cx="352425" cy="441325"/>
          </a:xfrm>
          <a:custGeom>
            <a:avLst/>
            <a:gdLst>
              <a:gd name="T0" fmla="*/ 0 w 210"/>
              <a:gd name="T1" fmla="*/ 2147483647 h 263"/>
              <a:gd name="T2" fmla="*/ 2147483647 w 210"/>
              <a:gd name="T3" fmla="*/ 2147483647 h 263"/>
              <a:gd name="T4" fmla="*/ 2147483647 w 210"/>
              <a:gd name="T5" fmla="*/ 2147483647 h 263"/>
              <a:gd name="T6" fmla="*/ 2147483647 w 210"/>
              <a:gd name="T7" fmla="*/ 2147483647 h 263"/>
              <a:gd name="T8" fmla="*/ 2147483647 w 210"/>
              <a:gd name="T9" fmla="*/ 2147483647 h 263"/>
              <a:gd name="T10" fmla="*/ 2147483647 w 210"/>
              <a:gd name="T11" fmla="*/ 2147483647 h 263"/>
              <a:gd name="T12" fmla="*/ 2147483647 w 210"/>
              <a:gd name="T13" fmla="*/ 2147483647 h 263"/>
              <a:gd name="T14" fmla="*/ 2147483647 w 210"/>
              <a:gd name="T15" fmla="*/ 2147483647 h 263"/>
              <a:gd name="T16" fmla="*/ 2147483647 w 210"/>
              <a:gd name="T17" fmla="*/ 2147483647 h 263"/>
              <a:gd name="T18" fmla="*/ 2147483647 w 210"/>
              <a:gd name="T19" fmla="*/ 2147483647 h 263"/>
              <a:gd name="T20" fmla="*/ 2147483647 w 210"/>
              <a:gd name="T21" fmla="*/ 2147483647 h 263"/>
              <a:gd name="T22" fmla="*/ 2147483647 w 210"/>
              <a:gd name="T23" fmla="*/ 2147483647 h 263"/>
              <a:gd name="T24" fmla="*/ 2147483647 w 210"/>
              <a:gd name="T25" fmla="*/ 2147483647 h 263"/>
              <a:gd name="T26" fmla="*/ 2147483647 w 210"/>
              <a:gd name="T27" fmla="*/ 0 h 263"/>
              <a:gd name="T28" fmla="*/ 2147483647 w 210"/>
              <a:gd name="T29" fmla="*/ 2147483647 h 263"/>
              <a:gd name="T30" fmla="*/ 2147483647 w 210"/>
              <a:gd name="T31" fmla="*/ 2147483647 h 263"/>
              <a:gd name="T32" fmla="*/ 0 w 210"/>
              <a:gd name="T33" fmla="*/ 2147483647 h 2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0"/>
              <a:gd name="T52" fmla="*/ 0 h 263"/>
              <a:gd name="T53" fmla="*/ 210 w 210"/>
              <a:gd name="T54" fmla="*/ 263 h 2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0" h="263">
                <a:moveTo>
                  <a:pt x="0" y="166"/>
                </a:moveTo>
                <a:lnTo>
                  <a:pt x="13" y="180"/>
                </a:lnTo>
                <a:lnTo>
                  <a:pt x="30" y="168"/>
                </a:lnTo>
                <a:lnTo>
                  <a:pt x="49" y="202"/>
                </a:lnTo>
                <a:lnTo>
                  <a:pt x="65" y="177"/>
                </a:lnTo>
                <a:lnTo>
                  <a:pt x="97" y="194"/>
                </a:lnTo>
                <a:lnTo>
                  <a:pt x="76" y="237"/>
                </a:lnTo>
                <a:lnTo>
                  <a:pt x="116" y="263"/>
                </a:lnTo>
                <a:lnTo>
                  <a:pt x="151" y="221"/>
                </a:lnTo>
                <a:lnTo>
                  <a:pt x="188" y="178"/>
                </a:lnTo>
                <a:lnTo>
                  <a:pt x="179" y="147"/>
                </a:lnTo>
                <a:lnTo>
                  <a:pt x="210" y="128"/>
                </a:lnTo>
                <a:lnTo>
                  <a:pt x="180" y="66"/>
                </a:lnTo>
                <a:lnTo>
                  <a:pt x="43" y="0"/>
                </a:lnTo>
                <a:lnTo>
                  <a:pt x="12" y="136"/>
                </a:lnTo>
                <a:lnTo>
                  <a:pt x="23" y="146"/>
                </a:lnTo>
                <a:lnTo>
                  <a:pt x="0" y="166"/>
                </a:lnTo>
                <a:close/>
              </a:path>
            </a:pathLst>
          </a:custGeom>
          <a:gradFill rotWithShape="0">
            <a:gsLst>
              <a:gs pos="0">
                <a:srgbClr val="FF3300"/>
              </a:gs>
              <a:gs pos="100000">
                <a:srgbClr val="FF7755"/>
              </a:gs>
            </a:gsLst>
            <a:lin ang="5400000" scaled="1"/>
          </a:gradFill>
          <a:ln w="9525">
            <a:solidFill>
              <a:srgbClr val="000000"/>
            </a:solidFill>
            <a:round/>
            <a:headEnd/>
            <a:tailEnd/>
          </a:ln>
        </p:spPr>
        <p:txBody>
          <a:bodyPr/>
          <a:lstStyle/>
          <a:p>
            <a:endParaRPr lang="en-US" dirty="0"/>
          </a:p>
        </p:txBody>
      </p:sp>
      <p:sp>
        <p:nvSpPr>
          <p:cNvPr id="3151" name="Freeform 65"/>
          <p:cNvSpPr>
            <a:spLocks/>
          </p:cNvSpPr>
          <p:nvPr/>
        </p:nvSpPr>
        <p:spPr bwMode="auto">
          <a:xfrm rot="222499">
            <a:off x="9296400" y="3348037"/>
            <a:ext cx="533400" cy="452438"/>
          </a:xfrm>
          <a:custGeom>
            <a:avLst/>
            <a:gdLst>
              <a:gd name="T0" fmla="*/ 0 w 276"/>
              <a:gd name="T1" fmla="*/ 2147483647 h 275"/>
              <a:gd name="T2" fmla="*/ 2147483647 w 276"/>
              <a:gd name="T3" fmla="*/ 2147483647 h 275"/>
              <a:gd name="T4" fmla="*/ 2147483647 w 276"/>
              <a:gd name="T5" fmla="*/ 2147483647 h 275"/>
              <a:gd name="T6" fmla="*/ 2147483647 w 276"/>
              <a:gd name="T7" fmla="*/ 2147483647 h 275"/>
              <a:gd name="T8" fmla="*/ 2147483647 w 276"/>
              <a:gd name="T9" fmla="*/ 2147483647 h 275"/>
              <a:gd name="T10" fmla="*/ 2147483647 w 276"/>
              <a:gd name="T11" fmla="*/ 2147483647 h 275"/>
              <a:gd name="T12" fmla="*/ 2147483647 w 276"/>
              <a:gd name="T13" fmla="*/ 2147483647 h 275"/>
              <a:gd name="T14" fmla="*/ 2147483647 w 276"/>
              <a:gd name="T15" fmla="*/ 2147483647 h 275"/>
              <a:gd name="T16" fmla="*/ 2147483647 w 276"/>
              <a:gd name="T17" fmla="*/ 2147483647 h 275"/>
              <a:gd name="T18" fmla="*/ 2147483647 w 276"/>
              <a:gd name="T19" fmla="*/ 2147483647 h 275"/>
              <a:gd name="T20" fmla="*/ 2147483647 w 276"/>
              <a:gd name="T21" fmla="*/ 2147483647 h 275"/>
              <a:gd name="T22" fmla="*/ 2147483647 w 276"/>
              <a:gd name="T23" fmla="*/ 0 h 275"/>
              <a:gd name="T24" fmla="*/ 2147483647 w 276"/>
              <a:gd name="T25" fmla="*/ 2147483647 h 275"/>
              <a:gd name="T26" fmla="*/ 2147483647 w 276"/>
              <a:gd name="T27" fmla="*/ 2147483647 h 275"/>
              <a:gd name="T28" fmla="*/ 0 w 276"/>
              <a:gd name="T29" fmla="*/ 2147483647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6"/>
              <a:gd name="T46" fmla="*/ 0 h 275"/>
              <a:gd name="T47" fmla="*/ 276 w 276"/>
              <a:gd name="T48" fmla="*/ 275 h 2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6" h="275">
                <a:moveTo>
                  <a:pt x="0" y="133"/>
                </a:moveTo>
                <a:lnTo>
                  <a:pt x="11" y="183"/>
                </a:lnTo>
                <a:lnTo>
                  <a:pt x="42" y="203"/>
                </a:lnTo>
                <a:lnTo>
                  <a:pt x="50" y="253"/>
                </a:lnTo>
                <a:lnTo>
                  <a:pt x="76" y="275"/>
                </a:lnTo>
                <a:lnTo>
                  <a:pt x="189" y="232"/>
                </a:lnTo>
                <a:lnTo>
                  <a:pt x="276" y="256"/>
                </a:lnTo>
                <a:lnTo>
                  <a:pt x="250" y="187"/>
                </a:lnTo>
                <a:lnTo>
                  <a:pt x="263" y="152"/>
                </a:lnTo>
                <a:lnTo>
                  <a:pt x="243" y="137"/>
                </a:lnTo>
                <a:lnTo>
                  <a:pt x="276" y="108"/>
                </a:lnTo>
                <a:lnTo>
                  <a:pt x="35" y="0"/>
                </a:lnTo>
                <a:lnTo>
                  <a:pt x="14" y="42"/>
                </a:lnTo>
                <a:lnTo>
                  <a:pt x="27" y="98"/>
                </a:lnTo>
                <a:lnTo>
                  <a:pt x="0" y="133"/>
                </a:lnTo>
                <a:close/>
              </a:path>
            </a:pathLst>
          </a:custGeom>
          <a:solidFill>
            <a:srgbClr val="FF0066"/>
          </a:solidFill>
          <a:ln w="9525">
            <a:solidFill>
              <a:srgbClr val="000000"/>
            </a:solidFill>
            <a:round/>
            <a:headEnd/>
            <a:tailEnd/>
          </a:ln>
        </p:spPr>
        <p:txBody>
          <a:bodyPr/>
          <a:lstStyle/>
          <a:p>
            <a:endParaRPr lang="en-US" dirty="0"/>
          </a:p>
        </p:txBody>
      </p:sp>
      <p:sp>
        <p:nvSpPr>
          <p:cNvPr id="3152" name="Freeform 66"/>
          <p:cNvSpPr>
            <a:spLocks/>
          </p:cNvSpPr>
          <p:nvPr/>
        </p:nvSpPr>
        <p:spPr bwMode="auto">
          <a:xfrm>
            <a:off x="7351714" y="1631950"/>
            <a:ext cx="282575" cy="528638"/>
          </a:xfrm>
          <a:custGeom>
            <a:avLst/>
            <a:gdLst>
              <a:gd name="T0" fmla="*/ 0 w 170"/>
              <a:gd name="T1" fmla="*/ 2147483647 h 315"/>
              <a:gd name="T2" fmla="*/ 2147483647 w 170"/>
              <a:gd name="T3" fmla="*/ 2147483647 h 315"/>
              <a:gd name="T4" fmla="*/ 2147483647 w 170"/>
              <a:gd name="T5" fmla="*/ 2147483647 h 315"/>
              <a:gd name="T6" fmla="*/ 2147483647 w 170"/>
              <a:gd name="T7" fmla="*/ 2147483647 h 315"/>
              <a:gd name="T8" fmla="*/ 2147483647 w 170"/>
              <a:gd name="T9" fmla="*/ 2147483647 h 315"/>
              <a:gd name="T10" fmla="*/ 2147483647 w 170"/>
              <a:gd name="T11" fmla="*/ 2147483647 h 315"/>
              <a:gd name="T12" fmla="*/ 2147483647 w 170"/>
              <a:gd name="T13" fmla="*/ 2147483647 h 315"/>
              <a:gd name="T14" fmla="*/ 2147483647 w 170"/>
              <a:gd name="T15" fmla="*/ 2147483647 h 315"/>
              <a:gd name="T16" fmla="*/ 2147483647 w 170"/>
              <a:gd name="T17" fmla="*/ 0 h 315"/>
              <a:gd name="T18" fmla="*/ 0 w 170"/>
              <a:gd name="T19" fmla="*/ 2147483647 h 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315"/>
              <a:gd name="T32" fmla="*/ 170 w 170"/>
              <a:gd name="T33" fmla="*/ 315 h 3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315">
                <a:moveTo>
                  <a:pt x="0" y="22"/>
                </a:moveTo>
                <a:lnTo>
                  <a:pt x="25" y="206"/>
                </a:lnTo>
                <a:lnTo>
                  <a:pt x="17" y="300"/>
                </a:lnTo>
                <a:lnTo>
                  <a:pt x="29" y="315"/>
                </a:lnTo>
                <a:lnTo>
                  <a:pt x="77" y="307"/>
                </a:lnTo>
                <a:lnTo>
                  <a:pt x="170" y="281"/>
                </a:lnTo>
                <a:lnTo>
                  <a:pt x="132" y="262"/>
                </a:lnTo>
                <a:lnTo>
                  <a:pt x="134" y="129"/>
                </a:lnTo>
                <a:lnTo>
                  <a:pt x="76" y="0"/>
                </a:lnTo>
                <a:lnTo>
                  <a:pt x="0" y="22"/>
                </a:lnTo>
                <a:close/>
              </a:path>
            </a:pathLst>
          </a:custGeom>
          <a:solidFill>
            <a:srgbClr val="CC3399"/>
          </a:solidFill>
          <a:ln w="9525">
            <a:solidFill>
              <a:srgbClr val="000000"/>
            </a:solidFill>
            <a:round/>
            <a:headEnd/>
            <a:tailEnd/>
          </a:ln>
        </p:spPr>
        <p:txBody>
          <a:bodyPr/>
          <a:lstStyle/>
          <a:p>
            <a:endParaRPr lang="en-US" dirty="0"/>
          </a:p>
        </p:txBody>
      </p:sp>
      <p:sp>
        <p:nvSpPr>
          <p:cNvPr id="3153" name="Freeform 67"/>
          <p:cNvSpPr>
            <a:spLocks/>
          </p:cNvSpPr>
          <p:nvPr/>
        </p:nvSpPr>
        <p:spPr bwMode="auto">
          <a:xfrm>
            <a:off x="9221788" y="4103687"/>
            <a:ext cx="531812" cy="533400"/>
          </a:xfrm>
          <a:custGeom>
            <a:avLst/>
            <a:gdLst>
              <a:gd name="T0" fmla="*/ 2147483647 w 314"/>
              <a:gd name="T1" fmla="*/ 2147483647 h 320"/>
              <a:gd name="T2" fmla="*/ 0 w 314"/>
              <a:gd name="T3" fmla="*/ 2147483647 h 320"/>
              <a:gd name="T4" fmla="*/ 2147483647 w 314"/>
              <a:gd name="T5" fmla="*/ 2147483647 h 320"/>
              <a:gd name="T6" fmla="*/ 2147483647 w 314"/>
              <a:gd name="T7" fmla="*/ 2147483647 h 320"/>
              <a:gd name="T8" fmla="*/ 2147483647 w 314"/>
              <a:gd name="T9" fmla="*/ 2147483647 h 320"/>
              <a:gd name="T10" fmla="*/ 2147483647 w 314"/>
              <a:gd name="T11" fmla="*/ 2147483647 h 320"/>
              <a:gd name="T12" fmla="*/ 2147483647 w 314"/>
              <a:gd name="T13" fmla="*/ 2147483647 h 320"/>
              <a:gd name="T14" fmla="*/ 2147483647 w 314"/>
              <a:gd name="T15" fmla="*/ 2147483647 h 320"/>
              <a:gd name="T16" fmla="*/ 2147483647 w 314"/>
              <a:gd name="T17" fmla="*/ 2147483647 h 320"/>
              <a:gd name="T18" fmla="*/ 2147483647 w 314"/>
              <a:gd name="T19" fmla="*/ 2147483647 h 320"/>
              <a:gd name="T20" fmla="*/ 2147483647 w 314"/>
              <a:gd name="T21" fmla="*/ 2147483647 h 320"/>
              <a:gd name="T22" fmla="*/ 2147483647 w 314"/>
              <a:gd name="T23" fmla="*/ 2147483647 h 320"/>
              <a:gd name="T24" fmla="*/ 2147483647 w 314"/>
              <a:gd name="T25" fmla="*/ 2147483647 h 320"/>
              <a:gd name="T26" fmla="*/ 2147483647 w 314"/>
              <a:gd name="T27" fmla="*/ 2147483647 h 320"/>
              <a:gd name="T28" fmla="*/ 2147483647 w 314"/>
              <a:gd name="T29" fmla="*/ 2147483647 h 320"/>
              <a:gd name="T30" fmla="*/ 2147483647 w 314"/>
              <a:gd name="T31" fmla="*/ 2147483647 h 320"/>
              <a:gd name="T32" fmla="*/ 2147483647 w 314"/>
              <a:gd name="T33" fmla="*/ 2147483647 h 320"/>
              <a:gd name="T34" fmla="*/ 2147483647 w 314"/>
              <a:gd name="T35" fmla="*/ 0 h 320"/>
              <a:gd name="T36" fmla="*/ 2147483647 w 314"/>
              <a:gd name="T37" fmla="*/ 2147483647 h 320"/>
              <a:gd name="T38" fmla="*/ 2147483647 w 314"/>
              <a:gd name="T39" fmla="*/ 2147483647 h 320"/>
              <a:gd name="T40" fmla="*/ 2147483647 w 314"/>
              <a:gd name="T41" fmla="*/ 2147483647 h 3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4"/>
              <a:gd name="T64" fmla="*/ 0 h 320"/>
              <a:gd name="T65" fmla="*/ 314 w 314"/>
              <a:gd name="T66" fmla="*/ 320 h 3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4" h="320">
                <a:moveTo>
                  <a:pt x="1" y="70"/>
                </a:moveTo>
                <a:lnTo>
                  <a:pt x="0" y="121"/>
                </a:lnTo>
                <a:lnTo>
                  <a:pt x="17" y="283"/>
                </a:lnTo>
                <a:lnTo>
                  <a:pt x="49" y="262"/>
                </a:lnTo>
                <a:lnTo>
                  <a:pt x="67" y="297"/>
                </a:lnTo>
                <a:lnTo>
                  <a:pt x="108" y="319"/>
                </a:lnTo>
                <a:lnTo>
                  <a:pt x="140" y="320"/>
                </a:lnTo>
                <a:lnTo>
                  <a:pt x="231" y="248"/>
                </a:lnTo>
                <a:lnTo>
                  <a:pt x="295" y="238"/>
                </a:lnTo>
                <a:lnTo>
                  <a:pt x="314" y="224"/>
                </a:lnTo>
                <a:lnTo>
                  <a:pt x="284" y="188"/>
                </a:lnTo>
                <a:lnTo>
                  <a:pt x="274" y="89"/>
                </a:lnTo>
                <a:lnTo>
                  <a:pt x="217" y="96"/>
                </a:lnTo>
                <a:lnTo>
                  <a:pt x="221" y="54"/>
                </a:lnTo>
                <a:lnTo>
                  <a:pt x="146" y="36"/>
                </a:lnTo>
                <a:lnTo>
                  <a:pt x="129" y="22"/>
                </a:lnTo>
                <a:lnTo>
                  <a:pt x="86" y="23"/>
                </a:lnTo>
                <a:lnTo>
                  <a:pt x="58" y="0"/>
                </a:lnTo>
                <a:lnTo>
                  <a:pt x="23" y="4"/>
                </a:lnTo>
                <a:lnTo>
                  <a:pt x="28" y="31"/>
                </a:lnTo>
                <a:lnTo>
                  <a:pt x="1" y="70"/>
                </a:lnTo>
                <a:close/>
              </a:path>
            </a:pathLst>
          </a:custGeom>
          <a:gradFill rotWithShape="0">
            <a:gsLst>
              <a:gs pos="0">
                <a:srgbClr val="660066"/>
              </a:gs>
              <a:gs pos="100000">
                <a:srgbClr val="FFFFFF"/>
              </a:gs>
            </a:gsLst>
            <a:lin ang="5400000" scaled="1"/>
          </a:gradFill>
          <a:ln w="9525">
            <a:solidFill>
              <a:srgbClr val="000000"/>
            </a:solidFill>
            <a:round/>
            <a:headEnd/>
            <a:tailEnd/>
          </a:ln>
        </p:spPr>
        <p:txBody>
          <a:bodyPr/>
          <a:lstStyle/>
          <a:p>
            <a:endParaRPr lang="en-US" dirty="0"/>
          </a:p>
        </p:txBody>
      </p:sp>
      <p:sp>
        <p:nvSpPr>
          <p:cNvPr id="3154" name="Freeform 68"/>
          <p:cNvSpPr>
            <a:spLocks/>
          </p:cNvSpPr>
          <p:nvPr/>
        </p:nvSpPr>
        <p:spPr bwMode="auto">
          <a:xfrm>
            <a:off x="8043864" y="4953001"/>
            <a:ext cx="687387" cy="511175"/>
          </a:xfrm>
          <a:custGeom>
            <a:avLst/>
            <a:gdLst>
              <a:gd name="T0" fmla="*/ 0 w 407"/>
              <a:gd name="T1" fmla="*/ 2147483647 h 305"/>
              <a:gd name="T2" fmla="*/ 2147483647 w 407"/>
              <a:gd name="T3" fmla="*/ 2147483647 h 305"/>
              <a:gd name="T4" fmla="*/ 2147483647 w 407"/>
              <a:gd name="T5" fmla="*/ 2147483647 h 305"/>
              <a:gd name="T6" fmla="*/ 2147483647 w 407"/>
              <a:gd name="T7" fmla="*/ 2147483647 h 305"/>
              <a:gd name="T8" fmla="*/ 2147483647 w 407"/>
              <a:gd name="T9" fmla="*/ 2147483647 h 305"/>
              <a:gd name="T10" fmla="*/ 2147483647 w 407"/>
              <a:gd name="T11" fmla="*/ 2147483647 h 305"/>
              <a:gd name="T12" fmla="*/ 2147483647 w 407"/>
              <a:gd name="T13" fmla="*/ 2147483647 h 305"/>
              <a:gd name="T14" fmla="*/ 2147483647 w 407"/>
              <a:gd name="T15" fmla="*/ 2147483647 h 305"/>
              <a:gd name="T16" fmla="*/ 2147483647 w 407"/>
              <a:gd name="T17" fmla="*/ 2147483647 h 305"/>
              <a:gd name="T18" fmla="*/ 2147483647 w 407"/>
              <a:gd name="T19" fmla="*/ 2147483647 h 305"/>
              <a:gd name="T20" fmla="*/ 2147483647 w 407"/>
              <a:gd name="T21" fmla="*/ 2147483647 h 305"/>
              <a:gd name="T22" fmla="*/ 2147483647 w 407"/>
              <a:gd name="T23" fmla="*/ 2147483647 h 305"/>
              <a:gd name="T24" fmla="*/ 2147483647 w 407"/>
              <a:gd name="T25" fmla="*/ 2147483647 h 305"/>
              <a:gd name="T26" fmla="*/ 2147483647 w 407"/>
              <a:gd name="T27" fmla="*/ 2147483647 h 305"/>
              <a:gd name="T28" fmla="*/ 2147483647 w 407"/>
              <a:gd name="T29" fmla="*/ 0 h 305"/>
              <a:gd name="T30" fmla="*/ 2147483647 w 407"/>
              <a:gd name="T31" fmla="*/ 2147483647 h 305"/>
              <a:gd name="T32" fmla="*/ 2147483647 w 407"/>
              <a:gd name="T33" fmla="*/ 2147483647 h 305"/>
              <a:gd name="T34" fmla="*/ 2147483647 w 407"/>
              <a:gd name="T35" fmla="*/ 2147483647 h 305"/>
              <a:gd name="T36" fmla="*/ 0 w 407"/>
              <a:gd name="T37" fmla="*/ 2147483647 h 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305"/>
              <a:gd name="T59" fmla="*/ 407 w 407"/>
              <a:gd name="T60" fmla="*/ 305 h 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305">
                <a:moveTo>
                  <a:pt x="0" y="70"/>
                </a:moveTo>
                <a:lnTo>
                  <a:pt x="28" y="97"/>
                </a:lnTo>
                <a:lnTo>
                  <a:pt x="55" y="179"/>
                </a:lnTo>
                <a:lnTo>
                  <a:pt x="95" y="205"/>
                </a:lnTo>
                <a:lnTo>
                  <a:pt x="140" y="300"/>
                </a:lnTo>
                <a:lnTo>
                  <a:pt x="188" y="291"/>
                </a:lnTo>
                <a:lnTo>
                  <a:pt x="208" y="305"/>
                </a:lnTo>
                <a:lnTo>
                  <a:pt x="258" y="216"/>
                </a:lnTo>
                <a:lnTo>
                  <a:pt x="296" y="219"/>
                </a:lnTo>
                <a:lnTo>
                  <a:pt x="337" y="156"/>
                </a:lnTo>
                <a:lnTo>
                  <a:pt x="396" y="111"/>
                </a:lnTo>
                <a:lnTo>
                  <a:pt x="407" y="85"/>
                </a:lnTo>
                <a:lnTo>
                  <a:pt x="396" y="66"/>
                </a:lnTo>
                <a:lnTo>
                  <a:pt x="287" y="20"/>
                </a:lnTo>
                <a:lnTo>
                  <a:pt x="277" y="0"/>
                </a:lnTo>
                <a:lnTo>
                  <a:pt x="163" y="9"/>
                </a:lnTo>
                <a:lnTo>
                  <a:pt x="114" y="45"/>
                </a:lnTo>
                <a:lnTo>
                  <a:pt x="75" y="41"/>
                </a:lnTo>
                <a:lnTo>
                  <a:pt x="0" y="70"/>
                </a:lnTo>
                <a:close/>
              </a:path>
            </a:pathLst>
          </a:custGeom>
          <a:solidFill>
            <a:srgbClr val="FFCC99"/>
          </a:solidFill>
          <a:ln w="9525">
            <a:solidFill>
              <a:srgbClr val="000000"/>
            </a:solidFill>
            <a:round/>
            <a:headEnd/>
            <a:tailEnd/>
          </a:ln>
        </p:spPr>
        <p:txBody>
          <a:bodyPr/>
          <a:lstStyle/>
          <a:p>
            <a:endParaRPr lang="en-US" dirty="0"/>
          </a:p>
        </p:txBody>
      </p:sp>
      <p:sp>
        <p:nvSpPr>
          <p:cNvPr id="3155" name="Freeform 69"/>
          <p:cNvSpPr>
            <a:spLocks/>
          </p:cNvSpPr>
          <p:nvPr/>
        </p:nvSpPr>
        <p:spPr bwMode="auto">
          <a:xfrm>
            <a:off x="5861051" y="3895725"/>
            <a:ext cx="531813" cy="463550"/>
          </a:xfrm>
          <a:custGeom>
            <a:avLst/>
            <a:gdLst>
              <a:gd name="T0" fmla="*/ 0 w 317"/>
              <a:gd name="T1" fmla="*/ 2147483647 h 278"/>
              <a:gd name="T2" fmla="*/ 2147483647 w 317"/>
              <a:gd name="T3" fmla="*/ 2147483647 h 278"/>
              <a:gd name="T4" fmla="*/ 2147483647 w 317"/>
              <a:gd name="T5" fmla="*/ 2147483647 h 278"/>
              <a:gd name="T6" fmla="*/ 2147483647 w 317"/>
              <a:gd name="T7" fmla="*/ 0 h 278"/>
              <a:gd name="T8" fmla="*/ 2147483647 w 317"/>
              <a:gd name="T9" fmla="*/ 2147483647 h 278"/>
              <a:gd name="T10" fmla="*/ 2147483647 w 317"/>
              <a:gd name="T11" fmla="*/ 2147483647 h 278"/>
              <a:gd name="T12" fmla="*/ 2147483647 w 317"/>
              <a:gd name="T13" fmla="*/ 2147483647 h 278"/>
              <a:gd name="T14" fmla="*/ 2147483647 w 317"/>
              <a:gd name="T15" fmla="*/ 2147483647 h 278"/>
              <a:gd name="T16" fmla="*/ 2147483647 w 317"/>
              <a:gd name="T17" fmla="*/ 2147483647 h 278"/>
              <a:gd name="T18" fmla="*/ 2147483647 w 317"/>
              <a:gd name="T19" fmla="*/ 2147483647 h 278"/>
              <a:gd name="T20" fmla="*/ 2147483647 w 317"/>
              <a:gd name="T21" fmla="*/ 2147483647 h 278"/>
              <a:gd name="T22" fmla="*/ 2147483647 w 317"/>
              <a:gd name="T23" fmla="*/ 2147483647 h 278"/>
              <a:gd name="T24" fmla="*/ 2147483647 w 317"/>
              <a:gd name="T25" fmla="*/ 2147483647 h 278"/>
              <a:gd name="T26" fmla="*/ 2147483647 w 317"/>
              <a:gd name="T27" fmla="*/ 2147483647 h 278"/>
              <a:gd name="T28" fmla="*/ 2147483647 w 317"/>
              <a:gd name="T29" fmla="*/ 2147483647 h 278"/>
              <a:gd name="T30" fmla="*/ 0 w 317"/>
              <a:gd name="T31" fmla="*/ 2147483647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7"/>
              <a:gd name="T49" fmla="*/ 0 h 278"/>
              <a:gd name="T50" fmla="*/ 317 w 317"/>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7" h="278">
                <a:moveTo>
                  <a:pt x="0" y="278"/>
                </a:moveTo>
                <a:lnTo>
                  <a:pt x="17" y="164"/>
                </a:lnTo>
                <a:lnTo>
                  <a:pt x="116" y="60"/>
                </a:lnTo>
                <a:lnTo>
                  <a:pt x="151" y="0"/>
                </a:lnTo>
                <a:lnTo>
                  <a:pt x="213" y="42"/>
                </a:lnTo>
                <a:lnTo>
                  <a:pt x="225" y="83"/>
                </a:lnTo>
                <a:lnTo>
                  <a:pt x="218" y="138"/>
                </a:lnTo>
                <a:lnTo>
                  <a:pt x="235" y="179"/>
                </a:lnTo>
                <a:lnTo>
                  <a:pt x="252" y="186"/>
                </a:lnTo>
                <a:lnTo>
                  <a:pt x="280" y="146"/>
                </a:lnTo>
                <a:lnTo>
                  <a:pt x="287" y="194"/>
                </a:lnTo>
                <a:lnTo>
                  <a:pt x="317" y="237"/>
                </a:lnTo>
                <a:lnTo>
                  <a:pt x="211" y="246"/>
                </a:lnTo>
                <a:lnTo>
                  <a:pt x="178" y="246"/>
                </a:lnTo>
                <a:lnTo>
                  <a:pt x="171" y="269"/>
                </a:lnTo>
                <a:lnTo>
                  <a:pt x="0" y="278"/>
                </a:lnTo>
                <a:close/>
              </a:path>
            </a:pathLst>
          </a:custGeom>
          <a:gradFill rotWithShape="0">
            <a:gsLst>
              <a:gs pos="0">
                <a:srgbClr val="99CCFF"/>
              </a:gs>
              <a:gs pos="100000">
                <a:srgbClr val="374A5C"/>
              </a:gs>
            </a:gsLst>
            <a:lin ang="5400000" scaled="1"/>
          </a:gradFill>
          <a:ln w="9525">
            <a:solidFill>
              <a:srgbClr val="000000"/>
            </a:solidFill>
            <a:round/>
            <a:headEnd/>
            <a:tailEnd/>
          </a:ln>
        </p:spPr>
        <p:txBody>
          <a:bodyPr/>
          <a:lstStyle/>
          <a:p>
            <a:endParaRPr lang="en-US" dirty="0"/>
          </a:p>
        </p:txBody>
      </p:sp>
      <p:sp>
        <p:nvSpPr>
          <p:cNvPr id="3156" name="Freeform 70"/>
          <p:cNvSpPr>
            <a:spLocks/>
          </p:cNvSpPr>
          <p:nvPr/>
        </p:nvSpPr>
        <p:spPr bwMode="auto">
          <a:xfrm>
            <a:off x="7764464" y="4481514"/>
            <a:ext cx="598487" cy="655637"/>
          </a:xfrm>
          <a:custGeom>
            <a:avLst/>
            <a:gdLst>
              <a:gd name="T0" fmla="*/ 0 w 355"/>
              <a:gd name="T1" fmla="*/ 2147483647 h 391"/>
              <a:gd name="T2" fmla="*/ 2147483647 w 355"/>
              <a:gd name="T3" fmla="*/ 2147483647 h 391"/>
              <a:gd name="T4" fmla="*/ 2147483647 w 355"/>
              <a:gd name="T5" fmla="*/ 2147483647 h 391"/>
              <a:gd name="T6" fmla="*/ 2147483647 w 355"/>
              <a:gd name="T7" fmla="*/ 2147483647 h 391"/>
              <a:gd name="T8" fmla="*/ 2147483647 w 355"/>
              <a:gd name="T9" fmla="*/ 2147483647 h 391"/>
              <a:gd name="T10" fmla="*/ 2147483647 w 355"/>
              <a:gd name="T11" fmla="*/ 2147483647 h 391"/>
              <a:gd name="T12" fmla="*/ 2147483647 w 355"/>
              <a:gd name="T13" fmla="*/ 0 h 391"/>
              <a:gd name="T14" fmla="*/ 2147483647 w 355"/>
              <a:gd name="T15" fmla="*/ 2147483647 h 391"/>
              <a:gd name="T16" fmla="*/ 2147483647 w 355"/>
              <a:gd name="T17" fmla="*/ 2147483647 h 391"/>
              <a:gd name="T18" fmla="*/ 2147483647 w 355"/>
              <a:gd name="T19" fmla="*/ 2147483647 h 391"/>
              <a:gd name="T20" fmla="*/ 2147483647 w 355"/>
              <a:gd name="T21" fmla="*/ 2147483647 h 391"/>
              <a:gd name="T22" fmla="*/ 2147483647 w 355"/>
              <a:gd name="T23" fmla="*/ 2147483647 h 391"/>
              <a:gd name="T24" fmla="*/ 2147483647 w 355"/>
              <a:gd name="T25" fmla="*/ 2147483647 h 391"/>
              <a:gd name="T26" fmla="*/ 2147483647 w 355"/>
              <a:gd name="T27" fmla="*/ 2147483647 h 391"/>
              <a:gd name="T28" fmla="*/ 2147483647 w 355"/>
              <a:gd name="T29" fmla="*/ 2147483647 h 391"/>
              <a:gd name="T30" fmla="*/ 2147483647 w 355"/>
              <a:gd name="T31" fmla="*/ 2147483647 h 391"/>
              <a:gd name="T32" fmla="*/ 2147483647 w 355"/>
              <a:gd name="T33" fmla="*/ 2147483647 h 391"/>
              <a:gd name="T34" fmla="*/ 2147483647 w 355"/>
              <a:gd name="T35" fmla="*/ 2147483647 h 391"/>
              <a:gd name="T36" fmla="*/ 2147483647 w 355"/>
              <a:gd name="T37" fmla="*/ 2147483647 h 391"/>
              <a:gd name="T38" fmla="*/ 2147483647 w 355"/>
              <a:gd name="T39" fmla="*/ 2147483647 h 391"/>
              <a:gd name="T40" fmla="*/ 2147483647 w 355"/>
              <a:gd name="T41" fmla="*/ 2147483647 h 391"/>
              <a:gd name="T42" fmla="*/ 0 w 355"/>
              <a:gd name="T43" fmla="*/ 2147483647 h 3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5"/>
              <a:gd name="T67" fmla="*/ 0 h 391"/>
              <a:gd name="T68" fmla="*/ 355 w 355"/>
              <a:gd name="T69" fmla="*/ 391 h 3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5" h="391">
                <a:moveTo>
                  <a:pt x="0" y="379"/>
                </a:moveTo>
                <a:lnTo>
                  <a:pt x="30" y="327"/>
                </a:lnTo>
                <a:lnTo>
                  <a:pt x="58" y="201"/>
                </a:lnTo>
                <a:lnTo>
                  <a:pt x="47" y="183"/>
                </a:lnTo>
                <a:lnTo>
                  <a:pt x="86" y="56"/>
                </a:lnTo>
                <a:lnTo>
                  <a:pt x="143" y="7"/>
                </a:lnTo>
                <a:lnTo>
                  <a:pt x="156" y="0"/>
                </a:lnTo>
                <a:lnTo>
                  <a:pt x="228" y="65"/>
                </a:lnTo>
                <a:lnTo>
                  <a:pt x="285" y="66"/>
                </a:lnTo>
                <a:lnTo>
                  <a:pt x="277" y="165"/>
                </a:lnTo>
                <a:lnTo>
                  <a:pt x="323" y="181"/>
                </a:lnTo>
                <a:lnTo>
                  <a:pt x="354" y="218"/>
                </a:lnTo>
                <a:lnTo>
                  <a:pt x="355" y="261"/>
                </a:lnTo>
                <a:lnTo>
                  <a:pt x="329" y="291"/>
                </a:lnTo>
                <a:lnTo>
                  <a:pt x="280" y="327"/>
                </a:lnTo>
                <a:lnTo>
                  <a:pt x="241" y="323"/>
                </a:lnTo>
                <a:lnTo>
                  <a:pt x="166" y="352"/>
                </a:lnTo>
                <a:lnTo>
                  <a:pt x="143" y="351"/>
                </a:lnTo>
                <a:lnTo>
                  <a:pt x="130" y="372"/>
                </a:lnTo>
                <a:lnTo>
                  <a:pt x="61" y="366"/>
                </a:lnTo>
                <a:lnTo>
                  <a:pt x="41" y="391"/>
                </a:lnTo>
                <a:lnTo>
                  <a:pt x="0" y="379"/>
                </a:lnTo>
                <a:close/>
              </a:path>
            </a:pathLst>
          </a:custGeom>
          <a:solidFill>
            <a:srgbClr val="FFCC99"/>
          </a:solidFill>
          <a:ln w="9525">
            <a:solidFill>
              <a:srgbClr val="000000"/>
            </a:solidFill>
            <a:round/>
            <a:headEnd/>
            <a:tailEnd/>
          </a:ln>
        </p:spPr>
        <p:txBody>
          <a:bodyPr/>
          <a:lstStyle/>
          <a:p>
            <a:endParaRPr lang="en-US" dirty="0"/>
          </a:p>
        </p:txBody>
      </p:sp>
      <p:sp>
        <p:nvSpPr>
          <p:cNvPr id="3157" name="Freeform 71"/>
          <p:cNvSpPr>
            <a:spLocks/>
          </p:cNvSpPr>
          <p:nvPr/>
        </p:nvSpPr>
        <p:spPr bwMode="auto">
          <a:xfrm>
            <a:off x="9309101" y="2895601"/>
            <a:ext cx="665163" cy="633413"/>
          </a:xfrm>
          <a:custGeom>
            <a:avLst/>
            <a:gdLst>
              <a:gd name="T0" fmla="*/ 0 w 394"/>
              <a:gd name="T1" fmla="*/ 2147483647 h 377"/>
              <a:gd name="T2" fmla="*/ 2147483647 w 394"/>
              <a:gd name="T3" fmla="*/ 2147483647 h 377"/>
              <a:gd name="T4" fmla="*/ 2147483647 w 394"/>
              <a:gd name="T5" fmla="*/ 2147483647 h 377"/>
              <a:gd name="T6" fmla="*/ 2147483647 w 394"/>
              <a:gd name="T7" fmla="*/ 2147483647 h 377"/>
              <a:gd name="T8" fmla="*/ 2147483647 w 394"/>
              <a:gd name="T9" fmla="*/ 2147483647 h 377"/>
              <a:gd name="T10" fmla="*/ 2147483647 w 394"/>
              <a:gd name="T11" fmla="*/ 2147483647 h 377"/>
              <a:gd name="T12" fmla="*/ 2147483647 w 394"/>
              <a:gd name="T13" fmla="*/ 2147483647 h 377"/>
              <a:gd name="T14" fmla="*/ 2147483647 w 394"/>
              <a:gd name="T15" fmla="*/ 2147483647 h 377"/>
              <a:gd name="T16" fmla="*/ 2147483647 w 394"/>
              <a:gd name="T17" fmla="*/ 2147483647 h 377"/>
              <a:gd name="T18" fmla="*/ 2147483647 w 394"/>
              <a:gd name="T19" fmla="*/ 2147483647 h 377"/>
              <a:gd name="T20" fmla="*/ 2147483647 w 394"/>
              <a:gd name="T21" fmla="*/ 2147483647 h 377"/>
              <a:gd name="T22" fmla="*/ 2147483647 w 394"/>
              <a:gd name="T23" fmla="*/ 2147483647 h 377"/>
              <a:gd name="T24" fmla="*/ 2147483647 w 394"/>
              <a:gd name="T25" fmla="*/ 0 h 377"/>
              <a:gd name="T26" fmla="*/ 2147483647 w 394"/>
              <a:gd name="T27" fmla="*/ 2147483647 h 377"/>
              <a:gd name="T28" fmla="*/ 2147483647 w 394"/>
              <a:gd name="T29" fmla="*/ 2147483647 h 377"/>
              <a:gd name="T30" fmla="*/ 2147483647 w 394"/>
              <a:gd name="T31" fmla="*/ 2147483647 h 377"/>
              <a:gd name="T32" fmla="*/ 2147483647 w 394"/>
              <a:gd name="T33" fmla="*/ 2147483647 h 377"/>
              <a:gd name="T34" fmla="*/ 2147483647 w 394"/>
              <a:gd name="T35" fmla="*/ 2147483647 h 377"/>
              <a:gd name="T36" fmla="*/ 2147483647 w 394"/>
              <a:gd name="T37" fmla="*/ 2147483647 h 377"/>
              <a:gd name="T38" fmla="*/ 2147483647 w 394"/>
              <a:gd name="T39" fmla="*/ 2147483647 h 377"/>
              <a:gd name="T40" fmla="*/ 0 w 394"/>
              <a:gd name="T41" fmla="*/ 2147483647 h 3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4"/>
              <a:gd name="T64" fmla="*/ 0 h 377"/>
              <a:gd name="T65" fmla="*/ 394 w 394"/>
              <a:gd name="T66" fmla="*/ 377 h 3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4" h="377">
                <a:moveTo>
                  <a:pt x="0" y="278"/>
                </a:moveTo>
                <a:lnTo>
                  <a:pt x="40" y="311"/>
                </a:lnTo>
                <a:lnTo>
                  <a:pt x="61" y="269"/>
                </a:lnTo>
                <a:lnTo>
                  <a:pt x="302" y="377"/>
                </a:lnTo>
                <a:lnTo>
                  <a:pt x="334" y="304"/>
                </a:lnTo>
                <a:lnTo>
                  <a:pt x="352" y="296"/>
                </a:lnTo>
                <a:lnTo>
                  <a:pt x="394" y="312"/>
                </a:lnTo>
                <a:lnTo>
                  <a:pt x="393" y="263"/>
                </a:lnTo>
                <a:lnTo>
                  <a:pt x="293" y="133"/>
                </a:lnTo>
                <a:lnTo>
                  <a:pt x="285" y="110"/>
                </a:lnTo>
                <a:lnTo>
                  <a:pt x="315" y="74"/>
                </a:lnTo>
                <a:lnTo>
                  <a:pt x="316" y="12"/>
                </a:lnTo>
                <a:lnTo>
                  <a:pt x="282" y="0"/>
                </a:lnTo>
                <a:lnTo>
                  <a:pt x="205" y="34"/>
                </a:lnTo>
                <a:lnTo>
                  <a:pt x="163" y="30"/>
                </a:lnTo>
                <a:lnTo>
                  <a:pt x="144" y="38"/>
                </a:lnTo>
                <a:lnTo>
                  <a:pt x="143" y="58"/>
                </a:lnTo>
                <a:lnTo>
                  <a:pt x="95" y="74"/>
                </a:lnTo>
                <a:lnTo>
                  <a:pt x="80" y="98"/>
                </a:lnTo>
                <a:lnTo>
                  <a:pt x="96" y="163"/>
                </a:lnTo>
                <a:lnTo>
                  <a:pt x="0" y="278"/>
                </a:lnTo>
                <a:close/>
              </a:path>
            </a:pathLst>
          </a:custGeom>
          <a:solidFill>
            <a:srgbClr val="FFFF00"/>
          </a:solidFill>
          <a:ln w="9525">
            <a:solidFill>
              <a:srgbClr val="000000"/>
            </a:solidFill>
            <a:round/>
            <a:headEnd/>
            <a:tailEnd/>
          </a:ln>
        </p:spPr>
        <p:txBody>
          <a:bodyPr/>
          <a:lstStyle/>
          <a:p>
            <a:endParaRPr lang="en-US" dirty="0"/>
          </a:p>
        </p:txBody>
      </p:sp>
      <p:sp>
        <p:nvSpPr>
          <p:cNvPr id="3158" name="Freeform 72"/>
          <p:cNvSpPr>
            <a:spLocks/>
          </p:cNvSpPr>
          <p:nvPr/>
        </p:nvSpPr>
        <p:spPr bwMode="auto">
          <a:xfrm>
            <a:off x="8740775" y="4467226"/>
            <a:ext cx="463550" cy="688975"/>
          </a:xfrm>
          <a:custGeom>
            <a:avLst/>
            <a:gdLst>
              <a:gd name="T0" fmla="*/ 0 w 276"/>
              <a:gd name="T1" fmla="*/ 2147483647 h 414"/>
              <a:gd name="T2" fmla="*/ 2147483647 w 276"/>
              <a:gd name="T3" fmla="*/ 2147483647 h 414"/>
              <a:gd name="T4" fmla="*/ 2147483647 w 276"/>
              <a:gd name="T5" fmla="*/ 2147483647 h 414"/>
              <a:gd name="T6" fmla="*/ 2147483647 w 276"/>
              <a:gd name="T7" fmla="*/ 2147483647 h 414"/>
              <a:gd name="T8" fmla="*/ 2147483647 w 276"/>
              <a:gd name="T9" fmla="*/ 2147483647 h 414"/>
              <a:gd name="T10" fmla="*/ 2147483647 w 276"/>
              <a:gd name="T11" fmla="*/ 2147483647 h 414"/>
              <a:gd name="T12" fmla="*/ 2147483647 w 276"/>
              <a:gd name="T13" fmla="*/ 2147483647 h 414"/>
              <a:gd name="T14" fmla="*/ 2147483647 w 276"/>
              <a:gd name="T15" fmla="*/ 2147483647 h 414"/>
              <a:gd name="T16" fmla="*/ 2147483647 w 276"/>
              <a:gd name="T17" fmla="*/ 2147483647 h 414"/>
              <a:gd name="T18" fmla="*/ 2147483647 w 276"/>
              <a:gd name="T19" fmla="*/ 2147483647 h 414"/>
              <a:gd name="T20" fmla="*/ 2147483647 w 276"/>
              <a:gd name="T21" fmla="*/ 2147483647 h 414"/>
              <a:gd name="T22" fmla="*/ 2147483647 w 276"/>
              <a:gd name="T23" fmla="*/ 2147483647 h 414"/>
              <a:gd name="T24" fmla="*/ 2147483647 w 276"/>
              <a:gd name="T25" fmla="*/ 2147483647 h 414"/>
              <a:gd name="T26" fmla="*/ 2147483647 w 276"/>
              <a:gd name="T27" fmla="*/ 0 h 414"/>
              <a:gd name="T28" fmla="*/ 2147483647 w 276"/>
              <a:gd name="T29" fmla="*/ 2147483647 h 414"/>
              <a:gd name="T30" fmla="*/ 2147483647 w 276"/>
              <a:gd name="T31" fmla="*/ 2147483647 h 414"/>
              <a:gd name="T32" fmla="*/ 2147483647 w 276"/>
              <a:gd name="T33" fmla="*/ 2147483647 h 414"/>
              <a:gd name="T34" fmla="*/ 2147483647 w 276"/>
              <a:gd name="T35" fmla="*/ 2147483647 h 414"/>
              <a:gd name="T36" fmla="*/ 0 w 276"/>
              <a:gd name="T37" fmla="*/ 2147483647 h 4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414"/>
              <a:gd name="T59" fmla="*/ 276 w 276"/>
              <a:gd name="T60" fmla="*/ 414 h 4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414">
                <a:moveTo>
                  <a:pt x="0" y="214"/>
                </a:moveTo>
                <a:lnTo>
                  <a:pt x="13" y="239"/>
                </a:lnTo>
                <a:lnTo>
                  <a:pt x="19" y="352"/>
                </a:lnTo>
                <a:lnTo>
                  <a:pt x="39" y="364"/>
                </a:lnTo>
                <a:lnTo>
                  <a:pt x="62" y="414"/>
                </a:lnTo>
                <a:lnTo>
                  <a:pt x="122" y="412"/>
                </a:lnTo>
                <a:lnTo>
                  <a:pt x="270" y="271"/>
                </a:lnTo>
                <a:lnTo>
                  <a:pt x="276" y="209"/>
                </a:lnTo>
                <a:lnTo>
                  <a:pt x="232" y="173"/>
                </a:lnTo>
                <a:lnTo>
                  <a:pt x="238" y="118"/>
                </a:lnTo>
                <a:lnTo>
                  <a:pt x="159" y="75"/>
                </a:lnTo>
                <a:lnTo>
                  <a:pt x="148" y="52"/>
                </a:lnTo>
                <a:lnTo>
                  <a:pt x="155" y="25"/>
                </a:lnTo>
                <a:lnTo>
                  <a:pt x="83" y="0"/>
                </a:lnTo>
                <a:lnTo>
                  <a:pt x="81" y="22"/>
                </a:lnTo>
                <a:lnTo>
                  <a:pt x="45" y="31"/>
                </a:lnTo>
                <a:lnTo>
                  <a:pt x="38" y="74"/>
                </a:lnTo>
                <a:lnTo>
                  <a:pt x="48" y="107"/>
                </a:lnTo>
                <a:lnTo>
                  <a:pt x="0" y="214"/>
                </a:lnTo>
                <a:close/>
              </a:path>
            </a:pathLst>
          </a:custGeom>
          <a:gradFill rotWithShape="0">
            <a:gsLst>
              <a:gs pos="0">
                <a:srgbClr val="660066"/>
              </a:gs>
              <a:gs pos="100000">
                <a:srgbClr val="FFFFFF"/>
              </a:gs>
            </a:gsLst>
            <a:lin ang="5400000" scaled="1"/>
          </a:gradFill>
          <a:ln w="9525">
            <a:solidFill>
              <a:srgbClr val="000000"/>
            </a:solidFill>
            <a:round/>
            <a:headEnd/>
            <a:tailEnd/>
          </a:ln>
        </p:spPr>
        <p:txBody>
          <a:bodyPr/>
          <a:lstStyle/>
          <a:p>
            <a:endParaRPr lang="en-US" dirty="0"/>
          </a:p>
        </p:txBody>
      </p:sp>
      <p:sp>
        <p:nvSpPr>
          <p:cNvPr id="3159" name="Freeform 73"/>
          <p:cNvSpPr>
            <a:spLocks/>
          </p:cNvSpPr>
          <p:nvPr/>
        </p:nvSpPr>
        <p:spPr bwMode="auto">
          <a:xfrm>
            <a:off x="9231314" y="4505326"/>
            <a:ext cx="712787" cy="525463"/>
          </a:xfrm>
          <a:custGeom>
            <a:avLst/>
            <a:gdLst>
              <a:gd name="T0" fmla="*/ 0 w 422"/>
              <a:gd name="T1" fmla="*/ 2147483647 h 315"/>
              <a:gd name="T2" fmla="*/ 2147483647 w 422"/>
              <a:gd name="T3" fmla="*/ 2147483647 h 315"/>
              <a:gd name="T4" fmla="*/ 2147483647 w 422"/>
              <a:gd name="T5" fmla="*/ 2147483647 h 315"/>
              <a:gd name="T6" fmla="*/ 2147483647 w 422"/>
              <a:gd name="T7" fmla="*/ 2147483647 h 315"/>
              <a:gd name="T8" fmla="*/ 2147483647 w 422"/>
              <a:gd name="T9" fmla="*/ 2147483647 h 315"/>
              <a:gd name="T10" fmla="*/ 2147483647 w 422"/>
              <a:gd name="T11" fmla="*/ 2147483647 h 315"/>
              <a:gd name="T12" fmla="*/ 2147483647 w 422"/>
              <a:gd name="T13" fmla="*/ 2147483647 h 315"/>
              <a:gd name="T14" fmla="*/ 2147483647 w 422"/>
              <a:gd name="T15" fmla="*/ 0 h 315"/>
              <a:gd name="T16" fmla="*/ 2147483647 w 422"/>
              <a:gd name="T17" fmla="*/ 2147483647 h 315"/>
              <a:gd name="T18" fmla="*/ 2147483647 w 422"/>
              <a:gd name="T19" fmla="*/ 2147483647 h 315"/>
              <a:gd name="T20" fmla="*/ 2147483647 w 422"/>
              <a:gd name="T21" fmla="*/ 2147483647 h 315"/>
              <a:gd name="T22" fmla="*/ 2147483647 w 422"/>
              <a:gd name="T23" fmla="*/ 2147483647 h 315"/>
              <a:gd name="T24" fmla="*/ 2147483647 w 422"/>
              <a:gd name="T25" fmla="*/ 2147483647 h 315"/>
              <a:gd name="T26" fmla="*/ 2147483647 w 422"/>
              <a:gd name="T27" fmla="*/ 2147483647 h 315"/>
              <a:gd name="T28" fmla="*/ 2147483647 w 422"/>
              <a:gd name="T29" fmla="*/ 2147483647 h 315"/>
              <a:gd name="T30" fmla="*/ 2147483647 w 422"/>
              <a:gd name="T31" fmla="*/ 2147483647 h 315"/>
              <a:gd name="T32" fmla="*/ 2147483647 w 422"/>
              <a:gd name="T33" fmla="*/ 2147483647 h 315"/>
              <a:gd name="T34" fmla="*/ 0 w 422"/>
              <a:gd name="T35" fmla="*/ 2147483647 h 3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2"/>
              <a:gd name="T55" fmla="*/ 0 h 315"/>
              <a:gd name="T56" fmla="*/ 422 w 422"/>
              <a:gd name="T57" fmla="*/ 315 h 3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2" h="315">
                <a:moveTo>
                  <a:pt x="0" y="304"/>
                </a:moveTo>
                <a:lnTo>
                  <a:pt x="9" y="282"/>
                </a:lnTo>
                <a:lnTo>
                  <a:pt x="68" y="252"/>
                </a:lnTo>
                <a:lnTo>
                  <a:pt x="68" y="162"/>
                </a:lnTo>
                <a:lnTo>
                  <a:pt x="103" y="81"/>
                </a:lnTo>
                <a:lnTo>
                  <a:pt x="135" y="82"/>
                </a:lnTo>
                <a:lnTo>
                  <a:pt x="226" y="10"/>
                </a:lnTo>
                <a:lnTo>
                  <a:pt x="290" y="0"/>
                </a:lnTo>
                <a:lnTo>
                  <a:pt x="319" y="36"/>
                </a:lnTo>
                <a:lnTo>
                  <a:pt x="371" y="27"/>
                </a:lnTo>
                <a:lnTo>
                  <a:pt x="422" y="70"/>
                </a:lnTo>
                <a:lnTo>
                  <a:pt x="314" y="149"/>
                </a:lnTo>
                <a:lnTo>
                  <a:pt x="316" y="221"/>
                </a:lnTo>
                <a:lnTo>
                  <a:pt x="216" y="289"/>
                </a:lnTo>
                <a:lnTo>
                  <a:pt x="195" y="286"/>
                </a:lnTo>
                <a:lnTo>
                  <a:pt x="164" y="252"/>
                </a:lnTo>
                <a:lnTo>
                  <a:pt x="12" y="315"/>
                </a:lnTo>
                <a:lnTo>
                  <a:pt x="0" y="304"/>
                </a:lnTo>
                <a:close/>
              </a:path>
            </a:pathLst>
          </a:custGeom>
          <a:solidFill>
            <a:srgbClr val="FF0066"/>
          </a:solidFill>
          <a:ln w="9525">
            <a:solidFill>
              <a:srgbClr val="000000"/>
            </a:solidFill>
            <a:round/>
            <a:headEnd/>
            <a:tailEnd/>
          </a:ln>
        </p:spPr>
        <p:txBody>
          <a:bodyPr/>
          <a:lstStyle/>
          <a:p>
            <a:endParaRPr lang="en-US" dirty="0"/>
          </a:p>
        </p:txBody>
      </p:sp>
      <p:sp>
        <p:nvSpPr>
          <p:cNvPr id="3160" name="Freeform 74"/>
          <p:cNvSpPr>
            <a:spLocks/>
          </p:cNvSpPr>
          <p:nvPr/>
        </p:nvSpPr>
        <p:spPr bwMode="auto">
          <a:xfrm>
            <a:off x="8531226" y="2171701"/>
            <a:ext cx="739775" cy="688975"/>
          </a:xfrm>
          <a:custGeom>
            <a:avLst/>
            <a:gdLst>
              <a:gd name="T0" fmla="*/ 0 w 439"/>
              <a:gd name="T1" fmla="*/ 2147483647 h 413"/>
              <a:gd name="T2" fmla="*/ 2147483647 w 439"/>
              <a:gd name="T3" fmla="*/ 2147483647 h 413"/>
              <a:gd name="T4" fmla="*/ 2147483647 w 439"/>
              <a:gd name="T5" fmla="*/ 2147483647 h 413"/>
              <a:gd name="T6" fmla="*/ 2147483647 w 439"/>
              <a:gd name="T7" fmla="*/ 2147483647 h 413"/>
              <a:gd name="T8" fmla="*/ 2147483647 w 439"/>
              <a:gd name="T9" fmla="*/ 2147483647 h 413"/>
              <a:gd name="T10" fmla="*/ 2147483647 w 439"/>
              <a:gd name="T11" fmla="*/ 2147483647 h 413"/>
              <a:gd name="T12" fmla="*/ 2147483647 w 439"/>
              <a:gd name="T13" fmla="*/ 2147483647 h 413"/>
              <a:gd name="T14" fmla="*/ 2147483647 w 439"/>
              <a:gd name="T15" fmla="*/ 2147483647 h 413"/>
              <a:gd name="T16" fmla="*/ 2147483647 w 439"/>
              <a:gd name="T17" fmla="*/ 0 h 413"/>
              <a:gd name="T18" fmla="*/ 2147483647 w 439"/>
              <a:gd name="T19" fmla="*/ 2147483647 h 413"/>
              <a:gd name="T20" fmla="*/ 2147483647 w 439"/>
              <a:gd name="T21" fmla="*/ 2147483647 h 413"/>
              <a:gd name="T22" fmla="*/ 2147483647 w 439"/>
              <a:gd name="T23" fmla="*/ 2147483647 h 413"/>
              <a:gd name="T24" fmla="*/ 2147483647 w 439"/>
              <a:gd name="T25" fmla="*/ 2147483647 h 413"/>
              <a:gd name="T26" fmla="*/ 2147483647 w 439"/>
              <a:gd name="T27" fmla="*/ 2147483647 h 413"/>
              <a:gd name="T28" fmla="*/ 2147483647 w 439"/>
              <a:gd name="T29" fmla="*/ 2147483647 h 413"/>
              <a:gd name="T30" fmla="*/ 2147483647 w 439"/>
              <a:gd name="T31" fmla="*/ 2147483647 h 413"/>
              <a:gd name="T32" fmla="*/ 2147483647 w 439"/>
              <a:gd name="T33" fmla="*/ 2147483647 h 413"/>
              <a:gd name="T34" fmla="*/ 2147483647 w 439"/>
              <a:gd name="T35" fmla="*/ 2147483647 h 413"/>
              <a:gd name="T36" fmla="*/ 2147483647 w 439"/>
              <a:gd name="T37" fmla="*/ 2147483647 h 413"/>
              <a:gd name="T38" fmla="*/ 2147483647 w 439"/>
              <a:gd name="T39" fmla="*/ 2147483647 h 413"/>
              <a:gd name="T40" fmla="*/ 2147483647 w 439"/>
              <a:gd name="T41" fmla="*/ 2147483647 h 413"/>
              <a:gd name="T42" fmla="*/ 2147483647 w 439"/>
              <a:gd name="T43" fmla="*/ 2147483647 h 413"/>
              <a:gd name="T44" fmla="*/ 2147483647 w 439"/>
              <a:gd name="T45" fmla="*/ 2147483647 h 413"/>
              <a:gd name="T46" fmla="*/ 2147483647 w 439"/>
              <a:gd name="T47" fmla="*/ 2147483647 h 413"/>
              <a:gd name="T48" fmla="*/ 0 w 439"/>
              <a:gd name="T49" fmla="*/ 2147483647 h 4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9"/>
              <a:gd name="T76" fmla="*/ 0 h 413"/>
              <a:gd name="T77" fmla="*/ 439 w 439"/>
              <a:gd name="T78" fmla="*/ 413 h 4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9" h="413">
                <a:moveTo>
                  <a:pt x="0" y="84"/>
                </a:moveTo>
                <a:lnTo>
                  <a:pt x="20" y="47"/>
                </a:lnTo>
                <a:lnTo>
                  <a:pt x="81" y="27"/>
                </a:lnTo>
                <a:lnTo>
                  <a:pt x="190" y="64"/>
                </a:lnTo>
                <a:lnTo>
                  <a:pt x="250" y="111"/>
                </a:lnTo>
                <a:lnTo>
                  <a:pt x="278" y="95"/>
                </a:lnTo>
                <a:lnTo>
                  <a:pt x="360" y="89"/>
                </a:lnTo>
                <a:lnTo>
                  <a:pt x="386" y="41"/>
                </a:lnTo>
                <a:lnTo>
                  <a:pt x="439" y="0"/>
                </a:lnTo>
                <a:lnTo>
                  <a:pt x="408" y="121"/>
                </a:lnTo>
                <a:lnTo>
                  <a:pt x="354" y="212"/>
                </a:lnTo>
                <a:lnTo>
                  <a:pt x="307" y="311"/>
                </a:lnTo>
                <a:lnTo>
                  <a:pt x="313" y="391"/>
                </a:lnTo>
                <a:lnTo>
                  <a:pt x="286" y="409"/>
                </a:lnTo>
                <a:lnTo>
                  <a:pt x="262" y="396"/>
                </a:lnTo>
                <a:lnTo>
                  <a:pt x="246" y="413"/>
                </a:lnTo>
                <a:lnTo>
                  <a:pt x="231" y="407"/>
                </a:lnTo>
                <a:lnTo>
                  <a:pt x="222" y="361"/>
                </a:lnTo>
                <a:lnTo>
                  <a:pt x="182" y="336"/>
                </a:lnTo>
                <a:lnTo>
                  <a:pt x="135" y="327"/>
                </a:lnTo>
                <a:lnTo>
                  <a:pt x="62" y="315"/>
                </a:lnTo>
                <a:lnTo>
                  <a:pt x="43" y="235"/>
                </a:lnTo>
                <a:lnTo>
                  <a:pt x="10" y="215"/>
                </a:lnTo>
                <a:lnTo>
                  <a:pt x="17" y="140"/>
                </a:lnTo>
                <a:lnTo>
                  <a:pt x="0" y="84"/>
                </a:lnTo>
                <a:close/>
              </a:path>
            </a:pathLst>
          </a:custGeom>
          <a:solidFill>
            <a:srgbClr val="FFFF00"/>
          </a:solidFill>
          <a:ln w="9525">
            <a:solidFill>
              <a:srgbClr val="000000"/>
            </a:solidFill>
            <a:round/>
            <a:headEnd/>
            <a:tailEnd/>
          </a:ln>
        </p:spPr>
        <p:txBody>
          <a:bodyPr/>
          <a:lstStyle/>
          <a:p>
            <a:endParaRPr lang="en-US" dirty="0"/>
          </a:p>
        </p:txBody>
      </p:sp>
      <p:sp>
        <p:nvSpPr>
          <p:cNvPr id="3161" name="Freeform 75"/>
          <p:cNvSpPr>
            <a:spLocks/>
          </p:cNvSpPr>
          <p:nvPr/>
        </p:nvSpPr>
        <p:spPr bwMode="auto">
          <a:xfrm>
            <a:off x="7131050" y="4003676"/>
            <a:ext cx="488950" cy="650875"/>
          </a:xfrm>
          <a:custGeom>
            <a:avLst/>
            <a:gdLst>
              <a:gd name="T0" fmla="*/ 0 w 290"/>
              <a:gd name="T1" fmla="*/ 2147483647 h 388"/>
              <a:gd name="T2" fmla="*/ 2147483647 w 290"/>
              <a:gd name="T3" fmla="*/ 2147483647 h 388"/>
              <a:gd name="T4" fmla="*/ 2147483647 w 290"/>
              <a:gd name="T5" fmla="*/ 2147483647 h 388"/>
              <a:gd name="T6" fmla="*/ 2147483647 w 290"/>
              <a:gd name="T7" fmla="*/ 2147483647 h 388"/>
              <a:gd name="T8" fmla="*/ 2147483647 w 290"/>
              <a:gd name="T9" fmla="*/ 2147483647 h 388"/>
              <a:gd name="T10" fmla="*/ 2147483647 w 290"/>
              <a:gd name="T11" fmla="*/ 2147483647 h 388"/>
              <a:gd name="T12" fmla="*/ 2147483647 w 290"/>
              <a:gd name="T13" fmla="*/ 2147483647 h 388"/>
              <a:gd name="T14" fmla="*/ 2147483647 w 290"/>
              <a:gd name="T15" fmla="*/ 2147483647 h 388"/>
              <a:gd name="T16" fmla="*/ 2147483647 w 290"/>
              <a:gd name="T17" fmla="*/ 2147483647 h 388"/>
              <a:gd name="T18" fmla="*/ 2147483647 w 290"/>
              <a:gd name="T19" fmla="*/ 0 h 388"/>
              <a:gd name="T20" fmla="*/ 0 w 290"/>
              <a:gd name="T21" fmla="*/ 2147483647 h 3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388"/>
              <a:gd name="T35" fmla="*/ 290 w 290"/>
              <a:gd name="T36" fmla="*/ 388 h 3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388">
                <a:moveTo>
                  <a:pt x="0" y="116"/>
                </a:moveTo>
                <a:lnTo>
                  <a:pt x="3" y="198"/>
                </a:lnTo>
                <a:lnTo>
                  <a:pt x="113" y="285"/>
                </a:lnTo>
                <a:lnTo>
                  <a:pt x="100" y="388"/>
                </a:lnTo>
                <a:lnTo>
                  <a:pt x="230" y="260"/>
                </a:lnTo>
                <a:lnTo>
                  <a:pt x="263" y="291"/>
                </a:lnTo>
                <a:lnTo>
                  <a:pt x="290" y="157"/>
                </a:lnTo>
                <a:lnTo>
                  <a:pt x="151" y="28"/>
                </a:lnTo>
                <a:lnTo>
                  <a:pt x="156" y="8"/>
                </a:lnTo>
                <a:lnTo>
                  <a:pt x="145" y="0"/>
                </a:lnTo>
                <a:lnTo>
                  <a:pt x="0" y="116"/>
                </a:lnTo>
                <a:close/>
              </a:path>
            </a:pathLst>
          </a:custGeom>
          <a:solidFill>
            <a:srgbClr val="D88100"/>
          </a:solidFill>
          <a:ln w="9525">
            <a:solidFill>
              <a:srgbClr val="000000"/>
            </a:solidFill>
            <a:round/>
            <a:headEnd/>
            <a:tailEnd/>
          </a:ln>
        </p:spPr>
        <p:txBody>
          <a:bodyPr/>
          <a:lstStyle/>
          <a:p>
            <a:endParaRPr lang="en-US" dirty="0"/>
          </a:p>
        </p:txBody>
      </p:sp>
      <p:sp>
        <p:nvSpPr>
          <p:cNvPr id="23629" name="Freeform 77"/>
          <p:cNvSpPr>
            <a:spLocks/>
          </p:cNvSpPr>
          <p:nvPr/>
        </p:nvSpPr>
        <p:spPr bwMode="auto">
          <a:xfrm>
            <a:off x="4457700" y="4978400"/>
            <a:ext cx="565150" cy="674688"/>
          </a:xfrm>
          <a:custGeom>
            <a:avLst/>
            <a:gdLst/>
            <a:ahLst/>
            <a:cxnLst>
              <a:cxn ang="0">
                <a:pos x="11" y="6"/>
              </a:cxn>
              <a:cxn ang="0">
                <a:pos x="0" y="403"/>
              </a:cxn>
              <a:cxn ang="0">
                <a:pos x="222" y="404"/>
              </a:cxn>
              <a:cxn ang="0">
                <a:pos x="237" y="288"/>
              </a:cxn>
              <a:cxn ang="0">
                <a:pos x="293" y="194"/>
              </a:cxn>
              <a:cxn ang="0">
                <a:pos x="336" y="172"/>
              </a:cxn>
              <a:cxn ang="0">
                <a:pos x="286" y="49"/>
              </a:cxn>
              <a:cxn ang="0">
                <a:pos x="100" y="0"/>
              </a:cxn>
              <a:cxn ang="0">
                <a:pos x="11" y="6"/>
              </a:cxn>
            </a:cxnLst>
            <a:rect l="0" t="0" r="r" b="b"/>
            <a:pathLst>
              <a:path w="336" h="404">
                <a:moveTo>
                  <a:pt x="11" y="6"/>
                </a:moveTo>
                <a:lnTo>
                  <a:pt x="0" y="403"/>
                </a:lnTo>
                <a:lnTo>
                  <a:pt x="222" y="404"/>
                </a:lnTo>
                <a:lnTo>
                  <a:pt x="237" y="288"/>
                </a:lnTo>
                <a:lnTo>
                  <a:pt x="293" y="194"/>
                </a:lnTo>
                <a:lnTo>
                  <a:pt x="336" y="172"/>
                </a:lnTo>
                <a:lnTo>
                  <a:pt x="286" y="49"/>
                </a:lnTo>
                <a:lnTo>
                  <a:pt x="100" y="0"/>
                </a:lnTo>
                <a:lnTo>
                  <a:pt x="11" y="6"/>
                </a:lnTo>
                <a:close/>
              </a:path>
            </a:pathLst>
          </a:cu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0" scaled="1"/>
            <a:tileRect/>
          </a:gradFill>
          <a:ln w="9525">
            <a:solidFill>
              <a:srgbClr val="000000"/>
            </a:solidFill>
            <a:prstDash val="solid"/>
            <a:round/>
            <a:headEnd/>
            <a:tailEnd/>
          </a:ln>
        </p:spPr>
        <p:txBody>
          <a:bodyPr/>
          <a:lstStyle/>
          <a:p>
            <a:pPr>
              <a:defRPr/>
            </a:pPr>
            <a:endParaRPr lang="en-US" dirty="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3500000" scaled="1"/>
                <a:tileRect/>
              </a:gradFill>
            </a:endParaRPr>
          </a:p>
        </p:txBody>
      </p:sp>
      <p:sp>
        <p:nvSpPr>
          <p:cNvPr id="3163" name="Freeform 79"/>
          <p:cNvSpPr>
            <a:spLocks/>
          </p:cNvSpPr>
          <p:nvPr/>
        </p:nvSpPr>
        <p:spPr bwMode="auto">
          <a:xfrm>
            <a:off x="2190750" y="4710114"/>
            <a:ext cx="546100" cy="473075"/>
          </a:xfrm>
          <a:custGeom>
            <a:avLst/>
            <a:gdLst>
              <a:gd name="T0" fmla="*/ 0 w 322"/>
              <a:gd name="T1" fmla="*/ 0 h 286"/>
              <a:gd name="T2" fmla="*/ 2147483647 w 322"/>
              <a:gd name="T3" fmla="*/ 2147483647 h 286"/>
              <a:gd name="T4" fmla="*/ 2147483647 w 322"/>
              <a:gd name="T5" fmla="*/ 2147483647 h 286"/>
              <a:gd name="T6" fmla="*/ 2147483647 w 322"/>
              <a:gd name="T7" fmla="*/ 2147483647 h 286"/>
              <a:gd name="T8" fmla="*/ 2147483647 w 322"/>
              <a:gd name="T9" fmla="*/ 2147483647 h 286"/>
              <a:gd name="T10" fmla="*/ 2147483647 w 322"/>
              <a:gd name="T11" fmla="*/ 2147483647 h 286"/>
              <a:gd name="T12" fmla="*/ 2147483647 w 322"/>
              <a:gd name="T13" fmla="*/ 2147483647 h 286"/>
              <a:gd name="T14" fmla="*/ 2147483647 w 322"/>
              <a:gd name="T15" fmla="*/ 2147483647 h 286"/>
              <a:gd name="T16" fmla="*/ 0 w 322"/>
              <a:gd name="T17" fmla="*/ 0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2"/>
              <a:gd name="T28" fmla="*/ 0 h 286"/>
              <a:gd name="T29" fmla="*/ 322 w 322"/>
              <a:gd name="T30" fmla="*/ 286 h 2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2" h="286">
                <a:moveTo>
                  <a:pt x="0" y="0"/>
                </a:moveTo>
                <a:lnTo>
                  <a:pt x="54" y="13"/>
                </a:lnTo>
                <a:lnTo>
                  <a:pt x="272" y="147"/>
                </a:lnTo>
                <a:lnTo>
                  <a:pt x="297" y="208"/>
                </a:lnTo>
                <a:lnTo>
                  <a:pt x="322" y="205"/>
                </a:lnTo>
                <a:lnTo>
                  <a:pt x="319" y="286"/>
                </a:lnTo>
                <a:lnTo>
                  <a:pt x="84" y="277"/>
                </a:lnTo>
                <a:lnTo>
                  <a:pt x="81" y="264"/>
                </a:lnTo>
                <a:lnTo>
                  <a:pt x="0" y="0"/>
                </a:lnTo>
                <a:close/>
              </a:path>
            </a:pathLst>
          </a:custGeom>
          <a:solidFill>
            <a:schemeClr val="tx2">
              <a:lumMod val="40000"/>
              <a:lumOff val="60000"/>
            </a:schemeClr>
          </a:solidFill>
          <a:ln w="9525">
            <a:solidFill>
              <a:srgbClr val="000000"/>
            </a:solidFill>
            <a:round/>
            <a:headEnd/>
            <a:tailEnd/>
          </a:ln>
        </p:spPr>
        <p:txBody>
          <a:bodyPr/>
          <a:lstStyle/>
          <a:p>
            <a:endParaRPr lang="en-US" dirty="0"/>
          </a:p>
        </p:txBody>
      </p:sp>
      <p:sp>
        <p:nvSpPr>
          <p:cNvPr id="3164" name="Freeform 80"/>
          <p:cNvSpPr>
            <a:spLocks/>
          </p:cNvSpPr>
          <p:nvPr/>
        </p:nvSpPr>
        <p:spPr bwMode="auto">
          <a:xfrm>
            <a:off x="7319963" y="5116514"/>
            <a:ext cx="641350" cy="566737"/>
          </a:xfrm>
          <a:custGeom>
            <a:avLst/>
            <a:gdLst>
              <a:gd name="T0" fmla="*/ 0 w 378"/>
              <a:gd name="T1" fmla="*/ 2147483647 h 339"/>
              <a:gd name="T2" fmla="*/ 2147483647 w 378"/>
              <a:gd name="T3" fmla="*/ 2147483647 h 339"/>
              <a:gd name="T4" fmla="*/ 2147483647 w 378"/>
              <a:gd name="T5" fmla="*/ 2147483647 h 339"/>
              <a:gd name="T6" fmla="*/ 2147483647 w 378"/>
              <a:gd name="T7" fmla="*/ 2147483647 h 339"/>
              <a:gd name="T8" fmla="*/ 2147483647 w 378"/>
              <a:gd name="T9" fmla="*/ 2147483647 h 339"/>
              <a:gd name="T10" fmla="*/ 2147483647 w 378"/>
              <a:gd name="T11" fmla="*/ 2147483647 h 339"/>
              <a:gd name="T12" fmla="*/ 2147483647 w 378"/>
              <a:gd name="T13" fmla="*/ 0 h 339"/>
              <a:gd name="T14" fmla="*/ 2147483647 w 378"/>
              <a:gd name="T15" fmla="*/ 2147483647 h 339"/>
              <a:gd name="T16" fmla="*/ 2147483647 w 378"/>
              <a:gd name="T17" fmla="*/ 2147483647 h 339"/>
              <a:gd name="T18" fmla="*/ 2147483647 w 378"/>
              <a:gd name="T19" fmla="*/ 2147483647 h 339"/>
              <a:gd name="T20" fmla="*/ 2147483647 w 378"/>
              <a:gd name="T21" fmla="*/ 2147483647 h 339"/>
              <a:gd name="T22" fmla="*/ 2147483647 w 378"/>
              <a:gd name="T23" fmla="*/ 2147483647 h 339"/>
              <a:gd name="T24" fmla="*/ 2147483647 w 378"/>
              <a:gd name="T25" fmla="*/ 2147483647 h 339"/>
              <a:gd name="T26" fmla="*/ 0 w 378"/>
              <a:gd name="T27" fmla="*/ 2147483647 h 3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8"/>
              <a:gd name="T43" fmla="*/ 0 h 339"/>
              <a:gd name="T44" fmla="*/ 378 w 378"/>
              <a:gd name="T45" fmla="*/ 339 h 3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8" h="339">
                <a:moveTo>
                  <a:pt x="0" y="331"/>
                </a:moveTo>
                <a:lnTo>
                  <a:pt x="42" y="199"/>
                </a:lnTo>
                <a:lnTo>
                  <a:pt x="101" y="101"/>
                </a:lnTo>
                <a:lnTo>
                  <a:pt x="93" y="87"/>
                </a:lnTo>
                <a:lnTo>
                  <a:pt x="102" y="69"/>
                </a:lnTo>
                <a:lnTo>
                  <a:pt x="200" y="6"/>
                </a:lnTo>
                <a:lnTo>
                  <a:pt x="264" y="0"/>
                </a:lnTo>
                <a:lnTo>
                  <a:pt x="305" y="12"/>
                </a:lnTo>
                <a:lnTo>
                  <a:pt x="274" y="96"/>
                </a:lnTo>
                <a:lnTo>
                  <a:pt x="284" y="119"/>
                </a:lnTo>
                <a:lnTo>
                  <a:pt x="266" y="139"/>
                </a:lnTo>
                <a:lnTo>
                  <a:pt x="282" y="241"/>
                </a:lnTo>
                <a:lnTo>
                  <a:pt x="378" y="339"/>
                </a:lnTo>
                <a:lnTo>
                  <a:pt x="0" y="331"/>
                </a:lnTo>
                <a:close/>
              </a:path>
            </a:pathLst>
          </a:custGeom>
          <a:solidFill>
            <a:srgbClr val="FFCC99"/>
          </a:solidFill>
          <a:ln w="9525">
            <a:solidFill>
              <a:srgbClr val="000000"/>
            </a:solidFill>
            <a:round/>
            <a:headEnd/>
            <a:tailEnd/>
          </a:ln>
        </p:spPr>
        <p:txBody>
          <a:bodyPr/>
          <a:lstStyle/>
          <a:p>
            <a:endParaRPr lang="en-US" dirty="0"/>
          </a:p>
        </p:txBody>
      </p:sp>
      <p:sp>
        <p:nvSpPr>
          <p:cNvPr id="3165" name="Freeform 81"/>
          <p:cNvSpPr>
            <a:spLocks/>
          </p:cNvSpPr>
          <p:nvPr/>
        </p:nvSpPr>
        <p:spPr bwMode="auto">
          <a:xfrm>
            <a:off x="3913189" y="3986213"/>
            <a:ext cx="573087" cy="468312"/>
          </a:xfrm>
          <a:custGeom>
            <a:avLst/>
            <a:gdLst>
              <a:gd name="T0" fmla="*/ 0 w 339"/>
              <a:gd name="T1" fmla="*/ 2147483647 h 281"/>
              <a:gd name="T2" fmla="*/ 2147483647 w 339"/>
              <a:gd name="T3" fmla="*/ 2147483647 h 281"/>
              <a:gd name="T4" fmla="*/ 2147483647 w 339"/>
              <a:gd name="T5" fmla="*/ 2147483647 h 281"/>
              <a:gd name="T6" fmla="*/ 2147483647 w 339"/>
              <a:gd name="T7" fmla="*/ 0 h 281"/>
              <a:gd name="T8" fmla="*/ 2147483647 w 339"/>
              <a:gd name="T9" fmla="*/ 2147483647 h 281"/>
              <a:gd name="T10" fmla="*/ 2147483647 w 339"/>
              <a:gd name="T11" fmla="*/ 2147483647 h 281"/>
              <a:gd name="T12" fmla="*/ 2147483647 w 339"/>
              <a:gd name="T13" fmla="*/ 2147483647 h 281"/>
              <a:gd name="T14" fmla="*/ 2147483647 w 339"/>
              <a:gd name="T15" fmla="*/ 2147483647 h 281"/>
              <a:gd name="T16" fmla="*/ 2147483647 w 339"/>
              <a:gd name="T17" fmla="*/ 2147483647 h 281"/>
              <a:gd name="T18" fmla="*/ 2147483647 w 339"/>
              <a:gd name="T19" fmla="*/ 2147483647 h 281"/>
              <a:gd name="T20" fmla="*/ 2147483647 w 339"/>
              <a:gd name="T21" fmla="*/ 2147483647 h 281"/>
              <a:gd name="T22" fmla="*/ 2147483647 w 339"/>
              <a:gd name="T23" fmla="*/ 2147483647 h 281"/>
              <a:gd name="T24" fmla="*/ 2147483647 w 339"/>
              <a:gd name="T25" fmla="*/ 2147483647 h 281"/>
              <a:gd name="T26" fmla="*/ 2147483647 w 339"/>
              <a:gd name="T27" fmla="*/ 2147483647 h 281"/>
              <a:gd name="T28" fmla="*/ 2147483647 w 339"/>
              <a:gd name="T29" fmla="*/ 2147483647 h 281"/>
              <a:gd name="T30" fmla="*/ 2147483647 w 339"/>
              <a:gd name="T31" fmla="*/ 2147483647 h 281"/>
              <a:gd name="T32" fmla="*/ 0 w 339"/>
              <a:gd name="T33" fmla="*/ 2147483647 h 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9"/>
              <a:gd name="T52" fmla="*/ 0 h 281"/>
              <a:gd name="T53" fmla="*/ 339 w 339"/>
              <a:gd name="T54" fmla="*/ 281 h 2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9" h="281">
                <a:moveTo>
                  <a:pt x="0" y="47"/>
                </a:moveTo>
                <a:lnTo>
                  <a:pt x="11" y="34"/>
                </a:lnTo>
                <a:lnTo>
                  <a:pt x="20" y="12"/>
                </a:lnTo>
                <a:lnTo>
                  <a:pt x="82" y="0"/>
                </a:lnTo>
                <a:lnTo>
                  <a:pt x="293" y="111"/>
                </a:lnTo>
                <a:lnTo>
                  <a:pt x="339" y="115"/>
                </a:lnTo>
                <a:lnTo>
                  <a:pt x="308" y="185"/>
                </a:lnTo>
                <a:lnTo>
                  <a:pt x="285" y="204"/>
                </a:lnTo>
                <a:lnTo>
                  <a:pt x="307" y="257"/>
                </a:lnTo>
                <a:lnTo>
                  <a:pt x="241" y="264"/>
                </a:lnTo>
                <a:lnTo>
                  <a:pt x="226" y="281"/>
                </a:lnTo>
                <a:lnTo>
                  <a:pt x="158" y="276"/>
                </a:lnTo>
                <a:lnTo>
                  <a:pt x="136" y="274"/>
                </a:lnTo>
                <a:lnTo>
                  <a:pt x="114" y="234"/>
                </a:lnTo>
                <a:lnTo>
                  <a:pt x="107" y="104"/>
                </a:lnTo>
                <a:lnTo>
                  <a:pt x="23" y="73"/>
                </a:lnTo>
                <a:lnTo>
                  <a:pt x="0" y="47"/>
                </a:lnTo>
                <a:close/>
              </a:path>
            </a:pathLst>
          </a:custGeom>
          <a:solidFill>
            <a:schemeClr val="accent1"/>
          </a:solidFill>
          <a:ln w="9525">
            <a:solidFill>
              <a:srgbClr val="000000"/>
            </a:solidFill>
            <a:round/>
            <a:headEnd/>
            <a:tailEnd/>
          </a:ln>
        </p:spPr>
        <p:txBody>
          <a:bodyPr/>
          <a:lstStyle/>
          <a:p>
            <a:endParaRPr lang="en-US" dirty="0"/>
          </a:p>
        </p:txBody>
      </p:sp>
      <p:sp>
        <p:nvSpPr>
          <p:cNvPr id="3166" name="Freeform 82"/>
          <p:cNvSpPr>
            <a:spLocks/>
          </p:cNvSpPr>
          <p:nvPr/>
        </p:nvSpPr>
        <p:spPr bwMode="auto">
          <a:xfrm>
            <a:off x="7531101" y="3540126"/>
            <a:ext cx="530225" cy="631825"/>
          </a:xfrm>
          <a:custGeom>
            <a:avLst/>
            <a:gdLst>
              <a:gd name="T0" fmla="*/ 0 w 316"/>
              <a:gd name="T1" fmla="*/ 2147483647 h 379"/>
              <a:gd name="T2" fmla="*/ 2147483647 w 316"/>
              <a:gd name="T3" fmla="*/ 2147483647 h 379"/>
              <a:gd name="T4" fmla="*/ 2147483647 w 316"/>
              <a:gd name="T5" fmla="*/ 2147483647 h 379"/>
              <a:gd name="T6" fmla="*/ 2147483647 w 316"/>
              <a:gd name="T7" fmla="*/ 2147483647 h 379"/>
              <a:gd name="T8" fmla="*/ 2147483647 w 316"/>
              <a:gd name="T9" fmla="*/ 2147483647 h 379"/>
              <a:gd name="T10" fmla="*/ 2147483647 w 316"/>
              <a:gd name="T11" fmla="*/ 2147483647 h 379"/>
              <a:gd name="T12" fmla="*/ 2147483647 w 316"/>
              <a:gd name="T13" fmla="*/ 2147483647 h 379"/>
              <a:gd name="T14" fmla="*/ 2147483647 w 316"/>
              <a:gd name="T15" fmla="*/ 2147483647 h 379"/>
              <a:gd name="T16" fmla="*/ 2147483647 w 316"/>
              <a:gd name="T17" fmla="*/ 2147483647 h 379"/>
              <a:gd name="T18" fmla="*/ 2147483647 w 316"/>
              <a:gd name="T19" fmla="*/ 2147483647 h 379"/>
              <a:gd name="T20" fmla="*/ 2147483647 w 316"/>
              <a:gd name="T21" fmla="*/ 2147483647 h 379"/>
              <a:gd name="T22" fmla="*/ 2147483647 w 316"/>
              <a:gd name="T23" fmla="*/ 2147483647 h 379"/>
              <a:gd name="T24" fmla="*/ 2147483647 w 316"/>
              <a:gd name="T25" fmla="*/ 2147483647 h 379"/>
              <a:gd name="T26" fmla="*/ 2147483647 w 316"/>
              <a:gd name="T27" fmla="*/ 2147483647 h 379"/>
              <a:gd name="T28" fmla="*/ 2147483647 w 316"/>
              <a:gd name="T29" fmla="*/ 2147483647 h 379"/>
              <a:gd name="T30" fmla="*/ 2147483647 w 316"/>
              <a:gd name="T31" fmla="*/ 2147483647 h 379"/>
              <a:gd name="T32" fmla="*/ 2147483647 w 316"/>
              <a:gd name="T33" fmla="*/ 2147483647 h 379"/>
              <a:gd name="T34" fmla="*/ 2147483647 w 316"/>
              <a:gd name="T35" fmla="*/ 0 h 379"/>
              <a:gd name="T36" fmla="*/ 2147483647 w 316"/>
              <a:gd name="T37" fmla="*/ 2147483647 h 379"/>
              <a:gd name="T38" fmla="*/ 2147483647 w 316"/>
              <a:gd name="T39" fmla="*/ 2147483647 h 379"/>
              <a:gd name="T40" fmla="*/ 2147483647 w 316"/>
              <a:gd name="T41" fmla="*/ 2147483647 h 379"/>
              <a:gd name="T42" fmla="*/ 2147483647 w 316"/>
              <a:gd name="T43" fmla="*/ 2147483647 h 379"/>
              <a:gd name="T44" fmla="*/ 2147483647 w 316"/>
              <a:gd name="T45" fmla="*/ 2147483647 h 379"/>
              <a:gd name="T46" fmla="*/ 2147483647 w 316"/>
              <a:gd name="T47" fmla="*/ 2147483647 h 379"/>
              <a:gd name="T48" fmla="*/ 2147483647 w 316"/>
              <a:gd name="T49" fmla="*/ 2147483647 h 379"/>
              <a:gd name="T50" fmla="*/ 0 w 316"/>
              <a:gd name="T51" fmla="*/ 2147483647 h 3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6"/>
              <a:gd name="T79" fmla="*/ 0 h 379"/>
              <a:gd name="T80" fmla="*/ 316 w 316"/>
              <a:gd name="T81" fmla="*/ 379 h 3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6" h="379">
                <a:moveTo>
                  <a:pt x="0" y="151"/>
                </a:moveTo>
                <a:lnTo>
                  <a:pt x="17" y="157"/>
                </a:lnTo>
                <a:lnTo>
                  <a:pt x="23" y="189"/>
                </a:lnTo>
                <a:lnTo>
                  <a:pt x="44" y="218"/>
                </a:lnTo>
                <a:lnTo>
                  <a:pt x="128" y="374"/>
                </a:lnTo>
                <a:lnTo>
                  <a:pt x="230" y="379"/>
                </a:lnTo>
                <a:lnTo>
                  <a:pt x="267" y="338"/>
                </a:lnTo>
                <a:lnTo>
                  <a:pt x="307" y="336"/>
                </a:lnTo>
                <a:lnTo>
                  <a:pt x="282" y="259"/>
                </a:lnTo>
                <a:lnTo>
                  <a:pt x="300" y="247"/>
                </a:lnTo>
                <a:lnTo>
                  <a:pt x="311" y="226"/>
                </a:lnTo>
                <a:lnTo>
                  <a:pt x="316" y="159"/>
                </a:lnTo>
                <a:lnTo>
                  <a:pt x="294" y="130"/>
                </a:lnTo>
                <a:lnTo>
                  <a:pt x="316" y="117"/>
                </a:lnTo>
                <a:lnTo>
                  <a:pt x="287" y="92"/>
                </a:lnTo>
                <a:lnTo>
                  <a:pt x="307" y="67"/>
                </a:lnTo>
                <a:lnTo>
                  <a:pt x="198" y="39"/>
                </a:lnTo>
                <a:lnTo>
                  <a:pt x="181" y="0"/>
                </a:lnTo>
                <a:lnTo>
                  <a:pt x="130" y="32"/>
                </a:lnTo>
                <a:lnTo>
                  <a:pt x="121" y="22"/>
                </a:lnTo>
                <a:lnTo>
                  <a:pt x="101" y="20"/>
                </a:lnTo>
                <a:lnTo>
                  <a:pt x="110" y="67"/>
                </a:lnTo>
                <a:lnTo>
                  <a:pt x="59" y="58"/>
                </a:lnTo>
                <a:lnTo>
                  <a:pt x="28" y="77"/>
                </a:lnTo>
                <a:lnTo>
                  <a:pt x="37" y="108"/>
                </a:lnTo>
                <a:lnTo>
                  <a:pt x="0" y="151"/>
                </a:lnTo>
                <a:close/>
              </a:path>
            </a:pathLst>
          </a:custGeom>
          <a:gradFill rotWithShape="0">
            <a:gsLst>
              <a:gs pos="0">
                <a:srgbClr val="FF0000"/>
              </a:gs>
              <a:gs pos="100000">
                <a:srgbClr val="FF7755"/>
              </a:gs>
            </a:gsLst>
            <a:lin ang="5400000" scaled="1"/>
          </a:gradFill>
          <a:ln w="9525">
            <a:solidFill>
              <a:srgbClr val="000000">
                <a:alpha val="92000"/>
              </a:srgbClr>
            </a:solidFill>
            <a:round/>
            <a:headEnd/>
            <a:tailEnd/>
          </a:ln>
        </p:spPr>
        <p:txBody>
          <a:bodyPr/>
          <a:lstStyle/>
          <a:p>
            <a:endParaRPr lang="en-US" dirty="0"/>
          </a:p>
        </p:txBody>
      </p:sp>
      <p:sp>
        <p:nvSpPr>
          <p:cNvPr id="3167" name="Freeform 83"/>
          <p:cNvSpPr>
            <a:spLocks/>
          </p:cNvSpPr>
          <p:nvPr/>
        </p:nvSpPr>
        <p:spPr bwMode="auto">
          <a:xfrm>
            <a:off x="9018312" y="3488364"/>
            <a:ext cx="533400" cy="685800"/>
          </a:xfrm>
          <a:custGeom>
            <a:avLst/>
            <a:gdLst>
              <a:gd name="T0" fmla="*/ 0 w 283"/>
              <a:gd name="T1" fmla="*/ 2147483647 h 387"/>
              <a:gd name="T2" fmla="*/ 2147483647 w 283"/>
              <a:gd name="T3" fmla="*/ 2147483647 h 387"/>
              <a:gd name="T4" fmla="*/ 2147483647 w 283"/>
              <a:gd name="T5" fmla="*/ 2147483647 h 387"/>
              <a:gd name="T6" fmla="*/ 2147483647 w 283"/>
              <a:gd name="T7" fmla="*/ 2147483647 h 387"/>
              <a:gd name="T8" fmla="*/ 2147483647 w 283"/>
              <a:gd name="T9" fmla="*/ 2147483647 h 387"/>
              <a:gd name="T10" fmla="*/ 2147483647 w 283"/>
              <a:gd name="T11" fmla="*/ 2147483647 h 387"/>
              <a:gd name="T12" fmla="*/ 2147483647 w 283"/>
              <a:gd name="T13" fmla="*/ 2147483647 h 387"/>
              <a:gd name="T14" fmla="*/ 2147483647 w 283"/>
              <a:gd name="T15" fmla="*/ 2147483647 h 387"/>
              <a:gd name="T16" fmla="*/ 2147483647 w 283"/>
              <a:gd name="T17" fmla="*/ 2147483647 h 387"/>
              <a:gd name="T18" fmla="*/ 2147483647 w 283"/>
              <a:gd name="T19" fmla="*/ 2147483647 h 387"/>
              <a:gd name="T20" fmla="*/ 2147483647 w 283"/>
              <a:gd name="T21" fmla="*/ 2147483647 h 387"/>
              <a:gd name="T22" fmla="*/ 2147483647 w 283"/>
              <a:gd name="T23" fmla="*/ 2147483647 h 387"/>
              <a:gd name="T24" fmla="*/ 2147483647 w 283"/>
              <a:gd name="T25" fmla="*/ 2147483647 h 387"/>
              <a:gd name="T26" fmla="*/ 2147483647 w 283"/>
              <a:gd name="T27" fmla="*/ 2147483647 h 387"/>
              <a:gd name="T28" fmla="*/ 2147483647 w 283"/>
              <a:gd name="T29" fmla="*/ 2147483647 h 387"/>
              <a:gd name="T30" fmla="*/ 2147483647 w 283"/>
              <a:gd name="T31" fmla="*/ 2147483647 h 387"/>
              <a:gd name="T32" fmla="*/ 2147483647 w 283"/>
              <a:gd name="T33" fmla="*/ 2147483647 h 387"/>
              <a:gd name="T34" fmla="*/ 2147483647 w 283"/>
              <a:gd name="T35" fmla="*/ 0 h 387"/>
              <a:gd name="T36" fmla="*/ 2147483647 w 283"/>
              <a:gd name="T37" fmla="*/ 2147483647 h 387"/>
              <a:gd name="T38" fmla="*/ 2147483647 w 283"/>
              <a:gd name="T39" fmla="*/ 2147483647 h 387"/>
              <a:gd name="T40" fmla="*/ 2147483647 w 283"/>
              <a:gd name="T41" fmla="*/ 2147483647 h 387"/>
              <a:gd name="T42" fmla="*/ 2147483647 w 283"/>
              <a:gd name="T43" fmla="*/ 2147483647 h 387"/>
              <a:gd name="T44" fmla="*/ 0 w 283"/>
              <a:gd name="T45" fmla="*/ 2147483647 h 3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3"/>
              <a:gd name="T70" fmla="*/ 0 h 387"/>
              <a:gd name="T71" fmla="*/ 283 w 283"/>
              <a:gd name="T72" fmla="*/ 387 h 3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3" h="387">
                <a:moveTo>
                  <a:pt x="0" y="130"/>
                </a:moveTo>
                <a:lnTo>
                  <a:pt x="24" y="145"/>
                </a:lnTo>
                <a:lnTo>
                  <a:pt x="4" y="175"/>
                </a:lnTo>
                <a:lnTo>
                  <a:pt x="13" y="216"/>
                </a:lnTo>
                <a:lnTo>
                  <a:pt x="89" y="273"/>
                </a:lnTo>
                <a:lnTo>
                  <a:pt x="130" y="264"/>
                </a:lnTo>
                <a:lnTo>
                  <a:pt x="187" y="297"/>
                </a:lnTo>
                <a:lnTo>
                  <a:pt x="188" y="338"/>
                </a:lnTo>
                <a:lnTo>
                  <a:pt x="232" y="373"/>
                </a:lnTo>
                <a:lnTo>
                  <a:pt x="249" y="387"/>
                </a:lnTo>
                <a:lnTo>
                  <a:pt x="283" y="337"/>
                </a:lnTo>
                <a:lnTo>
                  <a:pt x="252" y="225"/>
                </a:lnTo>
                <a:lnTo>
                  <a:pt x="234" y="195"/>
                </a:lnTo>
                <a:lnTo>
                  <a:pt x="230" y="150"/>
                </a:lnTo>
                <a:lnTo>
                  <a:pt x="222" y="100"/>
                </a:lnTo>
                <a:lnTo>
                  <a:pt x="191" y="80"/>
                </a:lnTo>
                <a:lnTo>
                  <a:pt x="180" y="30"/>
                </a:lnTo>
                <a:lnTo>
                  <a:pt x="104" y="0"/>
                </a:lnTo>
                <a:lnTo>
                  <a:pt x="91" y="53"/>
                </a:lnTo>
                <a:lnTo>
                  <a:pt x="49" y="80"/>
                </a:lnTo>
                <a:lnTo>
                  <a:pt x="34" y="80"/>
                </a:lnTo>
                <a:lnTo>
                  <a:pt x="27" y="109"/>
                </a:lnTo>
                <a:lnTo>
                  <a:pt x="0" y="130"/>
                </a:lnTo>
                <a:close/>
              </a:path>
            </a:pathLst>
          </a:custGeom>
          <a:solidFill>
            <a:srgbClr val="FF0066"/>
          </a:solidFill>
          <a:ln w="9525">
            <a:solidFill>
              <a:srgbClr val="000000"/>
            </a:solidFill>
            <a:round/>
            <a:headEnd/>
            <a:tailEnd/>
          </a:ln>
        </p:spPr>
        <p:txBody>
          <a:bodyPr/>
          <a:lstStyle/>
          <a:p>
            <a:endParaRPr lang="en-US" dirty="0"/>
          </a:p>
        </p:txBody>
      </p:sp>
      <p:sp>
        <p:nvSpPr>
          <p:cNvPr id="3168" name="Freeform 84"/>
          <p:cNvSpPr>
            <a:spLocks/>
          </p:cNvSpPr>
          <p:nvPr/>
        </p:nvSpPr>
        <p:spPr bwMode="auto">
          <a:xfrm>
            <a:off x="6335714" y="3878263"/>
            <a:ext cx="579437" cy="481012"/>
          </a:xfrm>
          <a:custGeom>
            <a:avLst/>
            <a:gdLst>
              <a:gd name="T0" fmla="*/ 0 w 346"/>
              <a:gd name="T1" fmla="*/ 2147483647 h 287"/>
              <a:gd name="T2" fmla="*/ 2147483647 w 346"/>
              <a:gd name="T3" fmla="*/ 2147483647 h 287"/>
              <a:gd name="T4" fmla="*/ 2147483647 w 346"/>
              <a:gd name="T5" fmla="*/ 2147483647 h 287"/>
              <a:gd name="T6" fmla="*/ 2147483647 w 346"/>
              <a:gd name="T7" fmla="*/ 2147483647 h 287"/>
              <a:gd name="T8" fmla="*/ 2147483647 w 346"/>
              <a:gd name="T9" fmla="*/ 2147483647 h 287"/>
              <a:gd name="T10" fmla="*/ 2147483647 w 346"/>
              <a:gd name="T11" fmla="*/ 2147483647 h 287"/>
              <a:gd name="T12" fmla="*/ 2147483647 w 346"/>
              <a:gd name="T13" fmla="*/ 2147483647 h 287"/>
              <a:gd name="T14" fmla="*/ 2147483647 w 346"/>
              <a:gd name="T15" fmla="*/ 2147483647 h 287"/>
              <a:gd name="T16" fmla="*/ 2147483647 w 346"/>
              <a:gd name="T17" fmla="*/ 2147483647 h 287"/>
              <a:gd name="T18" fmla="*/ 2147483647 w 346"/>
              <a:gd name="T19" fmla="*/ 2147483647 h 287"/>
              <a:gd name="T20" fmla="*/ 2147483647 w 346"/>
              <a:gd name="T21" fmla="*/ 2147483647 h 287"/>
              <a:gd name="T22" fmla="*/ 2147483647 w 346"/>
              <a:gd name="T23" fmla="*/ 2147483647 h 287"/>
              <a:gd name="T24" fmla="*/ 2147483647 w 346"/>
              <a:gd name="T25" fmla="*/ 2147483647 h 287"/>
              <a:gd name="T26" fmla="*/ 2147483647 w 346"/>
              <a:gd name="T27" fmla="*/ 2147483647 h 287"/>
              <a:gd name="T28" fmla="*/ 2147483647 w 346"/>
              <a:gd name="T29" fmla="*/ 2147483647 h 287"/>
              <a:gd name="T30" fmla="*/ 2147483647 w 346"/>
              <a:gd name="T31" fmla="*/ 0 h 287"/>
              <a:gd name="T32" fmla="*/ 2147483647 w 346"/>
              <a:gd name="T33" fmla="*/ 2147483647 h 287"/>
              <a:gd name="T34" fmla="*/ 0 w 346"/>
              <a:gd name="T35" fmla="*/ 2147483647 h 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6"/>
              <a:gd name="T55" fmla="*/ 0 h 287"/>
              <a:gd name="T56" fmla="*/ 346 w 346"/>
              <a:gd name="T57" fmla="*/ 287 h 2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6" h="287">
                <a:moveTo>
                  <a:pt x="0" y="157"/>
                </a:moveTo>
                <a:lnTo>
                  <a:pt x="7" y="205"/>
                </a:lnTo>
                <a:lnTo>
                  <a:pt x="37" y="248"/>
                </a:lnTo>
                <a:lnTo>
                  <a:pt x="111" y="245"/>
                </a:lnTo>
                <a:lnTo>
                  <a:pt x="180" y="287"/>
                </a:lnTo>
                <a:lnTo>
                  <a:pt x="225" y="265"/>
                </a:lnTo>
                <a:lnTo>
                  <a:pt x="259" y="273"/>
                </a:lnTo>
                <a:lnTo>
                  <a:pt x="271" y="265"/>
                </a:lnTo>
                <a:lnTo>
                  <a:pt x="325" y="282"/>
                </a:lnTo>
                <a:lnTo>
                  <a:pt x="336" y="162"/>
                </a:lnTo>
                <a:lnTo>
                  <a:pt x="346" y="90"/>
                </a:lnTo>
                <a:lnTo>
                  <a:pt x="169" y="83"/>
                </a:lnTo>
                <a:lnTo>
                  <a:pt x="138" y="71"/>
                </a:lnTo>
                <a:lnTo>
                  <a:pt x="131" y="43"/>
                </a:lnTo>
                <a:lnTo>
                  <a:pt x="97" y="55"/>
                </a:lnTo>
                <a:lnTo>
                  <a:pt x="81" y="0"/>
                </a:lnTo>
                <a:lnTo>
                  <a:pt x="44" y="39"/>
                </a:lnTo>
                <a:lnTo>
                  <a:pt x="0" y="157"/>
                </a:lnTo>
                <a:close/>
              </a:path>
            </a:pathLst>
          </a:custGeom>
          <a:solidFill>
            <a:srgbClr val="D88100"/>
          </a:solidFill>
          <a:ln w="9525">
            <a:solidFill>
              <a:srgbClr val="000000"/>
            </a:solidFill>
            <a:round/>
            <a:headEnd/>
            <a:tailEnd/>
          </a:ln>
        </p:spPr>
        <p:txBody>
          <a:bodyPr/>
          <a:lstStyle/>
          <a:p>
            <a:endParaRPr lang="en-US" dirty="0"/>
          </a:p>
        </p:txBody>
      </p:sp>
      <p:sp>
        <p:nvSpPr>
          <p:cNvPr id="3169" name="Freeform 85"/>
          <p:cNvSpPr>
            <a:spLocks/>
          </p:cNvSpPr>
          <p:nvPr/>
        </p:nvSpPr>
        <p:spPr bwMode="auto">
          <a:xfrm>
            <a:off x="2728913" y="4989513"/>
            <a:ext cx="463550" cy="508000"/>
          </a:xfrm>
          <a:custGeom>
            <a:avLst/>
            <a:gdLst>
              <a:gd name="T0" fmla="*/ 2147483647 w 276"/>
              <a:gd name="T1" fmla="*/ 2147483647 h 302"/>
              <a:gd name="T2" fmla="*/ 0 w 276"/>
              <a:gd name="T3" fmla="*/ 2147483647 h 302"/>
              <a:gd name="T4" fmla="*/ 2147483647 w 276"/>
              <a:gd name="T5" fmla="*/ 2147483647 h 302"/>
              <a:gd name="T6" fmla="*/ 2147483647 w 276"/>
              <a:gd name="T7" fmla="*/ 2147483647 h 302"/>
              <a:gd name="T8" fmla="*/ 2147483647 w 276"/>
              <a:gd name="T9" fmla="*/ 2147483647 h 302"/>
              <a:gd name="T10" fmla="*/ 2147483647 w 276"/>
              <a:gd name="T11" fmla="*/ 2147483647 h 302"/>
              <a:gd name="T12" fmla="*/ 2147483647 w 276"/>
              <a:gd name="T13" fmla="*/ 2147483647 h 302"/>
              <a:gd name="T14" fmla="*/ 2147483647 w 276"/>
              <a:gd name="T15" fmla="*/ 0 h 302"/>
              <a:gd name="T16" fmla="*/ 2147483647 w 276"/>
              <a:gd name="T17" fmla="*/ 2147483647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302"/>
              <a:gd name="T29" fmla="*/ 276 w 276"/>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302">
                <a:moveTo>
                  <a:pt x="3" y="20"/>
                </a:moveTo>
                <a:lnTo>
                  <a:pt x="0" y="101"/>
                </a:lnTo>
                <a:lnTo>
                  <a:pt x="2" y="285"/>
                </a:lnTo>
                <a:lnTo>
                  <a:pt x="276" y="302"/>
                </a:lnTo>
                <a:lnTo>
                  <a:pt x="243" y="183"/>
                </a:lnTo>
                <a:lnTo>
                  <a:pt x="179" y="72"/>
                </a:lnTo>
                <a:lnTo>
                  <a:pt x="131" y="15"/>
                </a:lnTo>
                <a:lnTo>
                  <a:pt x="86" y="0"/>
                </a:lnTo>
                <a:lnTo>
                  <a:pt x="3" y="20"/>
                </a:lnTo>
                <a:close/>
              </a:path>
            </a:pathLst>
          </a:custGeom>
          <a:solidFill>
            <a:schemeClr val="tx2">
              <a:lumMod val="40000"/>
              <a:lumOff val="60000"/>
            </a:schemeClr>
          </a:solidFill>
          <a:ln w="9525">
            <a:solidFill>
              <a:srgbClr val="000000"/>
            </a:solidFill>
            <a:round/>
            <a:headEnd/>
            <a:tailEnd/>
          </a:ln>
        </p:spPr>
        <p:txBody>
          <a:bodyPr/>
          <a:lstStyle/>
          <a:p>
            <a:endParaRPr lang="en-US" dirty="0"/>
          </a:p>
        </p:txBody>
      </p:sp>
      <p:sp>
        <p:nvSpPr>
          <p:cNvPr id="3170" name="Freeform 86"/>
          <p:cNvSpPr>
            <a:spLocks/>
          </p:cNvSpPr>
          <p:nvPr/>
        </p:nvSpPr>
        <p:spPr bwMode="auto">
          <a:xfrm>
            <a:off x="9763125" y="3394076"/>
            <a:ext cx="433388" cy="455613"/>
          </a:xfrm>
          <a:custGeom>
            <a:avLst/>
            <a:gdLst>
              <a:gd name="T0" fmla="*/ 0 w 256"/>
              <a:gd name="T1" fmla="*/ 2147483647 h 273"/>
              <a:gd name="T2" fmla="*/ 2147483647 w 256"/>
              <a:gd name="T3" fmla="*/ 2147483647 h 273"/>
              <a:gd name="T4" fmla="*/ 2147483647 w 256"/>
              <a:gd name="T5" fmla="*/ 2147483647 h 273"/>
              <a:gd name="T6" fmla="*/ 2147483647 w 256"/>
              <a:gd name="T7" fmla="*/ 2147483647 h 273"/>
              <a:gd name="T8" fmla="*/ 2147483647 w 256"/>
              <a:gd name="T9" fmla="*/ 2147483647 h 273"/>
              <a:gd name="T10" fmla="*/ 2147483647 w 256"/>
              <a:gd name="T11" fmla="*/ 2147483647 h 273"/>
              <a:gd name="T12" fmla="*/ 2147483647 w 256"/>
              <a:gd name="T13" fmla="*/ 2147483647 h 273"/>
              <a:gd name="T14" fmla="*/ 2147483647 w 256"/>
              <a:gd name="T15" fmla="*/ 2147483647 h 273"/>
              <a:gd name="T16" fmla="*/ 2147483647 w 256"/>
              <a:gd name="T17" fmla="*/ 2147483647 h 273"/>
              <a:gd name="T18" fmla="*/ 2147483647 w 256"/>
              <a:gd name="T19" fmla="*/ 2147483647 h 273"/>
              <a:gd name="T20" fmla="*/ 2147483647 w 256"/>
              <a:gd name="T21" fmla="*/ 2147483647 h 273"/>
              <a:gd name="T22" fmla="*/ 2147483647 w 256"/>
              <a:gd name="T23" fmla="*/ 2147483647 h 273"/>
              <a:gd name="T24" fmla="*/ 2147483647 w 256"/>
              <a:gd name="T25" fmla="*/ 2147483647 h 273"/>
              <a:gd name="T26" fmla="*/ 2147483647 w 256"/>
              <a:gd name="T27" fmla="*/ 2147483647 h 273"/>
              <a:gd name="T28" fmla="*/ 2147483647 w 256"/>
              <a:gd name="T29" fmla="*/ 2147483647 h 273"/>
              <a:gd name="T30" fmla="*/ 2147483647 w 256"/>
              <a:gd name="T31" fmla="*/ 2147483647 h 273"/>
              <a:gd name="T32" fmla="*/ 2147483647 w 256"/>
              <a:gd name="T33" fmla="*/ 0 h 273"/>
              <a:gd name="T34" fmla="*/ 2147483647 w 256"/>
              <a:gd name="T35" fmla="*/ 2147483647 h 273"/>
              <a:gd name="T36" fmla="*/ 2147483647 w 256"/>
              <a:gd name="T37" fmla="*/ 2147483647 h 273"/>
              <a:gd name="T38" fmla="*/ 0 w 256"/>
              <a:gd name="T39" fmla="*/ 2147483647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6"/>
              <a:gd name="T61" fmla="*/ 0 h 273"/>
              <a:gd name="T62" fmla="*/ 256 w 256"/>
              <a:gd name="T63" fmla="*/ 273 h 2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6" h="273">
                <a:moveTo>
                  <a:pt x="0" y="110"/>
                </a:moveTo>
                <a:lnTo>
                  <a:pt x="20" y="125"/>
                </a:lnTo>
                <a:lnTo>
                  <a:pt x="7" y="160"/>
                </a:lnTo>
                <a:lnTo>
                  <a:pt x="33" y="229"/>
                </a:lnTo>
                <a:lnTo>
                  <a:pt x="80" y="252"/>
                </a:lnTo>
                <a:lnTo>
                  <a:pt x="116" y="248"/>
                </a:lnTo>
                <a:lnTo>
                  <a:pt x="159" y="273"/>
                </a:lnTo>
                <a:lnTo>
                  <a:pt x="199" y="267"/>
                </a:lnTo>
                <a:lnTo>
                  <a:pt x="205" y="251"/>
                </a:lnTo>
                <a:lnTo>
                  <a:pt x="205" y="242"/>
                </a:lnTo>
                <a:lnTo>
                  <a:pt x="187" y="234"/>
                </a:lnTo>
                <a:lnTo>
                  <a:pt x="256" y="196"/>
                </a:lnTo>
                <a:lnTo>
                  <a:pt x="177" y="100"/>
                </a:lnTo>
                <a:lnTo>
                  <a:pt x="165" y="55"/>
                </a:lnTo>
                <a:lnTo>
                  <a:pt x="134" y="44"/>
                </a:lnTo>
                <a:lnTo>
                  <a:pt x="125" y="16"/>
                </a:lnTo>
                <a:lnTo>
                  <a:pt x="83" y="0"/>
                </a:lnTo>
                <a:lnTo>
                  <a:pt x="65" y="8"/>
                </a:lnTo>
                <a:lnTo>
                  <a:pt x="33" y="81"/>
                </a:lnTo>
                <a:lnTo>
                  <a:pt x="0" y="110"/>
                </a:lnTo>
                <a:close/>
              </a:path>
            </a:pathLst>
          </a:custGeom>
          <a:solidFill>
            <a:srgbClr val="FF0066"/>
          </a:solidFill>
          <a:ln w="9525">
            <a:solidFill>
              <a:srgbClr val="000000"/>
            </a:solidFill>
            <a:round/>
            <a:headEnd/>
            <a:tailEnd/>
          </a:ln>
        </p:spPr>
        <p:txBody>
          <a:bodyPr/>
          <a:lstStyle/>
          <a:p>
            <a:endParaRPr lang="en-US" dirty="0"/>
          </a:p>
        </p:txBody>
      </p:sp>
      <p:sp>
        <p:nvSpPr>
          <p:cNvPr id="3171" name="Freeform 87"/>
          <p:cNvSpPr>
            <a:spLocks/>
          </p:cNvSpPr>
          <p:nvPr/>
        </p:nvSpPr>
        <p:spPr bwMode="auto">
          <a:xfrm>
            <a:off x="8129589" y="2143125"/>
            <a:ext cx="428625" cy="488950"/>
          </a:xfrm>
          <a:custGeom>
            <a:avLst/>
            <a:gdLst>
              <a:gd name="T0" fmla="*/ 0 w 256"/>
              <a:gd name="T1" fmla="*/ 2147483647 h 291"/>
              <a:gd name="T2" fmla="*/ 2147483647 w 256"/>
              <a:gd name="T3" fmla="*/ 2147483647 h 291"/>
              <a:gd name="T4" fmla="*/ 2147483647 w 256"/>
              <a:gd name="T5" fmla="*/ 2147483647 h 291"/>
              <a:gd name="T6" fmla="*/ 2147483647 w 256"/>
              <a:gd name="T7" fmla="*/ 2147483647 h 291"/>
              <a:gd name="T8" fmla="*/ 2147483647 w 256"/>
              <a:gd name="T9" fmla="*/ 2147483647 h 291"/>
              <a:gd name="T10" fmla="*/ 2147483647 w 256"/>
              <a:gd name="T11" fmla="*/ 2147483647 h 291"/>
              <a:gd name="T12" fmla="*/ 2147483647 w 256"/>
              <a:gd name="T13" fmla="*/ 2147483647 h 291"/>
              <a:gd name="T14" fmla="*/ 2147483647 w 256"/>
              <a:gd name="T15" fmla="*/ 2147483647 h 291"/>
              <a:gd name="T16" fmla="*/ 2147483647 w 256"/>
              <a:gd name="T17" fmla="*/ 2147483647 h 291"/>
              <a:gd name="T18" fmla="*/ 2147483647 w 256"/>
              <a:gd name="T19" fmla="*/ 2147483647 h 291"/>
              <a:gd name="T20" fmla="*/ 2147483647 w 256"/>
              <a:gd name="T21" fmla="*/ 2147483647 h 291"/>
              <a:gd name="T22" fmla="*/ 2147483647 w 256"/>
              <a:gd name="T23" fmla="*/ 0 h 291"/>
              <a:gd name="T24" fmla="*/ 0 w 256"/>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91"/>
              <a:gd name="T41" fmla="*/ 256 w 256"/>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91">
                <a:moveTo>
                  <a:pt x="0" y="172"/>
                </a:moveTo>
                <a:lnTo>
                  <a:pt x="30" y="174"/>
                </a:lnTo>
                <a:lnTo>
                  <a:pt x="41" y="237"/>
                </a:lnTo>
                <a:lnTo>
                  <a:pt x="61" y="257"/>
                </a:lnTo>
                <a:lnTo>
                  <a:pt x="118" y="291"/>
                </a:lnTo>
                <a:lnTo>
                  <a:pt x="249" y="230"/>
                </a:lnTo>
                <a:lnTo>
                  <a:pt x="256" y="155"/>
                </a:lnTo>
                <a:lnTo>
                  <a:pt x="239" y="99"/>
                </a:lnTo>
                <a:lnTo>
                  <a:pt x="221" y="109"/>
                </a:lnTo>
                <a:lnTo>
                  <a:pt x="194" y="98"/>
                </a:lnTo>
                <a:lnTo>
                  <a:pt x="154" y="90"/>
                </a:lnTo>
                <a:lnTo>
                  <a:pt x="53" y="0"/>
                </a:lnTo>
                <a:lnTo>
                  <a:pt x="0" y="172"/>
                </a:lnTo>
                <a:close/>
              </a:path>
            </a:pathLst>
          </a:custGeom>
          <a:solidFill>
            <a:srgbClr val="00B0F0"/>
          </a:solidFill>
          <a:ln w="9525">
            <a:solidFill>
              <a:srgbClr val="000000"/>
            </a:solidFill>
            <a:round/>
            <a:headEnd/>
            <a:tailEnd/>
          </a:ln>
        </p:spPr>
        <p:txBody>
          <a:bodyPr/>
          <a:lstStyle/>
          <a:p>
            <a:endParaRPr lang="en-US" dirty="0"/>
          </a:p>
        </p:txBody>
      </p:sp>
      <p:sp>
        <p:nvSpPr>
          <p:cNvPr id="3172" name="Freeform 88"/>
          <p:cNvSpPr>
            <a:spLocks/>
          </p:cNvSpPr>
          <p:nvPr/>
        </p:nvSpPr>
        <p:spPr bwMode="auto">
          <a:xfrm>
            <a:off x="5151479" y="3123500"/>
            <a:ext cx="628650" cy="615950"/>
          </a:xfrm>
          <a:custGeom>
            <a:avLst/>
            <a:gdLst>
              <a:gd name="T0" fmla="*/ 0 w 374"/>
              <a:gd name="T1" fmla="*/ 2147483647 h 368"/>
              <a:gd name="T2" fmla="*/ 2147483647 w 374"/>
              <a:gd name="T3" fmla="*/ 2147483647 h 368"/>
              <a:gd name="T4" fmla="*/ 2147483647 w 374"/>
              <a:gd name="T5" fmla="*/ 2147483647 h 368"/>
              <a:gd name="T6" fmla="*/ 2147483647 w 374"/>
              <a:gd name="T7" fmla="*/ 2147483647 h 368"/>
              <a:gd name="T8" fmla="*/ 2147483647 w 374"/>
              <a:gd name="T9" fmla="*/ 2147483647 h 368"/>
              <a:gd name="T10" fmla="*/ 2147483647 w 374"/>
              <a:gd name="T11" fmla="*/ 2147483647 h 368"/>
              <a:gd name="T12" fmla="*/ 2147483647 w 374"/>
              <a:gd name="T13" fmla="*/ 2147483647 h 368"/>
              <a:gd name="T14" fmla="*/ 2147483647 w 374"/>
              <a:gd name="T15" fmla="*/ 2147483647 h 368"/>
              <a:gd name="T16" fmla="*/ 2147483647 w 374"/>
              <a:gd name="T17" fmla="*/ 0 h 368"/>
              <a:gd name="T18" fmla="*/ 2147483647 w 374"/>
              <a:gd name="T19" fmla="*/ 2147483647 h 368"/>
              <a:gd name="T20" fmla="*/ 2147483647 w 374"/>
              <a:gd name="T21" fmla="*/ 2147483647 h 368"/>
              <a:gd name="T22" fmla="*/ 2147483647 w 374"/>
              <a:gd name="T23" fmla="*/ 2147483647 h 368"/>
              <a:gd name="T24" fmla="*/ 2147483647 w 374"/>
              <a:gd name="T25" fmla="*/ 2147483647 h 368"/>
              <a:gd name="T26" fmla="*/ 2147483647 w 374"/>
              <a:gd name="T27" fmla="*/ 2147483647 h 368"/>
              <a:gd name="T28" fmla="*/ 2147483647 w 374"/>
              <a:gd name="T29" fmla="*/ 2147483647 h 368"/>
              <a:gd name="T30" fmla="*/ 2147483647 w 374"/>
              <a:gd name="T31" fmla="*/ 2147483647 h 368"/>
              <a:gd name="T32" fmla="*/ 2147483647 w 374"/>
              <a:gd name="T33" fmla="*/ 2147483647 h 368"/>
              <a:gd name="T34" fmla="*/ 2147483647 w 374"/>
              <a:gd name="T35" fmla="*/ 2147483647 h 368"/>
              <a:gd name="T36" fmla="*/ 0 w 374"/>
              <a:gd name="T37" fmla="*/ 2147483647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68"/>
              <a:gd name="T59" fmla="*/ 374 w 374"/>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68">
                <a:moveTo>
                  <a:pt x="0" y="150"/>
                </a:moveTo>
                <a:lnTo>
                  <a:pt x="22" y="152"/>
                </a:lnTo>
                <a:lnTo>
                  <a:pt x="27" y="130"/>
                </a:lnTo>
                <a:lnTo>
                  <a:pt x="9" y="93"/>
                </a:lnTo>
                <a:lnTo>
                  <a:pt x="18" y="71"/>
                </a:lnTo>
                <a:lnTo>
                  <a:pt x="73" y="84"/>
                </a:lnTo>
                <a:lnTo>
                  <a:pt x="113" y="71"/>
                </a:lnTo>
                <a:lnTo>
                  <a:pt x="73" y="36"/>
                </a:lnTo>
                <a:lnTo>
                  <a:pt x="105" y="0"/>
                </a:lnTo>
                <a:lnTo>
                  <a:pt x="132" y="13"/>
                </a:lnTo>
                <a:lnTo>
                  <a:pt x="155" y="141"/>
                </a:lnTo>
                <a:lnTo>
                  <a:pt x="179" y="152"/>
                </a:lnTo>
                <a:lnTo>
                  <a:pt x="275" y="180"/>
                </a:lnTo>
                <a:lnTo>
                  <a:pt x="304" y="210"/>
                </a:lnTo>
                <a:lnTo>
                  <a:pt x="349" y="178"/>
                </a:lnTo>
                <a:lnTo>
                  <a:pt x="374" y="301"/>
                </a:lnTo>
                <a:lnTo>
                  <a:pt x="343" y="368"/>
                </a:lnTo>
                <a:lnTo>
                  <a:pt x="239" y="365"/>
                </a:lnTo>
                <a:lnTo>
                  <a:pt x="0" y="150"/>
                </a:lnTo>
                <a:close/>
              </a:path>
            </a:pathLst>
          </a:custGeom>
          <a:solidFill>
            <a:schemeClr val="accent5">
              <a:lumMod val="60000"/>
              <a:lumOff val="40000"/>
            </a:schemeClr>
          </a:solidFill>
          <a:ln w="9525">
            <a:solidFill>
              <a:srgbClr val="000000"/>
            </a:solidFill>
            <a:round/>
            <a:headEnd/>
            <a:tailEnd/>
          </a:ln>
          <a:effectLst>
            <a:outerShdw blurRad="50800" dist="38100" dir="10800000" algn="r" rotWithShape="0">
              <a:prstClr val="black">
                <a:alpha val="40000"/>
              </a:prstClr>
            </a:outerShdw>
          </a:effectLst>
        </p:spPr>
        <p:txBody>
          <a:bodyPr/>
          <a:lstStyle/>
          <a:p>
            <a:endParaRPr lang="en-US" dirty="0"/>
          </a:p>
        </p:txBody>
      </p:sp>
      <p:sp>
        <p:nvSpPr>
          <p:cNvPr id="3173" name="Freeform 89"/>
          <p:cNvSpPr>
            <a:spLocks/>
          </p:cNvSpPr>
          <p:nvPr/>
        </p:nvSpPr>
        <p:spPr bwMode="auto">
          <a:xfrm>
            <a:off x="8405814" y="3273425"/>
            <a:ext cx="420687" cy="393700"/>
          </a:xfrm>
          <a:custGeom>
            <a:avLst/>
            <a:gdLst>
              <a:gd name="T0" fmla="*/ 2147483647 w 251"/>
              <a:gd name="T1" fmla="*/ 2147483647 h 237"/>
              <a:gd name="T2" fmla="*/ 0 w 251"/>
              <a:gd name="T3" fmla="*/ 2147483647 h 237"/>
              <a:gd name="T4" fmla="*/ 2147483647 w 251"/>
              <a:gd name="T5" fmla="*/ 2147483647 h 237"/>
              <a:gd name="T6" fmla="*/ 2147483647 w 251"/>
              <a:gd name="T7" fmla="*/ 2147483647 h 237"/>
              <a:gd name="T8" fmla="*/ 2147483647 w 251"/>
              <a:gd name="T9" fmla="*/ 2147483647 h 237"/>
              <a:gd name="T10" fmla="*/ 2147483647 w 251"/>
              <a:gd name="T11" fmla="*/ 2147483647 h 237"/>
              <a:gd name="T12" fmla="*/ 2147483647 w 251"/>
              <a:gd name="T13" fmla="*/ 2147483647 h 237"/>
              <a:gd name="T14" fmla="*/ 2147483647 w 251"/>
              <a:gd name="T15" fmla="*/ 2147483647 h 237"/>
              <a:gd name="T16" fmla="*/ 2147483647 w 251"/>
              <a:gd name="T17" fmla="*/ 0 h 237"/>
              <a:gd name="T18" fmla="*/ 2147483647 w 251"/>
              <a:gd name="T19" fmla="*/ 2147483647 h 237"/>
              <a:gd name="T20" fmla="*/ 2147483647 w 251"/>
              <a:gd name="T21" fmla="*/ 2147483647 h 237"/>
              <a:gd name="T22" fmla="*/ 2147483647 w 251"/>
              <a:gd name="T23" fmla="*/ 2147483647 h 237"/>
              <a:gd name="T24" fmla="*/ 2147483647 w 251"/>
              <a:gd name="T25" fmla="*/ 2147483647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237"/>
              <a:gd name="T41" fmla="*/ 251 w 251"/>
              <a:gd name="T42" fmla="*/ 237 h 2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237">
                <a:moveTo>
                  <a:pt x="3" y="87"/>
                </a:moveTo>
                <a:lnTo>
                  <a:pt x="0" y="158"/>
                </a:lnTo>
                <a:lnTo>
                  <a:pt x="115" y="228"/>
                </a:lnTo>
                <a:lnTo>
                  <a:pt x="156" y="237"/>
                </a:lnTo>
                <a:lnTo>
                  <a:pt x="199" y="186"/>
                </a:lnTo>
                <a:lnTo>
                  <a:pt x="244" y="123"/>
                </a:lnTo>
                <a:lnTo>
                  <a:pt x="251" y="43"/>
                </a:lnTo>
                <a:lnTo>
                  <a:pt x="220" y="4"/>
                </a:lnTo>
                <a:lnTo>
                  <a:pt x="151" y="0"/>
                </a:lnTo>
                <a:lnTo>
                  <a:pt x="147" y="43"/>
                </a:lnTo>
                <a:lnTo>
                  <a:pt x="102" y="18"/>
                </a:lnTo>
                <a:lnTo>
                  <a:pt x="33" y="63"/>
                </a:lnTo>
                <a:lnTo>
                  <a:pt x="3" y="87"/>
                </a:lnTo>
                <a:close/>
              </a:path>
            </a:pathLst>
          </a:custGeom>
          <a:solidFill>
            <a:srgbClr val="00B0F0"/>
          </a:solidFill>
          <a:ln w="9525">
            <a:solidFill>
              <a:srgbClr val="000000"/>
            </a:solidFill>
            <a:round/>
            <a:headEnd/>
            <a:tailEnd/>
          </a:ln>
        </p:spPr>
        <p:txBody>
          <a:bodyPr/>
          <a:lstStyle/>
          <a:p>
            <a:endParaRPr lang="en-US" dirty="0"/>
          </a:p>
        </p:txBody>
      </p:sp>
      <p:sp>
        <p:nvSpPr>
          <p:cNvPr id="3174" name="Freeform 90"/>
          <p:cNvSpPr>
            <a:spLocks/>
          </p:cNvSpPr>
          <p:nvPr/>
        </p:nvSpPr>
        <p:spPr bwMode="auto">
          <a:xfrm>
            <a:off x="6915151" y="3478214"/>
            <a:ext cx="404813" cy="477837"/>
          </a:xfrm>
          <a:custGeom>
            <a:avLst/>
            <a:gdLst>
              <a:gd name="T0" fmla="*/ 0 w 242"/>
              <a:gd name="T1" fmla="*/ 2147483647 h 285"/>
              <a:gd name="T2" fmla="*/ 2147483647 w 242"/>
              <a:gd name="T3" fmla="*/ 2147483647 h 285"/>
              <a:gd name="T4" fmla="*/ 2147483647 w 242"/>
              <a:gd name="T5" fmla="*/ 2147483647 h 285"/>
              <a:gd name="T6" fmla="*/ 2147483647 w 242"/>
              <a:gd name="T7" fmla="*/ 2147483647 h 285"/>
              <a:gd name="T8" fmla="*/ 2147483647 w 242"/>
              <a:gd name="T9" fmla="*/ 2147483647 h 285"/>
              <a:gd name="T10" fmla="*/ 2147483647 w 242"/>
              <a:gd name="T11" fmla="*/ 2147483647 h 285"/>
              <a:gd name="T12" fmla="*/ 2147483647 w 242"/>
              <a:gd name="T13" fmla="*/ 2147483647 h 285"/>
              <a:gd name="T14" fmla="*/ 2147483647 w 242"/>
              <a:gd name="T15" fmla="*/ 2147483647 h 285"/>
              <a:gd name="T16" fmla="*/ 2147483647 w 242"/>
              <a:gd name="T17" fmla="*/ 2147483647 h 285"/>
              <a:gd name="T18" fmla="*/ 2147483647 w 242"/>
              <a:gd name="T19" fmla="*/ 2147483647 h 285"/>
              <a:gd name="T20" fmla="*/ 2147483647 w 242"/>
              <a:gd name="T21" fmla="*/ 2147483647 h 285"/>
              <a:gd name="T22" fmla="*/ 2147483647 w 242"/>
              <a:gd name="T23" fmla="*/ 2147483647 h 285"/>
              <a:gd name="T24" fmla="*/ 2147483647 w 242"/>
              <a:gd name="T25" fmla="*/ 2147483647 h 285"/>
              <a:gd name="T26" fmla="*/ 2147483647 w 242"/>
              <a:gd name="T27" fmla="*/ 2147483647 h 285"/>
              <a:gd name="T28" fmla="*/ 2147483647 w 242"/>
              <a:gd name="T29" fmla="*/ 2147483647 h 285"/>
              <a:gd name="T30" fmla="*/ 2147483647 w 242"/>
              <a:gd name="T31" fmla="*/ 0 h 285"/>
              <a:gd name="T32" fmla="*/ 2147483647 w 242"/>
              <a:gd name="T33" fmla="*/ 2147483647 h 285"/>
              <a:gd name="T34" fmla="*/ 2147483647 w 242"/>
              <a:gd name="T35" fmla="*/ 2147483647 h 285"/>
              <a:gd name="T36" fmla="*/ 0 w 242"/>
              <a:gd name="T37" fmla="*/ 2147483647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285"/>
              <a:gd name="T59" fmla="*/ 242 w 242"/>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285">
                <a:moveTo>
                  <a:pt x="0" y="86"/>
                </a:moveTo>
                <a:lnTo>
                  <a:pt x="16" y="96"/>
                </a:lnTo>
                <a:lnTo>
                  <a:pt x="5" y="285"/>
                </a:lnTo>
                <a:lnTo>
                  <a:pt x="171" y="246"/>
                </a:lnTo>
                <a:lnTo>
                  <a:pt x="209" y="249"/>
                </a:lnTo>
                <a:lnTo>
                  <a:pt x="242" y="220"/>
                </a:lnTo>
                <a:lnTo>
                  <a:pt x="228" y="146"/>
                </a:lnTo>
                <a:lnTo>
                  <a:pt x="215" y="132"/>
                </a:lnTo>
                <a:lnTo>
                  <a:pt x="238" y="112"/>
                </a:lnTo>
                <a:lnTo>
                  <a:pt x="227" y="102"/>
                </a:lnTo>
                <a:lnTo>
                  <a:pt x="187" y="121"/>
                </a:lnTo>
                <a:lnTo>
                  <a:pt x="176" y="56"/>
                </a:lnTo>
                <a:lnTo>
                  <a:pt x="169" y="69"/>
                </a:lnTo>
                <a:lnTo>
                  <a:pt x="147" y="40"/>
                </a:lnTo>
                <a:lnTo>
                  <a:pt x="155" y="27"/>
                </a:lnTo>
                <a:lnTo>
                  <a:pt x="148" y="0"/>
                </a:lnTo>
                <a:lnTo>
                  <a:pt x="96" y="32"/>
                </a:lnTo>
                <a:lnTo>
                  <a:pt x="43" y="21"/>
                </a:lnTo>
                <a:lnTo>
                  <a:pt x="0" y="86"/>
                </a:lnTo>
                <a:close/>
              </a:path>
            </a:pathLst>
          </a:custGeom>
          <a:solidFill>
            <a:srgbClr val="D88100"/>
          </a:solidFill>
          <a:ln w="9525">
            <a:solidFill>
              <a:srgbClr val="000000"/>
            </a:solidFill>
            <a:round/>
            <a:headEnd/>
            <a:tailEnd/>
          </a:ln>
        </p:spPr>
        <p:txBody>
          <a:bodyPr/>
          <a:lstStyle/>
          <a:p>
            <a:endParaRPr lang="en-US" dirty="0"/>
          </a:p>
        </p:txBody>
      </p:sp>
      <p:sp>
        <p:nvSpPr>
          <p:cNvPr id="3175" name="Freeform 91"/>
          <p:cNvSpPr>
            <a:spLocks/>
          </p:cNvSpPr>
          <p:nvPr/>
        </p:nvSpPr>
        <p:spPr bwMode="auto">
          <a:xfrm>
            <a:off x="6019800" y="4767263"/>
            <a:ext cx="400050" cy="577850"/>
          </a:xfrm>
          <a:custGeom>
            <a:avLst/>
            <a:gdLst>
              <a:gd name="T0" fmla="*/ 0 w 237"/>
              <a:gd name="T1" fmla="*/ 2147483647 h 345"/>
              <a:gd name="T2" fmla="*/ 2147483647 w 237"/>
              <a:gd name="T3" fmla="*/ 2147483647 h 345"/>
              <a:gd name="T4" fmla="*/ 2147483647 w 237"/>
              <a:gd name="T5" fmla="*/ 0 h 345"/>
              <a:gd name="T6" fmla="*/ 2147483647 w 237"/>
              <a:gd name="T7" fmla="*/ 2147483647 h 345"/>
              <a:gd name="T8" fmla="*/ 2147483647 w 237"/>
              <a:gd name="T9" fmla="*/ 2147483647 h 345"/>
              <a:gd name="T10" fmla="*/ 2147483647 w 237"/>
              <a:gd name="T11" fmla="*/ 2147483647 h 345"/>
              <a:gd name="T12" fmla="*/ 2147483647 w 237"/>
              <a:gd name="T13" fmla="*/ 2147483647 h 345"/>
              <a:gd name="T14" fmla="*/ 2147483647 w 237"/>
              <a:gd name="T15" fmla="*/ 2147483647 h 345"/>
              <a:gd name="T16" fmla="*/ 2147483647 w 237"/>
              <a:gd name="T17" fmla="*/ 2147483647 h 345"/>
              <a:gd name="T18" fmla="*/ 2147483647 w 237"/>
              <a:gd name="T19" fmla="*/ 2147483647 h 345"/>
              <a:gd name="T20" fmla="*/ 2147483647 w 237"/>
              <a:gd name="T21" fmla="*/ 2147483647 h 345"/>
              <a:gd name="T22" fmla="*/ 2147483647 w 237"/>
              <a:gd name="T23" fmla="*/ 2147483647 h 345"/>
              <a:gd name="T24" fmla="*/ 2147483647 w 237"/>
              <a:gd name="T25" fmla="*/ 2147483647 h 345"/>
              <a:gd name="T26" fmla="*/ 2147483647 w 237"/>
              <a:gd name="T27" fmla="*/ 2147483647 h 345"/>
              <a:gd name="T28" fmla="*/ 2147483647 w 237"/>
              <a:gd name="T29" fmla="*/ 2147483647 h 345"/>
              <a:gd name="T30" fmla="*/ 2147483647 w 237"/>
              <a:gd name="T31" fmla="*/ 2147483647 h 345"/>
              <a:gd name="T32" fmla="*/ 0 w 237"/>
              <a:gd name="T33" fmla="*/ 2147483647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345"/>
              <a:gd name="T53" fmla="*/ 237 w 237"/>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345">
                <a:moveTo>
                  <a:pt x="0" y="34"/>
                </a:moveTo>
                <a:lnTo>
                  <a:pt x="25" y="5"/>
                </a:lnTo>
                <a:lnTo>
                  <a:pt x="61" y="0"/>
                </a:lnTo>
                <a:lnTo>
                  <a:pt x="112" y="50"/>
                </a:lnTo>
                <a:lnTo>
                  <a:pt x="175" y="74"/>
                </a:lnTo>
                <a:lnTo>
                  <a:pt x="188" y="156"/>
                </a:lnTo>
                <a:lnTo>
                  <a:pt x="237" y="196"/>
                </a:lnTo>
                <a:lnTo>
                  <a:pt x="230" y="228"/>
                </a:lnTo>
                <a:lnTo>
                  <a:pt x="199" y="283"/>
                </a:lnTo>
                <a:lnTo>
                  <a:pt x="164" y="302"/>
                </a:lnTo>
                <a:lnTo>
                  <a:pt x="152" y="297"/>
                </a:lnTo>
                <a:lnTo>
                  <a:pt x="154" y="278"/>
                </a:lnTo>
                <a:lnTo>
                  <a:pt x="140" y="283"/>
                </a:lnTo>
                <a:lnTo>
                  <a:pt x="136" y="345"/>
                </a:lnTo>
                <a:lnTo>
                  <a:pt x="32" y="335"/>
                </a:lnTo>
                <a:lnTo>
                  <a:pt x="18" y="96"/>
                </a:lnTo>
                <a:lnTo>
                  <a:pt x="0" y="34"/>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176" name="Freeform 92"/>
          <p:cNvSpPr>
            <a:spLocks/>
          </p:cNvSpPr>
          <p:nvPr/>
        </p:nvSpPr>
        <p:spPr bwMode="auto">
          <a:xfrm>
            <a:off x="5807076" y="5327651"/>
            <a:ext cx="625475" cy="347663"/>
          </a:xfrm>
          <a:custGeom>
            <a:avLst/>
            <a:gdLst>
              <a:gd name="T0" fmla="*/ 0 w 374"/>
              <a:gd name="T1" fmla="*/ 2147483647 h 208"/>
              <a:gd name="T2" fmla="*/ 2147483647 w 374"/>
              <a:gd name="T3" fmla="*/ 2147483647 h 208"/>
              <a:gd name="T4" fmla="*/ 2147483647 w 374"/>
              <a:gd name="T5" fmla="*/ 2147483647 h 208"/>
              <a:gd name="T6" fmla="*/ 2147483647 w 374"/>
              <a:gd name="T7" fmla="*/ 2147483647 h 208"/>
              <a:gd name="T8" fmla="*/ 2147483647 w 374"/>
              <a:gd name="T9" fmla="*/ 2147483647 h 208"/>
              <a:gd name="T10" fmla="*/ 2147483647 w 374"/>
              <a:gd name="T11" fmla="*/ 2147483647 h 208"/>
              <a:gd name="T12" fmla="*/ 2147483647 w 374"/>
              <a:gd name="T13" fmla="*/ 2147483647 h 208"/>
              <a:gd name="T14" fmla="*/ 2147483647 w 374"/>
              <a:gd name="T15" fmla="*/ 2147483647 h 208"/>
              <a:gd name="T16" fmla="*/ 2147483647 w 374"/>
              <a:gd name="T17" fmla="*/ 2147483647 h 208"/>
              <a:gd name="T18" fmla="*/ 2147483647 w 374"/>
              <a:gd name="T19" fmla="*/ 0 h 208"/>
              <a:gd name="T20" fmla="*/ 0 w 374"/>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4"/>
              <a:gd name="T34" fmla="*/ 0 h 208"/>
              <a:gd name="T35" fmla="*/ 374 w 374"/>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4" h="208">
                <a:moveTo>
                  <a:pt x="0" y="104"/>
                </a:moveTo>
                <a:lnTo>
                  <a:pt x="14" y="172"/>
                </a:lnTo>
                <a:lnTo>
                  <a:pt x="2" y="199"/>
                </a:lnTo>
                <a:lnTo>
                  <a:pt x="157" y="208"/>
                </a:lnTo>
                <a:lnTo>
                  <a:pt x="374" y="205"/>
                </a:lnTo>
                <a:lnTo>
                  <a:pt x="324" y="133"/>
                </a:lnTo>
                <a:lnTo>
                  <a:pt x="335" y="99"/>
                </a:lnTo>
                <a:lnTo>
                  <a:pt x="261" y="38"/>
                </a:lnTo>
                <a:lnTo>
                  <a:pt x="263" y="10"/>
                </a:lnTo>
                <a:lnTo>
                  <a:pt x="159" y="0"/>
                </a:lnTo>
                <a:lnTo>
                  <a:pt x="0" y="104"/>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177" name="Freeform 93"/>
          <p:cNvSpPr>
            <a:spLocks/>
          </p:cNvSpPr>
          <p:nvPr/>
        </p:nvSpPr>
        <p:spPr bwMode="auto">
          <a:xfrm>
            <a:off x="8042275" y="3089275"/>
            <a:ext cx="419100" cy="465138"/>
          </a:xfrm>
          <a:custGeom>
            <a:avLst/>
            <a:gdLst>
              <a:gd name="T0" fmla="*/ 0 w 248"/>
              <a:gd name="T1" fmla="*/ 2147483647 h 279"/>
              <a:gd name="T2" fmla="*/ 2147483647 w 248"/>
              <a:gd name="T3" fmla="*/ 0 h 279"/>
              <a:gd name="T4" fmla="*/ 2147483647 w 248"/>
              <a:gd name="T5" fmla="*/ 2147483647 h 279"/>
              <a:gd name="T6" fmla="*/ 2147483647 w 248"/>
              <a:gd name="T7" fmla="*/ 2147483647 h 279"/>
              <a:gd name="T8" fmla="*/ 2147483647 w 248"/>
              <a:gd name="T9" fmla="*/ 2147483647 h 279"/>
              <a:gd name="T10" fmla="*/ 2147483647 w 248"/>
              <a:gd name="T11" fmla="*/ 2147483647 h 279"/>
              <a:gd name="T12" fmla="*/ 2147483647 w 248"/>
              <a:gd name="T13" fmla="*/ 2147483647 h 279"/>
              <a:gd name="T14" fmla="*/ 2147483647 w 248"/>
              <a:gd name="T15" fmla="*/ 2147483647 h 279"/>
              <a:gd name="T16" fmla="*/ 2147483647 w 248"/>
              <a:gd name="T17" fmla="*/ 2147483647 h 279"/>
              <a:gd name="T18" fmla="*/ 2147483647 w 248"/>
              <a:gd name="T19" fmla="*/ 2147483647 h 279"/>
              <a:gd name="T20" fmla="*/ 2147483647 w 248"/>
              <a:gd name="T21" fmla="*/ 2147483647 h 279"/>
              <a:gd name="T22" fmla="*/ 2147483647 w 248"/>
              <a:gd name="T23" fmla="*/ 2147483647 h 279"/>
              <a:gd name="T24" fmla="*/ 0 w 248"/>
              <a:gd name="T25" fmla="*/ 2147483647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
              <a:gd name="T40" fmla="*/ 0 h 279"/>
              <a:gd name="T41" fmla="*/ 248 w 248"/>
              <a:gd name="T42" fmla="*/ 279 h 2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 h="279">
                <a:moveTo>
                  <a:pt x="0" y="72"/>
                </a:moveTo>
                <a:lnTo>
                  <a:pt x="79" y="0"/>
                </a:lnTo>
                <a:lnTo>
                  <a:pt x="81" y="31"/>
                </a:lnTo>
                <a:lnTo>
                  <a:pt x="143" y="49"/>
                </a:lnTo>
                <a:lnTo>
                  <a:pt x="196" y="96"/>
                </a:lnTo>
                <a:lnTo>
                  <a:pt x="212" y="147"/>
                </a:lnTo>
                <a:lnTo>
                  <a:pt x="248" y="173"/>
                </a:lnTo>
                <a:lnTo>
                  <a:pt x="218" y="197"/>
                </a:lnTo>
                <a:lnTo>
                  <a:pt x="215" y="268"/>
                </a:lnTo>
                <a:lnTo>
                  <a:pt x="133" y="279"/>
                </a:lnTo>
                <a:lnTo>
                  <a:pt x="119" y="251"/>
                </a:lnTo>
                <a:lnTo>
                  <a:pt x="87" y="249"/>
                </a:lnTo>
                <a:lnTo>
                  <a:pt x="0" y="72"/>
                </a:lnTo>
                <a:close/>
              </a:path>
            </a:pathLst>
          </a:custGeom>
          <a:solidFill>
            <a:srgbClr val="00B0F0"/>
          </a:solidFill>
          <a:ln w="9525">
            <a:solidFill>
              <a:srgbClr val="000000"/>
            </a:solidFill>
            <a:round/>
            <a:headEnd/>
            <a:tailEnd/>
          </a:ln>
        </p:spPr>
        <p:txBody>
          <a:bodyPr/>
          <a:lstStyle/>
          <a:p>
            <a:endParaRPr lang="en-US" dirty="0"/>
          </a:p>
        </p:txBody>
      </p:sp>
      <p:sp>
        <p:nvSpPr>
          <p:cNvPr id="3178" name="Freeform 94"/>
          <p:cNvSpPr>
            <a:spLocks/>
          </p:cNvSpPr>
          <p:nvPr/>
        </p:nvSpPr>
        <p:spPr bwMode="auto">
          <a:xfrm>
            <a:off x="8746579" y="3217208"/>
            <a:ext cx="609600" cy="609600"/>
          </a:xfrm>
          <a:custGeom>
            <a:avLst/>
            <a:gdLst>
              <a:gd name="T0" fmla="*/ 0 w 391"/>
              <a:gd name="T1" fmla="*/ 2147483647 h 343"/>
              <a:gd name="T2" fmla="*/ 2147483647 w 391"/>
              <a:gd name="T3" fmla="*/ 2147483647 h 343"/>
              <a:gd name="T4" fmla="*/ 2147483647 w 391"/>
              <a:gd name="T5" fmla="*/ 2147483647 h 343"/>
              <a:gd name="T6" fmla="*/ 2147483647 w 391"/>
              <a:gd name="T7" fmla="*/ 2147483647 h 343"/>
              <a:gd name="T8" fmla="*/ 2147483647 w 391"/>
              <a:gd name="T9" fmla="*/ 0 h 343"/>
              <a:gd name="T10" fmla="*/ 2147483647 w 391"/>
              <a:gd name="T11" fmla="*/ 2147483647 h 343"/>
              <a:gd name="T12" fmla="*/ 2147483647 w 391"/>
              <a:gd name="T13" fmla="*/ 2147483647 h 343"/>
              <a:gd name="T14" fmla="*/ 2147483647 w 391"/>
              <a:gd name="T15" fmla="*/ 2147483647 h 343"/>
              <a:gd name="T16" fmla="*/ 2147483647 w 391"/>
              <a:gd name="T17" fmla="*/ 2147483647 h 343"/>
              <a:gd name="T18" fmla="*/ 2147483647 w 391"/>
              <a:gd name="T19" fmla="*/ 2147483647 h 343"/>
              <a:gd name="T20" fmla="*/ 2147483647 w 391"/>
              <a:gd name="T21" fmla="*/ 2147483647 h 343"/>
              <a:gd name="T22" fmla="*/ 2147483647 w 391"/>
              <a:gd name="T23" fmla="*/ 2147483647 h 343"/>
              <a:gd name="T24" fmla="*/ 2147483647 w 391"/>
              <a:gd name="T25" fmla="*/ 2147483647 h 343"/>
              <a:gd name="T26" fmla="*/ 2147483647 w 391"/>
              <a:gd name="T27" fmla="*/ 2147483647 h 343"/>
              <a:gd name="T28" fmla="*/ 2147483647 w 391"/>
              <a:gd name="T29" fmla="*/ 2147483647 h 343"/>
              <a:gd name="T30" fmla="*/ 2147483647 w 391"/>
              <a:gd name="T31" fmla="*/ 2147483647 h 343"/>
              <a:gd name="T32" fmla="*/ 2147483647 w 391"/>
              <a:gd name="T33" fmla="*/ 2147483647 h 343"/>
              <a:gd name="T34" fmla="*/ 2147483647 w 391"/>
              <a:gd name="T35" fmla="*/ 2147483647 h 343"/>
              <a:gd name="T36" fmla="*/ 2147483647 w 391"/>
              <a:gd name="T37" fmla="*/ 2147483647 h 343"/>
              <a:gd name="T38" fmla="*/ 2147483647 w 391"/>
              <a:gd name="T39" fmla="*/ 2147483647 h 343"/>
              <a:gd name="T40" fmla="*/ 2147483647 w 391"/>
              <a:gd name="T41" fmla="*/ 2147483647 h 343"/>
              <a:gd name="T42" fmla="*/ 2147483647 w 391"/>
              <a:gd name="T43" fmla="*/ 2147483647 h 343"/>
              <a:gd name="T44" fmla="*/ 0 w 391"/>
              <a:gd name="T45" fmla="*/ 2147483647 h 3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1"/>
              <a:gd name="T70" fmla="*/ 0 h 343"/>
              <a:gd name="T71" fmla="*/ 391 w 391"/>
              <a:gd name="T72" fmla="*/ 343 h 3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1" h="343">
                <a:moveTo>
                  <a:pt x="0" y="208"/>
                </a:moveTo>
                <a:lnTo>
                  <a:pt x="45" y="145"/>
                </a:lnTo>
                <a:lnTo>
                  <a:pt x="52" y="65"/>
                </a:lnTo>
                <a:lnTo>
                  <a:pt x="67" y="34"/>
                </a:lnTo>
                <a:lnTo>
                  <a:pt x="147" y="0"/>
                </a:lnTo>
                <a:lnTo>
                  <a:pt x="141" y="31"/>
                </a:lnTo>
                <a:lnTo>
                  <a:pt x="153" y="41"/>
                </a:lnTo>
                <a:lnTo>
                  <a:pt x="338" y="74"/>
                </a:lnTo>
                <a:lnTo>
                  <a:pt x="378" y="107"/>
                </a:lnTo>
                <a:lnTo>
                  <a:pt x="391" y="163"/>
                </a:lnTo>
                <a:lnTo>
                  <a:pt x="364" y="198"/>
                </a:lnTo>
                <a:lnTo>
                  <a:pt x="288" y="168"/>
                </a:lnTo>
                <a:lnTo>
                  <a:pt x="275" y="221"/>
                </a:lnTo>
                <a:lnTo>
                  <a:pt x="233" y="248"/>
                </a:lnTo>
                <a:lnTo>
                  <a:pt x="218" y="248"/>
                </a:lnTo>
                <a:lnTo>
                  <a:pt x="211" y="277"/>
                </a:lnTo>
                <a:lnTo>
                  <a:pt x="184" y="298"/>
                </a:lnTo>
                <a:lnTo>
                  <a:pt x="208" y="313"/>
                </a:lnTo>
                <a:lnTo>
                  <a:pt x="188" y="343"/>
                </a:lnTo>
                <a:lnTo>
                  <a:pt x="185" y="324"/>
                </a:lnTo>
                <a:lnTo>
                  <a:pt x="140" y="305"/>
                </a:lnTo>
                <a:lnTo>
                  <a:pt x="138" y="279"/>
                </a:lnTo>
                <a:lnTo>
                  <a:pt x="0" y="208"/>
                </a:lnTo>
                <a:close/>
              </a:path>
            </a:pathLst>
          </a:custGeom>
          <a:solidFill>
            <a:srgbClr val="00B0F0"/>
          </a:solidFill>
          <a:ln w="9525">
            <a:solidFill>
              <a:srgbClr val="000000"/>
            </a:solidFill>
            <a:round/>
            <a:headEnd/>
            <a:tailEnd/>
          </a:ln>
        </p:spPr>
        <p:txBody>
          <a:bodyPr/>
          <a:lstStyle/>
          <a:p>
            <a:endParaRPr lang="en-US" dirty="0"/>
          </a:p>
        </p:txBody>
      </p:sp>
      <p:sp>
        <p:nvSpPr>
          <p:cNvPr id="3179" name="Freeform 95"/>
          <p:cNvSpPr>
            <a:spLocks/>
          </p:cNvSpPr>
          <p:nvPr/>
        </p:nvSpPr>
        <p:spPr bwMode="auto">
          <a:xfrm>
            <a:off x="4055062" y="4337390"/>
            <a:ext cx="688975" cy="685800"/>
          </a:xfrm>
          <a:custGeom>
            <a:avLst/>
            <a:gdLst>
              <a:gd name="T0" fmla="*/ 0 w 363"/>
              <a:gd name="T1" fmla="*/ 2147483647 h 363"/>
              <a:gd name="T2" fmla="*/ 0 w 363"/>
              <a:gd name="T3" fmla="*/ 2147483647 h 363"/>
              <a:gd name="T4" fmla="*/ 2147483647 w 363"/>
              <a:gd name="T5" fmla="*/ 2147483647 h 363"/>
              <a:gd name="T6" fmla="*/ 2147483647 w 363"/>
              <a:gd name="T7" fmla="*/ 2147483647 h 363"/>
              <a:gd name="T8" fmla="*/ 2147483647 w 363"/>
              <a:gd name="T9" fmla="*/ 2147483647 h 363"/>
              <a:gd name="T10" fmla="*/ 2147483647 w 363"/>
              <a:gd name="T11" fmla="*/ 2147483647 h 363"/>
              <a:gd name="T12" fmla="*/ 2147483647 w 363"/>
              <a:gd name="T13" fmla="*/ 2147483647 h 363"/>
              <a:gd name="T14" fmla="*/ 2147483647 w 363"/>
              <a:gd name="T15" fmla="*/ 2147483647 h 363"/>
              <a:gd name="T16" fmla="*/ 2147483647 w 363"/>
              <a:gd name="T17" fmla="*/ 2147483647 h 363"/>
              <a:gd name="T18" fmla="*/ 2147483647 w 363"/>
              <a:gd name="T19" fmla="*/ 2147483647 h 363"/>
              <a:gd name="T20" fmla="*/ 2147483647 w 363"/>
              <a:gd name="T21" fmla="*/ 2147483647 h 363"/>
              <a:gd name="T22" fmla="*/ 2147483647 w 363"/>
              <a:gd name="T23" fmla="*/ 2147483647 h 363"/>
              <a:gd name="T24" fmla="*/ 2147483647 w 363"/>
              <a:gd name="T25" fmla="*/ 2147483647 h 363"/>
              <a:gd name="T26" fmla="*/ 2147483647 w 363"/>
              <a:gd name="T27" fmla="*/ 2147483647 h 363"/>
              <a:gd name="T28" fmla="*/ 2147483647 w 363"/>
              <a:gd name="T29" fmla="*/ 2147483647 h 363"/>
              <a:gd name="T30" fmla="*/ 2147483647 w 363"/>
              <a:gd name="T31" fmla="*/ 2147483647 h 363"/>
              <a:gd name="T32" fmla="*/ 2147483647 w 363"/>
              <a:gd name="T33" fmla="*/ 2147483647 h 363"/>
              <a:gd name="T34" fmla="*/ 2147483647 w 363"/>
              <a:gd name="T35" fmla="*/ 2147483647 h 363"/>
              <a:gd name="T36" fmla="*/ 2147483647 w 363"/>
              <a:gd name="T37" fmla="*/ 2147483647 h 363"/>
              <a:gd name="T38" fmla="*/ 2147483647 w 363"/>
              <a:gd name="T39" fmla="*/ 2147483647 h 363"/>
              <a:gd name="T40" fmla="*/ 2147483647 w 363"/>
              <a:gd name="T41" fmla="*/ 2147483647 h 363"/>
              <a:gd name="T42" fmla="*/ 2147483647 w 363"/>
              <a:gd name="T43" fmla="*/ 2147483647 h 363"/>
              <a:gd name="T44" fmla="*/ 2147483647 w 363"/>
              <a:gd name="T45" fmla="*/ 2147483647 h 363"/>
              <a:gd name="T46" fmla="*/ 2147483647 w 363"/>
              <a:gd name="T47" fmla="*/ 0 h 363"/>
              <a:gd name="T48" fmla="*/ 2147483647 w 363"/>
              <a:gd name="T49" fmla="*/ 2147483647 h 363"/>
              <a:gd name="T50" fmla="*/ 2147483647 w 363"/>
              <a:gd name="T51" fmla="*/ 2147483647 h 363"/>
              <a:gd name="T52" fmla="*/ 2147483647 w 363"/>
              <a:gd name="T53" fmla="*/ 2147483647 h 363"/>
              <a:gd name="T54" fmla="*/ 2147483647 w 363"/>
              <a:gd name="T55" fmla="*/ 2147483647 h 363"/>
              <a:gd name="T56" fmla="*/ 0 w 363"/>
              <a:gd name="T57" fmla="*/ 2147483647 h 3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3"/>
              <a:gd name="T88" fmla="*/ 0 h 363"/>
              <a:gd name="T89" fmla="*/ 363 w 363"/>
              <a:gd name="T90" fmla="*/ 363 h 3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3" h="363">
                <a:moveTo>
                  <a:pt x="0" y="116"/>
                </a:moveTo>
                <a:lnTo>
                  <a:pt x="0" y="152"/>
                </a:lnTo>
                <a:lnTo>
                  <a:pt x="40" y="203"/>
                </a:lnTo>
                <a:lnTo>
                  <a:pt x="31" y="250"/>
                </a:lnTo>
                <a:lnTo>
                  <a:pt x="90" y="333"/>
                </a:lnTo>
                <a:lnTo>
                  <a:pt x="87" y="363"/>
                </a:lnTo>
                <a:lnTo>
                  <a:pt x="177" y="362"/>
                </a:lnTo>
                <a:lnTo>
                  <a:pt x="239" y="341"/>
                </a:lnTo>
                <a:lnTo>
                  <a:pt x="328" y="335"/>
                </a:lnTo>
                <a:lnTo>
                  <a:pt x="332" y="323"/>
                </a:lnTo>
                <a:lnTo>
                  <a:pt x="355" y="326"/>
                </a:lnTo>
                <a:lnTo>
                  <a:pt x="363" y="294"/>
                </a:lnTo>
                <a:lnTo>
                  <a:pt x="356" y="279"/>
                </a:lnTo>
                <a:lnTo>
                  <a:pt x="321" y="272"/>
                </a:lnTo>
                <a:lnTo>
                  <a:pt x="352" y="225"/>
                </a:lnTo>
                <a:lnTo>
                  <a:pt x="355" y="185"/>
                </a:lnTo>
                <a:lnTo>
                  <a:pt x="292" y="138"/>
                </a:lnTo>
                <a:lnTo>
                  <a:pt x="292" y="79"/>
                </a:lnTo>
                <a:lnTo>
                  <a:pt x="251" y="43"/>
                </a:lnTo>
                <a:lnTo>
                  <a:pt x="224" y="44"/>
                </a:lnTo>
                <a:lnTo>
                  <a:pt x="207" y="57"/>
                </a:lnTo>
                <a:lnTo>
                  <a:pt x="204" y="76"/>
                </a:lnTo>
                <a:lnTo>
                  <a:pt x="184" y="70"/>
                </a:lnTo>
                <a:lnTo>
                  <a:pt x="213" y="0"/>
                </a:lnTo>
                <a:lnTo>
                  <a:pt x="147" y="7"/>
                </a:lnTo>
                <a:lnTo>
                  <a:pt x="132" y="24"/>
                </a:lnTo>
                <a:lnTo>
                  <a:pt x="64" y="19"/>
                </a:lnTo>
                <a:lnTo>
                  <a:pt x="42" y="70"/>
                </a:lnTo>
                <a:lnTo>
                  <a:pt x="0" y="116"/>
                </a:lnTo>
                <a:close/>
              </a:path>
            </a:pathLst>
          </a:custGeom>
          <a:solidFill>
            <a:schemeClr val="accent1"/>
          </a:solidFill>
          <a:ln w="9525">
            <a:solidFill>
              <a:srgbClr val="000000"/>
            </a:solidFill>
            <a:round/>
            <a:headEnd/>
            <a:tailEnd/>
          </a:ln>
        </p:spPr>
        <p:txBody>
          <a:bodyPr/>
          <a:lstStyle/>
          <a:p>
            <a:endParaRPr lang="en-US" dirty="0"/>
          </a:p>
        </p:txBody>
      </p:sp>
      <p:sp>
        <p:nvSpPr>
          <p:cNvPr id="3180" name="Freeform 96"/>
          <p:cNvSpPr>
            <a:spLocks/>
          </p:cNvSpPr>
          <p:nvPr/>
        </p:nvSpPr>
        <p:spPr bwMode="auto">
          <a:xfrm>
            <a:off x="6023239" y="3407139"/>
            <a:ext cx="727075" cy="808037"/>
          </a:xfrm>
          <a:custGeom>
            <a:avLst/>
            <a:gdLst>
              <a:gd name="T0" fmla="*/ 0 w 430"/>
              <a:gd name="T1" fmla="*/ 2147483647 h 482"/>
              <a:gd name="T2" fmla="*/ 2147483647 w 430"/>
              <a:gd name="T3" fmla="*/ 2147483647 h 482"/>
              <a:gd name="T4" fmla="*/ 2147483647 w 430"/>
              <a:gd name="T5" fmla="*/ 2147483647 h 482"/>
              <a:gd name="T6" fmla="*/ 2147483647 w 430"/>
              <a:gd name="T7" fmla="*/ 2147483647 h 482"/>
              <a:gd name="T8" fmla="*/ 2147483647 w 430"/>
              <a:gd name="T9" fmla="*/ 2147483647 h 482"/>
              <a:gd name="T10" fmla="*/ 2147483647 w 430"/>
              <a:gd name="T11" fmla="*/ 2147483647 h 482"/>
              <a:gd name="T12" fmla="*/ 2147483647 w 430"/>
              <a:gd name="T13" fmla="*/ 0 h 482"/>
              <a:gd name="T14" fmla="*/ 2147483647 w 430"/>
              <a:gd name="T15" fmla="*/ 2147483647 h 482"/>
              <a:gd name="T16" fmla="*/ 2147483647 w 430"/>
              <a:gd name="T17" fmla="*/ 2147483647 h 482"/>
              <a:gd name="T18" fmla="*/ 2147483647 w 430"/>
              <a:gd name="T19" fmla="*/ 2147483647 h 482"/>
              <a:gd name="T20" fmla="*/ 2147483647 w 430"/>
              <a:gd name="T21" fmla="*/ 2147483647 h 482"/>
              <a:gd name="T22" fmla="*/ 2147483647 w 430"/>
              <a:gd name="T23" fmla="*/ 2147483647 h 482"/>
              <a:gd name="T24" fmla="*/ 2147483647 w 430"/>
              <a:gd name="T25" fmla="*/ 2147483647 h 482"/>
              <a:gd name="T26" fmla="*/ 2147483647 w 430"/>
              <a:gd name="T27" fmla="*/ 2147483647 h 482"/>
              <a:gd name="T28" fmla="*/ 2147483647 w 430"/>
              <a:gd name="T29" fmla="*/ 2147483647 h 482"/>
              <a:gd name="T30" fmla="*/ 2147483647 w 430"/>
              <a:gd name="T31" fmla="*/ 2147483647 h 482"/>
              <a:gd name="T32" fmla="*/ 2147483647 w 430"/>
              <a:gd name="T33" fmla="*/ 2147483647 h 482"/>
              <a:gd name="T34" fmla="*/ 2147483647 w 430"/>
              <a:gd name="T35" fmla="*/ 2147483647 h 482"/>
              <a:gd name="T36" fmla="*/ 2147483647 w 430"/>
              <a:gd name="T37" fmla="*/ 2147483647 h 482"/>
              <a:gd name="T38" fmla="*/ 2147483647 w 430"/>
              <a:gd name="T39" fmla="*/ 2147483647 h 482"/>
              <a:gd name="T40" fmla="*/ 2147483647 w 430"/>
              <a:gd name="T41" fmla="*/ 2147483647 h 482"/>
              <a:gd name="T42" fmla="*/ 2147483647 w 430"/>
              <a:gd name="T43" fmla="*/ 2147483647 h 482"/>
              <a:gd name="T44" fmla="*/ 2147483647 w 430"/>
              <a:gd name="T45" fmla="*/ 2147483647 h 482"/>
              <a:gd name="T46" fmla="*/ 2147483647 w 430"/>
              <a:gd name="T47" fmla="*/ 2147483647 h 482"/>
              <a:gd name="T48" fmla="*/ 2147483647 w 430"/>
              <a:gd name="T49" fmla="*/ 2147483647 h 482"/>
              <a:gd name="T50" fmla="*/ 2147483647 w 430"/>
              <a:gd name="T51" fmla="*/ 2147483647 h 482"/>
              <a:gd name="T52" fmla="*/ 0 w 430"/>
              <a:gd name="T53" fmla="*/ 2147483647 h 4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0"/>
              <a:gd name="T82" fmla="*/ 0 h 482"/>
              <a:gd name="T83" fmla="*/ 430 w 430"/>
              <a:gd name="T84" fmla="*/ 482 h 4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0" h="482">
                <a:moveTo>
                  <a:pt x="0" y="251"/>
                </a:moveTo>
                <a:lnTo>
                  <a:pt x="3" y="214"/>
                </a:lnTo>
                <a:lnTo>
                  <a:pt x="87" y="180"/>
                </a:lnTo>
                <a:lnTo>
                  <a:pt x="99" y="124"/>
                </a:lnTo>
                <a:lnTo>
                  <a:pt x="164" y="75"/>
                </a:lnTo>
                <a:lnTo>
                  <a:pt x="151" y="29"/>
                </a:lnTo>
                <a:lnTo>
                  <a:pt x="179" y="0"/>
                </a:lnTo>
                <a:lnTo>
                  <a:pt x="261" y="84"/>
                </a:lnTo>
                <a:lnTo>
                  <a:pt x="416" y="54"/>
                </a:lnTo>
                <a:lnTo>
                  <a:pt x="430" y="119"/>
                </a:lnTo>
                <a:lnTo>
                  <a:pt x="401" y="114"/>
                </a:lnTo>
                <a:lnTo>
                  <a:pt x="384" y="168"/>
                </a:lnTo>
                <a:lnTo>
                  <a:pt x="358" y="139"/>
                </a:lnTo>
                <a:lnTo>
                  <a:pt x="360" y="162"/>
                </a:lnTo>
                <a:lnTo>
                  <a:pt x="291" y="223"/>
                </a:lnTo>
                <a:lnTo>
                  <a:pt x="293" y="255"/>
                </a:lnTo>
                <a:lnTo>
                  <a:pt x="275" y="249"/>
                </a:lnTo>
                <a:lnTo>
                  <a:pt x="261" y="285"/>
                </a:lnTo>
                <a:lnTo>
                  <a:pt x="224" y="324"/>
                </a:lnTo>
                <a:lnTo>
                  <a:pt x="180" y="442"/>
                </a:lnTo>
                <a:lnTo>
                  <a:pt x="152" y="482"/>
                </a:lnTo>
                <a:lnTo>
                  <a:pt x="135" y="475"/>
                </a:lnTo>
                <a:lnTo>
                  <a:pt x="118" y="434"/>
                </a:lnTo>
                <a:lnTo>
                  <a:pt x="125" y="379"/>
                </a:lnTo>
                <a:lnTo>
                  <a:pt x="113" y="338"/>
                </a:lnTo>
                <a:lnTo>
                  <a:pt x="51" y="296"/>
                </a:lnTo>
                <a:lnTo>
                  <a:pt x="0" y="251"/>
                </a:lnTo>
                <a:close/>
              </a:path>
            </a:pathLst>
          </a:custGeom>
          <a:solidFill>
            <a:schemeClr val="accent4">
              <a:lumMod val="60000"/>
              <a:lumOff val="40000"/>
            </a:schemeClr>
          </a:solidFill>
          <a:ln w="9525">
            <a:solidFill>
              <a:schemeClr val="accent5"/>
            </a:solidFill>
            <a:round/>
            <a:headEnd/>
            <a:tailEnd/>
          </a:ln>
          <a:effectLst>
            <a:reflection blurRad="254000" stA="3000" endPos="29000" dist="50800" dir="5400000" sy="-100000" algn="bl" rotWithShape="0"/>
            <a:softEdge rad="0"/>
          </a:effectLst>
        </p:spPr>
        <p:txBody>
          <a:bodyPr/>
          <a:lstStyle/>
          <a:p>
            <a:endParaRPr lang="en-US" dirty="0"/>
          </a:p>
        </p:txBody>
      </p:sp>
      <p:sp>
        <p:nvSpPr>
          <p:cNvPr id="3181" name="Freeform 97"/>
          <p:cNvSpPr>
            <a:spLocks/>
          </p:cNvSpPr>
          <p:nvPr/>
        </p:nvSpPr>
        <p:spPr bwMode="auto">
          <a:xfrm>
            <a:off x="7886701" y="2662239"/>
            <a:ext cx="461963" cy="396875"/>
          </a:xfrm>
          <a:custGeom>
            <a:avLst/>
            <a:gdLst>
              <a:gd name="T0" fmla="*/ 0 w 273"/>
              <a:gd name="T1" fmla="*/ 2147483647 h 235"/>
              <a:gd name="T2" fmla="*/ 2147483647 w 273"/>
              <a:gd name="T3" fmla="*/ 0 h 235"/>
              <a:gd name="T4" fmla="*/ 2147483647 w 273"/>
              <a:gd name="T5" fmla="*/ 2147483647 h 235"/>
              <a:gd name="T6" fmla="*/ 2147483647 w 273"/>
              <a:gd name="T7" fmla="*/ 0 h 235"/>
              <a:gd name="T8" fmla="*/ 2147483647 w 273"/>
              <a:gd name="T9" fmla="*/ 2147483647 h 235"/>
              <a:gd name="T10" fmla="*/ 2147483647 w 273"/>
              <a:gd name="T11" fmla="*/ 2147483647 h 235"/>
              <a:gd name="T12" fmla="*/ 2147483647 w 273"/>
              <a:gd name="T13" fmla="*/ 2147483647 h 235"/>
              <a:gd name="T14" fmla="*/ 2147483647 w 273"/>
              <a:gd name="T15" fmla="*/ 2147483647 h 235"/>
              <a:gd name="T16" fmla="*/ 2147483647 w 273"/>
              <a:gd name="T17" fmla="*/ 2147483647 h 235"/>
              <a:gd name="T18" fmla="*/ 2147483647 w 273"/>
              <a:gd name="T19" fmla="*/ 2147483647 h 235"/>
              <a:gd name="T20" fmla="*/ 0 w 273"/>
              <a:gd name="T21" fmla="*/ 2147483647 h 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
              <a:gd name="T34" fmla="*/ 0 h 235"/>
              <a:gd name="T35" fmla="*/ 273 w 273"/>
              <a:gd name="T36" fmla="*/ 235 h 2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 h="235">
                <a:moveTo>
                  <a:pt x="0" y="84"/>
                </a:moveTo>
                <a:lnTo>
                  <a:pt x="68" y="0"/>
                </a:lnTo>
                <a:lnTo>
                  <a:pt x="129" y="29"/>
                </a:lnTo>
                <a:lnTo>
                  <a:pt x="173" y="0"/>
                </a:lnTo>
                <a:lnTo>
                  <a:pt x="218" y="94"/>
                </a:lnTo>
                <a:lnTo>
                  <a:pt x="246" y="88"/>
                </a:lnTo>
                <a:lnTo>
                  <a:pt x="273" y="113"/>
                </a:lnTo>
                <a:lnTo>
                  <a:pt x="270" y="141"/>
                </a:lnTo>
                <a:lnTo>
                  <a:pt x="173" y="235"/>
                </a:lnTo>
                <a:lnTo>
                  <a:pt x="72" y="181"/>
                </a:lnTo>
                <a:lnTo>
                  <a:pt x="0" y="84"/>
                </a:lnTo>
                <a:close/>
              </a:path>
            </a:pathLst>
          </a:custGeom>
          <a:solidFill>
            <a:srgbClr val="00B0F0"/>
          </a:solidFill>
          <a:ln w="9525">
            <a:solidFill>
              <a:srgbClr val="000000"/>
            </a:solidFill>
            <a:round/>
            <a:headEnd/>
            <a:tailEnd/>
          </a:ln>
        </p:spPr>
        <p:txBody>
          <a:bodyPr/>
          <a:lstStyle/>
          <a:p>
            <a:endParaRPr lang="en-US" dirty="0"/>
          </a:p>
        </p:txBody>
      </p:sp>
      <p:sp>
        <p:nvSpPr>
          <p:cNvPr id="23650" name="Freeform 98"/>
          <p:cNvSpPr>
            <a:spLocks/>
          </p:cNvSpPr>
          <p:nvPr/>
        </p:nvSpPr>
        <p:spPr bwMode="auto">
          <a:xfrm>
            <a:off x="4381501" y="3886200"/>
            <a:ext cx="657225" cy="831851"/>
          </a:xfrm>
          <a:custGeom>
            <a:avLst/>
            <a:gdLst/>
            <a:ahLst/>
            <a:cxnLst>
              <a:cxn ang="0">
                <a:pos x="7" y="260"/>
              </a:cxn>
              <a:cxn ang="0">
                <a:pos x="30" y="241"/>
              </a:cxn>
              <a:cxn ang="0">
                <a:pos x="61" y="171"/>
              </a:cxn>
              <a:cxn ang="0">
                <a:pos x="121" y="108"/>
              </a:cxn>
              <a:cxn ang="0">
                <a:pos x="141" y="114"/>
              </a:cxn>
              <a:cxn ang="0">
                <a:pos x="206" y="75"/>
              </a:cxn>
              <a:cxn ang="0">
                <a:pos x="217" y="53"/>
              </a:cxn>
              <a:cxn ang="0">
                <a:pos x="193" y="29"/>
              </a:cxn>
              <a:cxn ang="0">
                <a:pos x="216" y="0"/>
              </a:cxn>
              <a:cxn ang="0">
                <a:pos x="348" y="63"/>
              </a:cxn>
              <a:cxn ang="0">
                <a:pos x="349" y="113"/>
              </a:cxn>
              <a:cxn ang="0">
                <a:pos x="364" y="141"/>
              </a:cxn>
              <a:cxn ang="0">
                <a:pos x="388" y="152"/>
              </a:cxn>
              <a:cxn ang="0">
                <a:pos x="384" y="173"/>
              </a:cxn>
              <a:cxn ang="0">
                <a:pos x="350" y="152"/>
              </a:cxn>
              <a:cxn ang="0">
                <a:pos x="319" y="168"/>
              </a:cxn>
              <a:cxn ang="0">
                <a:pos x="375" y="326"/>
              </a:cxn>
              <a:cxn ang="0">
                <a:pos x="269" y="407"/>
              </a:cxn>
              <a:cxn ang="0">
                <a:pos x="247" y="397"/>
              </a:cxn>
              <a:cxn ang="0">
                <a:pos x="230" y="402"/>
              </a:cxn>
              <a:cxn ang="0">
                <a:pos x="232" y="430"/>
              </a:cxn>
              <a:cxn ang="0">
                <a:pos x="171" y="498"/>
              </a:cxn>
              <a:cxn ang="0">
                <a:pos x="108" y="451"/>
              </a:cxn>
              <a:cxn ang="0">
                <a:pos x="108" y="392"/>
              </a:cxn>
              <a:cxn ang="0">
                <a:pos x="67" y="356"/>
              </a:cxn>
              <a:cxn ang="0">
                <a:pos x="40" y="357"/>
              </a:cxn>
              <a:cxn ang="0">
                <a:pos x="23" y="370"/>
              </a:cxn>
              <a:cxn ang="0">
                <a:pos x="20" y="389"/>
              </a:cxn>
              <a:cxn ang="0">
                <a:pos x="0" y="383"/>
              </a:cxn>
              <a:cxn ang="0">
                <a:pos x="29" y="313"/>
              </a:cxn>
              <a:cxn ang="0">
                <a:pos x="7" y="260"/>
              </a:cxn>
            </a:cxnLst>
            <a:rect l="0" t="0" r="r" b="b"/>
            <a:pathLst>
              <a:path w="388" h="498">
                <a:moveTo>
                  <a:pt x="7" y="260"/>
                </a:moveTo>
                <a:lnTo>
                  <a:pt x="30" y="241"/>
                </a:lnTo>
                <a:lnTo>
                  <a:pt x="61" y="171"/>
                </a:lnTo>
                <a:lnTo>
                  <a:pt x="121" y="108"/>
                </a:lnTo>
                <a:lnTo>
                  <a:pt x="141" y="114"/>
                </a:lnTo>
                <a:lnTo>
                  <a:pt x="206" y="75"/>
                </a:lnTo>
                <a:lnTo>
                  <a:pt x="217" y="53"/>
                </a:lnTo>
                <a:lnTo>
                  <a:pt x="193" y="29"/>
                </a:lnTo>
                <a:lnTo>
                  <a:pt x="216" y="0"/>
                </a:lnTo>
                <a:lnTo>
                  <a:pt x="348" y="63"/>
                </a:lnTo>
                <a:lnTo>
                  <a:pt x="349" y="113"/>
                </a:lnTo>
                <a:lnTo>
                  <a:pt x="364" y="141"/>
                </a:lnTo>
                <a:lnTo>
                  <a:pt x="388" y="152"/>
                </a:lnTo>
                <a:lnTo>
                  <a:pt x="384" y="173"/>
                </a:lnTo>
                <a:lnTo>
                  <a:pt x="350" y="152"/>
                </a:lnTo>
                <a:lnTo>
                  <a:pt x="319" y="168"/>
                </a:lnTo>
                <a:lnTo>
                  <a:pt x="375" y="326"/>
                </a:lnTo>
                <a:lnTo>
                  <a:pt x="269" y="407"/>
                </a:lnTo>
                <a:lnTo>
                  <a:pt x="247" y="397"/>
                </a:lnTo>
                <a:lnTo>
                  <a:pt x="230" y="402"/>
                </a:lnTo>
                <a:lnTo>
                  <a:pt x="232" y="430"/>
                </a:lnTo>
                <a:lnTo>
                  <a:pt x="171" y="498"/>
                </a:lnTo>
                <a:lnTo>
                  <a:pt x="108" y="451"/>
                </a:lnTo>
                <a:lnTo>
                  <a:pt x="108" y="392"/>
                </a:lnTo>
                <a:lnTo>
                  <a:pt x="67" y="356"/>
                </a:lnTo>
                <a:lnTo>
                  <a:pt x="40" y="357"/>
                </a:lnTo>
                <a:lnTo>
                  <a:pt x="23" y="370"/>
                </a:lnTo>
                <a:lnTo>
                  <a:pt x="20" y="389"/>
                </a:lnTo>
                <a:lnTo>
                  <a:pt x="0" y="383"/>
                </a:lnTo>
                <a:lnTo>
                  <a:pt x="29" y="313"/>
                </a:lnTo>
                <a:lnTo>
                  <a:pt x="7" y="260"/>
                </a:lnTo>
                <a:close/>
              </a:path>
            </a:pathLst>
          </a:custGeom>
          <a:solidFill>
            <a:schemeClr val="accent1"/>
          </a:solidFill>
          <a:ln w="9525">
            <a:solidFill>
              <a:srgbClr val="000000"/>
            </a:solidFill>
            <a:prstDash val="solid"/>
            <a:round/>
            <a:headEnd/>
            <a:tailEnd/>
          </a:ln>
        </p:spPr>
        <p:txBody>
          <a:bodyPr/>
          <a:lstStyle/>
          <a:p>
            <a:pPr>
              <a:defRPr/>
            </a:pPr>
            <a:endParaRPr lang="en-US" dirty="0"/>
          </a:p>
        </p:txBody>
      </p:sp>
      <p:sp>
        <p:nvSpPr>
          <p:cNvPr id="3185" name="Freeform 100"/>
          <p:cNvSpPr>
            <a:spLocks/>
          </p:cNvSpPr>
          <p:nvPr/>
        </p:nvSpPr>
        <p:spPr bwMode="auto">
          <a:xfrm>
            <a:off x="8305801" y="4137026"/>
            <a:ext cx="455613" cy="423863"/>
          </a:xfrm>
          <a:custGeom>
            <a:avLst/>
            <a:gdLst>
              <a:gd name="T0" fmla="*/ 0 w 272"/>
              <a:gd name="T1" fmla="*/ 2147483647 h 253"/>
              <a:gd name="T2" fmla="*/ 2147483647 w 272"/>
              <a:gd name="T3" fmla="*/ 2147483647 h 253"/>
              <a:gd name="T4" fmla="*/ 2147483647 w 272"/>
              <a:gd name="T5" fmla="*/ 2147483647 h 253"/>
              <a:gd name="T6" fmla="*/ 2147483647 w 272"/>
              <a:gd name="T7" fmla="*/ 2147483647 h 253"/>
              <a:gd name="T8" fmla="*/ 2147483647 w 272"/>
              <a:gd name="T9" fmla="*/ 2147483647 h 253"/>
              <a:gd name="T10" fmla="*/ 2147483647 w 272"/>
              <a:gd name="T11" fmla="*/ 0 h 253"/>
              <a:gd name="T12" fmla="*/ 2147483647 w 272"/>
              <a:gd name="T13" fmla="*/ 2147483647 h 253"/>
              <a:gd name="T14" fmla="*/ 2147483647 w 272"/>
              <a:gd name="T15" fmla="*/ 2147483647 h 253"/>
              <a:gd name="T16" fmla="*/ 2147483647 w 272"/>
              <a:gd name="T17" fmla="*/ 2147483647 h 253"/>
              <a:gd name="T18" fmla="*/ 2147483647 w 272"/>
              <a:gd name="T19" fmla="*/ 2147483647 h 253"/>
              <a:gd name="T20" fmla="*/ 2147483647 w 272"/>
              <a:gd name="T21" fmla="*/ 2147483647 h 253"/>
              <a:gd name="T22" fmla="*/ 2147483647 w 272"/>
              <a:gd name="T23" fmla="*/ 2147483647 h 253"/>
              <a:gd name="T24" fmla="*/ 2147483647 w 272"/>
              <a:gd name="T25" fmla="*/ 2147483647 h 253"/>
              <a:gd name="T26" fmla="*/ 2147483647 w 272"/>
              <a:gd name="T27" fmla="*/ 2147483647 h 253"/>
              <a:gd name="T28" fmla="*/ 0 w 272"/>
              <a:gd name="T29" fmla="*/ 2147483647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2"/>
              <a:gd name="T46" fmla="*/ 0 h 253"/>
              <a:gd name="T47" fmla="*/ 272 w 272"/>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2" h="253">
                <a:moveTo>
                  <a:pt x="0" y="47"/>
                </a:moveTo>
                <a:lnTo>
                  <a:pt x="3" y="16"/>
                </a:lnTo>
                <a:lnTo>
                  <a:pt x="48" y="47"/>
                </a:lnTo>
                <a:lnTo>
                  <a:pt x="100" y="35"/>
                </a:lnTo>
                <a:lnTo>
                  <a:pt x="111" y="4"/>
                </a:lnTo>
                <a:lnTo>
                  <a:pt x="184" y="0"/>
                </a:lnTo>
                <a:lnTo>
                  <a:pt x="226" y="23"/>
                </a:lnTo>
                <a:lnTo>
                  <a:pt x="252" y="62"/>
                </a:lnTo>
                <a:lnTo>
                  <a:pt x="255" y="185"/>
                </a:lnTo>
                <a:lnTo>
                  <a:pt x="272" y="253"/>
                </a:lnTo>
                <a:lnTo>
                  <a:pt x="209" y="231"/>
                </a:lnTo>
                <a:lnTo>
                  <a:pt x="202" y="194"/>
                </a:lnTo>
                <a:lnTo>
                  <a:pt x="191" y="186"/>
                </a:lnTo>
                <a:lnTo>
                  <a:pt x="75" y="181"/>
                </a:lnTo>
                <a:lnTo>
                  <a:pt x="0" y="47"/>
                </a:lnTo>
                <a:close/>
              </a:path>
            </a:pathLst>
          </a:custGeom>
          <a:solidFill>
            <a:srgbClr val="FFCC99"/>
          </a:solidFill>
          <a:ln w="9525">
            <a:solidFill>
              <a:srgbClr val="000000"/>
            </a:solidFill>
            <a:round/>
            <a:headEnd/>
            <a:tailEnd/>
          </a:ln>
        </p:spPr>
        <p:txBody>
          <a:bodyPr/>
          <a:lstStyle/>
          <a:p>
            <a:endParaRPr lang="en-US" dirty="0"/>
          </a:p>
        </p:txBody>
      </p:sp>
      <p:sp>
        <p:nvSpPr>
          <p:cNvPr id="3186" name="Freeform 99"/>
          <p:cNvSpPr>
            <a:spLocks/>
          </p:cNvSpPr>
          <p:nvPr/>
        </p:nvSpPr>
        <p:spPr bwMode="auto">
          <a:xfrm>
            <a:off x="6177707" y="2600981"/>
            <a:ext cx="439738" cy="401638"/>
          </a:xfrm>
          <a:custGeom>
            <a:avLst/>
            <a:gdLst>
              <a:gd name="T0" fmla="*/ 0 w 263"/>
              <a:gd name="T1" fmla="*/ 2147483647 h 239"/>
              <a:gd name="T2" fmla="*/ 2147483647 w 263"/>
              <a:gd name="T3" fmla="*/ 2147483647 h 239"/>
              <a:gd name="T4" fmla="*/ 2147483647 w 263"/>
              <a:gd name="T5" fmla="*/ 2147483647 h 239"/>
              <a:gd name="T6" fmla="*/ 2147483647 w 263"/>
              <a:gd name="T7" fmla="*/ 0 h 239"/>
              <a:gd name="T8" fmla="*/ 2147483647 w 263"/>
              <a:gd name="T9" fmla="*/ 2147483647 h 239"/>
              <a:gd name="T10" fmla="*/ 2147483647 w 263"/>
              <a:gd name="T11" fmla="*/ 2147483647 h 239"/>
              <a:gd name="T12" fmla="*/ 2147483647 w 263"/>
              <a:gd name="T13" fmla="*/ 2147483647 h 239"/>
              <a:gd name="T14" fmla="*/ 2147483647 w 263"/>
              <a:gd name="T15" fmla="*/ 2147483647 h 239"/>
              <a:gd name="T16" fmla="*/ 2147483647 w 263"/>
              <a:gd name="T17" fmla="*/ 2147483647 h 239"/>
              <a:gd name="T18" fmla="*/ 2147483647 w 263"/>
              <a:gd name="T19" fmla="*/ 2147483647 h 239"/>
              <a:gd name="T20" fmla="*/ 0 w 263"/>
              <a:gd name="T21" fmla="*/ 2147483647 h 2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
              <a:gd name="T34" fmla="*/ 0 h 239"/>
              <a:gd name="T35" fmla="*/ 263 w 263"/>
              <a:gd name="T36" fmla="*/ 239 h 2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 h="239">
                <a:moveTo>
                  <a:pt x="0" y="148"/>
                </a:moveTo>
                <a:lnTo>
                  <a:pt x="15" y="90"/>
                </a:lnTo>
                <a:lnTo>
                  <a:pt x="90" y="59"/>
                </a:lnTo>
                <a:lnTo>
                  <a:pt x="135" y="0"/>
                </a:lnTo>
                <a:lnTo>
                  <a:pt x="226" y="30"/>
                </a:lnTo>
                <a:lnTo>
                  <a:pt x="208" y="84"/>
                </a:lnTo>
                <a:lnTo>
                  <a:pt x="263" y="165"/>
                </a:lnTo>
                <a:lnTo>
                  <a:pt x="216" y="224"/>
                </a:lnTo>
                <a:lnTo>
                  <a:pt x="132" y="239"/>
                </a:lnTo>
                <a:lnTo>
                  <a:pt x="45" y="196"/>
                </a:lnTo>
                <a:lnTo>
                  <a:pt x="0" y="148"/>
                </a:lnTo>
                <a:close/>
              </a:path>
            </a:pathLst>
          </a:custGeom>
          <a:solidFill>
            <a:schemeClr val="accent4">
              <a:lumMod val="60000"/>
              <a:lumOff val="40000"/>
            </a:schemeClr>
          </a:solidFill>
          <a:ln w="9525">
            <a:solidFill>
              <a:srgbClr val="000000"/>
            </a:solidFill>
            <a:round/>
            <a:headEnd/>
            <a:tailEnd/>
          </a:ln>
        </p:spPr>
        <p:txBody>
          <a:bodyPr/>
          <a:lstStyle/>
          <a:p>
            <a:endParaRPr lang="en-US" sz="600" b="1" dirty="0">
              <a:latin typeface="Arial Narrow" pitchFamily="34" charset="0"/>
            </a:endParaRPr>
          </a:p>
          <a:p>
            <a:endParaRPr lang="en-US" sz="200" b="1" dirty="0">
              <a:latin typeface="Arial Narrow" pitchFamily="34" charset="0"/>
            </a:endParaRPr>
          </a:p>
          <a:p>
            <a:endParaRPr lang="en-US" sz="200" b="1" dirty="0">
              <a:latin typeface="Arial Narrow" pitchFamily="34" charset="0"/>
            </a:endParaRPr>
          </a:p>
          <a:p>
            <a:r>
              <a:rPr lang="en-US" sz="600" b="1" dirty="0">
                <a:latin typeface="Arial Narrow" pitchFamily="34" charset="0"/>
              </a:rPr>
              <a:t>Oldham</a:t>
            </a:r>
          </a:p>
        </p:txBody>
      </p:sp>
      <p:sp>
        <p:nvSpPr>
          <p:cNvPr id="3187" name="Freeform 101"/>
          <p:cNvSpPr>
            <a:spLocks/>
          </p:cNvSpPr>
          <p:nvPr/>
        </p:nvSpPr>
        <p:spPr bwMode="auto">
          <a:xfrm>
            <a:off x="7478714" y="2003426"/>
            <a:ext cx="401637" cy="550863"/>
          </a:xfrm>
          <a:custGeom>
            <a:avLst/>
            <a:gdLst>
              <a:gd name="T0" fmla="*/ 0 w 237"/>
              <a:gd name="T1" fmla="*/ 2147483647 h 329"/>
              <a:gd name="T2" fmla="*/ 2147483647 w 237"/>
              <a:gd name="T3" fmla="*/ 2147483647 h 329"/>
              <a:gd name="T4" fmla="*/ 2147483647 w 237"/>
              <a:gd name="T5" fmla="*/ 2147483647 h 329"/>
              <a:gd name="T6" fmla="*/ 2147483647 w 237"/>
              <a:gd name="T7" fmla="*/ 2147483647 h 329"/>
              <a:gd name="T8" fmla="*/ 2147483647 w 237"/>
              <a:gd name="T9" fmla="*/ 0 h 329"/>
              <a:gd name="T10" fmla="*/ 2147483647 w 237"/>
              <a:gd name="T11" fmla="*/ 2147483647 h 329"/>
              <a:gd name="T12" fmla="*/ 0 w 237"/>
              <a:gd name="T13" fmla="*/ 2147483647 h 329"/>
              <a:gd name="T14" fmla="*/ 0 60000 65536"/>
              <a:gd name="T15" fmla="*/ 0 60000 65536"/>
              <a:gd name="T16" fmla="*/ 0 60000 65536"/>
              <a:gd name="T17" fmla="*/ 0 60000 65536"/>
              <a:gd name="T18" fmla="*/ 0 60000 65536"/>
              <a:gd name="T19" fmla="*/ 0 60000 65536"/>
              <a:gd name="T20" fmla="*/ 0 60000 65536"/>
              <a:gd name="T21" fmla="*/ 0 w 237"/>
              <a:gd name="T22" fmla="*/ 0 h 329"/>
              <a:gd name="T23" fmla="*/ 237 w 237"/>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29">
                <a:moveTo>
                  <a:pt x="0" y="86"/>
                </a:moveTo>
                <a:lnTo>
                  <a:pt x="48" y="329"/>
                </a:lnTo>
                <a:lnTo>
                  <a:pt x="237" y="274"/>
                </a:lnTo>
                <a:lnTo>
                  <a:pt x="207" y="23"/>
                </a:lnTo>
                <a:lnTo>
                  <a:pt x="205" y="0"/>
                </a:lnTo>
                <a:lnTo>
                  <a:pt x="93" y="60"/>
                </a:lnTo>
                <a:lnTo>
                  <a:pt x="0" y="86"/>
                </a:lnTo>
                <a:close/>
              </a:path>
            </a:pathLst>
          </a:custGeom>
          <a:solidFill>
            <a:srgbClr val="CC3399"/>
          </a:solidFill>
          <a:ln w="9525">
            <a:solidFill>
              <a:srgbClr val="000000"/>
            </a:solidFill>
            <a:round/>
            <a:headEnd/>
            <a:tailEnd/>
          </a:ln>
        </p:spPr>
        <p:txBody>
          <a:bodyPr/>
          <a:lstStyle/>
          <a:p>
            <a:endParaRPr lang="en-US" dirty="0"/>
          </a:p>
        </p:txBody>
      </p:sp>
      <p:sp>
        <p:nvSpPr>
          <p:cNvPr id="3188" name="Freeform 102"/>
          <p:cNvSpPr>
            <a:spLocks/>
          </p:cNvSpPr>
          <p:nvPr/>
        </p:nvSpPr>
        <p:spPr bwMode="auto">
          <a:xfrm>
            <a:off x="8734426" y="4257676"/>
            <a:ext cx="669925" cy="720725"/>
          </a:xfrm>
          <a:custGeom>
            <a:avLst/>
            <a:gdLst>
              <a:gd name="T0" fmla="*/ 0 w 398"/>
              <a:gd name="T1" fmla="*/ 2147483647 h 430"/>
              <a:gd name="T2" fmla="*/ 2147483647 w 398"/>
              <a:gd name="T3" fmla="*/ 2147483647 h 430"/>
              <a:gd name="T4" fmla="*/ 2147483647 w 398"/>
              <a:gd name="T5" fmla="*/ 2147483647 h 430"/>
              <a:gd name="T6" fmla="*/ 2147483647 w 398"/>
              <a:gd name="T7" fmla="*/ 2147483647 h 430"/>
              <a:gd name="T8" fmla="*/ 2147483647 w 398"/>
              <a:gd name="T9" fmla="*/ 2147483647 h 430"/>
              <a:gd name="T10" fmla="*/ 2147483647 w 398"/>
              <a:gd name="T11" fmla="*/ 2147483647 h 430"/>
              <a:gd name="T12" fmla="*/ 2147483647 w 398"/>
              <a:gd name="T13" fmla="*/ 2147483647 h 430"/>
              <a:gd name="T14" fmla="*/ 2147483647 w 398"/>
              <a:gd name="T15" fmla="*/ 2147483647 h 430"/>
              <a:gd name="T16" fmla="*/ 2147483647 w 398"/>
              <a:gd name="T17" fmla="*/ 2147483647 h 430"/>
              <a:gd name="T18" fmla="*/ 2147483647 w 398"/>
              <a:gd name="T19" fmla="*/ 2147483647 h 430"/>
              <a:gd name="T20" fmla="*/ 2147483647 w 398"/>
              <a:gd name="T21" fmla="*/ 2147483647 h 430"/>
              <a:gd name="T22" fmla="*/ 2147483647 w 398"/>
              <a:gd name="T23" fmla="*/ 2147483647 h 430"/>
              <a:gd name="T24" fmla="*/ 2147483647 w 398"/>
              <a:gd name="T25" fmla="*/ 2147483647 h 430"/>
              <a:gd name="T26" fmla="*/ 2147483647 w 398"/>
              <a:gd name="T27" fmla="*/ 2147483647 h 430"/>
              <a:gd name="T28" fmla="*/ 2147483647 w 398"/>
              <a:gd name="T29" fmla="*/ 2147483647 h 430"/>
              <a:gd name="T30" fmla="*/ 2147483647 w 398"/>
              <a:gd name="T31" fmla="*/ 2147483647 h 430"/>
              <a:gd name="T32" fmla="*/ 2147483647 w 398"/>
              <a:gd name="T33" fmla="*/ 2147483647 h 430"/>
              <a:gd name="T34" fmla="*/ 2147483647 w 398"/>
              <a:gd name="T35" fmla="*/ 2147483647 h 430"/>
              <a:gd name="T36" fmla="*/ 2147483647 w 398"/>
              <a:gd name="T37" fmla="*/ 2147483647 h 430"/>
              <a:gd name="T38" fmla="*/ 2147483647 w 398"/>
              <a:gd name="T39" fmla="*/ 2147483647 h 430"/>
              <a:gd name="T40" fmla="*/ 2147483647 w 398"/>
              <a:gd name="T41" fmla="*/ 2147483647 h 430"/>
              <a:gd name="T42" fmla="*/ 2147483647 w 398"/>
              <a:gd name="T43" fmla="*/ 0 h 430"/>
              <a:gd name="T44" fmla="*/ 2147483647 w 398"/>
              <a:gd name="T45" fmla="*/ 2147483647 h 430"/>
              <a:gd name="T46" fmla="*/ 2147483647 w 398"/>
              <a:gd name="T47" fmla="*/ 2147483647 h 430"/>
              <a:gd name="T48" fmla="*/ 0 w 398"/>
              <a:gd name="T49" fmla="*/ 2147483647 h 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8"/>
              <a:gd name="T76" fmla="*/ 0 h 430"/>
              <a:gd name="T77" fmla="*/ 398 w 398"/>
              <a:gd name="T78" fmla="*/ 430 h 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8" h="430">
                <a:moveTo>
                  <a:pt x="0" y="115"/>
                </a:moveTo>
                <a:lnTo>
                  <a:pt x="17" y="183"/>
                </a:lnTo>
                <a:lnTo>
                  <a:pt x="40" y="200"/>
                </a:lnTo>
                <a:lnTo>
                  <a:pt x="47" y="157"/>
                </a:lnTo>
                <a:lnTo>
                  <a:pt x="83" y="148"/>
                </a:lnTo>
                <a:lnTo>
                  <a:pt x="85" y="126"/>
                </a:lnTo>
                <a:lnTo>
                  <a:pt x="157" y="151"/>
                </a:lnTo>
                <a:lnTo>
                  <a:pt x="150" y="178"/>
                </a:lnTo>
                <a:lnTo>
                  <a:pt x="161" y="201"/>
                </a:lnTo>
                <a:lnTo>
                  <a:pt x="240" y="244"/>
                </a:lnTo>
                <a:lnTo>
                  <a:pt x="234" y="299"/>
                </a:lnTo>
                <a:lnTo>
                  <a:pt x="278" y="335"/>
                </a:lnTo>
                <a:lnTo>
                  <a:pt x="272" y="397"/>
                </a:lnTo>
                <a:lnTo>
                  <a:pt x="304" y="430"/>
                </a:lnTo>
                <a:lnTo>
                  <a:pt x="363" y="400"/>
                </a:lnTo>
                <a:lnTo>
                  <a:pt x="363" y="310"/>
                </a:lnTo>
                <a:lnTo>
                  <a:pt x="398" y="229"/>
                </a:lnTo>
                <a:lnTo>
                  <a:pt x="357" y="207"/>
                </a:lnTo>
                <a:lnTo>
                  <a:pt x="339" y="172"/>
                </a:lnTo>
                <a:lnTo>
                  <a:pt x="307" y="193"/>
                </a:lnTo>
                <a:lnTo>
                  <a:pt x="290" y="31"/>
                </a:lnTo>
                <a:lnTo>
                  <a:pt x="229" y="0"/>
                </a:lnTo>
                <a:lnTo>
                  <a:pt x="118" y="97"/>
                </a:lnTo>
                <a:lnTo>
                  <a:pt x="50" y="73"/>
                </a:lnTo>
                <a:lnTo>
                  <a:pt x="0" y="115"/>
                </a:lnTo>
                <a:close/>
              </a:path>
            </a:pathLst>
          </a:custGeom>
          <a:gradFill rotWithShape="0">
            <a:gsLst>
              <a:gs pos="0">
                <a:srgbClr val="660066"/>
              </a:gs>
              <a:gs pos="100000">
                <a:srgbClr val="FFFFFF"/>
              </a:gs>
            </a:gsLst>
            <a:lin ang="5400000" scaled="1"/>
          </a:gradFill>
          <a:ln w="9525">
            <a:solidFill>
              <a:srgbClr val="000000"/>
            </a:solidFill>
            <a:round/>
            <a:headEnd/>
            <a:tailEnd/>
          </a:ln>
        </p:spPr>
        <p:txBody>
          <a:bodyPr/>
          <a:lstStyle/>
          <a:p>
            <a:endParaRPr lang="en-US" dirty="0"/>
          </a:p>
        </p:txBody>
      </p:sp>
      <p:sp>
        <p:nvSpPr>
          <p:cNvPr id="3189" name="Freeform 103"/>
          <p:cNvSpPr>
            <a:spLocks/>
          </p:cNvSpPr>
          <p:nvPr/>
        </p:nvSpPr>
        <p:spPr bwMode="auto">
          <a:xfrm>
            <a:off x="9720263" y="3717925"/>
            <a:ext cx="901700" cy="901700"/>
          </a:xfrm>
          <a:custGeom>
            <a:avLst/>
            <a:gdLst>
              <a:gd name="T0" fmla="*/ 0 w 536"/>
              <a:gd name="T1" fmla="*/ 2147483647 h 539"/>
              <a:gd name="T2" fmla="*/ 2147483647 w 536"/>
              <a:gd name="T3" fmla="*/ 2147483647 h 539"/>
              <a:gd name="T4" fmla="*/ 2147483647 w 536"/>
              <a:gd name="T5" fmla="*/ 2147483647 h 539"/>
              <a:gd name="T6" fmla="*/ 2147483647 w 536"/>
              <a:gd name="T7" fmla="*/ 2147483647 h 539"/>
              <a:gd name="T8" fmla="*/ 2147483647 w 536"/>
              <a:gd name="T9" fmla="*/ 2147483647 h 539"/>
              <a:gd name="T10" fmla="*/ 2147483647 w 536"/>
              <a:gd name="T11" fmla="*/ 2147483647 h 539"/>
              <a:gd name="T12" fmla="*/ 2147483647 w 536"/>
              <a:gd name="T13" fmla="*/ 2147483647 h 539"/>
              <a:gd name="T14" fmla="*/ 2147483647 w 536"/>
              <a:gd name="T15" fmla="*/ 2147483647 h 539"/>
              <a:gd name="T16" fmla="*/ 2147483647 w 536"/>
              <a:gd name="T17" fmla="*/ 2147483647 h 539"/>
              <a:gd name="T18" fmla="*/ 2147483647 w 536"/>
              <a:gd name="T19" fmla="*/ 2147483647 h 539"/>
              <a:gd name="T20" fmla="*/ 2147483647 w 536"/>
              <a:gd name="T21" fmla="*/ 2147483647 h 539"/>
              <a:gd name="T22" fmla="*/ 2147483647 w 536"/>
              <a:gd name="T23" fmla="*/ 2147483647 h 539"/>
              <a:gd name="T24" fmla="*/ 2147483647 w 536"/>
              <a:gd name="T25" fmla="*/ 2147483647 h 539"/>
              <a:gd name="T26" fmla="*/ 2147483647 w 536"/>
              <a:gd name="T27" fmla="*/ 2147483647 h 539"/>
              <a:gd name="T28" fmla="*/ 2147483647 w 536"/>
              <a:gd name="T29" fmla="*/ 2147483647 h 539"/>
              <a:gd name="T30" fmla="*/ 2147483647 w 536"/>
              <a:gd name="T31" fmla="*/ 2147483647 h 539"/>
              <a:gd name="T32" fmla="*/ 2147483647 w 536"/>
              <a:gd name="T33" fmla="*/ 2147483647 h 539"/>
              <a:gd name="T34" fmla="*/ 2147483647 w 536"/>
              <a:gd name="T35" fmla="*/ 2147483647 h 539"/>
              <a:gd name="T36" fmla="*/ 2147483647 w 536"/>
              <a:gd name="T37" fmla="*/ 0 h 539"/>
              <a:gd name="T38" fmla="*/ 2147483647 w 536"/>
              <a:gd name="T39" fmla="*/ 2147483647 h 539"/>
              <a:gd name="T40" fmla="*/ 2147483647 w 536"/>
              <a:gd name="T41" fmla="*/ 2147483647 h 539"/>
              <a:gd name="T42" fmla="*/ 2147483647 w 536"/>
              <a:gd name="T43" fmla="*/ 2147483647 h 539"/>
              <a:gd name="T44" fmla="*/ 2147483647 w 536"/>
              <a:gd name="T45" fmla="*/ 2147483647 h 539"/>
              <a:gd name="T46" fmla="*/ 2147483647 w 536"/>
              <a:gd name="T47" fmla="*/ 2147483647 h 539"/>
              <a:gd name="T48" fmla="*/ 2147483647 w 536"/>
              <a:gd name="T49" fmla="*/ 2147483647 h 539"/>
              <a:gd name="T50" fmla="*/ 2147483647 w 536"/>
              <a:gd name="T51" fmla="*/ 2147483647 h 539"/>
              <a:gd name="T52" fmla="*/ 2147483647 w 536"/>
              <a:gd name="T53" fmla="*/ 2147483647 h 539"/>
              <a:gd name="T54" fmla="*/ 2147483647 w 536"/>
              <a:gd name="T55" fmla="*/ 2147483647 h 539"/>
              <a:gd name="T56" fmla="*/ 2147483647 w 536"/>
              <a:gd name="T57" fmla="*/ 2147483647 h 539"/>
              <a:gd name="T58" fmla="*/ 0 w 536"/>
              <a:gd name="T59" fmla="*/ 2147483647 h 5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6"/>
              <a:gd name="T91" fmla="*/ 0 h 539"/>
              <a:gd name="T92" fmla="*/ 536 w 536"/>
              <a:gd name="T93" fmla="*/ 539 h 5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6" h="539">
                <a:moveTo>
                  <a:pt x="0" y="469"/>
                </a:moveTo>
                <a:lnTo>
                  <a:pt x="19" y="455"/>
                </a:lnTo>
                <a:lnTo>
                  <a:pt x="42" y="435"/>
                </a:lnTo>
                <a:lnTo>
                  <a:pt x="61" y="382"/>
                </a:lnTo>
                <a:lnTo>
                  <a:pt x="52" y="368"/>
                </a:lnTo>
                <a:lnTo>
                  <a:pt x="76" y="346"/>
                </a:lnTo>
                <a:lnTo>
                  <a:pt x="98" y="286"/>
                </a:lnTo>
                <a:lnTo>
                  <a:pt x="93" y="246"/>
                </a:lnTo>
                <a:lnTo>
                  <a:pt x="76" y="234"/>
                </a:lnTo>
                <a:lnTo>
                  <a:pt x="87" y="105"/>
                </a:lnTo>
                <a:lnTo>
                  <a:pt x="78" y="71"/>
                </a:lnTo>
                <a:lnTo>
                  <a:pt x="105" y="56"/>
                </a:lnTo>
                <a:lnTo>
                  <a:pt x="141" y="52"/>
                </a:lnTo>
                <a:lnTo>
                  <a:pt x="184" y="77"/>
                </a:lnTo>
                <a:lnTo>
                  <a:pt x="224" y="71"/>
                </a:lnTo>
                <a:lnTo>
                  <a:pt x="230" y="55"/>
                </a:lnTo>
                <a:lnTo>
                  <a:pt x="230" y="46"/>
                </a:lnTo>
                <a:lnTo>
                  <a:pt x="212" y="38"/>
                </a:lnTo>
                <a:lnTo>
                  <a:pt x="281" y="0"/>
                </a:lnTo>
                <a:lnTo>
                  <a:pt x="298" y="55"/>
                </a:lnTo>
                <a:lnTo>
                  <a:pt x="353" y="111"/>
                </a:lnTo>
                <a:lnTo>
                  <a:pt x="385" y="91"/>
                </a:lnTo>
                <a:lnTo>
                  <a:pt x="426" y="180"/>
                </a:lnTo>
                <a:lnTo>
                  <a:pt x="536" y="186"/>
                </a:lnTo>
                <a:lnTo>
                  <a:pt x="314" y="424"/>
                </a:lnTo>
                <a:lnTo>
                  <a:pt x="267" y="467"/>
                </a:lnTo>
                <a:lnTo>
                  <a:pt x="132" y="539"/>
                </a:lnTo>
                <a:lnTo>
                  <a:pt x="81" y="496"/>
                </a:lnTo>
                <a:lnTo>
                  <a:pt x="29" y="505"/>
                </a:lnTo>
                <a:lnTo>
                  <a:pt x="0" y="469"/>
                </a:lnTo>
                <a:close/>
              </a:path>
            </a:pathLst>
          </a:custGeom>
          <a:solidFill>
            <a:srgbClr val="FF0066"/>
          </a:solidFill>
          <a:ln w="9525">
            <a:solidFill>
              <a:srgbClr val="000000"/>
            </a:solidFill>
            <a:round/>
            <a:headEnd/>
            <a:tailEnd/>
          </a:ln>
        </p:spPr>
        <p:txBody>
          <a:bodyPr/>
          <a:lstStyle/>
          <a:p>
            <a:endParaRPr lang="en-US" dirty="0"/>
          </a:p>
        </p:txBody>
      </p:sp>
      <p:sp>
        <p:nvSpPr>
          <p:cNvPr id="3190" name="Freeform 104"/>
          <p:cNvSpPr>
            <a:spLocks/>
          </p:cNvSpPr>
          <p:nvPr/>
        </p:nvSpPr>
        <p:spPr bwMode="auto">
          <a:xfrm>
            <a:off x="8134350" y="3503613"/>
            <a:ext cx="463550" cy="336550"/>
          </a:xfrm>
          <a:custGeom>
            <a:avLst/>
            <a:gdLst>
              <a:gd name="T0" fmla="*/ 0 w 277"/>
              <a:gd name="T1" fmla="*/ 2147483647 h 198"/>
              <a:gd name="T2" fmla="*/ 2147483647 w 277"/>
              <a:gd name="T3" fmla="*/ 2147483647 h 198"/>
              <a:gd name="T4" fmla="*/ 2147483647 w 277"/>
              <a:gd name="T5" fmla="*/ 2147483647 h 198"/>
              <a:gd name="T6" fmla="*/ 2147483647 w 277"/>
              <a:gd name="T7" fmla="*/ 2147483647 h 198"/>
              <a:gd name="T8" fmla="*/ 2147483647 w 277"/>
              <a:gd name="T9" fmla="*/ 2147483647 h 198"/>
              <a:gd name="T10" fmla="*/ 2147483647 w 277"/>
              <a:gd name="T11" fmla="*/ 2147483647 h 198"/>
              <a:gd name="T12" fmla="*/ 2147483647 w 277"/>
              <a:gd name="T13" fmla="*/ 2147483647 h 198"/>
              <a:gd name="T14" fmla="*/ 2147483647 w 277"/>
              <a:gd name="T15" fmla="*/ 2147483647 h 198"/>
              <a:gd name="T16" fmla="*/ 2147483647 w 277"/>
              <a:gd name="T17" fmla="*/ 2147483647 h 198"/>
              <a:gd name="T18" fmla="*/ 2147483647 w 277"/>
              <a:gd name="T19" fmla="*/ 2147483647 h 198"/>
              <a:gd name="T20" fmla="*/ 2147483647 w 277"/>
              <a:gd name="T21" fmla="*/ 2147483647 h 198"/>
              <a:gd name="T22" fmla="*/ 2147483647 w 277"/>
              <a:gd name="T23" fmla="*/ 2147483647 h 198"/>
              <a:gd name="T24" fmla="*/ 2147483647 w 277"/>
              <a:gd name="T25" fmla="*/ 2147483647 h 198"/>
              <a:gd name="T26" fmla="*/ 2147483647 w 277"/>
              <a:gd name="T27" fmla="*/ 0 h 198"/>
              <a:gd name="T28" fmla="*/ 2147483647 w 277"/>
              <a:gd name="T29" fmla="*/ 2147483647 h 198"/>
              <a:gd name="T30" fmla="*/ 0 w 277"/>
              <a:gd name="T31" fmla="*/ 2147483647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198"/>
              <a:gd name="T50" fmla="*/ 277 w 277"/>
              <a:gd name="T51" fmla="*/ 198 h 1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198">
                <a:moveTo>
                  <a:pt x="0" y="67"/>
                </a:moveTo>
                <a:lnTo>
                  <a:pt x="4" y="97"/>
                </a:lnTo>
                <a:lnTo>
                  <a:pt x="38" y="77"/>
                </a:lnTo>
                <a:lnTo>
                  <a:pt x="47" y="118"/>
                </a:lnTo>
                <a:lnTo>
                  <a:pt x="79" y="152"/>
                </a:lnTo>
                <a:lnTo>
                  <a:pt x="189" y="167"/>
                </a:lnTo>
                <a:lnTo>
                  <a:pt x="201" y="177"/>
                </a:lnTo>
                <a:lnTo>
                  <a:pt x="209" y="195"/>
                </a:lnTo>
                <a:lnTo>
                  <a:pt x="229" y="198"/>
                </a:lnTo>
                <a:lnTo>
                  <a:pt x="277" y="89"/>
                </a:lnTo>
                <a:lnTo>
                  <a:pt x="162" y="19"/>
                </a:lnTo>
                <a:lnTo>
                  <a:pt x="80" y="30"/>
                </a:lnTo>
                <a:lnTo>
                  <a:pt x="66" y="2"/>
                </a:lnTo>
                <a:lnTo>
                  <a:pt x="34" y="0"/>
                </a:lnTo>
                <a:lnTo>
                  <a:pt x="18" y="7"/>
                </a:lnTo>
                <a:lnTo>
                  <a:pt x="0" y="67"/>
                </a:lnTo>
                <a:close/>
              </a:path>
            </a:pathLst>
          </a:custGeom>
          <a:solidFill>
            <a:srgbClr val="00B0F0"/>
          </a:solidFill>
          <a:ln w="9525">
            <a:solidFill>
              <a:srgbClr val="000000"/>
            </a:solidFill>
            <a:round/>
            <a:headEnd/>
            <a:tailEnd/>
          </a:ln>
        </p:spPr>
        <p:txBody>
          <a:bodyPr/>
          <a:lstStyle/>
          <a:p>
            <a:endParaRPr lang="en-US" dirty="0"/>
          </a:p>
        </p:txBody>
      </p:sp>
      <p:sp>
        <p:nvSpPr>
          <p:cNvPr id="3191" name="Freeform 106"/>
          <p:cNvSpPr>
            <a:spLocks/>
          </p:cNvSpPr>
          <p:nvPr/>
        </p:nvSpPr>
        <p:spPr bwMode="auto">
          <a:xfrm>
            <a:off x="7899400" y="2412999"/>
            <a:ext cx="331788" cy="315912"/>
          </a:xfrm>
          <a:custGeom>
            <a:avLst/>
            <a:gdLst>
              <a:gd name="T0" fmla="*/ 0 w 196"/>
              <a:gd name="T1" fmla="*/ 2147483647 h 172"/>
              <a:gd name="T2" fmla="*/ 2147483647 w 196"/>
              <a:gd name="T3" fmla="*/ 2147483647 h 172"/>
              <a:gd name="T4" fmla="*/ 2147483647 w 196"/>
              <a:gd name="T5" fmla="*/ 2147483647 h 172"/>
              <a:gd name="T6" fmla="*/ 2147483647 w 196"/>
              <a:gd name="T7" fmla="*/ 2147483647 h 172"/>
              <a:gd name="T8" fmla="*/ 2147483647 w 196"/>
              <a:gd name="T9" fmla="*/ 2147483647 h 172"/>
              <a:gd name="T10" fmla="*/ 2147483647 w 196"/>
              <a:gd name="T11" fmla="*/ 2147483647 h 172"/>
              <a:gd name="T12" fmla="*/ 2147483647 w 196"/>
              <a:gd name="T13" fmla="*/ 2147483647 h 172"/>
              <a:gd name="T14" fmla="*/ 2147483647 w 196"/>
              <a:gd name="T15" fmla="*/ 2147483647 h 172"/>
              <a:gd name="T16" fmla="*/ 2147483647 w 196"/>
              <a:gd name="T17" fmla="*/ 2147483647 h 172"/>
              <a:gd name="T18" fmla="*/ 2147483647 w 196"/>
              <a:gd name="T19" fmla="*/ 2147483647 h 172"/>
              <a:gd name="T20" fmla="*/ 2147483647 w 196"/>
              <a:gd name="T21" fmla="*/ 0 h 172"/>
              <a:gd name="T22" fmla="*/ 2147483647 w 196"/>
              <a:gd name="T23" fmla="*/ 2147483647 h 172"/>
              <a:gd name="T24" fmla="*/ 2147483647 w 196"/>
              <a:gd name="T25" fmla="*/ 2147483647 h 172"/>
              <a:gd name="T26" fmla="*/ 0 w 196"/>
              <a:gd name="T27" fmla="*/ 2147483647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172"/>
              <a:gd name="T44" fmla="*/ 196 w 196"/>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172">
                <a:moveTo>
                  <a:pt x="0" y="78"/>
                </a:moveTo>
                <a:lnTo>
                  <a:pt x="2" y="106"/>
                </a:lnTo>
                <a:lnTo>
                  <a:pt x="60" y="143"/>
                </a:lnTo>
                <a:lnTo>
                  <a:pt x="121" y="172"/>
                </a:lnTo>
                <a:lnTo>
                  <a:pt x="165" y="143"/>
                </a:lnTo>
                <a:lnTo>
                  <a:pt x="179" y="100"/>
                </a:lnTo>
                <a:lnTo>
                  <a:pt x="196" y="91"/>
                </a:lnTo>
                <a:lnTo>
                  <a:pt x="176" y="71"/>
                </a:lnTo>
                <a:lnTo>
                  <a:pt x="165" y="8"/>
                </a:lnTo>
                <a:lnTo>
                  <a:pt x="135" y="6"/>
                </a:lnTo>
                <a:lnTo>
                  <a:pt x="80" y="0"/>
                </a:lnTo>
                <a:lnTo>
                  <a:pt x="45" y="47"/>
                </a:lnTo>
                <a:lnTo>
                  <a:pt x="19" y="54"/>
                </a:lnTo>
                <a:lnTo>
                  <a:pt x="0" y="78"/>
                </a:lnTo>
                <a:close/>
              </a:path>
            </a:pathLst>
          </a:custGeom>
          <a:solidFill>
            <a:srgbClr val="00B0F0"/>
          </a:solidFill>
          <a:ln w="9525">
            <a:solidFill>
              <a:srgbClr val="000000"/>
            </a:solidFill>
            <a:round/>
            <a:headEnd/>
            <a:tailEnd/>
          </a:ln>
        </p:spPr>
        <p:txBody>
          <a:bodyPr/>
          <a:lstStyle/>
          <a:p>
            <a:endParaRPr lang="en-US" dirty="0"/>
          </a:p>
        </p:txBody>
      </p:sp>
      <p:sp>
        <p:nvSpPr>
          <p:cNvPr id="3192" name="Freeform 107"/>
          <p:cNvSpPr>
            <a:spLocks/>
          </p:cNvSpPr>
          <p:nvPr/>
        </p:nvSpPr>
        <p:spPr bwMode="auto">
          <a:xfrm>
            <a:off x="7573964" y="4165600"/>
            <a:ext cx="439737" cy="623888"/>
          </a:xfrm>
          <a:custGeom>
            <a:avLst/>
            <a:gdLst>
              <a:gd name="T0" fmla="*/ 0 w 259"/>
              <a:gd name="T1" fmla="*/ 2147483647 h 372"/>
              <a:gd name="T2" fmla="*/ 2147483647 w 259"/>
              <a:gd name="T3" fmla="*/ 2147483647 h 372"/>
              <a:gd name="T4" fmla="*/ 2147483647 w 259"/>
              <a:gd name="T5" fmla="*/ 2147483647 h 372"/>
              <a:gd name="T6" fmla="*/ 2147483647 w 259"/>
              <a:gd name="T7" fmla="*/ 2147483647 h 372"/>
              <a:gd name="T8" fmla="*/ 2147483647 w 259"/>
              <a:gd name="T9" fmla="*/ 2147483647 h 372"/>
              <a:gd name="T10" fmla="*/ 2147483647 w 259"/>
              <a:gd name="T11" fmla="*/ 0 h 372"/>
              <a:gd name="T12" fmla="*/ 2147483647 w 259"/>
              <a:gd name="T13" fmla="*/ 2147483647 h 372"/>
              <a:gd name="T14" fmla="*/ 2147483647 w 259"/>
              <a:gd name="T15" fmla="*/ 2147483647 h 372"/>
              <a:gd name="T16" fmla="*/ 2147483647 w 259"/>
              <a:gd name="T17" fmla="*/ 2147483647 h 372"/>
              <a:gd name="T18" fmla="*/ 2147483647 w 259"/>
              <a:gd name="T19" fmla="*/ 2147483647 h 372"/>
              <a:gd name="T20" fmla="*/ 2147483647 w 259"/>
              <a:gd name="T21" fmla="*/ 2147483647 h 372"/>
              <a:gd name="T22" fmla="*/ 2147483647 w 259"/>
              <a:gd name="T23" fmla="*/ 2147483647 h 372"/>
              <a:gd name="T24" fmla="*/ 0 w 259"/>
              <a:gd name="T25" fmla="*/ 2147483647 h 3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9"/>
              <a:gd name="T40" fmla="*/ 0 h 372"/>
              <a:gd name="T41" fmla="*/ 259 w 259"/>
              <a:gd name="T42" fmla="*/ 372 h 3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9" h="372">
                <a:moveTo>
                  <a:pt x="0" y="196"/>
                </a:moveTo>
                <a:lnTo>
                  <a:pt x="27" y="62"/>
                </a:lnTo>
                <a:lnTo>
                  <a:pt x="32" y="53"/>
                </a:lnTo>
                <a:lnTo>
                  <a:pt x="57" y="69"/>
                </a:lnTo>
                <a:lnTo>
                  <a:pt x="100" y="20"/>
                </a:lnTo>
                <a:lnTo>
                  <a:pt x="102" y="0"/>
                </a:lnTo>
                <a:lnTo>
                  <a:pt x="204" y="5"/>
                </a:lnTo>
                <a:lnTo>
                  <a:pt x="236" y="135"/>
                </a:lnTo>
                <a:lnTo>
                  <a:pt x="259" y="151"/>
                </a:lnTo>
                <a:lnTo>
                  <a:pt x="257" y="196"/>
                </a:lnTo>
                <a:lnTo>
                  <a:pt x="200" y="245"/>
                </a:lnTo>
                <a:lnTo>
                  <a:pt x="161" y="372"/>
                </a:lnTo>
                <a:lnTo>
                  <a:pt x="0" y="196"/>
                </a:lnTo>
                <a:close/>
              </a:path>
            </a:pathLst>
          </a:custGeom>
          <a:solidFill>
            <a:srgbClr val="FFCC99"/>
          </a:solidFill>
          <a:ln w="9525">
            <a:solidFill>
              <a:srgbClr val="000000"/>
            </a:solidFill>
            <a:round/>
            <a:headEnd/>
            <a:tailEnd/>
          </a:ln>
        </p:spPr>
        <p:txBody>
          <a:bodyPr/>
          <a:lstStyle/>
          <a:p>
            <a:endParaRPr lang="en-US" dirty="0"/>
          </a:p>
        </p:txBody>
      </p:sp>
      <p:sp>
        <p:nvSpPr>
          <p:cNvPr id="3193" name="Freeform 108"/>
          <p:cNvSpPr>
            <a:spLocks/>
          </p:cNvSpPr>
          <p:nvPr/>
        </p:nvSpPr>
        <p:spPr bwMode="auto">
          <a:xfrm>
            <a:off x="8604251" y="2722564"/>
            <a:ext cx="479425" cy="619125"/>
          </a:xfrm>
          <a:custGeom>
            <a:avLst/>
            <a:gdLst>
              <a:gd name="T0" fmla="*/ 0 w 284"/>
              <a:gd name="T1" fmla="*/ 2147483647 h 374"/>
              <a:gd name="T2" fmla="*/ 2147483647 w 284"/>
              <a:gd name="T3" fmla="*/ 2147483647 h 374"/>
              <a:gd name="T4" fmla="*/ 2147483647 w 284"/>
              <a:gd name="T5" fmla="*/ 2147483647 h 374"/>
              <a:gd name="T6" fmla="*/ 2147483647 w 284"/>
              <a:gd name="T7" fmla="*/ 2147483647 h 374"/>
              <a:gd name="T8" fmla="*/ 2147483647 w 284"/>
              <a:gd name="T9" fmla="*/ 2147483647 h 374"/>
              <a:gd name="T10" fmla="*/ 2147483647 w 284"/>
              <a:gd name="T11" fmla="*/ 2147483647 h 374"/>
              <a:gd name="T12" fmla="*/ 2147483647 w 284"/>
              <a:gd name="T13" fmla="*/ 2147483647 h 374"/>
              <a:gd name="T14" fmla="*/ 2147483647 w 284"/>
              <a:gd name="T15" fmla="*/ 2147483647 h 374"/>
              <a:gd name="T16" fmla="*/ 2147483647 w 284"/>
              <a:gd name="T17" fmla="*/ 2147483647 h 374"/>
              <a:gd name="T18" fmla="*/ 2147483647 w 284"/>
              <a:gd name="T19" fmla="*/ 2147483647 h 374"/>
              <a:gd name="T20" fmla="*/ 2147483647 w 284"/>
              <a:gd name="T21" fmla="*/ 2147483647 h 374"/>
              <a:gd name="T22" fmla="*/ 2147483647 w 284"/>
              <a:gd name="T23" fmla="*/ 2147483647 h 374"/>
              <a:gd name="T24" fmla="*/ 2147483647 w 284"/>
              <a:gd name="T25" fmla="*/ 2147483647 h 374"/>
              <a:gd name="T26" fmla="*/ 2147483647 w 284"/>
              <a:gd name="T27" fmla="*/ 2147483647 h 374"/>
              <a:gd name="T28" fmla="*/ 2147483647 w 284"/>
              <a:gd name="T29" fmla="*/ 2147483647 h 374"/>
              <a:gd name="T30" fmla="*/ 2147483647 w 284"/>
              <a:gd name="T31" fmla="*/ 2147483647 h 374"/>
              <a:gd name="T32" fmla="*/ 2147483647 w 284"/>
              <a:gd name="T33" fmla="*/ 2147483647 h 374"/>
              <a:gd name="T34" fmla="*/ 2147483647 w 284"/>
              <a:gd name="T35" fmla="*/ 2147483647 h 374"/>
              <a:gd name="T36" fmla="*/ 2147483647 w 284"/>
              <a:gd name="T37" fmla="*/ 2147483647 h 374"/>
              <a:gd name="T38" fmla="*/ 2147483647 w 284"/>
              <a:gd name="T39" fmla="*/ 2147483647 h 374"/>
              <a:gd name="T40" fmla="*/ 2147483647 w 284"/>
              <a:gd name="T41" fmla="*/ 0 h 374"/>
              <a:gd name="T42" fmla="*/ 2147483647 w 284"/>
              <a:gd name="T43" fmla="*/ 2147483647 h 374"/>
              <a:gd name="T44" fmla="*/ 2147483647 w 284"/>
              <a:gd name="T45" fmla="*/ 2147483647 h 374"/>
              <a:gd name="T46" fmla="*/ 2147483647 w 284"/>
              <a:gd name="T47" fmla="*/ 2147483647 h 374"/>
              <a:gd name="T48" fmla="*/ 2147483647 w 284"/>
              <a:gd name="T49" fmla="*/ 2147483647 h 374"/>
              <a:gd name="T50" fmla="*/ 0 w 284"/>
              <a:gd name="T51" fmla="*/ 2147483647 h 3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4"/>
              <a:gd name="T79" fmla="*/ 0 h 374"/>
              <a:gd name="T80" fmla="*/ 284 w 284"/>
              <a:gd name="T81" fmla="*/ 374 h 3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4" h="374">
                <a:moveTo>
                  <a:pt x="0" y="203"/>
                </a:moveTo>
                <a:lnTo>
                  <a:pt x="20" y="215"/>
                </a:lnTo>
                <a:lnTo>
                  <a:pt x="9" y="258"/>
                </a:lnTo>
                <a:lnTo>
                  <a:pt x="52" y="257"/>
                </a:lnTo>
                <a:lnTo>
                  <a:pt x="94" y="319"/>
                </a:lnTo>
                <a:lnTo>
                  <a:pt x="104" y="298"/>
                </a:lnTo>
                <a:lnTo>
                  <a:pt x="101" y="335"/>
                </a:lnTo>
                <a:lnTo>
                  <a:pt x="132" y="374"/>
                </a:lnTo>
                <a:lnTo>
                  <a:pt x="147" y="343"/>
                </a:lnTo>
                <a:lnTo>
                  <a:pt x="227" y="309"/>
                </a:lnTo>
                <a:lnTo>
                  <a:pt x="284" y="245"/>
                </a:lnTo>
                <a:lnTo>
                  <a:pt x="267" y="233"/>
                </a:lnTo>
                <a:lnTo>
                  <a:pt x="268" y="186"/>
                </a:lnTo>
                <a:lnTo>
                  <a:pt x="240" y="174"/>
                </a:lnTo>
                <a:lnTo>
                  <a:pt x="231" y="147"/>
                </a:lnTo>
                <a:lnTo>
                  <a:pt x="207" y="131"/>
                </a:lnTo>
                <a:lnTo>
                  <a:pt x="202" y="86"/>
                </a:lnTo>
                <a:lnTo>
                  <a:pt x="187" y="80"/>
                </a:lnTo>
                <a:lnTo>
                  <a:pt x="178" y="34"/>
                </a:lnTo>
                <a:lnTo>
                  <a:pt x="138" y="9"/>
                </a:lnTo>
                <a:lnTo>
                  <a:pt x="91" y="0"/>
                </a:lnTo>
                <a:lnTo>
                  <a:pt x="104" y="33"/>
                </a:lnTo>
                <a:lnTo>
                  <a:pt x="70" y="141"/>
                </a:lnTo>
                <a:lnTo>
                  <a:pt x="42" y="149"/>
                </a:lnTo>
                <a:lnTo>
                  <a:pt x="44" y="172"/>
                </a:lnTo>
                <a:lnTo>
                  <a:pt x="0" y="203"/>
                </a:lnTo>
                <a:close/>
              </a:path>
            </a:pathLst>
          </a:custGeom>
          <a:solidFill>
            <a:srgbClr val="00B0F0"/>
          </a:solidFill>
          <a:ln w="9525">
            <a:solidFill>
              <a:schemeClr val="tx1"/>
            </a:solidFill>
            <a:round/>
            <a:headEnd/>
            <a:tailEnd/>
          </a:ln>
        </p:spPr>
        <p:txBody>
          <a:bodyPr/>
          <a:lstStyle/>
          <a:p>
            <a:endParaRPr lang="en-US" dirty="0"/>
          </a:p>
        </p:txBody>
      </p:sp>
      <p:sp>
        <p:nvSpPr>
          <p:cNvPr id="3194" name="Freeform 109"/>
          <p:cNvSpPr>
            <a:spLocks/>
          </p:cNvSpPr>
          <p:nvPr/>
        </p:nvSpPr>
        <p:spPr bwMode="auto">
          <a:xfrm>
            <a:off x="6661151" y="4806950"/>
            <a:ext cx="506413" cy="522288"/>
          </a:xfrm>
          <a:custGeom>
            <a:avLst/>
            <a:gdLst>
              <a:gd name="T0" fmla="*/ 0 w 302"/>
              <a:gd name="T1" fmla="*/ 2147483647 h 315"/>
              <a:gd name="T2" fmla="*/ 2147483647 w 302"/>
              <a:gd name="T3" fmla="*/ 2147483647 h 315"/>
              <a:gd name="T4" fmla="*/ 2147483647 w 302"/>
              <a:gd name="T5" fmla="*/ 2147483647 h 315"/>
              <a:gd name="T6" fmla="*/ 2147483647 w 302"/>
              <a:gd name="T7" fmla="*/ 0 h 315"/>
              <a:gd name="T8" fmla="*/ 2147483647 w 302"/>
              <a:gd name="T9" fmla="*/ 2147483647 h 315"/>
              <a:gd name="T10" fmla="*/ 2147483647 w 302"/>
              <a:gd name="T11" fmla="*/ 2147483647 h 315"/>
              <a:gd name="T12" fmla="*/ 2147483647 w 302"/>
              <a:gd name="T13" fmla="*/ 2147483647 h 315"/>
              <a:gd name="T14" fmla="*/ 2147483647 w 302"/>
              <a:gd name="T15" fmla="*/ 2147483647 h 315"/>
              <a:gd name="T16" fmla="*/ 2147483647 w 302"/>
              <a:gd name="T17" fmla="*/ 2147483647 h 315"/>
              <a:gd name="T18" fmla="*/ 2147483647 w 302"/>
              <a:gd name="T19" fmla="*/ 2147483647 h 315"/>
              <a:gd name="T20" fmla="*/ 2147483647 w 302"/>
              <a:gd name="T21" fmla="*/ 2147483647 h 315"/>
              <a:gd name="T22" fmla="*/ 2147483647 w 302"/>
              <a:gd name="T23" fmla="*/ 2147483647 h 315"/>
              <a:gd name="T24" fmla="*/ 2147483647 w 302"/>
              <a:gd name="T25" fmla="*/ 2147483647 h 315"/>
              <a:gd name="T26" fmla="*/ 0 w 302"/>
              <a:gd name="T27" fmla="*/ 2147483647 h 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2"/>
              <a:gd name="T43" fmla="*/ 0 h 315"/>
              <a:gd name="T44" fmla="*/ 302 w 302"/>
              <a:gd name="T45" fmla="*/ 315 h 3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2" h="315">
                <a:moveTo>
                  <a:pt x="0" y="236"/>
                </a:moveTo>
                <a:lnTo>
                  <a:pt x="13" y="220"/>
                </a:lnTo>
                <a:lnTo>
                  <a:pt x="22" y="177"/>
                </a:lnTo>
                <a:lnTo>
                  <a:pt x="139" y="0"/>
                </a:lnTo>
                <a:lnTo>
                  <a:pt x="231" y="100"/>
                </a:lnTo>
                <a:lnTo>
                  <a:pt x="269" y="93"/>
                </a:lnTo>
                <a:lnTo>
                  <a:pt x="302" y="147"/>
                </a:lnTo>
                <a:lnTo>
                  <a:pt x="257" y="193"/>
                </a:lnTo>
                <a:lnTo>
                  <a:pt x="232" y="186"/>
                </a:lnTo>
                <a:lnTo>
                  <a:pt x="147" y="281"/>
                </a:lnTo>
                <a:lnTo>
                  <a:pt x="113" y="315"/>
                </a:lnTo>
                <a:lnTo>
                  <a:pt x="42" y="248"/>
                </a:lnTo>
                <a:lnTo>
                  <a:pt x="29" y="293"/>
                </a:lnTo>
                <a:lnTo>
                  <a:pt x="0" y="236"/>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195" name="Freeform 111"/>
          <p:cNvSpPr>
            <a:spLocks/>
          </p:cNvSpPr>
          <p:nvPr/>
        </p:nvSpPr>
        <p:spPr bwMode="auto">
          <a:xfrm>
            <a:off x="6378575" y="2874963"/>
            <a:ext cx="604838" cy="519112"/>
          </a:xfrm>
          <a:custGeom>
            <a:avLst/>
            <a:gdLst>
              <a:gd name="T0" fmla="*/ 0 w 357"/>
              <a:gd name="T1" fmla="*/ 2147483647 h 307"/>
              <a:gd name="T2" fmla="*/ 2147483647 w 357"/>
              <a:gd name="T3" fmla="*/ 2147483647 h 307"/>
              <a:gd name="T4" fmla="*/ 2147483647 w 357"/>
              <a:gd name="T5" fmla="*/ 2147483647 h 307"/>
              <a:gd name="T6" fmla="*/ 2147483647 w 357"/>
              <a:gd name="T7" fmla="*/ 2147483647 h 307"/>
              <a:gd name="T8" fmla="*/ 2147483647 w 357"/>
              <a:gd name="T9" fmla="*/ 2147483647 h 307"/>
              <a:gd name="T10" fmla="*/ 2147483647 w 357"/>
              <a:gd name="T11" fmla="*/ 2147483647 h 307"/>
              <a:gd name="T12" fmla="*/ 2147483647 w 357"/>
              <a:gd name="T13" fmla="*/ 2147483647 h 307"/>
              <a:gd name="T14" fmla="*/ 2147483647 w 357"/>
              <a:gd name="T15" fmla="*/ 2147483647 h 307"/>
              <a:gd name="T16" fmla="*/ 2147483647 w 357"/>
              <a:gd name="T17" fmla="*/ 2147483647 h 307"/>
              <a:gd name="T18" fmla="*/ 2147483647 w 357"/>
              <a:gd name="T19" fmla="*/ 2147483647 h 307"/>
              <a:gd name="T20" fmla="*/ 2147483647 w 357"/>
              <a:gd name="T21" fmla="*/ 2147483647 h 307"/>
              <a:gd name="T22" fmla="*/ 2147483647 w 357"/>
              <a:gd name="T23" fmla="*/ 2147483647 h 307"/>
              <a:gd name="T24" fmla="*/ 2147483647 w 357"/>
              <a:gd name="T25" fmla="*/ 0 h 307"/>
              <a:gd name="T26" fmla="*/ 2147483647 w 357"/>
              <a:gd name="T27" fmla="*/ 2147483647 h 307"/>
              <a:gd name="T28" fmla="*/ 0 w 357"/>
              <a:gd name="T29" fmla="*/ 2147483647 h 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7"/>
              <a:gd name="T46" fmla="*/ 0 h 307"/>
              <a:gd name="T47" fmla="*/ 357 w 357"/>
              <a:gd name="T48" fmla="*/ 307 h 3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7" h="307">
                <a:moveTo>
                  <a:pt x="0" y="74"/>
                </a:moveTo>
                <a:lnTo>
                  <a:pt x="36" y="100"/>
                </a:lnTo>
                <a:lnTo>
                  <a:pt x="36" y="204"/>
                </a:lnTo>
                <a:lnTo>
                  <a:pt x="59" y="229"/>
                </a:lnTo>
                <a:lnTo>
                  <a:pt x="128" y="239"/>
                </a:lnTo>
                <a:lnTo>
                  <a:pt x="265" y="307"/>
                </a:lnTo>
                <a:lnTo>
                  <a:pt x="291" y="281"/>
                </a:lnTo>
                <a:lnTo>
                  <a:pt x="297" y="218"/>
                </a:lnTo>
                <a:lnTo>
                  <a:pt x="316" y="206"/>
                </a:lnTo>
                <a:lnTo>
                  <a:pt x="316" y="95"/>
                </a:lnTo>
                <a:lnTo>
                  <a:pt x="357" y="27"/>
                </a:lnTo>
                <a:lnTo>
                  <a:pt x="331" y="18"/>
                </a:lnTo>
                <a:lnTo>
                  <a:pt x="131" y="0"/>
                </a:lnTo>
                <a:lnTo>
                  <a:pt x="84" y="59"/>
                </a:lnTo>
                <a:lnTo>
                  <a:pt x="0" y="74"/>
                </a:lnTo>
                <a:close/>
              </a:path>
            </a:pathLst>
          </a:custGeom>
          <a:solidFill>
            <a:schemeClr val="accent4">
              <a:lumMod val="60000"/>
              <a:lumOff val="40000"/>
            </a:schemeClr>
          </a:solidFill>
          <a:ln w="9525">
            <a:solidFill>
              <a:srgbClr val="000000"/>
            </a:solidFill>
            <a:round/>
            <a:headEnd/>
            <a:tailEnd/>
          </a:ln>
        </p:spPr>
        <p:txBody>
          <a:bodyPr/>
          <a:lstStyle/>
          <a:p>
            <a:endParaRPr lang="en-US" dirty="0"/>
          </a:p>
        </p:txBody>
      </p:sp>
      <p:sp>
        <p:nvSpPr>
          <p:cNvPr id="3196" name="Freeform 112"/>
          <p:cNvSpPr>
            <a:spLocks/>
          </p:cNvSpPr>
          <p:nvPr/>
        </p:nvSpPr>
        <p:spPr bwMode="auto">
          <a:xfrm>
            <a:off x="4830763" y="5262563"/>
            <a:ext cx="469900" cy="417512"/>
          </a:xfrm>
          <a:custGeom>
            <a:avLst/>
            <a:gdLst>
              <a:gd name="T0" fmla="*/ 0 w 278"/>
              <a:gd name="T1" fmla="*/ 2147483647 h 247"/>
              <a:gd name="T2" fmla="*/ 2147483647 w 278"/>
              <a:gd name="T3" fmla="*/ 2147483647 h 247"/>
              <a:gd name="T4" fmla="*/ 2147483647 w 278"/>
              <a:gd name="T5" fmla="*/ 2147483647 h 247"/>
              <a:gd name="T6" fmla="*/ 2147483647 w 278"/>
              <a:gd name="T7" fmla="*/ 0 h 247"/>
              <a:gd name="T8" fmla="*/ 2147483647 w 278"/>
              <a:gd name="T9" fmla="*/ 2147483647 h 247"/>
              <a:gd name="T10" fmla="*/ 2147483647 w 278"/>
              <a:gd name="T11" fmla="*/ 2147483647 h 247"/>
              <a:gd name="T12" fmla="*/ 2147483647 w 278"/>
              <a:gd name="T13" fmla="*/ 2147483647 h 247"/>
              <a:gd name="T14" fmla="*/ 2147483647 w 278"/>
              <a:gd name="T15" fmla="*/ 2147483647 h 247"/>
              <a:gd name="T16" fmla="*/ 2147483647 w 278"/>
              <a:gd name="T17" fmla="*/ 2147483647 h 247"/>
              <a:gd name="T18" fmla="*/ 2147483647 w 278"/>
              <a:gd name="T19" fmla="*/ 2147483647 h 247"/>
              <a:gd name="T20" fmla="*/ 2147483647 w 278"/>
              <a:gd name="T21" fmla="*/ 2147483647 h 247"/>
              <a:gd name="T22" fmla="*/ 2147483647 w 278"/>
              <a:gd name="T23" fmla="*/ 2147483647 h 247"/>
              <a:gd name="T24" fmla="*/ 2147483647 w 278"/>
              <a:gd name="T25" fmla="*/ 2147483647 h 247"/>
              <a:gd name="T26" fmla="*/ 0 w 278"/>
              <a:gd name="T27" fmla="*/ 2147483647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
              <a:gd name="T43" fmla="*/ 0 h 247"/>
              <a:gd name="T44" fmla="*/ 278 w 278"/>
              <a:gd name="T45" fmla="*/ 247 h 2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8" h="247">
                <a:moveTo>
                  <a:pt x="0" y="232"/>
                </a:moveTo>
                <a:lnTo>
                  <a:pt x="15" y="116"/>
                </a:lnTo>
                <a:lnTo>
                  <a:pt x="71" y="22"/>
                </a:lnTo>
                <a:lnTo>
                  <a:pt x="114" y="0"/>
                </a:lnTo>
                <a:lnTo>
                  <a:pt x="143" y="52"/>
                </a:lnTo>
                <a:lnTo>
                  <a:pt x="260" y="67"/>
                </a:lnTo>
                <a:lnTo>
                  <a:pt x="260" y="103"/>
                </a:lnTo>
                <a:lnTo>
                  <a:pt x="249" y="189"/>
                </a:lnTo>
                <a:lnTo>
                  <a:pt x="262" y="181"/>
                </a:lnTo>
                <a:lnTo>
                  <a:pt x="278" y="228"/>
                </a:lnTo>
                <a:lnTo>
                  <a:pt x="221" y="222"/>
                </a:lnTo>
                <a:lnTo>
                  <a:pt x="150" y="247"/>
                </a:lnTo>
                <a:lnTo>
                  <a:pt x="122" y="227"/>
                </a:lnTo>
                <a:lnTo>
                  <a:pt x="0" y="232"/>
                </a:lnTo>
                <a:close/>
              </a:path>
            </a:pathLst>
          </a:custGeom>
          <a:gradFill rotWithShape="0">
            <a:gsLst>
              <a:gs pos="0">
                <a:srgbClr val="CCFFCC"/>
              </a:gs>
              <a:gs pos="100000">
                <a:srgbClr val="364336"/>
              </a:gs>
            </a:gsLst>
            <a:lin ang="5400000" scaled="1"/>
          </a:gradFill>
          <a:ln w="9525">
            <a:solidFill>
              <a:srgbClr val="000000"/>
            </a:solidFill>
            <a:round/>
            <a:headEnd/>
            <a:tailEnd/>
          </a:ln>
        </p:spPr>
        <p:txBody>
          <a:bodyPr/>
          <a:lstStyle/>
          <a:p>
            <a:endParaRPr lang="en-US" dirty="0"/>
          </a:p>
        </p:txBody>
      </p:sp>
      <p:sp>
        <p:nvSpPr>
          <p:cNvPr id="3197" name="Freeform 113"/>
          <p:cNvSpPr>
            <a:spLocks/>
          </p:cNvSpPr>
          <p:nvPr/>
        </p:nvSpPr>
        <p:spPr bwMode="auto">
          <a:xfrm>
            <a:off x="6330951" y="3214688"/>
            <a:ext cx="493713" cy="330200"/>
          </a:xfrm>
          <a:custGeom>
            <a:avLst/>
            <a:gdLst>
              <a:gd name="T0" fmla="*/ 0 w 294"/>
              <a:gd name="T1" fmla="*/ 2147483647 h 195"/>
              <a:gd name="T2" fmla="*/ 2147483647 w 294"/>
              <a:gd name="T3" fmla="*/ 2147483647 h 195"/>
              <a:gd name="T4" fmla="*/ 2147483647 w 294"/>
              <a:gd name="T5" fmla="*/ 2147483647 h 195"/>
              <a:gd name="T6" fmla="*/ 2147483647 w 294"/>
              <a:gd name="T7" fmla="*/ 2147483647 h 195"/>
              <a:gd name="T8" fmla="*/ 2147483647 w 294"/>
              <a:gd name="T9" fmla="*/ 0 h 195"/>
              <a:gd name="T10" fmla="*/ 2147483647 w 294"/>
              <a:gd name="T11" fmla="*/ 2147483647 h 195"/>
              <a:gd name="T12" fmla="*/ 2147483647 w 294"/>
              <a:gd name="T13" fmla="*/ 2147483647 h 195"/>
              <a:gd name="T14" fmla="*/ 2147483647 w 294"/>
              <a:gd name="T15" fmla="*/ 2147483647 h 195"/>
              <a:gd name="T16" fmla="*/ 2147483647 w 294"/>
              <a:gd name="T17" fmla="*/ 2147483647 h 195"/>
              <a:gd name="T18" fmla="*/ 2147483647 w 294"/>
              <a:gd name="T19" fmla="*/ 2147483647 h 195"/>
              <a:gd name="T20" fmla="*/ 2147483647 w 294"/>
              <a:gd name="T21" fmla="*/ 2147483647 h 195"/>
              <a:gd name="T22" fmla="*/ 2147483647 w 294"/>
              <a:gd name="T23" fmla="*/ 2147483647 h 195"/>
              <a:gd name="T24" fmla="*/ 0 w 294"/>
              <a:gd name="T25" fmla="*/ 2147483647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4"/>
              <a:gd name="T40" fmla="*/ 0 h 195"/>
              <a:gd name="T41" fmla="*/ 294 w 294"/>
              <a:gd name="T42" fmla="*/ 195 h 1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4" h="195">
                <a:moveTo>
                  <a:pt x="0" y="111"/>
                </a:moveTo>
                <a:lnTo>
                  <a:pt x="26" y="46"/>
                </a:lnTo>
                <a:lnTo>
                  <a:pt x="54" y="43"/>
                </a:lnTo>
                <a:lnTo>
                  <a:pt x="59" y="23"/>
                </a:lnTo>
                <a:lnTo>
                  <a:pt x="65" y="0"/>
                </a:lnTo>
                <a:lnTo>
                  <a:pt x="88" y="25"/>
                </a:lnTo>
                <a:lnTo>
                  <a:pt x="157" y="35"/>
                </a:lnTo>
                <a:lnTo>
                  <a:pt x="294" y="103"/>
                </a:lnTo>
                <a:lnTo>
                  <a:pt x="264" y="139"/>
                </a:lnTo>
                <a:lnTo>
                  <a:pt x="238" y="147"/>
                </a:lnTo>
                <a:lnTo>
                  <a:pt x="237" y="165"/>
                </a:lnTo>
                <a:lnTo>
                  <a:pt x="82" y="195"/>
                </a:lnTo>
                <a:lnTo>
                  <a:pt x="0" y="111"/>
                </a:lnTo>
                <a:close/>
              </a:path>
            </a:pathLst>
          </a:custGeom>
          <a:solidFill>
            <a:schemeClr val="accent4">
              <a:lumMod val="60000"/>
              <a:lumOff val="40000"/>
            </a:schemeClr>
          </a:solidFill>
          <a:ln w="9525">
            <a:solidFill>
              <a:srgbClr val="000000"/>
            </a:solidFill>
            <a:round/>
            <a:headEnd/>
            <a:tailEnd/>
          </a:ln>
        </p:spPr>
        <p:txBody>
          <a:bodyPr/>
          <a:lstStyle/>
          <a:p>
            <a:endParaRPr lang="en-US" dirty="0"/>
          </a:p>
        </p:txBody>
      </p:sp>
      <p:sp>
        <p:nvSpPr>
          <p:cNvPr id="3198" name="Freeform 114"/>
          <p:cNvSpPr>
            <a:spLocks/>
          </p:cNvSpPr>
          <p:nvPr/>
        </p:nvSpPr>
        <p:spPr bwMode="auto">
          <a:xfrm>
            <a:off x="6216651" y="4289425"/>
            <a:ext cx="663575" cy="482600"/>
          </a:xfrm>
          <a:custGeom>
            <a:avLst/>
            <a:gdLst>
              <a:gd name="T0" fmla="*/ 0 w 394"/>
              <a:gd name="T1" fmla="*/ 2147483647 h 289"/>
              <a:gd name="T2" fmla="*/ 2147483647 w 394"/>
              <a:gd name="T3" fmla="*/ 2147483647 h 289"/>
              <a:gd name="T4" fmla="*/ 2147483647 w 394"/>
              <a:gd name="T5" fmla="*/ 2147483647 h 289"/>
              <a:gd name="T6" fmla="*/ 2147483647 w 394"/>
              <a:gd name="T7" fmla="*/ 2147483647 h 289"/>
              <a:gd name="T8" fmla="*/ 2147483647 w 394"/>
              <a:gd name="T9" fmla="*/ 2147483647 h 289"/>
              <a:gd name="T10" fmla="*/ 2147483647 w 394"/>
              <a:gd name="T11" fmla="*/ 2147483647 h 289"/>
              <a:gd name="T12" fmla="*/ 2147483647 w 394"/>
              <a:gd name="T13" fmla="*/ 2147483647 h 289"/>
              <a:gd name="T14" fmla="*/ 2147483647 w 394"/>
              <a:gd name="T15" fmla="*/ 2147483647 h 289"/>
              <a:gd name="T16" fmla="*/ 2147483647 w 394"/>
              <a:gd name="T17" fmla="*/ 2147483647 h 289"/>
              <a:gd name="T18" fmla="*/ 2147483647 w 394"/>
              <a:gd name="T19" fmla="*/ 2147483647 h 289"/>
              <a:gd name="T20" fmla="*/ 2147483647 w 394"/>
              <a:gd name="T21" fmla="*/ 2147483647 h 289"/>
              <a:gd name="T22" fmla="*/ 2147483647 w 394"/>
              <a:gd name="T23" fmla="*/ 2147483647 h 289"/>
              <a:gd name="T24" fmla="*/ 2147483647 w 394"/>
              <a:gd name="T25" fmla="*/ 2147483647 h 289"/>
              <a:gd name="T26" fmla="*/ 2147483647 w 394"/>
              <a:gd name="T27" fmla="*/ 2147483647 h 289"/>
              <a:gd name="T28" fmla="*/ 2147483647 w 394"/>
              <a:gd name="T29" fmla="*/ 2147483647 h 289"/>
              <a:gd name="T30" fmla="*/ 2147483647 w 394"/>
              <a:gd name="T31" fmla="*/ 2147483647 h 289"/>
              <a:gd name="T32" fmla="*/ 2147483647 w 394"/>
              <a:gd name="T33" fmla="*/ 2147483647 h 289"/>
              <a:gd name="T34" fmla="*/ 2147483647 w 394"/>
              <a:gd name="T35" fmla="*/ 0 h 289"/>
              <a:gd name="T36" fmla="*/ 2147483647 w 394"/>
              <a:gd name="T37" fmla="*/ 2147483647 h 289"/>
              <a:gd name="T38" fmla="*/ 0 w 394"/>
              <a:gd name="T39" fmla="*/ 2147483647 h 2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4"/>
              <a:gd name="T61" fmla="*/ 0 h 289"/>
              <a:gd name="T62" fmla="*/ 394 w 394"/>
              <a:gd name="T63" fmla="*/ 289 h 2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4" h="289">
                <a:moveTo>
                  <a:pt x="0" y="12"/>
                </a:moveTo>
                <a:lnTo>
                  <a:pt x="7" y="48"/>
                </a:lnTo>
                <a:lnTo>
                  <a:pt x="100" y="118"/>
                </a:lnTo>
                <a:lnTo>
                  <a:pt x="138" y="194"/>
                </a:lnTo>
                <a:lnTo>
                  <a:pt x="136" y="249"/>
                </a:lnTo>
                <a:lnTo>
                  <a:pt x="182" y="289"/>
                </a:lnTo>
                <a:lnTo>
                  <a:pt x="226" y="260"/>
                </a:lnTo>
                <a:lnTo>
                  <a:pt x="224" y="235"/>
                </a:lnTo>
                <a:lnTo>
                  <a:pt x="271" y="229"/>
                </a:lnTo>
                <a:lnTo>
                  <a:pt x="288" y="201"/>
                </a:lnTo>
                <a:lnTo>
                  <a:pt x="307" y="210"/>
                </a:lnTo>
                <a:lnTo>
                  <a:pt x="346" y="105"/>
                </a:lnTo>
                <a:lnTo>
                  <a:pt x="394" y="37"/>
                </a:lnTo>
                <a:lnTo>
                  <a:pt x="340" y="20"/>
                </a:lnTo>
                <a:lnTo>
                  <a:pt x="328" y="28"/>
                </a:lnTo>
                <a:lnTo>
                  <a:pt x="294" y="20"/>
                </a:lnTo>
                <a:lnTo>
                  <a:pt x="249" y="42"/>
                </a:lnTo>
                <a:lnTo>
                  <a:pt x="180" y="0"/>
                </a:lnTo>
                <a:lnTo>
                  <a:pt x="106" y="3"/>
                </a:lnTo>
                <a:lnTo>
                  <a:pt x="0" y="12"/>
                </a:lnTo>
                <a:close/>
              </a:path>
            </a:pathLst>
          </a:custGeom>
          <a:solidFill>
            <a:srgbClr val="D88100"/>
          </a:solidFill>
          <a:ln w="9525">
            <a:solidFill>
              <a:srgbClr val="000000"/>
            </a:solidFill>
            <a:round/>
            <a:headEnd/>
            <a:tailEnd/>
          </a:ln>
        </p:spPr>
        <p:txBody>
          <a:bodyPr/>
          <a:lstStyle/>
          <a:p>
            <a:endParaRPr lang="en-US" dirty="0"/>
          </a:p>
        </p:txBody>
      </p:sp>
      <p:sp>
        <p:nvSpPr>
          <p:cNvPr id="3199" name="Freeform 115"/>
          <p:cNvSpPr>
            <a:spLocks/>
          </p:cNvSpPr>
          <p:nvPr/>
        </p:nvSpPr>
        <p:spPr bwMode="auto">
          <a:xfrm>
            <a:off x="4149724" y="4987926"/>
            <a:ext cx="336429" cy="669925"/>
          </a:xfrm>
          <a:custGeom>
            <a:avLst/>
            <a:gdLst>
              <a:gd name="T0" fmla="*/ 0 w 196"/>
              <a:gd name="T1" fmla="*/ 2147483647 h 402"/>
              <a:gd name="T2" fmla="*/ 2147483647 w 196"/>
              <a:gd name="T3" fmla="*/ 2147483647 h 402"/>
              <a:gd name="T4" fmla="*/ 2147483647 w 196"/>
              <a:gd name="T5" fmla="*/ 2147483647 h 402"/>
              <a:gd name="T6" fmla="*/ 2147483647 w 196"/>
              <a:gd name="T7" fmla="*/ 0 h 402"/>
              <a:gd name="T8" fmla="*/ 2147483647 w 196"/>
              <a:gd name="T9" fmla="*/ 2147483647 h 402"/>
              <a:gd name="T10" fmla="*/ 2147483647 w 196"/>
              <a:gd name="T11" fmla="*/ 2147483647 h 402"/>
              <a:gd name="T12" fmla="*/ 0 w 196"/>
              <a:gd name="T13" fmla="*/ 2147483647 h 402"/>
              <a:gd name="T14" fmla="*/ 0 60000 65536"/>
              <a:gd name="T15" fmla="*/ 0 60000 65536"/>
              <a:gd name="T16" fmla="*/ 0 60000 65536"/>
              <a:gd name="T17" fmla="*/ 0 60000 65536"/>
              <a:gd name="T18" fmla="*/ 0 60000 65536"/>
              <a:gd name="T19" fmla="*/ 0 60000 65536"/>
              <a:gd name="T20" fmla="*/ 0 60000 65536"/>
              <a:gd name="T21" fmla="*/ 0 w 196"/>
              <a:gd name="T22" fmla="*/ 0 h 402"/>
              <a:gd name="T23" fmla="*/ 196 w 196"/>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402">
                <a:moveTo>
                  <a:pt x="0" y="402"/>
                </a:moveTo>
                <a:lnTo>
                  <a:pt x="44" y="22"/>
                </a:lnTo>
                <a:lnTo>
                  <a:pt x="134" y="21"/>
                </a:lnTo>
                <a:lnTo>
                  <a:pt x="196" y="0"/>
                </a:lnTo>
                <a:lnTo>
                  <a:pt x="185" y="397"/>
                </a:lnTo>
                <a:lnTo>
                  <a:pt x="154" y="398"/>
                </a:lnTo>
                <a:lnTo>
                  <a:pt x="0" y="402"/>
                </a:lnTo>
                <a:close/>
              </a:path>
            </a:pathLst>
          </a:custGeom>
          <a:solidFill>
            <a:srgbClr val="99CC00"/>
          </a:solidFill>
          <a:ln w="9525">
            <a:solidFill>
              <a:srgbClr val="000000"/>
            </a:solidFill>
            <a:round/>
            <a:headEnd/>
            <a:tailEnd/>
          </a:ln>
        </p:spPr>
        <p:txBody>
          <a:bodyPr/>
          <a:lstStyle/>
          <a:p>
            <a:endParaRPr lang="en-US" dirty="0"/>
          </a:p>
        </p:txBody>
      </p:sp>
      <p:sp>
        <p:nvSpPr>
          <p:cNvPr id="3200" name="Freeform 116"/>
          <p:cNvSpPr>
            <a:spLocks/>
          </p:cNvSpPr>
          <p:nvPr/>
        </p:nvSpPr>
        <p:spPr bwMode="auto">
          <a:xfrm>
            <a:off x="3139907" y="5067835"/>
            <a:ext cx="593725" cy="581025"/>
          </a:xfrm>
          <a:custGeom>
            <a:avLst/>
            <a:gdLst>
              <a:gd name="T0" fmla="*/ 0 w 352"/>
              <a:gd name="T1" fmla="*/ 2147483647 h 346"/>
              <a:gd name="T2" fmla="*/ 2147483647 w 352"/>
              <a:gd name="T3" fmla="*/ 2147483647 h 346"/>
              <a:gd name="T4" fmla="*/ 2147483647 w 352"/>
              <a:gd name="T5" fmla="*/ 2147483647 h 346"/>
              <a:gd name="T6" fmla="*/ 2147483647 w 352"/>
              <a:gd name="T7" fmla="*/ 2147483647 h 346"/>
              <a:gd name="T8" fmla="*/ 2147483647 w 352"/>
              <a:gd name="T9" fmla="*/ 2147483647 h 346"/>
              <a:gd name="T10" fmla="*/ 2147483647 w 352"/>
              <a:gd name="T11" fmla="*/ 2147483647 h 346"/>
              <a:gd name="T12" fmla="*/ 2147483647 w 352"/>
              <a:gd name="T13" fmla="*/ 2147483647 h 346"/>
              <a:gd name="T14" fmla="*/ 2147483647 w 352"/>
              <a:gd name="T15" fmla="*/ 0 h 346"/>
              <a:gd name="T16" fmla="*/ 2147483647 w 352"/>
              <a:gd name="T17" fmla="*/ 2147483647 h 346"/>
              <a:gd name="T18" fmla="*/ 2147483647 w 352"/>
              <a:gd name="T19" fmla="*/ 2147483647 h 346"/>
              <a:gd name="T20" fmla="*/ 0 w 352"/>
              <a:gd name="T21" fmla="*/ 2147483647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346"/>
              <a:gd name="T35" fmla="*/ 352 w 352"/>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346">
                <a:moveTo>
                  <a:pt x="0" y="131"/>
                </a:moveTo>
                <a:lnTo>
                  <a:pt x="33" y="250"/>
                </a:lnTo>
                <a:lnTo>
                  <a:pt x="63" y="313"/>
                </a:lnTo>
                <a:lnTo>
                  <a:pt x="217" y="326"/>
                </a:lnTo>
                <a:lnTo>
                  <a:pt x="229" y="345"/>
                </a:lnTo>
                <a:lnTo>
                  <a:pt x="339" y="346"/>
                </a:lnTo>
                <a:lnTo>
                  <a:pt x="352" y="36"/>
                </a:lnTo>
                <a:lnTo>
                  <a:pt x="308" y="0"/>
                </a:lnTo>
                <a:lnTo>
                  <a:pt x="244" y="55"/>
                </a:lnTo>
                <a:lnTo>
                  <a:pt x="204" y="55"/>
                </a:lnTo>
                <a:lnTo>
                  <a:pt x="0" y="131"/>
                </a:lnTo>
                <a:close/>
              </a:path>
            </a:pathLst>
          </a:custGeom>
          <a:solidFill>
            <a:srgbClr val="99CC00"/>
          </a:solidFill>
          <a:ln w="9525">
            <a:solidFill>
              <a:srgbClr val="000000"/>
            </a:solidFill>
            <a:round/>
            <a:headEnd/>
            <a:tailEnd/>
          </a:ln>
        </p:spPr>
        <p:txBody>
          <a:bodyPr/>
          <a:lstStyle/>
          <a:p>
            <a:endParaRPr lang="en-US" dirty="0"/>
          </a:p>
        </p:txBody>
      </p:sp>
      <p:sp>
        <p:nvSpPr>
          <p:cNvPr id="3201" name="Freeform 117"/>
          <p:cNvSpPr>
            <a:spLocks/>
          </p:cNvSpPr>
          <p:nvPr/>
        </p:nvSpPr>
        <p:spPr bwMode="auto">
          <a:xfrm>
            <a:off x="6392069" y="2242252"/>
            <a:ext cx="334963" cy="403225"/>
          </a:xfrm>
          <a:custGeom>
            <a:avLst/>
            <a:gdLst>
              <a:gd name="T0" fmla="*/ 0 w 200"/>
              <a:gd name="T1" fmla="*/ 2147483647 h 239"/>
              <a:gd name="T2" fmla="*/ 2147483647 w 200"/>
              <a:gd name="T3" fmla="*/ 2147483647 h 239"/>
              <a:gd name="T4" fmla="*/ 2147483647 w 200"/>
              <a:gd name="T5" fmla="*/ 0 h 239"/>
              <a:gd name="T6" fmla="*/ 2147483647 w 200"/>
              <a:gd name="T7" fmla="*/ 2147483647 h 239"/>
              <a:gd name="T8" fmla="*/ 2147483647 w 200"/>
              <a:gd name="T9" fmla="*/ 2147483647 h 239"/>
              <a:gd name="T10" fmla="*/ 2147483647 w 200"/>
              <a:gd name="T11" fmla="*/ 2147483647 h 239"/>
              <a:gd name="T12" fmla="*/ 2147483647 w 200"/>
              <a:gd name="T13" fmla="*/ 2147483647 h 239"/>
              <a:gd name="T14" fmla="*/ 2147483647 w 200"/>
              <a:gd name="T15" fmla="*/ 2147483647 h 239"/>
              <a:gd name="T16" fmla="*/ 2147483647 w 200"/>
              <a:gd name="T17" fmla="*/ 2147483647 h 239"/>
              <a:gd name="T18" fmla="*/ 2147483647 w 200"/>
              <a:gd name="T19" fmla="*/ 2147483647 h 239"/>
              <a:gd name="T20" fmla="*/ 0 w 200"/>
              <a:gd name="T21" fmla="*/ 2147483647 h 2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239"/>
              <a:gd name="T35" fmla="*/ 200 w 200"/>
              <a:gd name="T36" fmla="*/ 239 h 2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239">
                <a:moveTo>
                  <a:pt x="0" y="55"/>
                </a:moveTo>
                <a:lnTo>
                  <a:pt x="16" y="17"/>
                </a:lnTo>
                <a:lnTo>
                  <a:pt x="82" y="0"/>
                </a:lnTo>
                <a:lnTo>
                  <a:pt x="172" y="167"/>
                </a:lnTo>
                <a:lnTo>
                  <a:pt x="200" y="160"/>
                </a:lnTo>
                <a:lnTo>
                  <a:pt x="133" y="229"/>
                </a:lnTo>
                <a:lnTo>
                  <a:pt x="97" y="239"/>
                </a:lnTo>
                <a:lnTo>
                  <a:pt x="6" y="209"/>
                </a:lnTo>
                <a:lnTo>
                  <a:pt x="20" y="183"/>
                </a:lnTo>
                <a:lnTo>
                  <a:pt x="15" y="150"/>
                </a:lnTo>
                <a:lnTo>
                  <a:pt x="0" y="55"/>
                </a:lnTo>
                <a:close/>
              </a:path>
            </a:pathLst>
          </a:custGeom>
          <a:solidFill>
            <a:schemeClr val="accent4">
              <a:lumMod val="60000"/>
              <a:lumOff val="40000"/>
            </a:schemeClr>
          </a:solidFill>
          <a:ln w="9525">
            <a:solidFill>
              <a:srgbClr val="000000"/>
            </a:solidFill>
            <a:round/>
            <a:headEnd/>
            <a:tailEnd/>
          </a:ln>
        </p:spPr>
        <p:txBody>
          <a:bodyPr/>
          <a:lstStyle/>
          <a:p>
            <a:endParaRPr lang="en-US" dirty="0"/>
          </a:p>
        </p:txBody>
      </p:sp>
      <p:sp>
        <p:nvSpPr>
          <p:cNvPr id="3202" name="Freeform 118"/>
          <p:cNvSpPr>
            <a:spLocks/>
          </p:cNvSpPr>
          <p:nvPr/>
        </p:nvSpPr>
        <p:spPr bwMode="auto">
          <a:xfrm>
            <a:off x="3133725" y="3608389"/>
            <a:ext cx="528638" cy="719137"/>
          </a:xfrm>
          <a:custGeom>
            <a:avLst/>
            <a:gdLst>
              <a:gd name="T0" fmla="*/ 0 w 315"/>
              <a:gd name="T1" fmla="*/ 2147483647 h 430"/>
              <a:gd name="T2" fmla="*/ 2147483647 w 315"/>
              <a:gd name="T3" fmla="*/ 2147483647 h 430"/>
              <a:gd name="T4" fmla="*/ 2147483647 w 315"/>
              <a:gd name="T5" fmla="*/ 2147483647 h 430"/>
              <a:gd name="T6" fmla="*/ 2147483647 w 315"/>
              <a:gd name="T7" fmla="*/ 2147483647 h 430"/>
              <a:gd name="T8" fmla="*/ 2147483647 w 315"/>
              <a:gd name="T9" fmla="*/ 2147483647 h 430"/>
              <a:gd name="T10" fmla="*/ 2147483647 w 315"/>
              <a:gd name="T11" fmla="*/ 2147483647 h 430"/>
              <a:gd name="T12" fmla="*/ 2147483647 w 315"/>
              <a:gd name="T13" fmla="*/ 2147483647 h 430"/>
              <a:gd name="T14" fmla="*/ 2147483647 w 315"/>
              <a:gd name="T15" fmla="*/ 2147483647 h 430"/>
              <a:gd name="T16" fmla="*/ 2147483647 w 315"/>
              <a:gd name="T17" fmla="*/ 2147483647 h 430"/>
              <a:gd name="T18" fmla="*/ 2147483647 w 315"/>
              <a:gd name="T19" fmla="*/ 2147483647 h 430"/>
              <a:gd name="T20" fmla="*/ 2147483647 w 315"/>
              <a:gd name="T21" fmla="*/ 2147483647 h 430"/>
              <a:gd name="T22" fmla="*/ 2147483647 w 315"/>
              <a:gd name="T23" fmla="*/ 0 h 430"/>
              <a:gd name="T24" fmla="*/ 2147483647 w 315"/>
              <a:gd name="T25" fmla="*/ 2147483647 h 430"/>
              <a:gd name="T26" fmla="*/ 2147483647 w 315"/>
              <a:gd name="T27" fmla="*/ 2147483647 h 430"/>
              <a:gd name="T28" fmla="*/ 2147483647 w 315"/>
              <a:gd name="T29" fmla="*/ 2147483647 h 430"/>
              <a:gd name="T30" fmla="*/ 0 w 315"/>
              <a:gd name="T31" fmla="*/ 2147483647 h 4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5"/>
              <a:gd name="T49" fmla="*/ 0 h 430"/>
              <a:gd name="T50" fmla="*/ 315 w 315"/>
              <a:gd name="T51" fmla="*/ 430 h 4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5" h="430">
                <a:moveTo>
                  <a:pt x="0" y="227"/>
                </a:moveTo>
                <a:lnTo>
                  <a:pt x="2" y="268"/>
                </a:lnTo>
                <a:lnTo>
                  <a:pt x="28" y="312"/>
                </a:lnTo>
                <a:lnTo>
                  <a:pt x="61" y="387"/>
                </a:lnTo>
                <a:lnTo>
                  <a:pt x="82" y="383"/>
                </a:lnTo>
                <a:lnTo>
                  <a:pt x="111" y="359"/>
                </a:lnTo>
                <a:lnTo>
                  <a:pt x="139" y="430"/>
                </a:lnTo>
                <a:lnTo>
                  <a:pt x="170" y="420"/>
                </a:lnTo>
                <a:lnTo>
                  <a:pt x="315" y="266"/>
                </a:lnTo>
                <a:lnTo>
                  <a:pt x="286" y="150"/>
                </a:lnTo>
                <a:lnTo>
                  <a:pt x="239" y="136"/>
                </a:lnTo>
                <a:lnTo>
                  <a:pt x="182" y="0"/>
                </a:lnTo>
                <a:lnTo>
                  <a:pt x="187" y="78"/>
                </a:lnTo>
                <a:lnTo>
                  <a:pt x="178" y="117"/>
                </a:lnTo>
                <a:lnTo>
                  <a:pt x="106" y="110"/>
                </a:lnTo>
                <a:lnTo>
                  <a:pt x="0" y="227"/>
                </a:lnTo>
                <a:close/>
              </a:path>
            </a:pathLst>
          </a:custGeom>
          <a:gradFill rotWithShape="0">
            <a:gsLst>
              <a:gs pos="0">
                <a:srgbClr val="8B0000"/>
              </a:gs>
              <a:gs pos="100000">
                <a:srgbClr val="B00000"/>
              </a:gs>
            </a:gsLst>
            <a:lin ang="18900000" scaled="1"/>
          </a:gradFill>
          <a:ln w="9525">
            <a:solidFill>
              <a:srgbClr val="000000"/>
            </a:solidFill>
            <a:round/>
            <a:headEnd/>
            <a:tailEnd/>
          </a:ln>
        </p:spPr>
        <p:txBody>
          <a:bodyPr/>
          <a:lstStyle/>
          <a:p>
            <a:endParaRPr lang="en-US" dirty="0"/>
          </a:p>
        </p:txBody>
      </p:sp>
      <p:sp>
        <p:nvSpPr>
          <p:cNvPr id="3203" name="Freeform 119"/>
          <p:cNvSpPr>
            <a:spLocks/>
          </p:cNvSpPr>
          <p:nvPr/>
        </p:nvSpPr>
        <p:spPr bwMode="auto">
          <a:xfrm>
            <a:off x="4938714" y="4772025"/>
            <a:ext cx="674687" cy="666750"/>
          </a:xfrm>
          <a:custGeom>
            <a:avLst/>
            <a:gdLst>
              <a:gd name="T0" fmla="*/ 0 w 400"/>
              <a:gd name="T1" fmla="*/ 2147483647 h 398"/>
              <a:gd name="T2" fmla="*/ 2147483647 w 400"/>
              <a:gd name="T3" fmla="*/ 2147483647 h 398"/>
              <a:gd name="T4" fmla="*/ 2147483647 w 400"/>
              <a:gd name="T5" fmla="*/ 0 h 398"/>
              <a:gd name="T6" fmla="*/ 2147483647 w 400"/>
              <a:gd name="T7" fmla="*/ 2147483647 h 398"/>
              <a:gd name="T8" fmla="*/ 2147483647 w 400"/>
              <a:gd name="T9" fmla="*/ 2147483647 h 398"/>
              <a:gd name="T10" fmla="*/ 2147483647 w 400"/>
              <a:gd name="T11" fmla="*/ 2147483647 h 398"/>
              <a:gd name="T12" fmla="*/ 2147483647 w 400"/>
              <a:gd name="T13" fmla="*/ 2147483647 h 398"/>
              <a:gd name="T14" fmla="*/ 2147483647 w 400"/>
              <a:gd name="T15" fmla="*/ 2147483647 h 398"/>
              <a:gd name="T16" fmla="*/ 2147483647 w 400"/>
              <a:gd name="T17" fmla="*/ 2147483647 h 398"/>
              <a:gd name="T18" fmla="*/ 2147483647 w 400"/>
              <a:gd name="T19" fmla="*/ 2147483647 h 398"/>
              <a:gd name="T20" fmla="*/ 2147483647 w 400"/>
              <a:gd name="T21" fmla="*/ 2147483647 h 398"/>
              <a:gd name="T22" fmla="*/ 2147483647 w 400"/>
              <a:gd name="T23" fmla="*/ 2147483647 h 398"/>
              <a:gd name="T24" fmla="*/ 2147483647 w 400"/>
              <a:gd name="T25" fmla="*/ 2147483647 h 398"/>
              <a:gd name="T26" fmla="*/ 2147483647 w 400"/>
              <a:gd name="T27" fmla="*/ 2147483647 h 398"/>
              <a:gd name="T28" fmla="*/ 2147483647 w 400"/>
              <a:gd name="T29" fmla="*/ 2147483647 h 398"/>
              <a:gd name="T30" fmla="*/ 0 w 400"/>
              <a:gd name="T31" fmla="*/ 2147483647 h 3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0"/>
              <a:gd name="T49" fmla="*/ 0 h 398"/>
              <a:gd name="T50" fmla="*/ 400 w 400"/>
              <a:gd name="T51" fmla="*/ 398 h 3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0" h="398">
                <a:moveTo>
                  <a:pt x="0" y="172"/>
                </a:moveTo>
                <a:lnTo>
                  <a:pt x="39" y="13"/>
                </a:lnTo>
                <a:lnTo>
                  <a:pt x="135" y="0"/>
                </a:lnTo>
                <a:lnTo>
                  <a:pt x="158" y="32"/>
                </a:lnTo>
                <a:lnTo>
                  <a:pt x="202" y="15"/>
                </a:lnTo>
                <a:lnTo>
                  <a:pt x="281" y="104"/>
                </a:lnTo>
                <a:lnTo>
                  <a:pt x="323" y="75"/>
                </a:lnTo>
                <a:lnTo>
                  <a:pt x="348" y="109"/>
                </a:lnTo>
                <a:lnTo>
                  <a:pt x="400" y="120"/>
                </a:lnTo>
                <a:lnTo>
                  <a:pt x="369" y="242"/>
                </a:lnTo>
                <a:lnTo>
                  <a:pt x="343" y="240"/>
                </a:lnTo>
                <a:lnTo>
                  <a:pt x="196" y="398"/>
                </a:lnTo>
                <a:lnTo>
                  <a:pt x="196" y="362"/>
                </a:lnTo>
                <a:lnTo>
                  <a:pt x="79" y="347"/>
                </a:lnTo>
                <a:lnTo>
                  <a:pt x="50" y="295"/>
                </a:lnTo>
                <a:lnTo>
                  <a:pt x="0" y="172"/>
                </a:lnTo>
                <a:close/>
              </a:path>
            </a:pathLst>
          </a:custGeom>
          <a:gradFill rotWithShape="0">
            <a:gsLst>
              <a:gs pos="0">
                <a:srgbClr val="CCFFCC"/>
              </a:gs>
              <a:gs pos="100000">
                <a:srgbClr val="5E765E"/>
              </a:gs>
            </a:gsLst>
            <a:lin ang="5400000" scaled="1"/>
          </a:gradFill>
          <a:ln w="9525">
            <a:solidFill>
              <a:srgbClr val="000000"/>
            </a:solidFill>
            <a:round/>
            <a:headEnd/>
            <a:tailEnd/>
          </a:ln>
        </p:spPr>
        <p:txBody>
          <a:bodyPr/>
          <a:lstStyle/>
          <a:p>
            <a:endParaRPr lang="en-US" dirty="0"/>
          </a:p>
        </p:txBody>
      </p:sp>
      <p:sp>
        <p:nvSpPr>
          <p:cNvPr id="3204" name="Freeform 120"/>
          <p:cNvSpPr>
            <a:spLocks/>
          </p:cNvSpPr>
          <p:nvPr/>
        </p:nvSpPr>
        <p:spPr bwMode="auto">
          <a:xfrm>
            <a:off x="6467475" y="3524250"/>
            <a:ext cx="471488" cy="533400"/>
          </a:xfrm>
          <a:custGeom>
            <a:avLst/>
            <a:gdLst>
              <a:gd name="T0" fmla="*/ 0 w 280"/>
              <a:gd name="T1" fmla="*/ 2147483647 h 275"/>
              <a:gd name="T2" fmla="*/ 2147483647 w 280"/>
              <a:gd name="T3" fmla="*/ 2147483647 h 275"/>
              <a:gd name="T4" fmla="*/ 2147483647 w 280"/>
              <a:gd name="T5" fmla="*/ 2147483647 h 275"/>
              <a:gd name="T6" fmla="*/ 2147483647 w 280"/>
              <a:gd name="T7" fmla="*/ 2147483647 h 275"/>
              <a:gd name="T8" fmla="*/ 2147483647 w 280"/>
              <a:gd name="T9" fmla="*/ 2147483647 h 275"/>
              <a:gd name="T10" fmla="*/ 2147483647 w 280"/>
              <a:gd name="T11" fmla="*/ 2147483647 h 275"/>
              <a:gd name="T12" fmla="*/ 2147483647 w 280"/>
              <a:gd name="T13" fmla="*/ 2147483647 h 275"/>
              <a:gd name="T14" fmla="*/ 2147483647 w 280"/>
              <a:gd name="T15" fmla="*/ 2147483647 h 275"/>
              <a:gd name="T16" fmla="*/ 2147483647 w 280"/>
              <a:gd name="T17" fmla="*/ 2147483647 h 275"/>
              <a:gd name="T18" fmla="*/ 2147483647 w 280"/>
              <a:gd name="T19" fmla="*/ 0 h 275"/>
              <a:gd name="T20" fmla="*/ 2147483647 w 280"/>
              <a:gd name="T21" fmla="*/ 2147483647 h 275"/>
              <a:gd name="T22" fmla="*/ 2147483647 w 280"/>
              <a:gd name="T23" fmla="*/ 2147483647 h 275"/>
              <a:gd name="T24" fmla="*/ 2147483647 w 280"/>
              <a:gd name="T25" fmla="*/ 2147483647 h 275"/>
              <a:gd name="T26" fmla="*/ 2147483647 w 280"/>
              <a:gd name="T27" fmla="*/ 2147483647 h 275"/>
              <a:gd name="T28" fmla="*/ 2147483647 w 280"/>
              <a:gd name="T29" fmla="*/ 2147483647 h 275"/>
              <a:gd name="T30" fmla="*/ 2147483647 w 280"/>
              <a:gd name="T31" fmla="*/ 2147483647 h 275"/>
              <a:gd name="T32" fmla="*/ 2147483647 w 280"/>
              <a:gd name="T33" fmla="*/ 2147483647 h 275"/>
              <a:gd name="T34" fmla="*/ 2147483647 w 280"/>
              <a:gd name="T35" fmla="*/ 2147483647 h 275"/>
              <a:gd name="T36" fmla="*/ 2147483647 w 280"/>
              <a:gd name="T37" fmla="*/ 2147483647 h 275"/>
              <a:gd name="T38" fmla="*/ 0 w 280"/>
              <a:gd name="T39" fmla="*/ 2147483647 h 2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0"/>
              <a:gd name="T61" fmla="*/ 0 h 275"/>
              <a:gd name="T62" fmla="*/ 280 w 280"/>
              <a:gd name="T63" fmla="*/ 275 h 2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0" h="275">
                <a:moveTo>
                  <a:pt x="0" y="185"/>
                </a:moveTo>
                <a:lnTo>
                  <a:pt x="14" y="149"/>
                </a:lnTo>
                <a:lnTo>
                  <a:pt x="32" y="155"/>
                </a:lnTo>
                <a:lnTo>
                  <a:pt x="30" y="123"/>
                </a:lnTo>
                <a:lnTo>
                  <a:pt x="99" y="62"/>
                </a:lnTo>
                <a:lnTo>
                  <a:pt x="97" y="39"/>
                </a:lnTo>
                <a:lnTo>
                  <a:pt x="123" y="68"/>
                </a:lnTo>
                <a:lnTo>
                  <a:pt x="140" y="14"/>
                </a:lnTo>
                <a:lnTo>
                  <a:pt x="169" y="19"/>
                </a:lnTo>
                <a:lnTo>
                  <a:pt x="197" y="0"/>
                </a:lnTo>
                <a:lnTo>
                  <a:pt x="214" y="22"/>
                </a:lnTo>
                <a:lnTo>
                  <a:pt x="264" y="32"/>
                </a:lnTo>
                <a:lnTo>
                  <a:pt x="280" y="42"/>
                </a:lnTo>
                <a:lnTo>
                  <a:pt x="269" y="231"/>
                </a:lnTo>
                <a:lnTo>
                  <a:pt x="265" y="275"/>
                </a:lnTo>
                <a:lnTo>
                  <a:pt x="88" y="268"/>
                </a:lnTo>
                <a:lnTo>
                  <a:pt x="57" y="256"/>
                </a:lnTo>
                <a:lnTo>
                  <a:pt x="50" y="228"/>
                </a:lnTo>
                <a:lnTo>
                  <a:pt x="16" y="240"/>
                </a:lnTo>
                <a:lnTo>
                  <a:pt x="0" y="185"/>
                </a:lnTo>
                <a:close/>
              </a:path>
            </a:pathLst>
          </a:custGeom>
          <a:solidFill>
            <a:srgbClr val="D88100"/>
          </a:solidFill>
          <a:ln w="9525">
            <a:solidFill>
              <a:srgbClr val="000000"/>
            </a:solidFill>
            <a:round/>
            <a:headEnd/>
            <a:tailEnd/>
          </a:ln>
        </p:spPr>
        <p:txBody>
          <a:bodyPr/>
          <a:lstStyle/>
          <a:p>
            <a:endParaRPr lang="en-US" dirty="0"/>
          </a:p>
        </p:txBody>
      </p:sp>
      <p:sp>
        <p:nvSpPr>
          <p:cNvPr id="3205" name="Freeform 121"/>
          <p:cNvSpPr>
            <a:spLocks/>
          </p:cNvSpPr>
          <p:nvPr/>
        </p:nvSpPr>
        <p:spPr bwMode="auto">
          <a:xfrm>
            <a:off x="6907214" y="5054601"/>
            <a:ext cx="585787" cy="614363"/>
          </a:xfrm>
          <a:custGeom>
            <a:avLst/>
            <a:gdLst>
              <a:gd name="T0" fmla="*/ 0 w 348"/>
              <a:gd name="T1" fmla="*/ 2147483647 h 370"/>
              <a:gd name="T2" fmla="*/ 2147483647 w 348"/>
              <a:gd name="T3" fmla="*/ 2147483647 h 370"/>
              <a:gd name="T4" fmla="*/ 2147483647 w 348"/>
              <a:gd name="T5" fmla="*/ 2147483647 h 370"/>
              <a:gd name="T6" fmla="*/ 2147483647 w 348"/>
              <a:gd name="T7" fmla="*/ 2147483647 h 370"/>
              <a:gd name="T8" fmla="*/ 2147483647 w 348"/>
              <a:gd name="T9" fmla="*/ 2147483647 h 370"/>
              <a:gd name="T10" fmla="*/ 2147483647 w 348"/>
              <a:gd name="T11" fmla="*/ 2147483647 h 370"/>
              <a:gd name="T12" fmla="*/ 2147483647 w 348"/>
              <a:gd name="T13" fmla="*/ 2147483647 h 370"/>
              <a:gd name="T14" fmla="*/ 2147483647 w 348"/>
              <a:gd name="T15" fmla="*/ 2147483647 h 370"/>
              <a:gd name="T16" fmla="*/ 2147483647 w 348"/>
              <a:gd name="T17" fmla="*/ 2147483647 h 370"/>
              <a:gd name="T18" fmla="*/ 2147483647 w 348"/>
              <a:gd name="T19" fmla="*/ 2147483647 h 370"/>
              <a:gd name="T20" fmla="*/ 2147483647 w 348"/>
              <a:gd name="T21" fmla="*/ 2147483647 h 370"/>
              <a:gd name="T22" fmla="*/ 2147483647 w 348"/>
              <a:gd name="T23" fmla="*/ 2147483647 h 370"/>
              <a:gd name="T24" fmla="*/ 2147483647 w 348"/>
              <a:gd name="T25" fmla="*/ 2147483647 h 370"/>
              <a:gd name="T26" fmla="*/ 2147483647 w 348"/>
              <a:gd name="T27" fmla="*/ 2147483647 h 370"/>
              <a:gd name="T28" fmla="*/ 2147483647 w 348"/>
              <a:gd name="T29" fmla="*/ 0 h 370"/>
              <a:gd name="T30" fmla="*/ 2147483647 w 348"/>
              <a:gd name="T31" fmla="*/ 2147483647 h 370"/>
              <a:gd name="T32" fmla="*/ 2147483647 w 348"/>
              <a:gd name="T33" fmla="*/ 2147483647 h 370"/>
              <a:gd name="T34" fmla="*/ 0 w 348"/>
              <a:gd name="T35" fmla="*/ 2147483647 h 3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8"/>
              <a:gd name="T55" fmla="*/ 0 h 370"/>
              <a:gd name="T56" fmla="*/ 348 w 348"/>
              <a:gd name="T57" fmla="*/ 370 h 3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8" h="370">
                <a:moveTo>
                  <a:pt x="0" y="134"/>
                </a:moveTo>
                <a:lnTo>
                  <a:pt x="39" y="233"/>
                </a:lnTo>
                <a:lnTo>
                  <a:pt x="31" y="269"/>
                </a:lnTo>
                <a:lnTo>
                  <a:pt x="80" y="363"/>
                </a:lnTo>
                <a:lnTo>
                  <a:pt x="207" y="370"/>
                </a:lnTo>
                <a:lnTo>
                  <a:pt x="246" y="369"/>
                </a:lnTo>
                <a:lnTo>
                  <a:pt x="288" y="237"/>
                </a:lnTo>
                <a:lnTo>
                  <a:pt x="347" y="139"/>
                </a:lnTo>
                <a:lnTo>
                  <a:pt x="339" y="125"/>
                </a:lnTo>
                <a:lnTo>
                  <a:pt x="348" y="107"/>
                </a:lnTo>
                <a:lnTo>
                  <a:pt x="330" y="106"/>
                </a:lnTo>
                <a:lnTo>
                  <a:pt x="332" y="67"/>
                </a:lnTo>
                <a:lnTo>
                  <a:pt x="282" y="17"/>
                </a:lnTo>
                <a:lnTo>
                  <a:pt x="214" y="27"/>
                </a:lnTo>
                <a:lnTo>
                  <a:pt x="155" y="0"/>
                </a:lnTo>
                <a:lnTo>
                  <a:pt x="110" y="46"/>
                </a:lnTo>
                <a:lnTo>
                  <a:pt x="85" y="39"/>
                </a:lnTo>
                <a:lnTo>
                  <a:pt x="0" y="134"/>
                </a:lnTo>
                <a:close/>
              </a:path>
            </a:pathLst>
          </a:custGeom>
          <a:solidFill>
            <a:srgbClr val="FFCC99"/>
          </a:solidFill>
          <a:ln w="9525">
            <a:solidFill>
              <a:srgbClr val="000000"/>
            </a:solidFill>
            <a:round/>
            <a:headEnd/>
            <a:tailEnd/>
          </a:ln>
        </p:spPr>
        <p:txBody>
          <a:bodyPr/>
          <a:lstStyle/>
          <a:p>
            <a:endParaRPr lang="en-US" dirty="0"/>
          </a:p>
        </p:txBody>
      </p:sp>
      <p:sp>
        <p:nvSpPr>
          <p:cNvPr id="3206" name="Freeform 122"/>
          <p:cNvSpPr>
            <a:spLocks/>
          </p:cNvSpPr>
          <p:nvPr/>
        </p:nvSpPr>
        <p:spPr bwMode="auto">
          <a:xfrm>
            <a:off x="3390901" y="4043363"/>
            <a:ext cx="701675" cy="481012"/>
          </a:xfrm>
          <a:custGeom>
            <a:avLst/>
            <a:gdLst>
              <a:gd name="T0" fmla="*/ 0 w 417"/>
              <a:gd name="T1" fmla="*/ 2147483647 h 288"/>
              <a:gd name="T2" fmla="*/ 2147483647 w 417"/>
              <a:gd name="T3" fmla="*/ 2147483647 h 288"/>
              <a:gd name="T4" fmla="*/ 2147483647 w 417"/>
              <a:gd name="T5" fmla="*/ 2147483647 h 288"/>
              <a:gd name="T6" fmla="*/ 2147483647 w 417"/>
              <a:gd name="T7" fmla="*/ 0 h 288"/>
              <a:gd name="T8" fmla="*/ 2147483647 w 417"/>
              <a:gd name="T9" fmla="*/ 2147483647 h 288"/>
              <a:gd name="T10" fmla="*/ 2147483647 w 417"/>
              <a:gd name="T11" fmla="*/ 2147483647 h 288"/>
              <a:gd name="T12" fmla="*/ 2147483647 w 417"/>
              <a:gd name="T13" fmla="*/ 2147483647 h 288"/>
              <a:gd name="T14" fmla="*/ 2147483647 w 417"/>
              <a:gd name="T15" fmla="*/ 2147483647 h 288"/>
              <a:gd name="T16" fmla="*/ 2147483647 w 417"/>
              <a:gd name="T17" fmla="*/ 2147483647 h 288"/>
              <a:gd name="T18" fmla="*/ 2147483647 w 417"/>
              <a:gd name="T19" fmla="*/ 2147483647 h 288"/>
              <a:gd name="T20" fmla="*/ 2147483647 w 417"/>
              <a:gd name="T21" fmla="*/ 2147483647 h 288"/>
              <a:gd name="T22" fmla="*/ 2147483647 w 417"/>
              <a:gd name="T23" fmla="*/ 2147483647 h 288"/>
              <a:gd name="T24" fmla="*/ 2147483647 w 417"/>
              <a:gd name="T25" fmla="*/ 2147483647 h 288"/>
              <a:gd name="T26" fmla="*/ 2147483647 w 417"/>
              <a:gd name="T27" fmla="*/ 2147483647 h 288"/>
              <a:gd name="T28" fmla="*/ 2147483647 w 417"/>
              <a:gd name="T29" fmla="*/ 2147483647 h 288"/>
              <a:gd name="T30" fmla="*/ 0 w 417"/>
              <a:gd name="T31" fmla="*/ 2147483647 h 2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7"/>
              <a:gd name="T49" fmla="*/ 0 h 288"/>
              <a:gd name="T50" fmla="*/ 417 w 417"/>
              <a:gd name="T51" fmla="*/ 288 h 2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7" h="288">
                <a:moveTo>
                  <a:pt x="0" y="193"/>
                </a:moveTo>
                <a:lnTo>
                  <a:pt x="15" y="159"/>
                </a:lnTo>
                <a:lnTo>
                  <a:pt x="160" y="5"/>
                </a:lnTo>
                <a:lnTo>
                  <a:pt x="321" y="0"/>
                </a:lnTo>
                <a:lnTo>
                  <a:pt x="310" y="13"/>
                </a:lnTo>
                <a:lnTo>
                  <a:pt x="333" y="39"/>
                </a:lnTo>
                <a:lnTo>
                  <a:pt x="417" y="70"/>
                </a:lnTo>
                <a:lnTo>
                  <a:pt x="314" y="155"/>
                </a:lnTo>
                <a:lnTo>
                  <a:pt x="253" y="170"/>
                </a:lnTo>
                <a:lnTo>
                  <a:pt x="89" y="288"/>
                </a:lnTo>
                <a:lnTo>
                  <a:pt x="106" y="257"/>
                </a:lnTo>
                <a:lnTo>
                  <a:pt x="67" y="254"/>
                </a:lnTo>
                <a:lnTo>
                  <a:pt x="65" y="216"/>
                </a:lnTo>
                <a:lnTo>
                  <a:pt x="32" y="227"/>
                </a:lnTo>
                <a:lnTo>
                  <a:pt x="19" y="217"/>
                </a:lnTo>
                <a:lnTo>
                  <a:pt x="0" y="193"/>
                </a:lnTo>
                <a:close/>
              </a:path>
            </a:pathLst>
          </a:custGeom>
          <a:gradFill rotWithShape="0">
            <a:gsLst>
              <a:gs pos="0">
                <a:srgbClr val="8B0000"/>
              </a:gs>
              <a:gs pos="100000">
                <a:srgbClr val="B00000"/>
              </a:gs>
            </a:gsLst>
            <a:lin ang="18900000" scaled="1"/>
          </a:gradFill>
          <a:ln w="9525">
            <a:solidFill>
              <a:srgbClr val="000000"/>
            </a:solidFill>
            <a:round/>
            <a:headEnd/>
            <a:tailEnd/>
          </a:ln>
        </p:spPr>
        <p:txBody>
          <a:bodyPr/>
          <a:lstStyle/>
          <a:p>
            <a:endParaRPr lang="en-US" dirty="0"/>
          </a:p>
        </p:txBody>
      </p:sp>
      <p:sp>
        <p:nvSpPr>
          <p:cNvPr id="3207" name="Freeform 123"/>
          <p:cNvSpPr>
            <a:spLocks/>
          </p:cNvSpPr>
          <p:nvPr/>
        </p:nvSpPr>
        <p:spPr bwMode="auto">
          <a:xfrm>
            <a:off x="7769226" y="5070476"/>
            <a:ext cx="627063" cy="612775"/>
          </a:xfrm>
          <a:custGeom>
            <a:avLst/>
            <a:gdLst>
              <a:gd name="T0" fmla="*/ 0 w 372"/>
              <a:gd name="T1" fmla="*/ 2147483647 h 367"/>
              <a:gd name="T2" fmla="*/ 2147483647 w 372"/>
              <a:gd name="T3" fmla="*/ 2147483647 h 367"/>
              <a:gd name="T4" fmla="*/ 2147483647 w 372"/>
              <a:gd name="T5" fmla="*/ 2147483647 h 367"/>
              <a:gd name="T6" fmla="*/ 2147483647 w 372"/>
              <a:gd name="T7" fmla="*/ 2147483647 h 367"/>
              <a:gd name="T8" fmla="*/ 2147483647 w 372"/>
              <a:gd name="T9" fmla="*/ 2147483647 h 367"/>
              <a:gd name="T10" fmla="*/ 2147483647 w 372"/>
              <a:gd name="T11" fmla="*/ 2147483647 h 367"/>
              <a:gd name="T12" fmla="*/ 2147483647 w 372"/>
              <a:gd name="T13" fmla="*/ 0 h 367"/>
              <a:gd name="T14" fmla="*/ 2147483647 w 372"/>
              <a:gd name="T15" fmla="*/ 2147483647 h 367"/>
              <a:gd name="T16" fmla="*/ 2147483647 w 372"/>
              <a:gd name="T17" fmla="*/ 2147483647 h 367"/>
              <a:gd name="T18" fmla="*/ 2147483647 w 372"/>
              <a:gd name="T19" fmla="*/ 2147483647 h 367"/>
              <a:gd name="T20" fmla="*/ 2147483647 w 372"/>
              <a:gd name="T21" fmla="*/ 2147483647 h 367"/>
              <a:gd name="T22" fmla="*/ 2147483647 w 372"/>
              <a:gd name="T23" fmla="*/ 2147483647 h 367"/>
              <a:gd name="T24" fmla="*/ 2147483647 w 372"/>
              <a:gd name="T25" fmla="*/ 2147483647 h 367"/>
              <a:gd name="T26" fmla="*/ 2147483647 w 372"/>
              <a:gd name="T27" fmla="*/ 2147483647 h 367"/>
              <a:gd name="T28" fmla="*/ 2147483647 w 372"/>
              <a:gd name="T29" fmla="*/ 2147483647 h 367"/>
              <a:gd name="T30" fmla="*/ 2147483647 w 372"/>
              <a:gd name="T31" fmla="*/ 2147483647 h 367"/>
              <a:gd name="T32" fmla="*/ 2147483647 w 372"/>
              <a:gd name="T33" fmla="*/ 2147483647 h 367"/>
              <a:gd name="T34" fmla="*/ 0 w 372"/>
              <a:gd name="T35" fmla="*/ 2147483647 h 3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367"/>
              <a:gd name="T56" fmla="*/ 372 w 372"/>
              <a:gd name="T57" fmla="*/ 367 h 3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367">
                <a:moveTo>
                  <a:pt x="0" y="167"/>
                </a:moveTo>
                <a:lnTo>
                  <a:pt x="18" y="147"/>
                </a:lnTo>
                <a:lnTo>
                  <a:pt x="8" y="124"/>
                </a:lnTo>
                <a:lnTo>
                  <a:pt x="39" y="40"/>
                </a:lnTo>
                <a:lnTo>
                  <a:pt x="59" y="15"/>
                </a:lnTo>
                <a:lnTo>
                  <a:pt x="128" y="21"/>
                </a:lnTo>
                <a:lnTo>
                  <a:pt x="141" y="0"/>
                </a:lnTo>
                <a:lnTo>
                  <a:pt x="164" y="1"/>
                </a:lnTo>
                <a:lnTo>
                  <a:pt x="192" y="28"/>
                </a:lnTo>
                <a:lnTo>
                  <a:pt x="219" y="110"/>
                </a:lnTo>
                <a:lnTo>
                  <a:pt x="259" y="136"/>
                </a:lnTo>
                <a:lnTo>
                  <a:pt x="304" y="231"/>
                </a:lnTo>
                <a:lnTo>
                  <a:pt x="352" y="222"/>
                </a:lnTo>
                <a:lnTo>
                  <a:pt x="372" y="236"/>
                </a:lnTo>
                <a:lnTo>
                  <a:pt x="245" y="361"/>
                </a:lnTo>
                <a:lnTo>
                  <a:pt x="112" y="367"/>
                </a:lnTo>
                <a:lnTo>
                  <a:pt x="16" y="269"/>
                </a:lnTo>
                <a:lnTo>
                  <a:pt x="0" y="167"/>
                </a:lnTo>
                <a:close/>
              </a:path>
            </a:pathLst>
          </a:custGeom>
          <a:solidFill>
            <a:srgbClr val="FFCC99"/>
          </a:solidFill>
          <a:ln w="9525">
            <a:solidFill>
              <a:srgbClr val="000000"/>
            </a:solidFill>
            <a:round/>
            <a:headEnd/>
            <a:tailEnd/>
          </a:ln>
        </p:spPr>
        <p:txBody>
          <a:bodyPr/>
          <a:lstStyle/>
          <a:p>
            <a:endParaRPr lang="en-US" dirty="0"/>
          </a:p>
        </p:txBody>
      </p:sp>
      <p:sp>
        <p:nvSpPr>
          <p:cNvPr id="3208" name="Freeform 124"/>
          <p:cNvSpPr>
            <a:spLocks/>
          </p:cNvSpPr>
          <p:nvPr/>
        </p:nvSpPr>
        <p:spPr bwMode="auto">
          <a:xfrm>
            <a:off x="8518526" y="3581401"/>
            <a:ext cx="555625" cy="403225"/>
          </a:xfrm>
          <a:custGeom>
            <a:avLst/>
            <a:gdLst>
              <a:gd name="T0" fmla="*/ 0 w 329"/>
              <a:gd name="T1" fmla="*/ 2147483647 h 238"/>
              <a:gd name="T2" fmla="*/ 2147483647 w 329"/>
              <a:gd name="T3" fmla="*/ 2147483647 h 238"/>
              <a:gd name="T4" fmla="*/ 2147483647 w 329"/>
              <a:gd name="T5" fmla="*/ 2147483647 h 238"/>
              <a:gd name="T6" fmla="*/ 2147483647 w 329"/>
              <a:gd name="T7" fmla="*/ 0 h 238"/>
              <a:gd name="T8" fmla="*/ 2147483647 w 329"/>
              <a:gd name="T9" fmla="*/ 2147483647 h 238"/>
              <a:gd name="T10" fmla="*/ 2147483647 w 329"/>
              <a:gd name="T11" fmla="*/ 2147483647 h 238"/>
              <a:gd name="T12" fmla="*/ 2147483647 w 329"/>
              <a:gd name="T13" fmla="*/ 2147483647 h 238"/>
              <a:gd name="T14" fmla="*/ 2147483647 w 329"/>
              <a:gd name="T15" fmla="*/ 2147483647 h 238"/>
              <a:gd name="T16" fmla="*/ 2147483647 w 329"/>
              <a:gd name="T17" fmla="*/ 2147483647 h 238"/>
              <a:gd name="T18" fmla="*/ 2147483647 w 329"/>
              <a:gd name="T19" fmla="*/ 2147483647 h 238"/>
              <a:gd name="T20" fmla="*/ 2147483647 w 329"/>
              <a:gd name="T21" fmla="*/ 2147483647 h 238"/>
              <a:gd name="T22" fmla="*/ 2147483647 w 329"/>
              <a:gd name="T23" fmla="*/ 2147483647 h 238"/>
              <a:gd name="T24" fmla="*/ 2147483647 w 329"/>
              <a:gd name="T25" fmla="*/ 2147483647 h 238"/>
              <a:gd name="T26" fmla="*/ 2147483647 w 329"/>
              <a:gd name="T27" fmla="*/ 2147483647 h 238"/>
              <a:gd name="T28" fmla="*/ 2147483647 w 329"/>
              <a:gd name="T29" fmla="*/ 2147483647 h 238"/>
              <a:gd name="T30" fmla="*/ 2147483647 w 329"/>
              <a:gd name="T31" fmla="*/ 2147483647 h 238"/>
              <a:gd name="T32" fmla="*/ 2147483647 w 329"/>
              <a:gd name="T33" fmla="*/ 2147483647 h 238"/>
              <a:gd name="T34" fmla="*/ 0 w 329"/>
              <a:gd name="T35" fmla="*/ 2147483647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9"/>
              <a:gd name="T55" fmla="*/ 0 h 238"/>
              <a:gd name="T56" fmla="*/ 329 w 329"/>
              <a:gd name="T57" fmla="*/ 238 h 2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9" h="238">
                <a:moveTo>
                  <a:pt x="0" y="151"/>
                </a:moveTo>
                <a:lnTo>
                  <a:pt x="48" y="42"/>
                </a:lnTo>
                <a:lnTo>
                  <a:pt x="89" y="51"/>
                </a:lnTo>
                <a:lnTo>
                  <a:pt x="132" y="0"/>
                </a:lnTo>
                <a:lnTo>
                  <a:pt x="270" y="71"/>
                </a:lnTo>
                <a:lnTo>
                  <a:pt x="272" y="97"/>
                </a:lnTo>
                <a:lnTo>
                  <a:pt x="317" y="116"/>
                </a:lnTo>
                <a:lnTo>
                  <a:pt x="320" y="135"/>
                </a:lnTo>
                <a:lnTo>
                  <a:pt x="329" y="176"/>
                </a:lnTo>
                <a:lnTo>
                  <a:pt x="270" y="182"/>
                </a:lnTo>
                <a:lnTo>
                  <a:pt x="228" y="157"/>
                </a:lnTo>
                <a:lnTo>
                  <a:pt x="184" y="228"/>
                </a:lnTo>
                <a:lnTo>
                  <a:pt x="153" y="238"/>
                </a:lnTo>
                <a:lnTo>
                  <a:pt x="140" y="212"/>
                </a:lnTo>
                <a:lnTo>
                  <a:pt x="106" y="233"/>
                </a:lnTo>
                <a:lnTo>
                  <a:pt x="108" y="211"/>
                </a:lnTo>
                <a:lnTo>
                  <a:pt x="86" y="218"/>
                </a:lnTo>
                <a:lnTo>
                  <a:pt x="0" y="151"/>
                </a:lnTo>
                <a:close/>
              </a:path>
            </a:pathLst>
          </a:custGeom>
          <a:solidFill>
            <a:srgbClr val="00B0F0"/>
          </a:solidFill>
          <a:ln w="9525">
            <a:solidFill>
              <a:srgbClr val="000000"/>
            </a:solidFill>
            <a:round/>
            <a:headEnd/>
            <a:tailEnd/>
          </a:ln>
        </p:spPr>
        <p:txBody>
          <a:bodyPr/>
          <a:lstStyle/>
          <a:p>
            <a:endParaRPr lang="en-US" dirty="0"/>
          </a:p>
        </p:txBody>
      </p:sp>
      <p:sp>
        <p:nvSpPr>
          <p:cNvPr id="3209" name="Freeform 125"/>
          <p:cNvSpPr>
            <a:spLocks/>
          </p:cNvSpPr>
          <p:nvPr/>
        </p:nvSpPr>
        <p:spPr bwMode="auto">
          <a:xfrm>
            <a:off x="7080250" y="3125789"/>
            <a:ext cx="304800" cy="554037"/>
          </a:xfrm>
          <a:custGeom>
            <a:avLst/>
            <a:gdLst>
              <a:gd name="T0" fmla="*/ 0 w 181"/>
              <a:gd name="T1" fmla="*/ 2147483647 h 333"/>
              <a:gd name="T2" fmla="*/ 2147483647 w 181"/>
              <a:gd name="T3" fmla="*/ 2147483647 h 333"/>
              <a:gd name="T4" fmla="*/ 2147483647 w 181"/>
              <a:gd name="T5" fmla="*/ 0 h 333"/>
              <a:gd name="T6" fmla="*/ 2147483647 w 181"/>
              <a:gd name="T7" fmla="*/ 2147483647 h 333"/>
              <a:gd name="T8" fmla="*/ 2147483647 w 181"/>
              <a:gd name="T9" fmla="*/ 2147483647 h 333"/>
              <a:gd name="T10" fmla="*/ 2147483647 w 181"/>
              <a:gd name="T11" fmla="*/ 2147483647 h 333"/>
              <a:gd name="T12" fmla="*/ 2147483647 w 181"/>
              <a:gd name="T13" fmla="*/ 2147483647 h 333"/>
              <a:gd name="T14" fmla="*/ 2147483647 w 181"/>
              <a:gd name="T15" fmla="*/ 2147483647 h 333"/>
              <a:gd name="T16" fmla="*/ 2147483647 w 181"/>
              <a:gd name="T17" fmla="*/ 2147483647 h 333"/>
              <a:gd name="T18" fmla="*/ 2147483647 w 181"/>
              <a:gd name="T19" fmla="*/ 2147483647 h 333"/>
              <a:gd name="T20" fmla="*/ 2147483647 w 181"/>
              <a:gd name="T21" fmla="*/ 2147483647 h 333"/>
              <a:gd name="T22" fmla="*/ 2147483647 w 181"/>
              <a:gd name="T23" fmla="*/ 2147483647 h 333"/>
              <a:gd name="T24" fmla="*/ 2147483647 w 181"/>
              <a:gd name="T25" fmla="*/ 2147483647 h 333"/>
              <a:gd name="T26" fmla="*/ 2147483647 w 181"/>
              <a:gd name="T27" fmla="*/ 2147483647 h 333"/>
              <a:gd name="T28" fmla="*/ 2147483647 w 181"/>
              <a:gd name="T29" fmla="*/ 2147483647 h 333"/>
              <a:gd name="T30" fmla="*/ 2147483647 w 181"/>
              <a:gd name="T31" fmla="*/ 2147483647 h 333"/>
              <a:gd name="T32" fmla="*/ 0 w 181"/>
              <a:gd name="T33" fmla="*/ 2147483647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333"/>
              <a:gd name="T53" fmla="*/ 181 w 181"/>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333">
                <a:moveTo>
                  <a:pt x="0" y="86"/>
                </a:moveTo>
                <a:lnTo>
                  <a:pt x="8" y="48"/>
                </a:lnTo>
                <a:lnTo>
                  <a:pt x="110" y="0"/>
                </a:lnTo>
                <a:lnTo>
                  <a:pt x="112" y="23"/>
                </a:lnTo>
                <a:lnTo>
                  <a:pt x="172" y="29"/>
                </a:lnTo>
                <a:lnTo>
                  <a:pt x="181" y="80"/>
                </a:lnTo>
                <a:lnTo>
                  <a:pt x="159" y="178"/>
                </a:lnTo>
                <a:lnTo>
                  <a:pt x="128" y="314"/>
                </a:lnTo>
                <a:lnTo>
                  <a:pt x="88" y="333"/>
                </a:lnTo>
                <a:lnTo>
                  <a:pt x="77" y="268"/>
                </a:lnTo>
                <a:lnTo>
                  <a:pt x="70" y="281"/>
                </a:lnTo>
                <a:lnTo>
                  <a:pt x="48" y="252"/>
                </a:lnTo>
                <a:lnTo>
                  <a:pt x="56" y="239"/>
                </a:lnTo>
                <a:lnTo>
                  <a:pt x="49" y="212"/>
                </a:lnTo>
                <a:lnTo>
                  <a:pt x="31" y="174"/>
                </a:lnTo>
                <a:lnTo>
                  <a:pt x="37" y="97"/>
                </a:lnTo>
                <a:lnTo>
                  <a:pt x="0" y="86"/>
                </a:lnTo>
                <a:close/>
              </a:path>
            </a:pathLst>
          </a:custGeom>
          <a:solidFill>
            <a:schemeClr val="accent4"/>
          </a:solidFill>
          <a:ln w="9525">
            <a:solidFill>
              <a:srgbClr val="000000"/>
            </a:solidFill>
            <a:round/>
            <a:headEnd/>
            <a:tailEnd/>
          </a:ln>
        </p:spPr>
        <p:txBody>
          <a:bodyPr/>
          <a:lstStyle/>
          <a:p>
            <a:endParaRPr lang="en-US" dirty="0"/>
          </a:p>
        </p:txBody>
      </p:sp>
      <p:sp>
        <p:nvSpPr>
          <p:cNvPr id="3210" name="Freeform 126"/>
          <p:cNvSpPr>
            <a:spLocks/>
          </p:cNvSpPr>
          <p:nvPr/>
        </p:nvSpPr>
        <p:spPr bwMode="auto">
          <a:xfrm>
            <a:off x="7035800" y="1587501"/>
            <a:ext cx="355600" cy="574675"/>
          </a:xfrm>
          <a:custGeom>
            <a:avLst/>
            <a:gdLst>
              <a:gd name="T0" fmla="*/ 0 w 212"/>
              <a:gd name="T1" fmla="*/ 2147483647 h 342"/>
              <a:gd name="T2" fmla="*/ 2147483647 w 212"/>
              <a:gd name="T3" fmla="*/ 2147483647 h 342"/>
              <a:gd name="T4" fmla="*/ 2147483647 w 212"/>
              <a:gd name="T5" fmla="*/ 2147483647 h 342"/>
              <a:gd name="T6" fmla="*/ 2147483647 w 212"/>
              <a:gd name="T7" fmla="*/ 0 h 342"/>
              <a:gd name="T8" fmla="*/ 2147483647 w 212"/>
              <a:gd name="T9" fmla="*/ 2147483647 h 342"/>
              <a:gd name="T10" fmla="*/ 2147483647 w 212"/>
              <a:gd name="T11" fmla="*/ 2147483647 h 342"/>
              <a:gd name="T12" fmla="*/ 2147483647 w 212"/>
              <a:gd name="T13" fmla="*/ 2147483647 h 342"/>
              <a:gd name="T14" fmla="*/ 2147483647 w 212"/>
              <a:gd name="T15" fmla="*/ 2147483647 h 342"/>
              <a:gd name="T16" fmla="*/ 2147483647 w 212"/>
              <a:gd name="T17" fmla="*/ 2147483647 h 342"/>
              <a:gd name="T18" fmla="*/ 2147483647 w 212"/>
              <a:gd name="T19" fmla="*/ 2147483647 h 342"/>
              <a:gd name="T20" fmla="*/ 2147483647 w 212"/>
              <a:gd name="T21" fmla="*/ 2147483647 h 342"/>
              <a:gd name="T22" fmla="*/ 2147483647 w 212"/>
              <a:gd name="T23" fmla="*/ 2147483647 h 342"/>
              <a:gd name="T24" fmla="*/ 2147483647 w 212"/>
              <a:gd name="T25" fmla="*/ 2147483647 h 342"/>
              <a:gd name="T26" fmla="*/ 2147483647 w 212"/>
              <a:gd name="T27" fmla="*/ 2147483647 h 342"/>
              <a:gd name="T28" fmla="*/ 0 w 212"/>
              <a:gd name="T29" fmla="*/ 2147483647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
              <a:gd name="T46" fmla="*/ 0 h 342"/>
              <a:gd name="T47" fmla="*/ 212 w 212"/>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 h="342">
                <a:moveTo>
                  <a:pt x="0" y="105"/>
                </a:moveTo>
                <a:lnTo>
                  <a:pt x="8" y="50"/>
                </a:lnTo>
                <a:lnTo>
                  <a:pt x="44" y="18"/>
                </a:lnTo>
                <a:lnTo>
                  <a:pt x="97" y="0"/>
                </a:lnTo>
                <a:lnTo>
                  <a:pt x="187" y="48"/>
                </a:lnTo>
                <a:lnTo>
                  <a:pt x="212" y="232"/>
                </a:lnTo>
                <a:lnTo>
                  <a:pt x="204" y="326"/>
                </a:lnTo>
                <a:lnTo>
                  <a:pt x="177" y="342"/>
                </a:lnTo>
                <a:lnTo>
                  <a:pt x="103" y="303"/>
                </a:lnTo>
                <a:lnTo>
                  <a:pt x="58" y="263"/>
                </a:lnTo>
                <a:lnTo>
                  <a:pt x="53" y="228"/>
                </a:lnTo>
                <a:lnTo>
                  <a:pt x="15" y="220"/>
                </a:lnTo>
                <a:lnTo>
                  <a:pt x="2" y="200"/>
                </a:lnTo>
                <a:lnTo>
                  <a:pt x="25" y="149"/>
                </a:lnTo>
                <a:lnTo>
                  <a:pt x="0" y="105"/>
                </a:lnTo>
                <a:close/>
              </a:path>
            </a:pathLst>
          </a:custGeom>
          <a:solidFill>
            <a:srgbClr val="CC3399"/>
          </a:solidFill>
          <a:ln w="9525">
            <a:solidFill>
              <a:srgbClr val="000000"/>
            </a:solidFill>
            <a:round/>
            <a:headEnd/>
            <a:tailEnd/>
          </a:ln>
        </p:spPr>
        <p:txBody>
          <a:bodyPr/>
          <a:lstStyle/>
          <a:p>
            <a:endParaRPr lang="en-US" dirty="0"/>
          </a:p>
        </p:txBody>
      </p:sp>
      <p:sp>
        <p:nvSpPr>
          <p:cNvPr id="3211" name="Text Box 127"/>
          <p:cNvSpPr txBox="1">
            <a:spLocks noChangeArrowheads="1"/>
          </p:cNvSpPr>
          <p:nvPr/>
        </p:nvSpPr>
        <p:spPr bwMode="auto">
          <a:xfrm rot="-16863">
            <a:off x="7001612" y="1725871"/>
            <a:ext cx="785812" cy="450850"/>
          </a:xfrm>
          <a:prstGeom prst="rect">
            <a:avLst/>
          </a:prstGeom>
          <a:noFill/>
          <a:ln w="9525">
            <a:noFill/>
            <a:miter lim="800000"/>
            <a:headEnd/>
            <a:tailEnd/>
          </a:ln>
        </p:spPr>
        <p:txBody>
          <a:bodyPr>
            <a:spAutoFit/>
          </a:bodyPr>
          <a:lstStyle/>
          <a:p>
            <a:pPr>
              <a:lnSpc>
                <a:spcPct val="240000"/>
              </a:lnSpc>
              <a:spcBef>
                <a:spcPct val="50000"/>
              </a:spcBef>
            </a:pPr>
            <a:r>
              <a:rPr lang="en-US" sz="600" b="1" dirty="0">
                <a:solidFill>
                  <a:schemeClr val="bg1"/>
                </a:solidFill>
                <a:latin typeface="Arial Narrow" pitchFamily="34" charset="0"/>
              </a:rPr>
              <a:t>  Boone</a:t>
            </a:r>
          </a:p>
          <a:p>
            <a:pPr>
              <a:spcBef>
                <a:spcPct val="50000"/>
              </a:spcBef>
            </a:pPr>
            <a:r>
              <a:rPr lang="en-US" sz="600" b="1" dirty="0">
                <a:solidFill>
                  <a:schemeClr val="bg1"/>
                </a:solidFill>
                <a:latin typeface="Arial Narrow" pitchFamily="34" charset="0"/>
              </a:rPr>
              <a:t>      </a:t>
            </a:r>
          </a:p>
        </p:txBody>
      </p:sp>
      <p:sp>
        <p:nvSpPr>
          <p:cNvPr id="3212" name="Text Box 128"/>
          <p:cNvSpPr txBox="1">
            <a:spLocks noChangeArrowheads="1"/>
          </p:cNvSpPr>
          <p:nvPr/>
        </p:nvSpPr>
        <p:spPr bwMode="auto">
          <a:xfrm rot="4556896">
            <a:off x="7219684" y="1749471"/>
            <a:ext cx="554442" cy="220188"/>
          </a:xfrm>
          <a:prstGeom prst="rect">
            <a:avLst/>
          </a:prstGeom>
          <a:noFill/>
          <a:ln w="9525">
            <a:noFill/>
            <a:miter lim="800000"/>
            <a:headEnd/>
            <a:tailEnd/>
          </a:ln>
        </p:spPr>
        <p:txBody>
          <a:bodyPr wrap="square">
            <a:spAutoFit/>
          </a:bodyPr>
          <a:lstStyle/>
          <a:p>
            <a:pPr>
              <a:lnSpc>
                <a:spcPct val="160000"/>
              </a:lnSpc>
              <a:spcBef>
                <a:spcPct val="50000"/>
              </a:spcBef>
            </a:pPr>
            <a:r>
              <a:rPr lang="en-US" sz="600" b="1" dirty="0">
                <a:solidFill>
                  <a:schemeClr val="bg1"/>
                </a:solidFill>
                <a:latin typeface="Arial Narrow" pitchFamily="34" charset="0"/>
              </a:rPr>
              <a:t>      Kenton</a:t>
            </a:r>
          </a:p>
        </p:txBody>
      </p:sp>
      <p:sp>
        <p:nvSpPr>
          <p:cNvPr id="3213" name="Text Box 129"/>
          <p:cNvSpPr txBox="1">
            <a:spLocks noChangeArrowheads="1"/>
          </p:cNvSpPr>
          <p:nvPr/>
        </p:nvSpPr>
        <p:spPr bwMode="auto">
          <a:xfrm rot="-16863">
            <a:off x="7391401" y="2135189"/>
            <a:ext cx="784225" cy="377825"/>
          </a:xfrm>
          <a:prstGeom prst="rect">
            <a:avLst/>
          </a:prstGeom>
          <a:noFill/>
          <a:ln w="9525">
            <a:noFill/>
            <a:miter lim="800000"/>
            <a:headEnd/>
            <a:tailEnd/>
          </a:ln>
        </p:spPr>
        <p:txBody>
          <a:bodyPr>
            <a:spAutoFit/>
          </a:bodyPr>
          <a:lstStyle/>
          <a:p>
            <a:pPr>
              <a:lnSpc>
                <a:spcPct val="240000"/>
              </a:lnSpc>
              <a:spcBef>
                <a:spcPct val="50000"/>
              </a:spcBef>
            </a:pPr>
            <a:r>
              <a:rPr lang="en-US" sz="600" b="1" dirty="0">
                <a:latin typeface="Arial Narrow" pitchFamily="34" charset="0"/>
              </a:rPr>
              <a:t>   </a:t>
            </a:r>
            <a:r>
              <a:rPr lang="en-US" sz="600" b="1" dirty="0">
                <a:solidFill>
                  <a:schemeClr val="bg1"/>
                </a:solidFill>
                <a:latin typeface="Arial Narrow" pitchFamily="34" charset="0"/>
              </a:rPr>
              <a:t>Pendleton</a:t>
            </a:r>
          </a:p>
          <a:p>
            <a:pPr>
              <a:lnSpc>
                <a:spcPct val="20000"/>
              </a:lnSpc>
              <a:spcBef>
                <a:spcPct val="50000"/>
              </a:spcBef>
            </a:pPr>
            <a:r>
              <a:rPr lang="en-US" sz="600" b="1" dirty="0">
                <a:latin typeface="Arial Narrow" pitchFamily="34" charset="0"/>
              </a:rPr>
              <a:t>       </a:t>
            </a:r>
          </a:p>
        </p:txBody>
      </p:sp>
      <p:sp>
        <p:nvSpPr>
          <p:cNvPr id="3214" name="Text Box 130"/>
          <p:cNvSpPr txBox="1">
            <a:spLocks noChangeArrowheads="1"/>
          </p:cNvSpPr>
          <p:nvPr/>
        </p:nvSpPr>
        <p:spPr bwMode="auto">
          <a:xfrm rot="-16863">
            <a:off x="7696201" y="2078038"/>
            <a:ext cx="785813" cy="387350"/>
          </a:xfrm>
          <a:prstGeom prst="rect">
            <a:avLst/>
          </a:prstGeom>
          <a:noFill/>
          <a:ln w="9525">
            <a:noFill/>
            <a:miter lim="800000"/>
            <a:headEnd/>
            <a:tailEnd/>
          </a:ln>
        </p:spPr>
        <p:txBody>
          <a:bodyPr>
            <a:spAutoFit/>
          </a:bodyPr>
          <a:lstStyle/>
          <a:p>
            <a:pPr>
              <a:lnSpc>
                <a:spcPct val="170000"/>
              </a:lnSpc>
              <a:spcBef>
                <a:spcPct val="50000"/>
              </a:spcBef>
            </a:pPr>
            <a:r>
              <a:rPr lang="en-US" sz="600" b="1" dirty="0">
                <a:latin typeface="Arial Narrow" pitchFamily="34" charset="0"/>
              </a:rPr>
              <a:t>      </a:t>
            </a:r>
            <a:r>
              <a:rPr lang="en-US" sz="600" b="1" dirty="0">
                <a:solidFill>
                  <a:schemeClr val="bg1"/>
                </a:solidFill>
                <a:latin typeface="Arial Narrow" pitchFamily="34" charset="0"/>
              </a:rPr>
              <a:t>Bracken</a:t>
            </a:r>
          </a:p>
          <a:p>
            <a:pPr>
              <a:spcBef>
                <a:spcPct val="50000"/>
              </a:spcBef>
            </a:pPr>
            <a:r>
              <a:rPr lang="en-US" sz="600" b="1" dirty="0">
                <a:latin typeface="Arial Narrow" pitchFamily="34" charset="0"/>
              </a:rPr>
              <a:t>        </a:t>
            </a:r>
          </a:p>
        </p:txBody>
      </p:sp>
      <p:sp>
        <p:nvSpPr>
          <p:cNvPr id="3215" name="Text Box 131"/>
          <p:cNvSpPr txBox="1">
            <a:spLocks noChangeArrowheads="1"/>
          </p:cNvSpPr>
          <p:nvPr/>
        </p:nvSpPr>
        <p:spPr bwMode="auto">
          <a:xfrm rot="-16863">
            <a:off x="7046358" y="2162259"/>
            <a:ext cx="613921" cy="395288"/>
          </a:xfrm>
          <a:prstGeom prst="rect">
            <a:avLst/>
          </a:prstGeom>
          <a:noFill/>
          <a:ln w="9525">
            <a:noFill/>
            <a:miter lim="800000"/>
            <a:headEnd/>
            <a:tailEnd/>
          </a:ln>
        </p:spPr>
        <p:txBody>
          <a:bodyPr wrap="square">
            <a:spAutoFit/>
          </a:bodyPr>
          <a:lstStyle/>
          <a:p>
            <a:pPr>
              <a:lnSpc>
                <a:spcPct val="180000"/>
              </a:lnSpc>
              <a:spcBef>
                <a:spcPct val="50000"/>
              </a:spcBef>
            </a:pPr>
            <a:r>
              <a:rPr lang="en-US" sz="600" dirty="0">
                <a:solidFill>
                  <a:schemeClr val="bg1"/>
                </a:solidFill>
                <a:latin typeface="Arial Narrow" pitchFamily="34" charset="0"/>
              </a:rPr>
              <a:t>        </a:t>
            </a:r>
            <a:r>
              <a:rPr lang="en-US" sz="600" b="1" dirty="0">
                <a:solidFill>
                  <a:schemeClr val="bg1"/>
                </a:solidFill>
                <a:latin typeface="Arial Narrow" pitchFamily="34" charset="0"/>
              </a:rPr>
              <a:t>Grant</a:t>
            </a:r>
          </a:p>
          <a:p>
            <a:pPr>
              <a:spcBef>
                <a:spcPct val="50000"/>
              </a:spcBef>
            </a:pPr>
            <a:r>
              <a:rPr lang="en-US" sz="600" b="1" dirty="0">
                <a:solidFill>
                  <a:schemeClr val="bg1"/>
                </a:solidFill>
                <a:latin typeface="Arial Narrow" pitchFamily="34" charset="0"/>
              </a:rPr>
              <a:t>          </a:t>
            </a:r>
          </a:p>
        </p:txBody>
      </p:sp>
      <p:sp>
        <p:nvSpPr>
          <p:cNvPr id="3216" name="Text Box 132"/>
          <p:cNvSpPr txBox="1">
            <a:spLocks noChangeArrowheads="1"/>
          </p:cNvSpPr>
          <p:nvPr/>
        </p:nvSpPr>
        <p:spPr bwMode="auto">
          <a:xfrm rot="-1844586">
            <a:off x="6611522" y="2172857"/>
            <a:ext cx="850900" cy="185564"/>
          </a:xfrm>
          <a:prstGeom prst="rect">
            <a:avLst/>
          </a:prstGeom>
          <a:noFill/>
          <a:ln w="9525">
            <a:noFill/>
            <a:miter lim="800000"/>
            <a:headEnd/>
            <a:tailEnd/>
          </a:ln>
        </p:spPr>
        <p:txBody>
          <a:bodyPr wrap="square">
            <a:spAutoFit/>
          </a:bodyPr>
          <a:lstStyle/>
          <a:p>
            <a:pPr>
              <a:lnSpc>
                <a:spcPct val="110000"/>
              </a:lnSpc>
              <a:spcBef>
                <a:spcPct val="50000"/>
              </a:spcBef>
            </a:pPr>
            <a:r>
              <a:rPr lang="en-US" sz="600" b="1" dirty="0">
                <a:latin typeface="Arial Narrow" pitchFamily="34" charset="0"/>
              </a:rPr>
              <a:t>                 </a:t>
            </a:r>
            <a:r>
              <a:rPr lang="en-US" sz="600" b="1" dirty="0">
                <a:solidFill>
                  <a:schemeClr val="bg1"/>
                </a:solidFill>
                <a:latin typeface="Arial Narrow" pitchFamily="34" charset="0"/>
              </a:rPr>
              <a:t>Gallatin</a:t>
            </a:r>
          </a:p>
        </p:txBody>
      </p:sp>
      <p:sp>
        <p:nvSpPr>
          <p:cNvPr id="3217" name="Text Box 134"/>
          <p:cNvSpPr txBox="1">
            <a:spLocks noChangeArrowheads="1"/>
          </p:cNvSpPr>
          <p:nvPr/>
        </p:nvSpPr>
        <p:spPr bwMode="auto">
          <a:xfrm rot="-16863">
            <a:off x="6883836" y="2405640"/>
            <a:ext cx="433387"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Owen</a:t>
            </a:r>
          </a:p>
        </p:txBody>
      </p:sp>
      <p:sp>
        <p:nvSpPr>
          <p:cNvPr id="3218" name="Text Box 140"/>
          <p:cNvSpPr txBox="1">
            <a:spLocks noChangeArrowheads="1"/>
          </p:cNvSpPr>
          <p:nvPr/>
        </p:nvSpPr>
        <p:spPr bwMode="auto">
          <a:xfrm rot="-16863">
            <a:off x="7188379" y="2777086"/>
            <a:ext cx="465138" cy="395288"/>
          </a:xfrm>
          <a:prstGeom prst="rect">
            <a:avLst/>
          </a:prstGeom>
          <a:noFill/>
          <a:ln w="9525">
            <a:noFill/>
            <a:miter lim="800000"/>
            <a:headEnd/>
            <a:tailEnd/>
          </a:ln>
        </p:spPr>
        <p:txBody>
          <a:bodyPr>
            <a:spAutoFit/>
          </a:bodyPr>
          <a:lstStyle/>
          <a:p>
            <a:pPr>
              <a:lnSpc>
                <a:spcPct val="180000"/>
              </a:lnSpc>
              <a:spcBef>
                <a:spcPct val="50000"/>
              </a:spcBef>
            </a:pPr>
            <a:r>
              <a:rPr lang="en-US" sz="600" dirty="0">
                <a:latin typeface="Arial Narrow" pitchFamily="34" charset="0"/>
              </a:rPr>
              <a:t>     </a:t>
            </a:r>
            <a:r>
              <a:rPr lang="en-US" sz="600" b="1" dirty="0">
                <a:latin typeface="Arial Narrow" pitchFamily="34" charset="0"/>
              </a:rPr>
              <a:t>Scott</a:t>
            </a:r>
          </a:p>
          <a:p>
            <a:pPr>
              <a:spcBef>
                <a:spcPct val="50000"/>
              </a:spcBef>
            </a:pPr>
            <a:r>
              <a:rPr lang="en-US" sz="600" b="1" dirty="0">
                <a:latin typeface="Arial Narrow" pitchFamily="34" charset="0"/>
              </a:rPr>
              <a:t>    </a:t>
            </a:r>
          </a:p>
        </p:txBody>
      </p:sp>
      <p:sp>
        <p:nvSpPr>
          <p:cNvPr id="3219" name="Text Box 138"/>
          <p:cNvSpPr txBox="1">
            <a:spLocks noChangeArrowheads="1"/>
          </p:cNvSpPr>
          <p:nvPr/>
        </p:nvSpPr>
        <p:spPr bwMode="auto">
          <a:xfrm rot="21583137" flipH="1">
            <a:off x="6477000" y="2971800"/>
            <a:ext cx="533400" cy="395288"/>
          </a:xfrm>
          <a:prstGeom prst="rect">
            <a:avLst/>
          </a:prstGeom>
          <a:noFill/>
          <a:ln w="9525">
            <a:noFill/>
            <a:miter lim="800000"/>
            <a:headEnd/>
            <a:tailEnd/>
          </a:ln>
        </p:spPr>
        <p:txBody>
          <a:bodyPr>
            <a:spAutoFit/>
          </a:bodyPr>
          <a:lstStyle/>
          <a:p>
            <a:pPr>
              <a:lnSpc>
                <a:spcPct val="180000"/>
              </a:lnSpc>
              <a:spcBef>
                <a:spcPct val="50000"/>
              </a:spcBef>
            </a:pPr>
            <a:r>
              <a:rPr lang="en-US" sz="600" b="1" dirty="0">
                <a:latin typeface="Arial Narrow" pitchFamily="34" charset="0"/>
              </a:rPr>
              <a:t>  Shelby</a:t>
            </a:r>
          </a:p>
          <a:p>
            <a:pPr>
              <a:spcBef>
                <a:spcPct val="50000"/>
              </a:spcBef>
            </a:pPr>
            <a:r>
              <a:rPr lang="en-US" sz="600" b="1" dirty="0">
                <a:latin typeface="Arial Narrow" pitchFamily="34" charset="0"/>
              </a:rPr>
              <a:t>    </a:t>
            </a:r>
          </a:p>
        </p:txBody>
      </p:sp>
      <p:sp>
        <p:nvSpPr>
          <p:cNvPr id="3220" name="Text Box 143"/>
          <p:cNvSpPr txBox="1">
            <a:spLocks noChangeArrowheads="1"/>
          </p:cNvSpPr>
          <p:nvPr/>
        </p:nvSpPr>
        <p:spPr bwMode="auto">
          <a:xfrm rot="-16863">
            <a:off x="8153401" y="2339976"/>
            <a:ext cx="785813" cy="303213"/>
          </a:xfrm>
          <a:prstGeom prst="rect">
            <a:avLst/>
          </a:prstGeom>
          <a:noFill/>
          <a:ln w="9525">
            <a:noFill/>
            <a:miter lim="800000"/>
            <a:headEnd/>
            <a:tailEnd/>
          </a:ln>
        </p:spPr>
        <p:txBody>
          <a:bodyPr>
            <a:spAutoFit/>
          </a:bodyPr>
          <a:lstStyle/>
          <a:p>
            <a:pPr>
              <a:lnSpc>
                <a:spcPct val="80000"/>
              </a:lnSpc>
              <a:spcBef>
                <a:spcPct val="50000"/>
              </a:spcBef>
            </a:pPr>
            <a:r>
              <a:rPr lang="en-US" sz="600" b="1" dirty="0">
                <a:latin typeface="Arial Narrow" pitchFamily="34" charset="0"/>
              </a:rPr>
              <a:t>Mason</a:t>
            </a:r>
          </a:p>
          <a:p>
            <a:pPr>
              <a:spcBef>
                <a:spcPct val="50000"/>
              </a:spcBef>
            </a:pPr>
            <a:r>
              <a:rPr lang="en-US" sz="600" b="1" dirty="0">
                <a:latin typeface="Arial Narrow" pitchFamily="34" charset="0"/>
              </a:rPr>
              <a:t>  </a:t>
            </a:r>
          </a:p>
        </p:txBody>
      </p:sp>
      <p:sp>
        <p:nvSpPr>
          <p:cNvPr id="3221" name="Text Box 144"/>
          <p:cNvSpPr txBox="1">
            <a:spLocks noChangeArrowheads="1"/>
          </p:cNvSpPr>
          <p:nvPr/>
        </p:nvSpPr>
        <p:spPr bwMode="auto">
          <a:xfrm rot="-16863">
            <a:off x="8370888" y="2335213"/>
            <a:ext cx="862012" cy="525462"/>
          </a:xfrm>
          <a:prstGeom prst="rect">
            <a:avLst/>
          </a:prstGeom>
          <a:noFill/>
          <a:ln w="9525">
            <a:noFill/>
            <a:miter lim="800000"/>
            <a:headEnd/>
            <a:tailEnd/>
          </a:ln>
        </p:spPr>
        <p:txBody>
          <a:bodyPr>
            <a:spAutoFit/>
          </a:bodyPr>
          <a:lstStyle/>
          <a:p>
            <a:pPr>
              <a:lnSpc>
                <a:spcPct val="300000"/>
              </a:lnSpc>
              <a:spcBef>
                <a:spcPct val="50000"/>
              </a:spcBef>
            </a:pPr>
            <a:r>
              <a:rPr lang="en-US" sz="600" b="1" dirty="0">
                <a:latin typeface="Arial Narrow" pitchFamily="34" charset="0"/>
              </a:rPr>
              <a:t>                Lewis   </a:t>
            </a:r>
          </a:p>
          <a:p>
            <a:pPr>
              <a:lnSpc>
                <a:spcPct val="120000"/>
              </a:lnSpc>
              <a:spcBef>
                <a:spcPct val="50000"/>
              </a:spcBef>
            </a:pPr>
            <a:r>
              <a:rPr lang="en-US" sz="600" b="1" dirty="0">
                <a:latin typeface="Arial Narrow" pitchFamily="34" charset="0"/>
              </a:rPr>
              <a:t>              </a:t>
            </a:r>
          </a:p>
        </p:txBody>
      </p:sp>
      <p:sp>
        <p:nvSpPr>
          <p:cNvPr id="3222" name="Text Box 145"/>
          <p:cNvSpPr txBox="1">
            <a:spLocks noChangeArrowheads="1"/>
          </p:cNvSpPr>
          <p:nvPr/>
        </p:nvSpPr>
        <p:spPr bwMode="auto">
          <a:xfrm rot="-16863">
            <a:off x="8305801" y="2670176"/>
            <a:ext cx="785813" cy="322263"/>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Fleming</a:t>
            </a:r>
          </a:p>
          <a:p>
            <a:pPr>
              <a:spcBef>
                <a:spcPct val="50000"/>
              </a:spcBef>
            </a:pPr>
            <a:r>
              <a:rPr lang="en-US" sz="600" b="1" dirty="0">
                <a:latin typeface="Arial Narrow" pitchFamily="34" charset="0"/>
              </a:rPr>
              <a:t>          </a:t>
            </a:r>
          </a:p>
        </p:txBody>
      </p:sp>
      <p:sp>
        <p:nvSpPr>
          <p:cNvPr id="3223" name="Text Box 146"/>
          <p:cNvSpPr txBox="1">
            <a:spLocks noChangeArrowheads="1"/>
          </p:cNvSpPr>
          <p:nvPr/>
        </p:nvSpPr>
        <p:spPr bwMode="auto">
          <a:xfrm rot="-16863">
            <a:off x="7848852" y="2746153"/>
            <a:ext cx="557806" cy="323165"/>
          </a:xfrm>
          <a:prstGeom prst="rect">
            <a:avLst/>
          </a:prstGeom>
          <a:noFill/>
          <a:ln w="9525">
            <a:noFill/>
            <a:miter lim="800000"/>
            <a:headEnd/>
            <a:tailEnd/>
          </a:ln>
        </p:spPr>
        <p:txBody>
          <a:bodyPr wrap="square">
            <a:spAutoFit/>
          </a:bodyPr>
          <a:lstStyle/>
          <a:p>
            <a:pPr>
              <a:spcBef>
                <a:spcPct val="50000"/>
              </a:spcBef>
            </a:pPr>
            <a:r>
              <a:rPr lang="en-US" sz="600" b="1" dirty="0">
                <a:latin typeface="Arial Narrow" pitchFamily="34" charset="0"/>
              </a:rPr>
              <a:t> Nicholas</a:t>
            </a:r>
          </a:p>
          <a:p>
            <a:pPr>
              <a:spcBef>
                <a:spcPct val="50000"/>
              </a:spcBef>
            </a:pPr>
            <a:r>
              <a:rPr lang="en-US" sz="600" b="1" dirty="0">
                <a:latin typeface="Arial Narrow" pitchFamily="34" charset="0"/>
              </a:rPr>
              <a:t>             </a:t>
            </a:r>
          </a:p>
        </p:txBody>
      </p:sp>
      <p:sp>
        <p:nvSpPr>
          <p:cNvPr id="3225" name="Text Box 148"/>
          <p:cNvSpPr txBox="1">
            <a:spLocks noChangeArrowheads="1"/>
          </p:cNvSpPr>
          <p:nvPr/>
        </p:nvSpPr>
        <p:spPr bwMode="auto">
          <a:xfrm rot="21583137" flipH="1">
            <a:off x="7649762" y="3004675"/>
            <a:ext cx="685800"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Bourbon </a:t>
            </a:r>
          </a:p>
        </p:txBody>
      </p:sp>
      <p:sp>
        <p:nvSpPr>
          <p:cNvPr id="3226" name="Text Box 149"/>
          <p:cNvSpPr txBox="1">
            <a:spLocks noChangeArrowheads="1"/>
          </p:cNvSpPr>
          <p:nvPr/>
        </p:nvSpPr>
        <p:spPr bwMode="auto">
          <a:xfrm rot="-16863">
            <a:off x="9120188" y="2441576"/>
            <a:ext cx="785812" cy="377825"/>
          </a:xfrm>
          <a:prstGeom prst="rect">
            <a:avLst/>
          </a:prstGeom>
          <a:noFill/>
          <a:ln w="9525">
            <a:noFill/>
            <a:miter lim="800000"/>
            <a:headEnd/>
            <a:tailEnd/>
          </a:ln>
        </p:spPr>
        <p:txBody>
          <a:bodyPr>
            <a:spAutoFit/>
          </a:bodyPr>
          <a:lstStyle/>
          <a:p>
            <a:pPr>
              <a:lnSpc>
                <a:spcPct val="160000"/>
              </a:lnSpc>
              <a:spcBef>
                <a:spcPct val="50000"/>
              </a:spcBef>
            </a:pPr>
            <a:r>
              <a:rPr lang="en-US" sz="600" b="1" dirty="0">
                <a:latin typeface="Arial Narrow" pitchFamily="34" charset="0"/>
              </a:rPr>
              <a:t>      Greenup</a:t>
            </a:r>
          </a:p>
          <a:p>
            <a:pPr>
              <a:spcBef>
                <a:spcPct val="50000"/>
              </a:spcBef>
            </a:pPr>
            <a:r>
              <a:rPr lang="en-US" sz="600" b="1" dirty="0">
                <a:latin typeface="Arial Narrow" pitchFamily="34" charset="0"/>
              </a:rPr>
              <a:t>      </a:t>
            </a:r>
          </a:p>
        </p:txBody>
      </p:sp>
      <p:sp>
        <p:nvSpPr>
          <p:cNvPr id="3227" name="Text Box 150"/>
          <p:cNvSpPr txBox="1">
            <a:spLocks noChangeArrowheads="1"/>
          </p:cNvSpPr>
          <p:nvPr/>
        </p:nvSpPr>
        <p:spPr bwMode="auto">
          <a:xfrm rot="-16863">
            <a:off x="9010651" y="2662239"/>
            <a:ext cx="785813" cy="249237"/>
          </a:xfrm>
          <a:prstGeom prst="rect">
            <a:avLst/>
          </a:prstGeom>
          <a:noFill/>
          <a:ln w="9525">
            <a:noFill/>
            <a:miter lim="800000"/>
            <a:headEnd/>
            <a:tailEnd/>
          </a:ln>
        </p:spPr>
        <p:txBody>
          <a:bodyPr>
            <a:spAutoFit/>
          </a:bodyPr>
          <a:lstStyle/>
          <a:p>
            <a:pPr>
              <a:lnSpc>
                <a:spcPct val="170000"/>
              </a:lnSpc>
              <a:spcBef>
                <a:spcPct val="50000"/>
              </a:spcBef>
            </a:pPr>
            <a:r>
              <a:rPr lang="en-US" sz="600" b="1" dirty="0">
                <a:latin typeface="Arial Narrow" pitchFamily="34" charset="0"/>
              </a:rPr>
              <a:t>       Carter      </a:t>
            </a:r>
          </a:p>
        </p:txBody>
      </p:sp>
      <p:sp>
        <p:nvSpPr>
          <p:cNvPr id="3228" name="Text Box 151"/>
          <p:cNvSpPr txBox="1">
            <a:spLocks noChangeArrowheads="1"/>
          </p:cNvSpPr>
          <p:nvPr/>
        </p:nvSpPr>
        <p:spPr bwMode="auto">
          <a:xfrm rot="-16863">
            <a:off x="8605838" y="2963864"/>
            <a:ext cx="785812" cy="376237"/>
          </a:xfrm>
          <a:prstGeom prst="rect">
            <a:avLst/>
          </a:prstGeom>
          <a:noFill/>
          <a:ln w="9525">
            <a:noFill/>
            <a:miter lim="800000"/>
            <a:headEnd/>
            <a:tailEnd/>
          </a:ln>
        </p:spPr>
        <p:txBody>
          <a:bodyPr>
            <a:spAutoFit/>
          </a:bodyPr>
          <a:lstStyle/>
          <a:p>
            <a:pPr>
              <a:lnSpc>
                <a:spcPct val="130000"/>
              </a:lnSpc>
              <a:spcBef>
                <a:spcPct val="50000"/>
              </a:spcBef>
            </a:pPr>
            <a:r>
              <a:rPr lang="en-US" sz="600" b="1" dirty="0">
                <a:latin typeface="Arial Narrow" pitchFamily="34" charset="0"/>
              </a:rPr>
              <a:t>    Rowan </a:t>
            </a:r>
          </a:p>
          <a:p>
            <a:pPr>
              <a:lnSpc>
                <a:spcPct val="130000"/>
              </a:lnSpc>
              <a:spcBef>
                <a:spcPct val="50000"/>
              </a:spcBef>
            </a:pPr>
            <a:r>
              <a:rPr lang="en-US" sz="600" b="1" dirty="0">
                <a:latin typeface="Arial Narrow" pitchFamily="34" charset="0"/>
              </a:rPr>
              <a:t>          </a:t>
            </a:r>
          </a:p>
        </p:txBody>
      </p:sp>
      <p:sp>
        <p:nvSpPr>
          <p:cNvPr id="3229" name="Text Box 152"/>
          <p:cNvSpPr txBox="1">
            <a:spLocks noChangeArrowheads="1"/>
          </p:cNvSpPr>
          <p:nvPr/>
        </p:nvSpPr>
        <p:spPr bwMode="auto">
          <a:xfrm rot="-16863">
            <a:off x="8305152" y="3009862"/>
            <a:ext cx="534142" cy="267766"/>
          </a:xfrm>
          <a:prstGeom prst="rect">
            <a:avLst/>
          </a:prstGeom>
          <a:noFill/>
          <a:ln w="9525">
            <a:noFill/>
            <a:miter lim="800000"/>
            <a:headEnd/>
            <a:tailEnd/>
          </a:ln>
        </p:spPr>
        <p:txBody>
          <a:bodyPr wrap="square">
            <a:spAutoFit/>
          </a:bodyPr>
          <a:lstStyle/>
          <a:p>
            <a:pPr>
              <a:lnSpc>
                <a:spcPct val="190000"/>
              </a:lnSpc>
              <a:spcBef>
                <a:spcPct val="50000"/>
              </a:spcBef>
            </a:pPr>
            <a:r>
              <a:rPr lang="en-US" sz="600" b="1" dirty="0">
                <a:latin typeface="Arial Narrow" pitchFamily="34" charset="0"/>
              </a:rPr>
              <a:t> Bath</a:t>
            </a:r>
          </a:p>
        </p:txBody>
      </p:sp>
      <p:sp>
        <p:nvSpPr>
          <p:cNvPr id="3230" name="Text Box 153"/>
          <p:cNvSpPr txBox="1">
            <a:spLocks noChangeArrowheads="1"/>
          </p:cNvSpPr>
          <p:nvPr/>
        </p:nvSpPr>
        <p:spPr bwMode="auto">
          <a:xfrm rot="2896057">
            <a:off x="7959726" y="3281363"/>
            <a:ext cx="646112" cy="220663"/>
          </a:xfrm>
          <a:prstGeom prst="rect">
            <a:avLst/>
          </a:prstGeom>
          <a:noFill/>
          <a:ln w="9525">
            <a:noFill/>
            <a:miter lim="800000"/>
            <a:headEnd/>
            <a:tailEnd/>
          </a:ln>
        </p:spPr>
        <p:txBody>
          <a:bodyPr>
            <a:spAutoFit/>
          </a:bodyPr>
          <a:lstStyle/>
          <a:p>
            <a:pPr>
              <a:lnSpc>
                <a:spcPct val="140000"/>
              </a:lnSpc>
              <a:spcBef>
                <a:spcPct val="50000"/>
              </a:spcBef>
            </a:pPr>
            <a:r>
              <a:rPr lang="en-US" sz="600" b="1" dirty="0">
                <a:latin typeface="Arial Narrow" pitchFamily="34" charset="0"/>
              </a:rPr>
              <a:t>Montgomery</a:t>
            </a:r>
          </a:p>
        </p:txBody>
      </p:sp>
      <p:sp>
        <p:nvSpPr>
          <p:cNvPr id="3231" name="Text Box 154"/>
          <p:cNvSpPr txBox="1">
            <a:spLocks noChangeArrowheads="1"/>
          </p:cNvSpPr>
          <p:nvPr/>
        </p:nvSpPr>
        <p:spPr bwMode="auto">
          <a:xfrm rot="-16863">
            <a:off x="7682109" y="3267160"/>
            <a:ext cx="785812" cy="230187"/>
          </a:xfrm>
          <a:prstGeom prst="rect">
            <a:avLst/>
          </a:prstGeom>
          <a:noFill/>
          <a:ln w="9525">
            <a:noFill/>
            <a:miter lim="800000"/>
            <a:headEnd/>
            <a:tailEnd/>
          </a:ln>
        </p:spPr>
        <p:txBody>
          <a:bodyPr>
            <a:spAutoFit/>
          </a:bodyPr>
          <a:lstStyle/>
          <a:p>
            <a:pPr>
              <a:lnSpc>
                <a:spcPct val="150000"/>
              </a:lnSpc>
              <a:spcBef>
                <a:spcPct val="50000"/>
              </a:spcBef>
            </a:pPr>
            <a:r>
              <a:rPr lang="en-US" sz="600" b="1" dirty="0">
                <a:solidFill>
                  <a:schemeClr val="bg1"/>
                </a:solidFill>
                <a:latin typeface="Arial Narrow" pitchFamily="34" charset="0"/>
              </a:rPr>
              <a:t>       </a:t>
            </a:r>
            <a:r>
              <a:rPr lang="en-US" sz="600" b="1" dirty="0">
                <a:latin typeface="Arial Narrow" pitchFamily="34" charset="0"/>
              </a:rPr>
              <a:t>Clark</a:t>
            </a:r>
            <a:r>
              <a:rPr lang="en-US" sz="600" b="1" dirty="0">
                <a:solidFill>
                  <a:schemeClr val="bg1"/>
                </a:solidFill>
                <a:latin typeface="Arial Narrow" pitchFamily="34" charset="0"/>
              </a:rPr>
              <a:t>        </a:t>
            </a:r>
          </a:p>
        </p:txBody>
      </p:sp>
      <p:sp>
        <p:nvSpPr>
          <p:cNvPr id="3232" name="Text Box 155"/>
          <p:cNvSpPr txBox="1">
            <a:spLocks noChangeArrowheads="1"/>
          </p:cNvSpPr>
          <p:nvPr/>
        </p:nvSpPr>
        <p:spPr bwMode="auto">
          <a:xfrm rot="-16863">
            <a:off x="7296528" y="3255621"/>
            <a:ext cx="785813"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Fayette    </a:t>
            </a:r>
          </a:p>
        </p:txBody>
      </p:sp>
      <p:sp>
        <p:nvSpPr>
          <p:cNvPr id="3233" name="Text Box 156"/>
          <p:cNvSpPr txBox="1">
            <a:spLocks noChangeArrowheads="1"/>
          </p:cNvSpPr>
          <p:nvPr/>
        </p:nvSpPr>
        <p:spPr bwMode="auto">
          <a:xfrm rot="4635103">
            <a:off x="6917449" y="3271536"/>
            <a:ext cx="534859" cy="240066"/>
          </a:xfrm>
          <a:prstGeom prst="rect">
            <a:avLst/>
          </a:prstGeom>
          <a:noFill/>
          <a:ln w="9525">
            <a:noFill/>
            <a:miter lim="800000"/>
            <a:headEnd/>
            <a:tailEnd/>
          </a:ln>
        </p:spPr>
        <p:txBody>
          <a:bodyPr wrap="square">
            <a:spAutoFit/>
          </a:bodyPr>
          <a:lstStyle/>
          <a:p>
            <a:pPr>
              <a:lnSpc>
                <a:spcPct val="30000"/>
              </a:lnSpc>
              <a:spcBef>
                <a:spcPct val="50000"/>
              </a:spcBef>
            </a:pPr>
            <a:r>
              <a:rPr lang="en-US" sz="600" dirty="0">
                <a:solidFill>
                  <a:schemeClr val="bg1"/>
                </a:solidFill>
                <a:latin typeface="Arial Narrow" pitchFamily="34" charset="0"/>
              </a:rPr>
              <a:t>             </a:t>
            </a:r>
            <a:r>
              <a:rPr lang="en-US" sz="600" dirty="0">
                <a:latin typeface="Arial Narrow" pitchFamily="34" charset="0"/>
              </a:rPr>
              <a:t>    </a:t>
            </a:r>
            <a:r>
              <a:rPr lang="en-US" sz="600" b="1" dirty="0">
                <a:latin typeface="Arial Narrow" pitchFamily="34" charset="0"/>
              </a:rPr>
              <a:t>Woodford</a:t>
            </a:r>
          </a:p>
          <a:p>
            <a:pPr>
              <a:lnSpc>
                <a:spcPct val="50000"/>
              </a:lnSpc>
              <a:spcBef>
                <a:spcPct val="50000"/>
              </a:spcBef>
            </a:pPr>
            <a:r>
              <a:rPr lang="en-US" sz="600" b="1" dirty="0">
                <a:solidFill>
                  <a:schemeClr val="bg1"/>
                </a:solidFill>
                <a:latin typeface="Arial Narrow" pitchFamily="34" charset="0"/>
              </a:rPr>
              <a:t>                </a:t>
            </a:r>
          </a:p>
        </p:txBody>
      </p:sp>
      <p:sp>
        <p:nvSpPr>
          <p:cNvPr id="3234" name="Text Box 158"/>
          <p:cNvSpPr txBox="1">
            <a:spLocks noChangeArrowheads="1"/>
          </p:cNvSpPr>
          <p:nvPr/>
        </p:nvSpPr>
        <p:spPr bwMode="auto">
          <a:xfrm rot="11462">
            <a:off x="7186613" y="3549650"/>
            <a:ext cx="785812"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Jessamine        </a:t>
            </a:r>
          </a:p>
        </p:txBody>
      </p:sp>
      <p:sp>
        <p:nvSpPr>
          <p:cNvPr id="3235" name="Text Box 159"/>
          <p:cNvSpPr txBox="1">
            <a:spLocks noChangeArrowheads="1"/>
          </p:cNvSpPr>
          <p:nvPr/>
        </p:nvSpPr>
        <p:spPr bwMode="auto">
          <a:xfrm rot="-16863">
            <a:off x="7641972" y="3801860"/>
            <a:ext cx="490047" cy="369332"/>
          </a:xfrm>
          <a:prstGeom prst="rect">
            <a:avLst/>
          </a:prstGeom>
          <a:noFill/>
          <a:ln w="9525">
            <a:noFill/>
            <a:miter lim="800000"/>
            <a:headEnd/>
            <a:tailEnd/>
          </a:ln>
        </p:spPr>
        <p:txBody>
          <a:bodyPr wrap="square">
            <a:spAutoFit/>
          </a:bodyPr>
          <a:lstStyle/>
          <a:p>
            <a:pPr>
              <a:lnSpc>
                <a:spcPct val="150000"/>
              </a:lnSpc>
              <a:spcBef>
                <a:spcPct val="50000"/>
              </a:spcBef>
            </a:pPr>
            <a:r>
              <a:rPr lang="en-US" sz="600" b="1" dirty="0">
                <a:latin typeface="Arial Narrow" pitchFamily="34" charset="0"/>
              </a:rPr>
              <a:t>    Madison         </a:t>
            </a:r>
          </a:p>
        </p:txBody>
      </p:sp>
      <p:sp>
        <p:nvSpPr>
          <p:cNvPr id="3236" name="Text Box 160"/>
          <p:cNvSpPr txBox="1">
            <a:spLocks noChangeArrowheads="1"/>
          </p:cNvSpPr>
          <p:nvPr/>
        </p:nvSpPr>
        <p:spPr bwMode="auto">
          <a:xfrm rot="-16863">
            <a:off x="7913688" y="3706813"/>
            <a:ext cx="785812" cy="239712"/>
          </a:xfrm>
          <a:prstGeom prst="rect">
            <a:avLst/>
          </a:prstGeom>
          <a:noFill/>
          <a:ln w="9525">
            <a:noFill/>
            <a:miter lim="800000"/>
            <a:headEnd/>
            <a:tailEnd/>
          </a:ln>
        </p:spPr>
        <p:txBody>
          <a:bodyPr>
            <a:spAutoFit/>
          </a:bodyPr>
          <a:lstStyle/>
          <a:p>
            <a:pPr>
              <a:lnSpc>
                <a:spcPct val="160000"/>
              </a:lnSpc>
              <a:spcBef>
                <a:spcPct val="50000"/>
              </a:spcBef>
            </a:pPr>
            <a:r>
              <a:rPr lang="en-US" sz="600" b="1" dirty="0">
                <a:latin typeface="Arial Narrow" pitchFamily="34" charset="0"/>
              </a:rPr>
              <a:t>         Estill</a:t>
            </a:r>
            <a:r>
              <a:rPr lang="en-US" sz="600" dirty="0">
                <a:latin typeface="Arial Narrow" pitchFamily="34" charset="0"/>
              </a:rPr>
              <a:t>     </a:t>
            </a:r>
          </a:p>
        </p:txBody>
      </p:sp>
      <p:sp>
        <p:nvSpPr>
          <p:cNvPr id="3237" name="Text Box 161"/>
          <p:cNvSpPr txBox="1">
            <a:spLocks noChangeArrowheads="1"/>
          </p:cNvSpPr>
          <p:nvPr/>
        </p:nvSpPr>
        <p:spPr bwMode="auto">
          <a:xfrm rot="-16863">
            <a:off x="9475788" y="2700338"/>
            <a:ext cx="538162" cy="322262"/>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Boyd</a:t>
            </a:r>
          </a:p>
          <a:p>
            <a:pPr>
              <a:spcBef>
                <a:spcPct val="50000"/>
              </a:spcBef>
            </a:pPr>
            <a:endParaRPr lang="en-US" sz="600" b="1" dirty="0">
              <a:latin typeface="Arial Narrow" pitchFamily="34" charset="0"/>
            </a:endParaRPr>
          </a:p>
        </p:txBody>
      </p:sp>
      <p:sp>
        <p:nvSpPr>
          <p:cNvPr id="3238" name="Text Box 162"/>
          <p:cNvSpPr txBox="1">
            <a:spLocks noChangeArrowheads="1"/>
          </p:cNvSpPr>
          <p:nvPr/>
        </p:nvSpPr>
        <p:spPr bwMode="auto">
          <a:xfrm rot="-16863">
            <a:off x="9367009" y="3082622"/>
            <a:ext cx="785813" cy="203200"/>
          </a:xfrm>
          <a:prstGeom prst="rect">
            <a:avLst/>
          </a:prstGeom>
          <a:noFill/>
          <a:ln w="9525">
            <a:noFill/>
            <a:miter lim="800000"/>
            <a:headEnd/>
            <a:tailEnd/>
          </a:ln>
        </p:spPr>
        <p:txBody>
          <a:bodyPr>
            <a:spAutoFit/>
          </a:bodyPr>
          <a:lstStyle/>
          <a:p>
            <a:pPr>
              <a:lnSpc>
                <a:spcPct val="120000"/>
              </a:lnSpc>
              <a:spcBef>
                <a:spcPct val="50000"/>
              </a:spcBef>
            </a:pPr>
            <a:r>
              <a:rPr lang="en-US" sz="600" b="1" dirty="0">
                <a:latin typeface="Arial Narrow" pitchFamily="34" charset="0"/>
              </a:rPr>
              <a:t>    Lawrence</a:t>
            </a:r>
          </a:p>
        </p:txBody>
      </p:sp>
      <p:sp>
        <p:nvSpPr>
          <p:cNvPr id="3239" name="Text Box 163"/>
          <p:cNvSpPr txBox="1">
            <a:spLocks noChangeArrowheads="1"/>
          </p:cNvSpPr>
          <p:nvPr/>
        </p:nvSpPr>
        <p:spPr bwMode="auto">
          <a:xfrm rot="-16863">
            <a:off x="9010651" y="3090863"/>
            <a:ext cx="785813"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Elliott</a:t>
            </a:r>
          </a:p>
        </p:txBody>
      </p:sp>
      <p:sp>
        <p:nvSpPr>
          <p:cNvPr id="3240" name="Text Box 164"/>
          <p:cNvSpPr txBox="1">
            <a:spLocks noChangeArrowheads="1"/>
          </p:cNvSpPr>
          <p:nvPr/>
        </p:nvSpPr>
        <p:spPr bwMode="auto">
          <a:xfrm rot="20294">
            <a:off x="7295282" y="3975449"/>
            <a:ext cx="452088" cy="110800"/>
          </a:xfrm>
          <a:prstGeom prst="rect">
            <a:avLst/>
          </a:prstGeom>
          <a:noFill/>
          <a:ln w="9525">
            <a:noFill/>
            <a:miter lim="800000"/>
            <a:headEnd/>
            <a:tailEnd/>
          </a:ln>
        </p:spPr>
        <p:txBody>
          <a:bodyPr wrap="square">
            <a:spAutoFit/>
          </a:bodyPr>
          <a:lstStyle/>
          <a:p>
            <a:pPr>
              <a:lnSpc>
                <a:spcPct val="20000"/>
              </a:lnSpc>
              <a:spcBef>
                <a:spcPct val="50000"/>
              </a:spcBef>
            </a:pPr>
            <a:r>
              <a:rPr lang="en-US" sz="600" b="1" dirty="0">
                <a:latin typeface="Arial Narrow" pitchFamily="34" charset="0"/>
              </a:rPr>
              <a:t> Garrard         </a:t>
            </a:r>
          </a:p>
        </p:txBody>
      </p:sp>
      <p:sp>
        <p:nvSpPr>
          <p:cNvPr id="3241" name="Text Box 165"/>
          <p:cNvSpPr txBox="1">
            <a:spLocks noChangeArrowheads="1"/>
          </p:cNvSpPr>
          <p:nvPr/>
        </p:nvSpPr>
        <p:spPr bwMode="auto">
          <a:xfrm rot="-16863">
            <a:off x="6923089" y="3630614"/>
            <a:ext cx="458787" cy="276225"/>
          </a:xfrm>
          <a:prstGeom prst="rect">
            <a:avLst/>
          </a:prstGeom>
          <a:noFill/>
          <a:ln w="9525">
            <a:noFill/>
            <a:miter lim="800000"/>
            <a:headEnd/>
            <a:tailEnd/>
          </a:ln>
        </p:spPr>
        <p:txBody>
          <a:bodyPr>
            <a:spAutoFit/>
          </a:bodyPr>
          <a:lstStyle/>
          <a:p>
            <a:pPr>
              <a:lnSpc>
                <a:spcPct val="50000"/>
              </a:lnSpc>
              <a:spcBef>
                <a:spcPct val="50000"/>
              </a:spcBef>
            </a:pPr>
            <a:r>
              <a:rPr lang="en-US" sz="600" b="1" dirty="0">
                <a:solidFill>
                  <a:schemeClr val="bg1"/>
                </a:solidFill>
                <a:latin typeface="Arial Narrow" pitchFamily="34" charset="0"/>
              </a:rPr>
              <a:t>                      </a:t>
            </a:r>
            <a:r>
              <a:rPr lang="en-US" sz="600" b="1" dirty="0">
                <a:latin typeface="Arial Narrow" pitchFamily="34" charset="0"/>
              </a:rPr>
              <a:t>Mercer</a:t>
            </a:r>
          </a:p>
          <a:p>
            <a:pPr>
              <a:lnSpc>
                <a:spcPct val="50000"/>
              </a:lnSpc>
              <a:spcBef>
                <a:spcPct val="50000"/>
              </a:spcBef>
            </a:pPr>
            <a:r>
              <a:rPr lang="en-US" sz="600" b="1" dirty="0">
                <a:solidFill>
                  <a:schemeClr val="bg1"/>
                </a:solidFill>
                <a:latin typeface="Arial Narrow" pitchFamily="34" charset="0"/>
              </a:rPr>
              <a:t>   </a:t>
            </a:r>
          </a:p>
        </p:txBody>
      </p:sp>
      <p:sp>
        <p:nvSpPr>
          <p:cNvPr id="3242" name="Text Box 166"/>
          <p:cNvSpPr txBox="1">
            <a:spLocks noChangeArrowheads="1"/>
          </p:cNvSpPr>
          <p:nvPr/>
        </p:nvSpPr>
        <p:spPr bwMode="auto">
          <a:xfrm rot="-16863">
            <a:off x="6400173" y="3759263"/>
            <a:ext cx="785812" cy="331787"/>
          </a:xfrm>
          <a:prstGeom prst="rect">
            <a:avLst/>
          </a:prstGeom>
          <a:noFill/>
          <a:ln w="9525">
            <a:noFill/>
            <a:miter lim="800000"/>
            <a:headEnd/>
            <a:tailEnd/>
          </a:ln>
        </p:spPr>
        <p:txBody>
          <a:bodyPr>
            <a:spAutoFit/>
          </a:bodyPr>
          <a:lstStyle/>
          <a:p>
            <a:pPr>
              <a:lnSpc>
                <a:spcPct val="110000"/>
              </a:lnSpc>
              <a:spcBef>
                <a:spcPct val="50000"/>
              </a:spcBef>
            </a:pPr>
            <a:r>
              <a:rPr lang="en-US" sz="600" b="1" dirty="0">
                <a:latin typeface="Arial Narrow" pitchFamily="34" charset="0"/>
              </a:rPr>
              <a:t>   Washington</a:t>
            </a:r>
          </a:p>
          <a:p>
            <a:pPr>
              <a:spcBef>
                <a:spcPct val="50000"/>
              </a:spcBef>
            </a:pPr>
            <a:r>
              <a:rPr lang="en-US" sz="600" b="1" dirty="0">
                <a:solidFill>
                  <a:schemeClr val="bg1"/>
                </a:solidFill>
                <a:latin typeface="Arial Narrow" pitchFamily="34" charset="0"/>
              </a:rPr>
              <a:t>         </a:t>
            </a:r>
          </a:p>
        </p:txBody>
      </p:sp>
      <p:sp>
        <p:nvSpPr>
          <p:cNvPr id="3243" name="Text Box 167"/>
          <p:cNvSpPr txBox="1">
            <a:spLocks noChangeArrowheads="1"/>
          </p:cNvSpPr>
          <p:nvPr/>
        </p:nvSpPr>
        <p:spPr bwMode="auto">
          <a:xfrm rot="-16863">
            <a:off x="5829748" y="3085243"/>
            <a:ext cx="785812" cy="184150"/>
          </a:xfrm>
          <a:prstGeom prst="rect">
            <a:avLst/>
          </a:prstGeom>
          <a:noFill/>
          <a:ln w="9525">
            <a:noFill/>
            <a:miter lim="800000"/>
            <a:headEnd/>
            <a:tailEnd/>
          </a:ln>
        </p:spPr>
        <p:txBody>
          <a:bodyPr>
            <a:spAutoFit/>
          </a:bodyPr>
          <a:lstStyle/>
          <a:p>
            <a:pPr>
              <a:spcBef>
                <a:spcPct val="50000"/>
              </a:spcBef>
            </a:pPr>
            <a:r>
              <a:rPr lang="en-US" sz="600" b="1" dirty="0">
                <a:solidFill>
                  <a:schemeClr val="bg1"/>
                </a:solidFill>
                <a:latin typeface="Arial Narrow" pitchFamily="34" charset="0"/>
              </a:rPr>
              <a:t>      </a:t>
            </a:r>
            <a:r>
              <a:rPr lang="en-US" sz="600" b="1" dirty="0">
                <a:latin typeface="Arial Narrow" pitchFamily="34" charset="0"/>
              </a:rPr>
              <a:t>Jefferson</a:t>
            </a:r>
          </a:p>
        </p:txBody>
      </p:sp>
      <p:sp>
        <p:nvSpPr>
          <p:cNvPr id="3244" name="Text Box 168"/>
          <p:cNvSpPr txBox="1">
            <a:spLocks noChangeArrowheads="1"/>
          </p:cNvSpPr>
          <p:nvPr/>
        </p:nvSpPr>
        <p:spPr bwMode="auto">
          <a:xfrm rot="-16863">
            <a:off x="5943601" y="3352800"/>
            <a:ext cx="531813" cy="184150"/>
          </a:xfrm>
          <a:prstGeom prst="rect">
            <a:avLst/>
          </a:prstGeom>
          <a:noFill/>
          <a:ln w="9525">
            <a:noFill/>
            <a:miter lim="800000"/>
            <a:headEnd/>
            <a:tailEnd/>
          </a:ln>
        </p:spPr>
        <p:txBody>
          <a:bodyPr>
            <a:spAutoFit/>
          </a:bodyPr>
          <a:lstStyle/>
          <a:p>
            <a:pPr>
              <a:lnSpc>
                <a:spcPct val="50000"/>
              </a:lnSpc>
              <a:spcBef>
                <a:spcPct val="50000"/>
              </a:spcBef>
            </a:pPr>
            <a:r>
              <a:rPr lang="en-US" sz="600" dirty="0">
                <a:latin typeface="Arial Narrow" pitchFamily="34" charset="0"/>
              </a:rPr>
              <a:t>                                  </a:t>
            </a:r>
            <a:r>
              <a:rPr lang="en-US" sz="600" b="1" dirty="0">
                <a:latin typeface="Arial Narrow" pitchFamily="34" charset="0"/>
              </a:rPr>
              <a:t>Bullitt         </a:t>
            </a:r>
          </a:p>
        </p:txBody>
      </p:sp>
      <p:sp>
        <p:nvSpPr>
          <p:cNvPr id="3245" name="Text Box 169"/>
          <p:cNvSpPr txBox="1">
            <a:spLocks noChangeArrowheads="1"/>
          </p:cNvSpPr>
          <p:nvPr/>
        </p:nvSpPr>
        <p:spPr bwMode="auto">
          <a:xfrm rot="-16863">
            <a:off x="6326188" y="4066112"/>
            <a:ext cx="785812" cy="213264"/>
          </a:xfrm>
          <a:prstGeom prst="rect">
            <a:avLst/>
          </a:prstGeom>
          <a:noFill/>
          <a:ln w="9525">
            <a:noFill/>
            <a:miter lim="800000"/>
            <a:headEnd/>
            <a:tailEnd/>
          </a:ln>
        </p:spPr>
        <p:txBody>
          <a:bodyPr>
            <a:spAutoFit/>
          </a:bodyPr>
          <a:lstStyle/>
          <a:p>
            <a:pPr>
              <a:lnSpc>
                <a:spcPct val="150000"/>
              </a:lnSpc>
              <a:spcBef>
                <a:spcPct val="50000"/>
              </a:spcBef>
            </a:pPr>
            <a:r>
              <a:rPr lang="en-US" sz="600" b="1" dirty="0">
                <a:latin typeface="Arial Narrow" pitchFamily="34" charset="0"/>
              </a:rPr>
              <a:t>   Marion</a:t>
            </a:r>
          </a:p>
        </p:txBody>
      </p:sp>
      <p:sp>
        <p:nvSpPr>
          <p:cNvPr id="3246" name="Text Box 170"/>
          <p:cNvSpPr txBox="1">
            <a:spLocks noChangeArrowheads="1"/>
          </p:cNvSpPr>
          <p:nvPr/>
        </p:nvSpPr>
        <p:spPr bwMode="auto">
          <a:xfrm rot="-16863">
            <a:off x="6152874" y="3635795"/>
            <a:ext cx="785812" cy="368300"/>
          </a:xfrm>
          <a:prstGeom prst="rect">
            <a:avLst/>
          </a:prstGeom>
          <a:noFill/>
          <a:ln w="9525">
            <a:noFill/>
            <a:miter lim="800000"/>
            <a:headEnd/>
            <a:tailEnd/>
          </a:ln>
        </p:spPr>
        <p:txBody>
          <a:bodyPr>
            <a:spAutoFit/>
          </a:bodyPr>
          <a:lstStyle/>
          <a:p>
            <a:pPr>
              <a:lnSpc>
                <a:spcPct val="150000"/>
              </a:lnSpc>
              <a:spcBef>
                <a:spcPct val="50000"/>
              </a:spcBef>
            </a:pPr>
            <a:r>
              <a:rPr lang="en-US" sz="600" b="1" dirty="0">
                <a:latin typeface="Arial Narrow" pitchFamily="34" charset="0"/>
              </a:rPr>
              <a:t>Nelson</a:t>
            </a:r>
          </a:p>
          <a:p>
            <a:pPr>
              <a:spcBef>
                <a:spcPct val="50000"/>
              </a:spcBef>
            </a:pPr>
            <a:r>
              <a:rPr lang="en-US" sz="600" b="1" dirty="0">
                <a:solidFill>
                  <a:schemeClr val="bg1"/>
                </a:solidFill>
                <a:latin typeface="Arial Narrow" pitchFamily="34" charset="0"/>
              </a:rPr>
              <a:t>    </a:t>
            </a:r>
          </a:p>
        </p:txBody>
      </p:sp>
      <p:sp>
        <p:nvSpPr>
          <p:cNvPr id="3248" name="Text Box 172"/>
          <p:cNvSpPr txBox="1">
            <a:spLocks noChangeArrowheads="1"/>
          </p:cNvSpPr>
          <p:nvPr/>
        </p:nvSpPr>
        <p:spPr bwMode="auto">
          <a:xfrm rot="-16863">
            <a:off x="8382001" y="3297239"/>
            <a:ext cx="785813" cy="257175"/>
          </a:xfrm>
          <a:prstGeom prst="rect">
            <a:avLst/>
          </a:prstGeom>
          <a:noFill/>
          <a:ln w="9525">
            <a:noFill/>
            <a:miter lim="800000"/>
            <a:headEnd/>
            <a:tailEnd/>
          </a:ln>
        </p:spPr>
        <p:txBody>
          <a:bodyPr>
            <a:spAutoFit/>
          </a:bodyPr>
          <a:lstStyle/>
          <a:p>
            <a:pPr>
              <a:lnSpc>
                <a:spcPct val="180000"/>
              </a:lnSpc>
              <a:spcBef>
                <a:spcPct val="50000"/>
              </a:spcBef>
            </a:pPr>
            <a:r>
              <a:rPr lang="en-US" sz="600" b="1" dirty="0">
                <a:latin typeface="Arial Narrow" pitchFamily="34" charset="0"/>
              </a:rPr>
              <a:t>   Menifee     </a:t>
            </a:r>
          </a:p>
        </p:txBody>
      </p:sp>
      <p:sp>
        <p:nvSpPr>
          <p:cNvPr id="3249" name="Text Box 173"/>
          <p:cNvSpPr txBox="1">
            <a:spLocks noChangeArrowheads="1"/>
          </p:cNvSpPr>
          <p:nvPr/>
        </p:nvSpPr>
        <p:spPr bwMode="auto">
          <a:xfrm rot="-16863">
            <a:off x="8227174" y="3582219"/>
            <a:ext cx="785813" cy="249237"/>
          </a:xfrm>
          <a:prstGeom prst="rect">
            <a:avLst/>
          </a:prstGeom>
          <a:noFill/>
          <a:ln w="9525">
            <a:noFill/>
            <a:miter lim="800000"/>
            <a:headEnd/>
            <a:tailEnd/>
          </a:ln>
        </p:spPr>
        <p:txBody>
          <a:bodyPr>
            <a:spAutoFit/>
          </a:bodyPr>
          <a:lstStyle/>
          <a:p>
            <a:pPr>
              <a:lnSpc>
                <a:spcPct val="170000"/>
              </a:lnSpc>
              <a:spcBef>
                <a:spcPct val="50000"/>
              </a:spcBef>
            </a:pPr>
            <a:r>
              <a:rPr lang="en-US" sz="600" b="1" dirty="0">
                <a:latin typeface="Arial Narrow" pitchFamily="34" charset="0"/>
              </a:rPr>
              <a:t>Powell             </a:t>
            </a:r>
          </a:p>
        </p:txBody>
      </p:sp>
      <p:sp>
        <p:nvSpPr>
          <p:cNvPr id="3250" name="Text Box 174"/>
          <p:cNvSpPr txBox="1">
            <a:spLocks noChangeArrowheads="1"/>
          </p:cNvSpPr>
          <p:nvPr/>
        </p:nvSpPr>
        <p:spPr bwMode="auto">
          <a:xfrm rot="-16863">
            <a:off x="8458346" y="3591294"/>
            <a:ext cx="785813" cy="423862"/>
          </a:xfrm>
          <a:prstGeom prst="rect">
            <a:avLst/>
          </a:prstGeom>
          <a:noFill/>
          <a:ln w="9525">
            <a:noFill/>
            <a:miter lim="800000"/>
            <a:headEnd/>
            <a:tailEnd/>
          </a:ln>
        </p:spPr>
        <p:txBody>
          <a:bodyPr>
            <a:spAutoFit/>
          </a:bodyPr>
          <a:lstStyle/>
          <a:p>
            <a:pPr>
              <a:lnSpc>
                <a:spcPct val="210000"/>
              </a:lnSpc>
              <a:spcBef>
                <a:spcPct val="50000"/>
              </a:spcBef>
            </a:pPr>
            <a:r>
              <a:rPr lang="en-US" sz="600" dirty="0">
                <a:latin typeface="Arial Narrow" pitchFamily="34" charset="0"/>
              </a:rPr>
              <a:t>     </a:t>
            </a:r>
            <a:r>
              <a:rPr lang="en-US" sz="600" b="1" dirty="0">
                <a:latin typeface="Arial Narrow" pitchFamily="34" charset="0"/>
              </a:rPr>
              <a:t>Wolfe </a:t>
            </a:r>
          </a:p>
          <a:p>
            <a:pPr>
              <a:spcBef>
                <a:spcPct val="50000"/>
              </a:spcBef>
            </a:pPr>
            <a:r>
              <a:rPr lang="en-US" sz="600" b="1" dirty="0">
                <a:latin typeface="Arial Narrow" pitchFamily="34" charset="0"/>
              </a:rPr>
              <a:t>      </a:t>
            </a:r>
          </a:p>
        </p:txBody>
      </p:sp>
      <p:sp>
        <p:nvSpPr>
          <p:cNvPr id="3251" name="Text Box 175"/>
          <p:cNvSpPr txBox="1">
            <a:spLocks noChangeArrowheads="1"/>
          </p:cNvSpPr>
          <p:nvPr/>
        </p:nvSpPr>
        <p:spPr bwMode="auto">
          <a:xfrm rot="-16863">
            <a:off x="8231188" y="3951288"/>
            <a:ext cx="785812" cy="184150"/>
          </a:xfrm>
          <a:prstGeom prst="rect">
            <a:avLst/>
          </a:prstGeom>
          <a:noFill/>
          <a:ln w="9525">
            <a:noFill/>
            <a:miter lim="800000"/>
            <a:headEnd/>
            <a:tailEnd/>
          </a:ln>
        </p:spPr>
        <p:txBody>
          <a:bodyPr>
            <a:spAutoFit/>
          </a:bodyPr>
          <a:lstStyle/>
          <a:p>
            <a:pPr>
              <a:spcBef>
                <a:spcPct val="50000"/>
              </a:spcBef>
            </a:pPr>
            <a:r>
              <a:rPr lang="en-US" sz="600" dirty="0">
                <a:latin typeface="Arial Narrow" pitchFamily="34" charset="0"/>
              </a:rPr>
              <a:t>          </a:t>
            </a:r>
            <a:r>
              <a:rPr lang="en-US" sz="600" b="1" dirty="0">
                <a:latin typeface="Arial Narrow" pitchFamily="34" charset="0"/>
              </a:rPr>
              <a:t>Lee</a:t>
            </a:r>
          </a:p>
        </p:txBody>
      </p:sp>
      <p:sp>
        <p:nvSpPr>
          <p:cNvPr id="3252" name="Text Box 176"/>
          <p:cNvSpPr txBox="1">
            <a:spLocks noChangeArrowheads="1"/>
          </p:cNvSpPr>
          <p:nvPr/>
        </p:nvSpPr>
        <p:spPr bwMode="auto">
          <a:xfrm rot="-16863">
            <a:off x="8286751" y="4213226"/>
            <a:ext cx="785813" cy="377825"/>
          </a:xfrm>
          <a:prstGeom prst="rect">
            <a:avLst/>
          </a:prstGeom>
          <a:noFill/>
          <a:ln w="9525">
            <a:noFill/>
            <a:miter lim="800000"/>
            <a:headEnd/>
            <a:tailEnd/>
          </a:ln>
        </p:spPr>
        <p:txBody>
          <a:bodyPr>
            <a:spAutoFit/>
          </a:bodyPr>
          <a:lstStyle/>
          <a:p>
            <a:pPr>
              <a:lnSpc>
                <a:spcPct val="160000"/>
              </a:lnSpc>
              <a:spcBef>
                <a:spcPct val="50000"/>
              </a:spcBef>
            </a:pPr>
            <a:r>
              <a:rPr lang="en-US" sz="600" b="1" dirty="0">
                <a:latin typeface="Arial Narrow" pitchFamily="34" charset="0"/>
              </a:rPr>
              <a:t>      Owsley</a:t>
            </a:r>
          </a:p>
          <a:p>
            <a:pPr>
              <a:spcBef>
                <a:spcPct val="50000"/>
              </a:spcBef>
            </a:pPr>
            <a:r>
              <a:rPr lang="en-US" sz="600" b="1" dirty="0">
                <a:latin typeface="Arial Narrow" pitchFamily="34" charset="0"/>
              </a:rPr>
              <a:t>                </a:t>
            </a:r>
          </a:p>
        </p:txBody>
      </p:sp>
      <p:sp>
        <p:nvSpPr>
          <p:cNvPr id="3253" name="Text Box 177"/>
          <p:cNvSpPr txBox="1">
            <a:spLocks noChangeArrowheads="1"/>
          </p:cNvSpPr>
          <p:nvPr/>
        </p:nvSpPr>
        <p:spPr bwMode="auto">
          <a:xfrm rot="-16863">
            <a:off x="7937501" y="4165600"/>
            <a:ext cx="785813" cy="395288"/>
          </a:xfrm>
          <a:prstGeom prst="rect">
            <a:avLst/>
          </a:prstGeom>
          <a:noFill/>
          <a:ln w="9525">
            <a:noFill/>
            <a:miter lim="800000"/>
            <a:headEnd/>
            <a:tailEnd/>
          </a:ln>
        </p:spPr>
        <p:txBody>
          <a:bodyPr>
            <a:spAutoFit/>
          </a:bodyPr>
          <a:lstStyle/>
          <a:p>
            <a:pPr>
              <a:lnSpc>
                <a:spcPct val="180000"/>
              </a:lnSpc>
              <a:spcBef>
                <a:spcPct val="50000"/>
              </a:spcBef>
            </a:pPr>
            <a:r>
              <a:rPr lang="en-US" sz="600" b="1" dirty="0">
                <a:latin typeface="Arial Narrow" pitchFamily="34" charset="0"/>
              </a:rPr>
              <a:t>Jackson</a:t>
            </a:r>
          </a:p>
          <a:p>
            <a:pPr>
              <a:spcBef>
                <a:spcPct val="50000"/>
              </a:spcBef>
            </a:pPr>
            <a:r>
              <a:rPr lang="en-US" sz="600" b="1" dirty="0">
                <a:latin typeface="Arial Narrow" pitchFamily="34" charset="0"/>
              </a:rPr>
              <a:t>    </a:t>
            </a:r>
          </a:p>
        </p:txBody>
      </p:sp>
      <p:sp>
        <p:nvSpPr>
          <p:cNvPr id="3254" name="Text Box 178"/>
          <p:cNvSpPr txBox="1">
            <a:spLocks noChangeArrowheads="1"/>
          </p:cNvSpPr>
          <p:nvPr/>
        </p:nvSpPr>
        <p:spPr bwMode="auto">
          <a:xfrm rot="-16863">
            <a:off x="6300397" y="3307782"/>
            <a:ext cx="785813" cy="312738"/>
          </a:xfrm>
          <a:prstGeom prst="rect">
            <a:avLst/>
          </a:prstGeom>
          <a:noFill/>
          <a:ln w="9525">
            <a:noFill/>
            <a:miter lim="800000"/>
            <a:headEnd/>
            <a:tailEnd/>
          </a:ln>
        </p:spPr>
        <p:txBody>
          <a:bodyPr>
            <a:spAutoFit/>
          </a:bodyPr>
          <a:lstStyle/>
          <a:p>
            <a:pPr>
              <a:lnSpc>
                <a:spcPct val="90000"/>
              </a:lnSpc>
              <a:spcBef>
                <a:spcPct val="50000"/>
              </a:spcBef>
            </a:pPr>
            <a:r>
              <a:rPr lang="en-US" sz="600" b="1" dirty="0">
                <a:solidFill>
                  <a:schemeClr val="bg1"/>
                </a:solidFill>
                <a:latin typeface="Arial Narrow" pitchFamily="34" charset="0"/>
              </a:rPr>
              <a:t>    </a:t>
            </a:r>
            <a:r>
              <a:rPr lang="en-US" sz="600" b="1" dirty="0">
                <a:latin typeface="Arial Narrow" pitchFamily="34" charset="0"/>
              </a:rPr>
              <a:t>Spencer</a:t>
            </a:r>
          </a:p>
          <a:p>
            <a:pPr>
              <a:spcBef>
                <a:spcPct val="50000"/>
              </a:spcBef>
            </a:pPr>
            <a:r>
              <a:rPr lang="en-US" sz="600" b="1" dirty="0">
                <a:solidFill>
                  <a:schemeClr val="bg1"/>
                </a:solidFill>
                <a:latin typeface="Arial Narrow" pitchFamily="34" charset="0"/>
              </a:rPr>
              <a:t>    </a:t>
            </a:r>
          </a:p>
        </p:txBody>
      </p:sp>
      <p:sp>
        <p:nvSpPr>
          <p:cNvPr id="3255" name="Text Box 179"/>
          <p:cNvSpPr txBox="1">
            <a:spLocks noChangeArrowheads="1"/>
          </p:cNvSpPr>
          <p:nvPr/>
        </p:nvSpPr>
        <p:spPr bwMode="auto">
          <a:xfrm rot="-16863">
            <a:off x="5355637" y="3816716"/>
            <a:ext cx="785812" cy="368064"/>
          </a:xfrm>
          <a:prstGeom prst="trapezoid">
            <a:avLst/>
          </a:prstGeom>
          <a:noFill/>
          <a:ln w="9525">
            <a:noFill/>
            <a:miter lim="800000"/>
            <a:headEnd/>
            <a:tailEnd/>
          </a:ln>
        </p:spPr>
        <p:txBody>
          <a:bodyPr>
            <a:spAutoFit/>
          </a:bodyPr>
          <a:lstStyle/>
          <a:p>
            <a:pPr>
              <a:lnSpc>
                <a:spcPct val="120000"/>
              </a:lnSpc>
              <a:spcBef>
                <a:spcPct val="50000"/>
              </a:spcBef>
            </a:pPr>
            <a:r>
              <a:rPr lang="en-US" sz="600" b="1" dirty="0">
                <a:solidFill>
                  <a:srgbClr val="000000"/>
                </a:solidFill>
                <a:latin typeface="Arial Narrow" pitchFamily="34" charset="0"/>
              </a:rPr>
              <a:t>     Hardin</a:t>
            </a:r>
          </a:p>
          <a:p>
            <a:pPr>
              <a:spcBef>
                <a:spcPct val="50000"/>
              </a:spcBef>
            </a:pPr>
            <a:r>
              <a:rPr lang="en-US" sz="600" b="1" dirty="0">
                <a:solidFill>
                  <a:srgbClr val="000000"/>
                </a:solidFill>
                <a:latin typeface="Arial Narrow" pitchFamily="34" charset="0"/>
              </a:rPr>
              <a:t>   </a:t>
            </a:r>
          </a:p>
        </p:txBody>
      </p:sp>
      <p:sp>
        <p:nvSpPr>
          <p:cNvPr id="3256" name="Text Box 180"/>
          <p:cNvSpPr txBox="1">
            <a:spLocks noChangeArrowheads="1"/>
          </p:cNvSpPr>
          <p:nvPr/>
        </p:nvSpPr>
        <p:spPr bwMode="auto">
          <a:xfrm rot="-16863">
            <a:off x="5892826" y="4049818"/>
            <a:ext cx="785813" cy="230188"/>
          </a:xfrm>
          <a:prstGeom prst="rect">
            <a:avLst/>
          </a:prstGeom>
          <a:noFill/>
          <a:ln w="9525">
            <a:noFill/>
            <a:miter lim="800000"/>
            <a:headEnd/>
            <a:tailEnd/>
          </a:ln>
        </p:spPr>
        <p:txBody>
          <a:bodyPr>
            <a:spAutoFit/>
          </a:bodyPr>
          <a:lstStyle/>
          <a:p>
            <a:pPr>
              <a:lnSpc>
                <a:spcPct val="150000"/>
              </a:lnSpc>
              <a:spcBef>
                <a:spcPct val="50000"/>
              </a:spcBef>
            </a:pPr>
            <a:r>
              <a:rPr lang="en-US" sz="600" b="1" dirty="0">
                <a:latin typeface="Arial Narrow" pitchFamily="34" charset="0"/>
              </a:rPr>
              <a:t>Larue</a:t>
            </a:r>
          </a:p>
        </p:txBody>
      </p:sp>
      <p:sp>
        <p:nvSpPr>
          <p:cNvPr id="3257" name="Text Box 181"/>
          <p:cNvSpPr txBox="1">
            <a:spLocks noChangeArrowheads="1"/>
          </p:cNvSpPr>
          <p:nvPr/>
        </p:nvSpPr>
        <p:spPr bwMode="auto">
          <a:xfrm rot="-16863">
            <a:off x="4943356" y="3744643"/>
            <a:ext cx="612741" cy="157864"/>
          </a:xfrm>
          <a:prstGeom prst="rect">
            <a:avLst/>
          </a:prstGeom>
          <a:noFill/>
          <a:ln w="9525">
            <a:noFill/>
            <a:miter lim="800000"/>
            <a:headEnd/>
            <a:tailEnd/>
          </a:ln>
        </p:spPr>
        <p:txBody>
          <a:bodyPr wrap="square">
            <a:spAutoFit/>
          </a:bodyPr>
          <a:lstStyle/>
          <a:p>
            <a:pPr>
              <a:lnSpc>
                <a:spcPct val="70000"/>
              </a:lnSpc>
              <a:spcBef>
                <a:spcPct val="50000"/>
              </a:spcBef>
            </a:pPr>
            <a:r>
              <a:rPr lang="en-US" sz="600" b="1" dirty="0">
                <a:latin typeface="Arial Narrow" pitchFamily="34" charset="0"/>
              </a:rPr>
              <a:t>  Breckinridge</a:t>
            </a:r>
          </a:p>
        </p:txBody>
      </p:sp>
      <p:sp>
        <p:nvSpPr>
          <p:cNvPr id="3258" name="Text Box 182"/>
          <p:cNvSpPr txBox="1">
            <a:spLocks noChangeArrowheads="1"/>
          </p:cNvSpPr>
          <p:nvPr/>
        </p:nvSpPr>
        <p:spPr bwMode="auto">
          <a:xfrm rot="-16863">
            <a:off x="5124458" y="4211263"/>
            <a:ext cx="563393" cy="247888"/>
          </a:xfrm>
          <a:prstGeom prst="rect">
            <a:avLst/>
          </a:prstGeom>
          <a:noFill/>
          <a:ln w="9525">
            <a:noFill/>
            <a:miter lim="800000"/>
            <a:headEnd/>
            <a:tailEnd/>
          </a:ln>
        </p:spPr>
        <p:txBody>
          <a:bodyPr wrap="square">
            <a:spAutoFit/>
          </a:bodyPr>
          <a:lstStyle/>
          <a:p>
            <a:pPr>
              <a:lnSpc>
                <a:spcPct val="200000"/>
              </a:lnSpc>
              <a:spcBef>
                <a:spcPct val="50000"/>
              </a:spcBef>
            </a:pPr>
            <a:r>
              <a:rPr lang="en-US" sz="600" b="1" dirty="0">
                <a:latin typeface="Arial Narrow" pitchFamily="34" charset="0"/>
              </a:rPr>
              <a:t>Grayson</a:t>
            </a:r>
          </a:p>
        </p:txBody>
      </p:sp>
      <p:sp>
        <p:nvSpPr>
          <p:cNvPr id="3260" name="Text Box 184"/>
          <p:cNvSpPr txBox="1">
            <a:spLocks noChangeArrowheads="1"/>
          </p:cNvSpPr>
          <p:nvPr/>
        </p:nvSpPr>
        <p:spPr bwMode="auto">
          <a:xfrm rot="-16863">
            <a:off x="6014690" y="4469876"/>
            <a:ext cx="785812" cy="266700"/>
          </a:xfrm>
          <a:prstGeom prst="rect">
            <a:avLst/>
          </a:prstGeom>
          <a:noFill/>
          <a:ln w="9525">
            <a:noFill/>
            <a:miter lim="800000"/>
            <a:headEnd/>
            <a:tailEnd/>
          </a:ln>
        </p:spPr>
        <p:txBody>
          <a:bodyPr>
            <a:spAutoFit/>
          </a:bodyPr>
          <a:lstStyle/>
          <a:p>
            <a:pPr>
              <a:lnSpc>
                <a:spcPct val="190000"/>
              </a:lnSpc>
              <a:spcBef>
                <a:spcPct val="50000"/>
              </a:spcBef>
            </a:pPr>
            <a:r>
              <a:rPr lang="en-US" sz="600" b="1" dirty="0">
                <a:latin typeface="Arial Narrow" pitchFamily="34" charset="0"/>
              </a:rPr>
              <a:t>     Green       </a:t>
            </a:r>
          </a:p>
        </p:txBody>
      </p:sp>
      <p:sp>
        <p:nvSpPr>
          <p:cNvPr id="3261" name="Text Box 185"/>
          <p:cNvSpPr txBox="1">
            <a:spLocks noChangeArrowheads="1"/>
          </p:cNvSpPr>
          <p:nvPr/>
        </p:nvSpPr>
        <p:spPr bwMode="auto">
          <a:xfrm rot="-16863">
            <a:off x="6346960" y="4380514"/>
            <a:ext cx="785812" cy="368300"/>
          </a:xfrm>
          <a:prstGeom prst="rect">
            <a:avLst/>
          </a:prstGeom>
          <a:noFill/>
          <a:ln w="9525">
            <a:noFill/>
            <a:miter lim="800000"/>
            <a:headEnd/>
            <a:tailEnd/>
          </a:ln>
        </p:spPr>
        <p:txBody>
          <a:bodyPr>
            <a:spAutoFit/>
          </a:bodyPr>
          <a:lstStyle/>
          <a:p>
            <a:pPr>
              <a:lnSpc>
                <a:spcPct val="150000"/>
              </a:lnSpc>
              <a:spcBef>
                <a:spcPct val="50000"/>
              </a:spcBef>
            </a:pPr>
            <a:r>
              <a:rPr lang="en-US" sz="600" b="1" dirty="0">
                <a:solidFill>
                  <a:schemeClr val="bg1"/>
                </a:solidFill>
                <a:latin typeface="Arial Narrow" pitchFamily="34" charset="0"/>
              </a:rPr>
              <a:t>     </a:t>
            </a:r>
            <a:r>
              <a:rPr lang="en-US" sz="600" b="1" dirty="0">
                <a:latin typeface="Arial Narrow" pitchFamily="34" charset="0"/>
              </a:rPr>
              <a:t>Taylor</a:t>
            </a:r>
          </a:p>
          <a:p>
            <a:pPr>
              <a:spcBef>
                <a:spcPct val="50000"/>
              </a:spcBef>
            </a:pPr>
            <a:r>
              <a:rPr lang="en-US" sz="600" b="1" dirty="0">
                <a:solidFill>
                  <a:schemeClr val="bg1"/>
                </a:solidFill>
                <a:latin typeface="Arial Narrow" pitchFamily="34" charset="0"/>
              </a:rPr>
              <a:t>    </a:t>
            </a:r>
          </a:p>
        </p:txBody>
      </p:sp>
      <p:sp>
        <p:nvSpPr>
          <p:cNvPr id="3262" name="Text Box 186"/>
          <p:cNvSpPr txBox="1">
            <a:spLocks noChangeArrowheads="1"/>
          </p:cNvSpPr>
          <p:nvPr/>
        </p:nvSpPr>
        <p:spPr bwMode="auto">
          <a:xfrm rot="-16863">
            <a:off x="6759868" y="4464674"/>
            <a:ext cx="785812" cy="395287"/>
          </a:xfrm>
          <a:prstGeom prst="rect">
            <a:avLst/>
          </a:prstGeom>
          <a:noFill/>
          <a:ln w="9525">
            <a:noFill/>
            <a:miter lim="800000"/>
            <a:headEnd/>
            <a:tailEnd/>
          </a:ln>
        </p:spPr>
        <p:txBody>
          <a:bodyPr>
            <a:spAutoFit/>
          </a:bodyPr>
          <a:lstStyle/>
          <a:p>
            <a:pPr>
              <a:lnSpc>
                <a:spcPct val="180000"/>
              </a:lnSpc>
              <a:spcBef>
                <a:spcPct val="50000"/>
              </a:spcBef>
            </a:pPr>
            <a:r>
              <a:rPr lang="en-US" sz="600" b="1" dirty="0">
                <a:latin typeface="Arial Narrow" pitchFamily="34" charset="0"/>
              </a:rPr>
              <a:t>     Casey    </a:t>
            </a:r>
          </a:p>
          <a:p>
            <a:pPr>
              <a:spcBef>
                <a:spcPct val="50000"/>
              </a:spcBef>
            </a:pPr>
            <a:r>
              <a:rPr lang="en-US" sz="600" b="1" dirty="0">
                <a:solidFill>
                  <a:schemeClr val="bg1"/>
                </a:solidFill>
                <a:latin typeface="Arial Narrow" pitchFamily="34" charset="0"/>
              </a:rPr>
              <a:t>    </a:t>
            </a:r>
          </a:p>
        </p:txBody>
      </p:sp>
      <p:sp>
        <p:nvSpPr>
          <p:cNvPr id="3264" name="Text Box 188"/>
          <p:cNvSpPr txBox="1">
            <a:spLocks noChangeArrowheads="1"/>
          </p:cNvSpPr>
          <p:nvPr/>
        </p:nvSpPr>
        <p:spPr bwMode="auto">
          <a:xfrm rot="-16863">
            <a:off x="7061713" y="4201791"/>
            <a:ext cx="785813" cy="220188"/>
          </a:xfrm>
          <a:prstGeom prst="rect">
            <a:avLst/>
          </a:prstGeom>
          <a:noFill/>
          <a:ln w="9525">
            <a:noFill/>
            <a:miter lim="800000"/>
            <a:headEnd/>
            <a:tailEnd/>
          </a:ln>
        </p:spPr>
        <p:txBody>
          <a:bodyPr>
            <a:spAutoFit/>
          </a:bodyPr>
          <a:lstStyle/>
          <a:p>
            <a:pPr>
              <a:lnSpc>
                <a:spcPct val="160000"/>
              </a:lnSpc>
              <a:spcBef>
                <a:spcPct val="50000"/>
              </a:spcBef>
            </a:pPr>
            <a:r>
              <a:rPr lang="en-US" sz="600" b="1" dirty="0">
                <a:latin typeface="Arial Narrow" pitchFamily="34" charset="0"/>
              </a:rPr>
              <a:t>   Lincoln        </a:t>
            </a:r>
          </a:p>
        </p:txBody>
      </p:sp>
      <p:sp>
        <p:nvSpPr>
          <p:cNvPr id="3265" name="Text Box 189"/>
          <p:cNvSpPr txBox="1">
            <a:spLocks noChangeArrowheads="1"/>
          </p:cNvSpPr>
          <p:nvPr/>
        </p:nvSpPr>
        <p:spPr bwMode="auto">
          <a:xfrm rot="-16863">
            <a:off x="6276976" y="4784726"/>
            <a:ext cx="809625" cy="341313"/>
          </a:xfrm>
          <a:prstGeom prst="rect">
            <a:avLst/>
          </a:prstGeom>
          <a:noFill/>
          <a:ln w="9525">
            <a:noFill/>
            <a:miter lim="800000"/>
            <a:headEnd/>
            <a:tailEnd/>
          </a:ln>
        </p:spPr>
        <p:txBody>
          <a:bodyPr>
            <a:spAutoFit/>
          </a:bodyPr>
          <a:lstStyle/>
          <a:p>
            <a:pPr>
              <a:lnSpc>
                <a:spcPct val="120000"/>
              </a:lnSpc>
              <a:spcBef>
                <a:spcPct val="50000"/>
              </a:spcBef>
            </a:pPr>
            <a:r>
              <a:rPr lang="en-US" sz="600" b="1" dirty="0">
                <a:latin typeface="Arial Narrow" pitchFamily="34" charset="0"/>
              </a:rPr>
              <a:t>          Adair </a:t>
            </a:r>
          </a:p>
          <a:p>
            <a:pPr>
              <a:spcBef>
                <a:spcPct val="50000"/>
              </a:spcBef>
            </a:pPr>
            <a:r>
              <a:rPr lang="en-US" sz="600" b="1" dirty="0">
                <a:latin typeface="Arial Narrow" pitchFamily="34" charset="0"/>
              </a:rPr>
              <a:t>  </a:t>
            </a:r>
          </a:p>
        </p:txBody>
      </p:sp>
      <p:sp>
        <p:nvSpPr>
          <p:cNvPr id="3266" name="Text Box 190"/>
          <p:cNvSpPr txBox="1">
            <a:spLocks noChangeArrowheads="1"/>
          </p:cNvSpPr>
          <p:nvPr/>
        </p:nvSpPr>
        <p:spPr bwMode="auto">
          <a:xfrm rot="-16863">
            <a:off x="6629401" y="4973639"/>
            <a:ext cx="785813" cy="249237"/>
          </a:xfrm>
          <a:prstGeom prst="rect">
            <a:avLst/>
          </a:prstGeom>
          <a:noFill/>
          <a:ln w="9525">
            <a:noFill/>
            <a:miter lim="800000"/>
            <a:headEnd/>
            <a:tailEnd/>
          </a:ln>
        </p:spPr>
        <p:txBody>
          <a:bodyPr>
            <a:spAutoFit/>
          </a:bodyPr>
          <a:lstStyle/>
          <a:p>
            <a:pPr>
              <a:lnSpc>
                <a:spcPct val="170000"/>
              </a:lnSpc>
              <a:spcBef>
                <a:spcPct val="50000"/>
              </a:spcBef>
            </a:pPr>
            <a:r>
              <a:rPr lang="en-US" sz="600" dirty="0">
                <a:latin typeface="Arial Narrow" pitchFamily="34" charset="0"/>
              </a:rPr>
              <a:t>     </a:t>
            </a:r>
            <a:r>
              <a:rPr lang="en-US" sz="600" b="1" dirty="0">
                <a:latin typeface="Arial Narrow" pitchFamily="34" charset="0"/>
              </a:rPr>
              <a:t>Russell     </a:t>
            </a:r>
          </a:p>
        </p:txBody>
      </p:sp>
      <p:sp>
        <p:nvSpPr>
          <p:cNvPr id="3267" name="Text Box 191"/>
          <p:cNvSpPr txBox="1">
            <a:spLocks noChangeArrowheads="1"/>
          </p:cNvSpPr>
          <p:nvPr/>
        </p:nvSpPr>
        <p:spPr bwMode="auto">
          <a:xfrm rot="-16863">
            <a:off x="5995988" y="4973638"/>
            <a:ext cx="785812" cy="322262"/>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Metcalfe</a:t>
            </a:r>
          </a:p>
          <a:p>
            <a:pPr>
              <a:spcBef>
                <a:spcPct val="50000"/>
              </a:spcBef>
            </a:pPr>
            <a:r>
              <a:rPr lang="en-US" sz="600" b="1" dirty="0">
                <a:latin typeface="Arial Narrow" pitchFamily="34" charset="0"/>
              </a:rPr>
              <a:t> </a:t>
            </a:r>
          </a:p>
        </p:txBody>
      </p:sp>
      <p:sp>
        <p:nvSpPr>
          <p:cNvPr id="3268" name="Text Box 192"/>
          <p:cNvSpPr txBox="1">
            <a:spLocks noChangeArrowheads="1"/>
          </p:cNvSpPr>
          <p:nvPr/>
        </p:nvSpPr>
        <p:spPr bwMode="auto">
          <a:xfrm rot="-16863">
            <a:off x="5121578" y="4560544"/>
            <a:ext cx="785812" cy="368300"/>
          </a:xfrm>
          <a:prstGeom prst="rect">
            <a:avLst/>
          </a:prstGeom>
          <a:noFill/>
          <a:ln w="9525">
            <a:noFill/>
            <a:miter lim="800000"/>
            <a:headEnd/>
            <a:tailEnd/>
          </a:ln>
        </p:spPr>
        <p:txBody>
          <a:bodyPr>
            <a:spAutoFit/>
          </a:bodyPr>
          <a:lstStyle/>
          <a:p>
            <a:pPr>
              <a:lnSpc>
                <a:spcPct val="150000"/>
              </a:lnSpc>
              <a:spcBef>
                <a:spcPct val="50000"/>
              </a:spcBef>
            </a:pPr>
            <a:r>
              <a:rPr lang="en-US" sz="600" b="1" dirty="0">
                <a:latin typeface="Arial Narrow" pitchFamily="34" charset="0"/>
              </a:rPr>
              <a:t>    Edmonson</a:t>
            </a:r>
          </a:p>
          <a:p>
            <a:pPr>
              <a:spcBef>
                <a:spcPct val="50000"/>
              </a:spcBef>
            </a:pPr>
            <a:r>
              <a:rPr lang="en-US" sz="600" b="1" dirty="0">
                <a:latin typeface="Arial Narrow" pitchFamily="34" charset="0"/>
              </a:rPr>
              <a:t>          </a:t>
            </a:r>
          </a:p>
        </p:txBody>
      </p:sp>
      <p:sp>
        <p:nvSpPr>
          <p:cNvPr id="3269" name="Text Box 193"/>
          <p:cNvSpPr txBox="1">
            <a:spLocks noChangeArrowheads="1"/>
          </p:cNvSpPr>
          <p:nvPr/>
        </p:nvSpPr>
        <p:spPr bwMode="auto">
          <a:xfrm rot="-16863">
            <a:off x="6161089" y="5151439"/>
            <a:ext cx="758825" cy="295275"/>
          </a:xfrm>
          <a:prstGeom prst="rect">
            <a:avLst/>
          </a:prstGeom>
          <a:noFill/>
          <a:ln w="9525">
            <a:noFill/>
            <a:miter lim="800000"/>
            <a:headEnd/>
            <a:tailEnd/>
          </a:ln>
        </p:spPr>
        <p:txBody>
          <a:bodyPr>
            <a:spAutoFit/>
          </a:bodyPr>
          <a:lstStyle/>
          <a:p>
            <a:pPr>
              <a:lnSpc>
                <a:spcPct val="220000"/>
              </a:lnSpc>
              <a:spcBef>
                <a:spcPct val="50000"/>
              </a:spcBef>
            </a:pPr>
            <a:r>
              <a:rPr lang="en-US" sz="600" b="1" dirty="0">
                <a:latin typeface="Arial Narrow" pitchFamily="34" charset="0"/>
              </a:rPr>
              <a:t>   Cumberland</a:t>
            </a:r>
          </a:p>
        </p:txBody>
      </p:sp>
      <p:sp>
        <p:nvSpPr>
          <p:cNvPr id="3270" name="Text Box 194"/>
          <p:cNvSpPr txBox="1">
            <a:spLocks noChangeArrowheads="1"/>
          </p:cNvSpPr>
          <p:nvPr/>
        </p:nvSpPr>
        <p:spPr bwMode="auto">
          <a:xfrm rot="-16863">
            <a:off x="5629276" y="5065713"/>
            <a:ext cx="785813" cy="165100"/>
          </a:xfrm>
          <a:prstGeom prst="rect">
            <a:avLst/>
          </a:prstGeom>
          <a:noFill/>
          <a:ln w="9525">
            <a:noFill/>
            <a:miter lim="800000"/>
            <a:headEnd/>
            <a:tailEnd/>
          </a:ln>
        </p:spPr>
        <p:txBody>
          <a:bodyPr>
            <a:spAutoFit/>
          </a:bodyPr>
          <a:lstStyle/>
          <a:p>
            <a:pPr>
              <a:lnSpc>
                <a:spcPct val="80000"/>
              </a:lnSpc>
              <a:spcBef>
                <a:spcPct val="50000"/>
              </a:spcBef>
            </a:pPr>
            <a:r>
              <a:rPr lang="en-US" sz="600" b="1" dirty="0">
                <a:latin typeface="Arial Narrow" pitchFamily="34" charset="0"/>
              </a:rPr>
              <a:t>  Barren</a:t>
            </a:r>
          </a:p>
        </p:txBody>
      </p:sp>
      <p:sp>
        <p:nvSpPr>
          <p:cNvPr id="3271" name="Text Box 195"/>
          <p:cNvSpPr txBox="1">
            <a:spLocks noChangeArrowheads="1"/>
          </p:cNvSpPr>
          <p:nvPr/>
        </p:nvSpPr>
        <p:spPr bwMode="auto">
          <a:xfrm rot="-16863">
            <a:off x="5246688" y="5383214"/>
            <a:ext cx="785812" cy="358775"/>
          </a:xfrm>
          <a:prstGeom prst="rect">
            <a:avLst/>
          </a:prstGeom>
          <a:noFill/>
          <a:ln w="9525">
            <a:noFill/>
            <a:miter lim="800000"/>
            <a:headEnd/>
            <a:tailEnd/>
          </a:ln>
        </p:spPr>
        <p:txBody>
          <a:bodyPr>
            <a:spAutoFit/>
          </a:bodyPr>
          <a:lstStyle/>
          <a:p>
            <a:pPr>
              <a:lnSpc>
                <a:spcPct val="140000"/>
              </a:lnSpc>
              <a:spcBef>
                <a:spcPct val="50000"/>
              </a:spcBef>
            </a:pPr>
            <a:r>
              <a:rPr lang="en-US" sz="600" b="1" dirty="0">
                <a:latin typeface="Arial Narrow" pitchFamily="34" charset="0"/>
              </a:rPr>
              <a:t>    Allen </a:t>
            </a:r>
          </a:p>
          <a:p>
            <a:pPr>
              <a:spcBef>
                <a:spcPct val="50000"/>
              </a:spcBef>
            </a:pPr>
            <a:r>
              <a:rPr lang="en-US" sz="600" b="1" dirty="0">
                <a:latin typeface="Arial Narrow" pitchFamily="34" charset="0"/>
              </a:rPr>
              <a:t>   </a:t>
            </a:r>
          </a:p>
        </p:txBody>
      </p:sp>
      <p:sp>
        <p:nvSpPr>
          <p:cNvPr id="3272" name="Text Box 196"/>
          <p:cNvSpPr txBox="1">
            <a:spLocks noChangeArrowheads="1"/>
          </p:cNvSpPr>
          <p:nvPr/>
        </p:nvSpPr>
        <p:spPr bwMode="auto">
          <a:xfrm rot="-16863">
            <a:off x="5006976" y="4973638"/>
            <a:ext cx="784225" cy="349250"/>
          </a:xfrm>
          <a:prstGeom prst="rect">
            <a:avLst/>
          </a:prstGeom>
          <a:noFill/>
          <a:ln w="9525">
            <a:noFill/>
            <a:miter lim="800000"/>
            <a:headEnd/>
            <a:tailEnd/>
          </a:ln>
        </p:spPr>
        <p:txBody>
          <a:bodyPr>
            <a:spAutoFit/>
          </a:bodyPr>
          <a:lstStyle/>
          <a:p>
            <a:pPr>
              <a:lnSpc>
                <a:spcPct val="130000"/>
              </a:lnSpc>
              <a:spcBef>
                <a:spcPct val="50000"/>
              </a:spcBef>
            </a:pPr>
            <a:r>
              <a:rPr lang="en-US" sz="600" b="1" dirty="0">
                <a:latin typeface="Arial Narrow" pitchFamily="34" charset="0"/>
              </a:rPr>
              <a:t>Warren</a:t>
            </a:r>
          </a:p>
          <a:p>
            <a:pPr>
              <a:spcBef>
                <a:spcPct val="50000"/>
              </a:spcBef>
            </a:pPr>
            <a:r>
              <a:rPr lang="en-US" sz="600" b="1" dirty="0">
                <a:latin typeface="Arial Narrow" pitchFamily="34" charset="0"/>
              </a:rPr>
              <a:t>     </a:t>
            </a:r>
          </a:p>
        </p:txBody>
      </p:sp>
      <p:sp>
        <p:nvSpPr>
          <p:cNvPr id="3273" name="Text Box 197"/>
          <p:cNvSpPr txBox="1">
            <a:spLocks noChangeArrowheads="1"/>
          </p:cNvSpPr>
          <p:nvPr/>
        </p:nvSpPr>
        <p:spPr bwMode="auto">
          <a:xfrm rot="-16863">
            <a:off x="5843588" y="5430838"/>
            <a:ext cx="785812" cy="165100"/>
          </a:xfrm>
          <a:prstGeom prst="rect">
            <a:avLst/>
          </a:prstGeom>
          <a:noFill/>
          <a:ln w="9525">
            <a:noFill/>
            <a:miter lim="800000"/>
            <a:headEnd/>
            <a:tailEnd/>
          </a:ln>
        </p:spPr>
        <p:txBody>
          <a:bodyPr>
            <a:spAutoFit/>
          </a:bodyPr>
          <a:lstStyle/>
          <a:p>
            <a:pPr>
              <a:lnSpc>
                <a:spcPct val="80000"/>
              </a:lnSpc>
              <a:spcBef>
                <a:spcPct val="50000"/>
              </a:spcBef>
            </a:pPr>
            <a:r>
              <a:rPr lang="en-US" sz="600" b="1" dirty="0">
                <a:latin typeface="Arial Narrow" pitchFamily="34" charset="0"/>
              </a:rPr>
              <a:t>   Monroe</a:t>
            </a:r>
          </a:p>
        </p:txBody>
      </p:sp>
      <p:sp>
        <p:nvSpPr>
          <p:cNvPr id="3274" name="Text Box 198"/>
          <p:cNvSpPr txBox="1">
            <a:spLocks noChangeArrowheads="1"/>
          </p:cNvSpPr>
          <p:nvPr/>
        </p:nvSpPr>
        <p:spPr bwMode="auto">
          <a:xfrm rot="-16863">
            <a:off x="4700596" y="4593372"/>
            <a:ext cx="486522" cy="349250"/>
          </a:xfrm>
          <a:prstGeom prst="rect">
            <a:avLst/>
          </a:prstGeom>
          <a:noFill/>
          <a:ln w="9525">
            <a:noFill/>
            <a:miter lim="800000"/>
            <a:headEnd/>
            <a:tailEnd/>
          </a:ln>
        </p:spPr>
        <p:txBody>
          <a:bodyPr wrap="square">
            <a:spAutoFit/>
          </a:bodyPr>
          <a:lstStyle/>
          <a:p>
            <a:pPr>
              <a:lnSpc>
                <a:spcPct val="130000"/>
              </a:lnSpc>
              <a:spcBef>
                <a:spcPct val="50000"/>
              </a:spcBef>
            </a:pPr>
            <a:r>
              <a:rPr lang="en-US" sz="600" b="1" dirty="0">
                <a:latin typeface="Arial Narrow" pitchFamily="34" charset="0"/>
              </a:rPr>
              <a:t>   Butler</a:t>
            </a:r>
          </a:p>
          <a:p>
            <a:pPr>
              <a:spcBef>
                <a:spcPct val="50000"/>
              </a:spcBef>
            </a:pPr>
            <a:r>
              <a:rPr lang="en-US" sz="600" b="1" dirty="0">
                <a:latin typeface="Arial Narrow" pitchFamily="34" charset="0"/>
              </a:rPr>
              <a:t>   </a:t>
            </a:r>
          </a:p>
        </p:txBody>
      </p:sp>
      <p:sp>
        <p:nvSpPr>
          <p:cNvPr id="23751" name="Text Box 199"/>
          <p:cNvSpPr txBox="1">
            <a:spLocks noChangeArrowheads="1"/>
          </p:cNvSpPr>
          <p:nvPr/>
        </p:nvSpPr>
        <p:spPr bwMode="auto">
          <a:xfrm rot="-16863">
            <a:off x="4424363" y="5237163"/>
            <a:ext cx="677862" cy="322262"/>
          </a:xfrm>
          <a:prstGeom prst="rect">
            <a:avLst/>
          </a:prstGeom>
          <a:noFill/>
          <a:ln w="9525">
            <a:noFill/>
            <a:miter lim="800000"/>
            <a:headEnd/>
            <a:tailEnd/>
          </a:ln>
          <a:effectLst/>
        </p:spPr>
        <p:txBody>
          <a:bodyPr>
            <a:spAutoFit/>
          </a:bodyPr>
          <a:lstStyle/>
          <a:p>
            <a:pPr>
              <a:spcBef>
                <a:spcPct val="50000"/>
              </a:spcBef>
              <a:defRPr/>
            </a:pPr>
            <a:r>
              <a:rPr lang="en-US" sz="600" b="1" dirty="0">
                <a:solidFill>
                  <a:schemeClr val="bg1"/>
                </a:solidFill>
                <a:latin typeface="Arial Narrow" pitchFamily="34" charset="0"/>
              </a:rPr>
              <a:t>      </a:t>
            </a:r>
            <a:r>
              <a:rPr lang="en-US" sz="600" b="1" dirty="0">
                <a:solidFill>
                  <a:schemeClr val="tx1">
                    <a:lumMod val="95000"/>
                    <a:lumOff val="5000"/>
                  </a:schemeClr>
                </a:solidFill>
                <a:latin typeface="Arial Narrow" pitchFamily="34" charset="0"/>
              </a:rPr>
              <a:t>Logan</a:t>
            </a:r>
            <a:r>
              <a:rPr lang="en-US" sz="600" b="1" dirty="0">
                <a:solidFill>
                  <a:schemeClr val="bg1"/>
                </a:solidFill>
                <a:latin typeface="Arial Narrow" pitchFamily="34" charset="0"/>
              </a:rPr>
              <a:t> </a:t>
            </a:r>
          </a:p>
          <a:p>
            <a:pPr>
              <a:spcBef>
                <a:spcPct val="50000"/>
              </a:spcBef>
              <a:defRPr/>
            </a:pPr>
            <a:r>
              <a:rPr lang="en-US" sz="600" b="1" dirty="0">
                <a:solidFill>
                  <a:schemeClr val="bg1"/>
                </a:solidFill>
                <a:latin typeface="Arial Narrow" pitchFamily="34" charset="0"/>
              </a:rPr>
              <a:t>    </a:t>
            </a:r>
          </a:p>
        </p:txBody>
      </p:sp>
      <p:sp>
        <p:nvSpPr>
          <p:cNvPr id="3276" name="Text Box 200"/>
          <p:cNvSpPr txBox="1">
            <a:spLocks noChangeArrowheads="1"/>
          </p:cNvSpPr>
          <p:nvPr/>
        </p:nvSpPr>
        <p:spPr bwMode="auto">
          <a:xfrm rot="-16863">
            <a:off x="4800601" y="5403850"/>
            <a:ext cx="784225" cy="387350"/>
          </a:xfrm>
          <a:prstGeom prst="rect">
            <a:avLst/>
          </a:prstGeom>
          <a:noFill/>
          <a:ln w="9525">
            <a:noFill/>
            <a:miter lim="800000"/>
            <a:headEnd/>
            <a:tailEnd/>
          </a:ln>
        </p:spPr>
        <p:txBody>
          <a:bodyPr>
            <a:spAutoFit/>
          </a:bodyPr>
          <a:lstStyle/>
          <a:p>
            <a:pPr>
              <a:lnSpc>
                <a:spcPct val="170000"/>
              </a:lnSpc>
              <a:spcBef>
                <a:spcPct val="50000"/>
              </a:spcBef>
            </a:pPr>
            <a:r>
              <a:rPr lang="en-US" sz="600" b="1" dirty="0">
                <a:latin typeface="Arial Narrow" pitchFamily="34" charset="0"/>
              </a:rPr>
              <a:t>Simpson</a:t>
            </a:r>
          </a:p>
          <a:p>
            <a:pPr>
              <a:spcBef>
                <a:spcPct val="50000"/>
              </a:spcBef>
            </a:pPr>
            <a:r>
              <a:rPr lang="en-US" sz="600" b="1" dirty="0">
                <a:latin typeface="Arial Narrow" pitchFamily="34" charset="0"/>
              </a:rPr>
              <a:t>    </a:t>
            </a:r>
          </a:p>
        </p:txBody>
      </p:sp>
      <p:sp>
        <p:nvSpPr>
          <p:cNvPr id="3277" name="Text Box 201"/>
          <p:cNvSpPr txBox="1">
            <a:spLocks noChangeArrowheads="1"/>
          </p:cNvSpPr>
          <p:nvPr/>
        </p:nvSpPr>
        <p:spPr bwMode="auto">
          <a:xfrm rot="-16863">
            <a:off x="4070351" y="5131790"/>
            <a:ext cx="785813" cy="313932"/>
          </a:xfrm>
          <a:prstGeom prst="rect">
            <a:avLst/>
          </a:prstGeom>
          <a:noFill/>
          <a:ln w="9525">
            <a:noFill/>
            <a:miter lim="800000"/>
            <a:headEnd/>
            <a:tailEnd/>
          </a:ln>
        </p:spPr>
        <p:txBody>
          <a:bodyPr>
            <a:spAutoFit/>
          </a:bodyPr>
          <a:lstStyle/>
          <a:p>
            <a:pPr>
              <a:lnSpc>
                <a:spcPct val="240000"/>
              </a:lnSpc>
              <a:spcBef>
                <a:spcPct val="50000"/>
              </a:spcBef>
            </a:pPr>
            <a:r>
              <a:rPr lang="en-US" sz="600" b="1" dirty="0">
                <a:solidFill>
                  <a:schemeClr val="bg1"/>
                </a:solidFill>
                <a:latin typeface="Arial Narrow" pitchFamily="34" charset="0"/>
              </a:rPr>
              <a:t>      </a:t>
            </a:r>
            <a:r>
              <a:rPr lang="en-US" sz="600" b="1" dirty="0">
                <a:solidFill>
                  <a:srgbClr val="FF0000"/>
                </a:solidFill>
                <a:latin typeface="Arial Narrow" pitchFamily="34" charset="0"/>
              </a:rPr>
              <a:t>Todd</a:t>
            </a:r>
          </a:p>
        </p:txBody>
      </p:sp>
      <p:sp>
        <p:nvSpPr>
          <p:cNvPr id="3278" name="Text Box 202"/>
          <p:cNvSpPr txBox="1">
            <a:spLocks noChangeArrowheads="1"/>
          </p:cNvSpPr>
          <p:nvPr/>
        </p:nvSpPr>
        <p:spPr bwMode="auto">
          <a:xfrm rot="-16863">
            <a:off x="3608324" y="5151543"/>
            <a:ext cx="795856" cy="469900"/>
          </a:xfrm>
          <a:prstGeom prst="rect">
            <a:avLst/>
          </a:prstGeom>
          <a:noFill/>
          <a:ln w="9525">
            <a:noFill/>
            <a:miter lim="800000"/>
            <a:headEnd/>
            <a:tailEnd/>
          </a:ln>
        </p:spPr>
        <p:txBody>
          <a:bodyPr wrap="square">
            <a:spAutoFit/>
          </a:bodyPr>
          <a:lstStyle/>
          <a:p>
            <a:pPr>
              <a:lnSpc>
                <a:spcPct val="260000"/>
              </a:lnSpc>
              <a:spcBef>
                <a:spcPct val="50000"/>
              </a:spcBef>
            </a:pPr>
            <a:r>
              <a:rPr lang="en-US" sz="600" b="1" dirty="0">
                <a:solidFill>
                  <a:schemeClr val="bg1"/>
                </a:solidFill>
                <a:latin typeface="Arial Narrow" pitchFamily="34" charset="0"/>
              </a:rPr>
              <a:t>      </a:t>
            </a:r>
            <a:r>
              <a:rPr lang="en-US" sz="600" b="1" dirty="0">
                <a:solidFill>
                  <a:srgbClr val="FF0000"/>
                </a:solidFill>
                <a:latin typeface="Arial Narrow" pitchFamily="34" charset="0"/>
              </a:rPr>
              <a:t>Christian</a:t>
            </a:r>
          </a:p>
          <a:p>
            <a:pPr>
              <a:spcBef>
                <a:spcPct val="50000"/>
              </a:spcBef>
            </a:pPr>
            <a:r>
              <a:rPr lang="en-US" sz="600" b="1" dirty="0">
                <a:solidFill>
                  <a:schemeClr val="bg1"/>
                </a:solidFill>
                <a:latin typeface="Arial Narrow" pitchFamily="34" charset="0"/>
              </a:rPr>
              <a:t>     </a:t>
            </a:r>
          </a:p>
        </p:txBody>
      </p:sp>
      <p:sp>
        <p:nvSpPr>
          <p:cNvPr id="3279" name="Text Box 203"/>
          <p:cNvSpPr txBox="1">
            <a:spLocks noChangeArrowheads="1"/>
          </p:cNvSpPr>
          <p:nvPr/>
        </p:nvSpPr>
        <p:spPr bwMode="auto">
          <a:xfrm rot="-16863">
            <a:off x="3145342" y="5194444"/>
            <a:ext cx="785812" cy="286232"/>
          </a:xfrm>
          <a:prstGeom prst="rect">
            <a:avLst/>
          </a:prstGeom>
          <a:noFill/>
          <a:ln w="9525">
            <a:noFill/>
            <a:miter lim="800000"/>
            <a:headEnd/>
            <a:tailEnd/>
          </a:ln>
        </p:spPr>
        <p:txBody>
          <a:bodyPr>
            <a:spAutoFit/>
          </a:bodyPr>
          <a:lstStyle/>
          <a:p>
            <a:pPr>
              <a:lnSpc>
                <a:spcPct val="210000"/>
              </a:lnSpc>
              <a:spcBef>
                <a:spcPct val="50000"/>
              </a:spcBef>
            </a:pPr>
            <a:r>
              <a:rPr lang="en-US" sz="600" b="1" dirty="0">
                <a:solidFill>
                  <a:schemeClr val="bg1"/>
                </a:solidFill>
                <a:latin typeface="Arial Narrow" pitchFamily="34" charset="0"/>
              </a:rPr>
              <a:t>      </a:t>
            </a:r>
            <a:r>
              <a:rPr lang="en-US" sz="600" b="1" dirty="0">
                <a:solidFill>
                  <a:srgbClr val="FF0000"/>
                </a:solidFill>
                <a:latin typeface="Arial Narrow" pitchFamily="34" charset="0"/>
              </a:rPr>
              <a:t>Trigg</a:t>
            </a:r>
          </a:p>
        </p:txBody>
      </p:sp>
      <p:sp>
        <p:nvSpPr>
          <p:cNvPr id="3280" name="Text Box 204"/>
          <p:cNvSpPr txBox="1">
            <a:spLocks noChangeArrowheads="1"/>
          </p:cNvSpPr>
          <p:nvPr/>
        </p:nvSpPr>
        <p:spPr bwMode="auto">
          <a:xfrm rot="-16863">
            <a:off x="3963643" y="4565384"/>
            <a:ext cx="785813" cy="240963"/>
          </a:xfrm>
          <a:prstGeom prst="rect">
            <a:avLst/>
          </a:prstGeom>
          <a:noFill/>
          <a:ln w="9525">
            <a:noFill/>
            <a:miter lim="800000"/>
            <a:headEnd/>
            <a:tailEnd/>
          </a:ln>
        </p:spPr>
        <p:txBody>
          <a:bodyPr>
            <a:spAutoFit/>
          </a:bodyPr>
          <a:lstStyle/>
          <a:p>
            <a:pPr>
              <a:lnSpc>
                <a:spcPct val="190000"/>
              </a:lnSpc>
              <a:spcBef>
                <a:spcPct val="50000"/>
              </a:spcBef>
            </a:pPr>
            <a:r>
              <a:rPr lang="en-US" sz="600" b="1" dirty="0">
                <a:latin typeface="Arial Narrow" pitchFamily="34" charset="0"/>
              </a:rPr>
              <a:t>     Muhlenberg        </a:t>
            </a:r>
          </a:p>
        </p:txBody>
      </p:sp>
      <p:sp>
        <p:nvSpPr>
          <p:cNvPr id="3281" name="Text Box 205"/>
          <p:cNvSpPr txBox="1">
            <a:spLocks noChangeArrowheads="1"/>
          </p:cNvSpPr>
          <p:nvPr/>
        </p:nvSpPr>
        <p:spPr bwMode="auto">
          <a:xfrm rot="-16863">
            <a:off x="3641716" y="4485200"/>
            <a:ext cx="828760" cy="323165"/>
          </a:xfrm>
          <a:prstGeom prst="rect">
            <a:avLst/>
          </a:prstGeom>
          <a:noFill/>
          <a:ln w="9525">
            <a:noFill/>
            <a:miter lim="800000"/>
            <a:headEnd/>
            <a:tailEnd/>
          </a:ln>
        </p:spPr>
        <p:txBody>
          <a:bodyPr wrap="square">
            <a:spAutoFit/>
          </a:bodyPr>
          <a:lstStyle/>
          <a:p>
            <a:pPr>
              <a:spcBef>
                <a:spcPct val="50000"/>
              </a:spcBef>
            </a:pPr>
            <a:r>
              <a:rPr lang="en-US" sz="600" b="1" dirty="0">
                <a:solidFill>
                  <a:schemeClr val="bg1"/>
                </a:solidFill>
                <a:latin typeface="Arial Narrow" pitchFamily="34" charset="0"/>
              </a:rPr>
              <a:t>Hopkins</a:t>
            </a:r>
          </a:p>
          <a:p>
            <a:pPr>
              <a:spcBef>
                <a:spcPct val="50000"/>
              </a:spcBef>
            </a:pPr>
            <a:r>
              <a:rPr lang="en-US" sz="600" b="1" dirty="0">
                <a:solidFill>
                  <a:schemeClr val="bg1"/>
                </a:solidFill>
                <a:latin typeface="Arial Narrow" pitchFamily="34" charset="0"/>
              </a:rPr>
              <a:t>     </a:t>
            </a:r>
          </a:p>
        </p:txBody>
      </p:sp>
      <p:sp>
        <p:nvSpPr>
          <p:cNvPr id="3282" name="Text Box 206"/>
          <p:cNvSpPr txBox="1">
            <a:spLocks noChangeArrowheads="1"/>
          </p:cNvSpPr>
          <p:nvPr/>
        </p:nvSpPr>
        <p:spPr bwMode="auto">
          <a:xfrm rot="-16863">
            <a:off x="3988595" y="4182557"/>
            <a:ext cx="785812" cy="285750"/>
          </a:xfrm>
          <a:prstGeom prst="rect">
            <a:avLst/>
          </a:prstGeom>
          <a:noFill/>
          <a:ln w="9525">
            <a:noFill/>
            <a:miter lim="800000"/>
            <a:headEnd/>
            <a:tailEnd/>
          </a:ln>
        </p:spPr>
        <p:txBody>
          <a:bodyPr>
            <a:spAutoFit/>
          </a:bodyPr>
          <a:lstStyle/>
          <a:p>
            <a:pPr>
              <a:lnSpc>
                <a:spcPct val="60000"/>
              </a:lnSpc>
              <a:spcBef>
                <a:spcPct val="50000"/>
              </a:spcBef>
            </a:pPr>
            <a:r>
              <a:rPr lang="en-US" sz="600" b="1" dirty="0">
                <a:solidFill>
                  <a:schemeClr val="bg1"/>
                </a:solidFill>
                <a:latin typeface="Arial Narrow" pitchFamily="34" charset="0"/>
              </a:rPr>
              <a:t>    </a:t>
            </a:r>
            <a:r>
              <a:rPr lang="en-US" sz="600" b="1" dirty="0">
                <a:latin typeface="Arial Narrow" pitchFamily="34" charset="0"/>
              </a:rPr>
              <a:t>McLean</a:t>
            </a:r>
          </a:p>
          <a:p>
            <a:pPr>
              <a:spcBef>
                <a:spcPct val="50000"/>
              </a:spcBef>
            </a:pPr>
            <a:r>
              <a:rPr lang="en-US" sz="600" b="1" dirty="0">
                <a:solidFill>
                  <a:schemeClr val="bg1"/>
                </a:solidFill>
                <a:latin typeface="Arial Narrow" pitchFamily="34" charset="0"/>
              </a:rPr>
              <a:t>          </a:t>
            </a:r>
          </a:p>
        </p:txBody>
      </p:sp>
      <p:sp>
        <p:nvSpPr>
          <p:cNvPr id="3283" name="Text Box 207"/>
          <p:cNvSpPr txBox="1">
            <a:spLocks noChangeArrowheads="1"/>
          </p:cNvSpPr>
          <p:nvPr/>
        </p:nvSpPr>
        <p:spPr bwMode="auto">
          <a:xfrm rot="-16863">
            <a:off x="4499524" y="4151705"/>
            <a:ext cx="414803" cy="470898"/>
          </a:xfrm>
          <a:prstGeom prst="rect">
            <a:avLst/>
          </a:prstGeom>
          <a:noFill/>
          <a:ln w="9525">
            <a:noFill/>
            <a:miter lim="800000"/>
            <a:headEnd/>
            <a:tailEnd/>
          </a:ln>
        </p:spPr>
        <p:txBody>
          <a:bodyPr wrap="square">
            <a:spAutoFit/>
          </a:bodyPr>
          <a:lstStyle/>
          <a:p>
            <a:pPr>
              <a:lnSpc>
                <a:spcPct val="260000"/>
              </a:lnSpc>
              <a:spcBef>
                <a:spcPct val="50000"/>
              </a:spcBef>
            </a:pPr>
            <a:r>
              <a:rPr lang="en-US" sz="600" b="1" dirty="0">
                <a:latin typeface="Arial Narrow" pitchFamily="34" charset="0"/>
              </a:rPr>
              <a:t>    Ohio</a:t>
            </a:r>
          </a:p>
          <a:p>
            <a:pPr>
              <a:spcBef>
                <a:spcPct val="50000"/>
              </a:spcBef>
            </a:pPr>
            <a:r>
              <a:rPr lang="en-US" sz="600" b="1" dirty="0">
                <a:latin typeface="Arial Narrow" pitchFamily="34" charset="0"/>
              </a:rPr>
              <a:t>    </a:t>
            </a:r>
          </a:p>
        </p:txBody>
      </p:sp>
      <p:sp>
        <p:nvSpPr>
          <p:cNvPr id="3284" name="Text Box 208"/>
          <p:cNvSpPr txBox="1">
            <a:spLocks noChangeArrowheads="1"/>
          </p:cNvSpPr>
          <p:nvPr/>
        </p:nvSpPr>
        <p:spPr bwMode="auto">
          <a:xfrm rot="-16863">
            <a:off x="4247981" y="3900884"/>
            <a:ext cx="427343" cy="166199"/>
          </a:xfrm>
          <a:prstGeom prst="rect">
            <a:avLst/>
          </a:prstGeom>
          <a:noFill/>
          <a:ln w="9525">
            <a:noFill/>
            <a:miter lim="800000"/>
            <a:headEnd/>
            <a:tailEnd/>
          </a:ln>
        </p:spPr>
        <p:txBody>
          <a:bodyPr wrap="square">
            <a:spAutoFit/>
          </a:bodyPr>
          <a:lstStyle/>
          <a:p>
            <a:pPr>
              <a:lnSpc>
                <a:spcPct val="80000"/>
              </a:lnSpc>
              <a:spcBef>
                <a:spcPct val="50000"/>
              </a:spcBef>
            </a:pPr>
            <a:r>
              <a:rPr lang="en-US" sz="600" b="1" dirty="0">
                <a:latin typeface="Arial Narrow" pitchFamily="34" charset="0"/>
              </a:rPr>
              <a:t>Daviess</a:t>
            </a:r>
            <a:r>
              <a:rPr lang="en-US" sz="600" b="1" dirty="0">
                <a:solidFill>
                  <a:schemeClr val="bg1"/>
                </a:solidFill>
                <a:latin typeface="Arial Narrow" pitchFamily="34" charset="0"/>
              </a:rPr>
              <a:t>      </a:t>
            </a:r>
          </a:p>
        </p:txBody>
      </p:sp>
      <p:sp>
        <p:nvSpPr>
          <p:cNvPr id="3285" name="Text Box 209"/>
          <p:cNvSpPr txBox="1">
            <a:spLocks noChangeArrowheads="1"/>
          </p:cNvSpPr>
          <p:nvPr/>
        </p:nvSpPr>
        <p:spPr bwMode="auto">
          <a:xfrm rot="-16863">
            <a:off x="4511301" y="3532424"/>
            <a:ext cx="785813" cy="234038"/>
          </a:xfrm>
          <a:prstGeom prst="rect">
            <a:avLst/>
          </a:prstGeom>
          <a:noFill/>
          <a:ln w="9525">
            <a:noFill/>
            <a:miter lim="800000"/>
            <a:headEnd/>
            <a:tailEnd/>
          </a:ln>
        </p:spPr>
        <p:txBody>
          <a:bodyPr>
            <a:spAutoFit/>
          </a:bodyPr>
          <a:lstStyle/>
          <a:p>
            <a:pPr>
              <a:lnSpc>
                <a:spcPct val="180000"/>
              </a:lnSpc>
              <a:spcBef>
                <a:spcPct val="50000"/>
              </a:spcBef>
            </a:pPr>
            <a:r>
              <a:rPr lang="en-US" sz="600" b="1" dirty="0">
                <a:latin typeface="Arial Narrow" pitchFamily="34" charset="0"/>
              </a:rPr>
              <a:t>    Hancock         </a:t>
            </a:r>
          </a:p>
        </p:txBody>
      </p:sp>
      <p:sp>
        <p:nvSpPr>
          <p:cNvPr id="3286" name="Text Box 210"/>
          <p:cNvSpPr txBox="1">
            <a:spLocks noChangeArrowheads="1"/>
          </p:cNvSpPr>
          <p:nvPr/>
        </p:nvSpPr>
        <p:spPr bwMode="auto">
          <a:xfrm rot="-16863">
            <a:off x="2673351" y="5561013"/>
            <a:ext cx="785813"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Calloway</a:t>
            </a:r>
          </a:p>
        </p:txBody>
      </p:sp>
      <p:sp>
        <p:nvSpPr>
          <p:cNvPr id="3287" name="Text Box 211"/>
          <p:cNvSpPr txBox="1">
            <a:spLocks noChangeArrowheads="1"/>
          </p:cNvSpPr>
          <p:nvPr/>
        </p:nvSpPr>
        <p:spPr bwMode="auto">
          <a:xfrm rot="-16863">
            <a:off x="3523631" y="4060537"/>
            <a:ext cx="785813" cy="254813"/>
          </a:xfrm>
          <a:prstGeom prst="rect">
            <a:avLst/>
          </a:prstGeom>
          <a:noFill/>
          <a:ln w="9525">
            <a:noFill/>
            <a:miter lim="800000"/>
            <a:headEnd/>
            <a:tailEnd/>
          </a:ln>
        </p:spPr>
        <p:txBody>
          <a:bodyPr>
            <a:spAutoFit/>
          </a:bodyPr>
          <a:lstStyle/>
          <a:p>
            <a:pPr>
              <a:lnSpc>
                <a:spcPct val="210000"/>
              </a:lnSpc>
              <a:spcBef>
                <a:spcPct val="50000"/>
              </a:spcBef>
            </a:pPr>
            <a:r>
              <a:rPr lang="en-US" sz="600" b="1" dirty="0">
                <a:solidFill>
                  <a:schemeClr val="bg1"/>
                </a:solidFill>
                <a:latin typeface="Arial Narrow" pitchFamily="34" charset="0"/>
              </a:rPr>
              <a:t>Webster</a:t>
            </a:r>
          </a:p>
        </p:txBody>
      </p:sp>
      <p:sp>
        <p:nvSpPr>
          <p:cNvPr id="3288" name="Text Box 212"/>
          <p:cNvSpPr txBox="1">
            <a:spLocks noChangeArrowheads="1"/>
          </p:cNvSpPr>
          <p:nvPr/>
        </p:nvSpPr>
        <p:spPr bwMode="auto">
          <a:xfrm rot="-16863">
            <a:off x="3662946" y="3680981"/>
            <a:ext cx="785813" cy="220188"/>
          </a:xfrm>
          <a:prstGeom prst="rect">
            <a:avLst/>
          </a:prstGeom>
          <a:noFill/>
          <a:ln w="9525">
            <a:noFill/>
            <a:miter lim="800000"/>
            <a:headEnd/>
            <a:tailEnd/>
          </a:ln>
        </p:spPr>
        <p:txBody>
          <a:bodyPr>
            <a:spAutoFit/>
          </a:bodyPr>
          <a:lstStyle/>
          <a:p>
            <a:pPr>
              <a:lnSpc>
                <a:spcPct val="160000"/>
              </a:lnSpc>
              <a:spcBef>
                <a:spcPct val="50000"/>
              </a:spcBef>
            </a:pPr>
            <a:r>
              <a:rPr lang="en-US" sz="600" b="1" dirty="0">
                <a:solidFill>
                  <a:schemeClr val="bg1"/>
                </a:solidFill>
                <a:latin typeface="Arial Narrow" pitchFamily="34" charset="0"/>
              </a:rPr>
              <a:t>Henderson</a:t>
            </a:r>
          </a:p>
        </p:txBody>
      </p:sp>
      <p:sp>
        <p:nvSpPr>
          <p:cNvPr id="3289" name="Text Box 213"/>
          <p:cNvSpPr txBox="1">
            <a:spLocks noChangeArrowheads="1"/>
          </p:cNvSpPr>
          <p:nvPr/>
        </p:nvSpPr>
        <p:spPr bwMode="auto">
          <a:xfrm rot="-16863">
            <a:off x="3185562" y="3894018"/>
            <a:ext cx="373580" cy="230832"/>
          </a:xfrm>
          <a:prstGeom prst="rect">
            <a:avLst/>
          </a:prstGeom>
          <a:noFill/>
          <a:ln w="9525">
            <a:noFill/>
            <a:miter lim="800000"/>
            <a:headEnd/>
            <a:tailEnd/>
          </a:ln>
        </p:spPr>
        <p:txBody>
          <a:bodyPr wrap="square">
            <a:spAutoFit/>
          </a:bodyPr>
          <a:lstStyle/>
          <a:p>
            <a:pPr>
              <a:lnSpc>
                <a:spcPct val="150000"/>
              </a:lnSpc>
              <a:spcBef>
                <a:spcPct val="50000"/>
              </a:spcBef>
            </a:pPr>
            <a:r>
              <a:rPr lang="en-US" sz="600" b="1" dirty="0">
                <a:solidFill>
                  <a:schemeClr val="bg1"/>
                </a:solidFill>
                <a:latin typeface="Arial Narrow" pitchFamily="34" charset="0"/>
              </a:rPr>
              <a:t>Union</a:t>
            </a:r>
          </a:p>
        </p:txBody>
      </p:sp>
      <p:sp>
        <p:nvSpPr>
          <p:cNvPr id="3290" name="Text Box 214"/>
          <p:cNvSpPr txBox="1">
            <a:spLocks noChangeArrowheads="1"/>
          </p:cNvSpPr>
          <p:nvPr/>
        </p:nvSpPr>
        <p:spPr bwMode="auto">
          <a:xfrm rot="-16863">
            <a:off x="3211513" y="4701998"/>
            <a:ext cx="785812" cy="240066"/>
          </a:xfrm>
          <a:prstGeom prst="rect">
            <a:avLst/>
          </a:prstGeom>
          <a:noFill/>
          <a:ln w="9525">
            <a:noFill/>
            <a:miter lim="800000"/>
            <a:headEnd/>
            <a:tailEnd/>
          </a:ln>
        </p:spPr>
        <p:txBody>
          <a:bodyPr>
            <a:spAutoFit/>
          </a:bodyPr>
          <a:lstStyle/>
          <a:p>
            <a:pPr>
              <a:lnSpc>
                <a:spcPct val="160000"/>
              </a:lnSpc>
              <a:spcBef>
                <a:spcPct val="50000"/>
              </a:spcBef>
            </a:pPr>
            <a:r>
              <a:rPr lang="en-US" sz="600" b="1" dirty="0">
                <a:solidFill>
                  <a:schemeClr val="bg1"/>
                </a:solidFill>
                <a:latin typeface="Arial Narrow" pitchFamily="34" charset="0"/>
              </a:rPr>
              <a:t>      </a:t>
            </a:r>
            <a:r>
              <a:rPr lang="en-US" sz="600" b="1" dirty="0">
                <a:solidFill>
                  <a:srgbClr val="FF0000"/>
                </a:solidFill>
                <a:latin typeface="Arial Narrow" pitchFamily="34" charset="0"/>
              </a:rPr>
              <a:t>Caldwell</a:t>
            </a:r>
          </a:p>
        </p:txBody>
      </p:sp>
      <p:sp>
        <p:nvSpPr>
          <p:cNvPr id="3291" name="Text Box 215"/>
          <p:cNvSpPr txBox="1">
            <a:spLocks noChangeArrowheads="1"/>
          </p:cNvSpPr>
          <p:nvPr/>
        </p:nvSpPr>
        <p:spPr bwMode="auto">
          <a:xfrm rot="-16863">
            <a:off x="2997201" y="4379914"/>
            <a:ext cx="785813" cy="377825"/>
          </a:xfrm>
          <a:prstGeom prst="rect">
            <a:avLst/>
          </a:prstGeom>
          <a:noFill/>
          <a:ln w="9525">
            <a:noFill/>
            <a:miter lim="800000"/>
            <a:headEnd/>
            <a:tailEnd/>
          </a:ln>
        </p:spPr>
        <p:txBody>
          <a:bodyPr>
            <a:spAutoFit/>
          </a:bodyPr>
          <a:lstStyle/>
          <a:p>
            <a:pPr>
              <a:lnSpc>
                <a:spcPct val="160000"/>
              </a:lnSpc>
              <a:spcBef>
                <a:spcPct val="50000"/>
              </a:spcBef>
            </a:pPr>
            <a:r>
              <a:rPr lang="en-US" sz="600" b="1" dirty="0">
                <a:solidFill>
                  <a:schemeClr val="bg1"/>
                </a:solidFill>
                <a:latin typeface="Arial Narrow" pitchFamily="34" charset="0"/>
              </a:rPr>
              <a:t>Crittenden</a:t>
            </a:r>
          </a:p>
          <a:p>
            <a:pPr>
              <a:spcBef>
                <a:spcPct val="50000"/>
              </a:spcBef>
            </a:pPr>
            <a:r>
              <a:rPr lang="en-US" sz="600" b="1" dirty="0">
                <a:solidFill>
                  <a:schemeClr val="bg1"/>
                </a:solidFill>
                <a:latin typeface="Arial Narrow" pitchFamily="34" charset="0"/>
              </a:rPr>
              <a:t>   </a:t>
            </a:r>
          </a:p>
        </p:txBody>
      </p:sp>
      <p:sp>
        <p:nvSpPr>
          <p:cNvPr id="3292" name="Text Box 216"/>
          <p:cNvSpPr txBox="1">
            <a:spLocks noChangeArrowheads="1"/>
          </p:cNvSpPr>
          <p:nvPr/>
        </p:nvSpPr>
        <p:spPr bwMode="auto">
          <a:xfrm rot="-16863">
            <a:off x="2997201" y="4916488"/>
            <a:ext cx="785813" cy="184150"/>
          </a:xfrm>
          <a:prstGeom prst="rect">
            <a:avLst/>
          </a:prstGeom>
          <a:noFill/>
          <a:ln w="9525">
            <a:noFill/>
            <a:miter lim="800000"/>
            <a:headEnd/>
            <a:tailEnd/>
          </a:ln>
        </p:spPr>
        <p:txBody>
          <a:bodyPr>
            <a:spAutoFit/>
          </a:bodyPr>
          <a:lstStyle/>
          <a:p>
            <a:pPr>
              <a:spcBef>
                <a:spcPct val="50000"/>
              </a:spcBef>
            </a:pPr>
            <a:r>
              <a:rPr lang="en-US" sz="600" b="1" dirty="0">
                <a:solidFill>
                  <a:schemeClr val="bg1"/>
                </a:solidFill>
                <a:latin typeface="Arial Narrow" pitchFamily="34" charset="0"/>
              </a:rPr>
              <a:t>   </a:t>
            </a:r>
            <a:r>
              <a:rPr lang="en-US" sz="600" b="1" dirty="0">
                <a:solidFill>
                  <a:srgbClr val="FF0000"/>
                </a:solidFill>
                <a:latin typeface="Arial Narrow" pitchFamily="34" charset="0"/>
              </a:rPr>
              <a:t>Lyon</a:t>
            </a:r>
          </a:p>
        </p:txBody>
      </p:sp>
      <p:sp>
        <p:nvSpPr>
          <p:cNvPr id="3293" name="Text Box 217"/>
          <p:cNvSpPr txBox="1">
            <a:spLocks noChangeArrowheads="1"/>
          </p:cNvSpPr>
          <p:nvPr/>
        </p:nvSpPr>
        <p:spPr bwMode="auto">
          <a:xfrm>
            <a:off x="2581275" y="4567235"/>
            <a:ext cx="784225"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Livingston</a:t>
            </a:r>
          </a:p>
        </p:txBody>
      </p:sp>
      <p:sp>
        <p:nvSpPr>
          <p:cNvPr id="3294" name="Text Box 218"/>
          <p:cNvSpPr txBox="1">
            <a:spLocks noChangeArrowheads="1"/>
          </p:cNvSpPr>
          <p:nvPr/>
        </p:nvSpPr>
        <p:spPr bwMode="auto">
          <a:xfrm rot="-16863">
            <a:off x="2667001" y="5105400"/>
            <a:ext cx="785813" cy="285750"/>
          </a:xfrm>
          <a:prstGeom prst="rect">
            <a:avLst/>
          </a:prstGeom>
          <a:noFill/>
          <a:ln w="9525">
            <a:noFill/>
            <a:miter lim="800000"/>
            <a:headEnd/>
            <a:tailEnd/>
          </a:ln>
        </p:spPr>
        <p:txBody>
          <a:bodyPr>
            <a:spAutoFit/>
          </a:bodyPr>
          <a:lstStyle/>
          <a:p>
            <a:pPr>
              <a:lnSpc>
                <a:spcPct val="210000"/>
              </a:lnSpc>
              <a:spcBef>
                <a:spcPct val="50000"/>
              </a:spcBef>
            </a:pPr>
            <a:r>
              <a:rPr lang="en-US" sz="600" b="1" dirty="0">
                <a:latin typeface="Arial Narrow" pitchFamily="34" charset="0"/>
              </a:rPr>
              <a:t>  Marshall</a:t>
            </a:r>
          </a:p>
        </p:txBody>
      </p:sp>
      <p:sp>
        <p:nvSpPr>
          <p:cNvPr id="3295" name="Text Box 219"/>
          <p:cNvSpPr txBox="1">
            <a:spLocks noChangeArrowheads="1"/>
          </p:cNvSpPr>
          <p:nvPr/>
        </p:nvSpPr>
        <p:spPr bwMode="auto">
          <a:xfrm rot="108142">
            <a:off x="2190753" y="4870452"/>
            <a:ext cx="785813" cy="322263"/>
          </a:xfrm>
          <a:prstGeom prst="rect">
            <a:avLst/>
          </a:prstGeom>
          <a:noFill/>
          <a:ln w="9525">
            <a:noFill/>
            <a:miter lim="800000"/>
            <a:headEnd/>
            <a:tailEnd/>
          </a:ln>
        </p:spPr>
        <p:txBody>
          <a:bodyPr>
            <a:spAutoFit/>
          </a:bodyPr>
          <a:lstStyle/>
          <a:p>
            <a:pPr>
              <a:lnSpc>
                <a:spcPct val="250000"/>
              </a:lnSpc>
              <a:spcBef>
                <a:spcPct val="50000"/>
              </a:spcBef>
            </a:pPr>
            <a:r>
              <a:rPr lang="en-US" sz="600" b="1" dirty="0">
                <a:latin typeface="Arial Narrow" pitchFamily="34" charset="0"/>
              </a:rPr>
              <a:t>    McCracken</a:t>
            </a:r>
          </a:p>
        </p:txBody>
      </p:sp>
      <p:sp>
        <p:nvSpPr>
          <p:cNvPr id="3296" name="Text Box 220"/>
          <p:cNvSpPr txBox="1">
            <a:spLocks noChangeArrowheads="1"/>
          </p:cNvSpPr>
          <p:nvPr/>
        </p:nvSpPr>
        <p:spPr bwMode="auto">
          <a:xfrm rot="-16863">
            <a:off x="2244726" y="5238751"/>
            <a:ext cx="784225" cy="423863"/>
          </a:xfrm>
          <a:prstGeom prst="rect">
            <a:avLst/>
          </a:prstGeom>
          <a:noFill/>
          <a:ln w="9525">
            <a:noFill/>
            <a:miter lim="800000"/>
            <a:headEnd/>
            <a:tailEnd/>
          </a:ln>
        </p:spPr>
        <p:txBody>
          <a:bodyPr>
            <a:spAutoFit/>
          </a:bodyPr>
          <a:lstStyle/>
          <a:p>
            <a:pPr>
              <a:lnSpc>
                <a:spcPct val="210000"/>
              </a:lnSpc>
              <a:spcBef>
                <a:spcPct val="50000"/>
              </a:spcBef>
            </a:pPr>
            <a:r>
              <a:rPr lang="en-US" sz="600" b="1" dirty="0">
                <a:latin typeface="Arial Narrow" pitchFamily="34" charset="0"/>
              </a:rPr>
              <a:t>       Graves </a:t>
            </a:r>
          </a:p>
          <a:p>
            <a:pPr>
              <a:spcBef>
                <a:spcPct val="50000"/>
              </a:spcBef>
            </a:pPr>
            <a:r>
              <a:rPr lang="en-US" sz="600" b="1" dirty="0">
                <a:latin typeface="Arial Narrow" pitchFamily="34" charset="0"/>
              </a:rPr>
              <a:t>     </a:t>
            </a:r>
          </a:p>
        </p:txBody>
      </p:sp>
      <p:sp>
        <p:nvSpPr>
          <p:cNvPr id="3298" name="Text Box 222"/>
          <p:cNvSpPr txBox="1">
            <a:spLocks noChangeArrowheads="1"/>
          </p:cNvSpPr>
          <p:nvPr/>
        </p:nvSpPr>
        <p:spPr bwMode="auto">
          <a:xfrm rot="-16863">
            <a:off x="1965448" y="5177313"/>
            <a:ext cx="785812" cy="249238"/>
          </a:xfrm>
          <a:prstGeom prst="rect">
            <a:avLst/>
          </a:prstGeom>
          <a:noFill/>
          <a:ln w="9525">
            <a:noFill/>
            <a:miter lim="800000"/>
            <a:headEnd/>
            <a:tailEnd/>
          </a:ln>
        </p:spPr>
        <p:txBody>
          <a:bodyPr>
            <a:spAutoFit/>
          </a:bodyPr>
          <a:lstStyle/>
          <a:p>
            <a:pPr>
              <a:lnSpc>
                <a:spcPct val="170000"/>
              </a:lnSpc>
              <a:spcBef>
                <a:spcPct val="50000"/>
              </a:spcBef>
            </a:pPr>
            <a:r>
              <a:rPr lang="en-US" sz="600" b="1" dirty="0">
                <a:latin typeface="Arial Narrow" pitchFamily="34" charset="0"/>
              </a:rPr>
              <a:t>Carlisle      </a:t>
            </a:r>
          </a:p>
        </p:txBody>
      </p:sp>
      <p:sp>
        <p:nvSpPr>
          <p:cNvPr id="3299" name="Text Box 223"/>
          <p:cNvSpPr txBox="1">
            <a:spLocks noChangeArrowheads="1"/>
          </p:cNvSpPr>
          <p:nvPr/>
        </p:nvSpPr>
        <p:spPr bwMode="auto">
          <a:xfrm rot="-16863">
            <a:off x="1635125" y="5668963"/>
            <a:ext cx="782638" cy="184150"/>
          </a:xfrm>
          <a:prstGeom prst="rect">
            <a:avLst/>
          </a:prstGeom>
          <a:noFill/>
          <a:ln w="9525">
            <a:noFill/>
            <a:miter lim="800000"/>
            <a:headEnd/>
            <a:tailEnd/>
          </a:ln>
        </p:spPr>
        <p:txBody>
          <a:bodyPr>
            <a:spAutoFit/>
          </a:bodyPr>
          <a:lstStyle/>
          <a:p>
            <a:pPr>
              <a:spcBef>
                <a:spcPct val="50000"/>
              </a:spcBef>
            </a:pPr>
            <a:r>
              <a:rPr lang="en-US" sz="600" b="1" dirty="0">
                <a:solidFill>
                  <a:schemeClr val="bg1"/>
                </a:solidFill>
                <a:latin typeface="Arial Narrow" pitchFamily="34" charset="0"/>
              </a:rPr>
              <a:t>          </a:t>
            </a:r>
            <a:r>
              <a:rPr lang="en-US" sz="600" b="1" dirty="0">
                <a:latin typeface="Arial Narrow" pitchFamily="34" charset="0"/>
              </a:rPr>
              <a:t>Fulton</a:t>
            </a:r>
            <a:r>
              <a:rPr lang="en-US" sz="600" b="1" dirty="0">
                <a:solidFill>
                  <a:schemeClr val="bg1"/>
                </a:solidFill>
                <a:latin typeface="Arial Narrow" pitchFamily="34" charset="0"/>
              </a:rPr>
              <a:t>     </a:t>
            </a:r>
          </a:p>
        </p:txBody>
      </p:sp>
      <p:sp>
        <p:nvSpPr>
          <p:cNvPr id="3300" name="Text Box 224"/>
          <p:cNvSpPr txBox="1">
            <a:spLocks noChangeArrowheads="1"/>
          </p:cNvSpPr>
          <p:nvPr/>
        </p:nvSpPr>
        <p:spPr bwMode="auto">
          <a:xfrm rot="-16863">
            <a:off x="7507288" y="4271963"/>
            <a:ext cx="785812" cy="303212"/>
          </a:xfrm>
          <a:prstGeom prst="rect">
            <a:avLst/>
          </a:prstGeom>
          <a:noFill/>
          <a:ln w="9525">
            <a:noFill/>
            <a:miter lim="800000"/>
            <a:headEnd/>
            <a:tailEnd/>
          </a:ln>
        </p:spPr>
        <p:txBody>
          <a:bodyPr>
            <a:spAutoFit/>
          </a:bodyPr>
          <a:lstStyle/>
          <a:p>
            <a:pPr>
              <a:lnSpc>
                <a:spcPct val="230000"/>
              </a:lnSpc>
              <a:spcBef>
                <a:spcPct val="50000"/>
              </a:spcBef>
            </a:pPr>
            <a:r>
              <a:rPr lang="en-US" sz="600" b="1" dirty="0">
                <a:latin typeface="Arial Narrow" pitchFamily="34" charset="0"/>
              </a:rPr>
              <a:t>Rockcastle       </a:t>
            </a:r>
          </a:p>
        </p:txBody>
      </p:sp>
      <p:sp>
        <p:nvSpPr>
          <p:cNvPr id="3301" name="Text Box 225"/>
          <p:cNvSpPr txBox="1">
            <a:spLocks noChangeArrowheads="1"/>
          </p:cNvSpPr>
          <p:nvPr/>
        </p:nvSpPr>
        <p:spPr bwMode="auto">
          <a:xfrm rot="-16863">
            <a:off x="7861301" y="4700589"/>
            <a:ext cx="785813" cy="358775"/>
          </a:xfrm>
          <a:prstGeom prst="rect">
            <a:avLst/>
          </a:prstGeom>
          <a:noFill/>
          <a:ln w="9525">
            <a:noFill/>
            <a:miter lim="800000"/>
            <a:headEnd/>
            <a:tailEnd/>
          </a:ln>
        </p:spPr>
        <p:txBody>
          <a:bodyPr>
            <a:spAutoFit/>
          </a:bodyPr>
          <a:lstStyle/>
          <a:p>
            <a:pPr>
              <a:lnSpc>
                <a:spcPct val="140000"/>
              </a:lnSpc>
              <a:spcBef>
                <a:spcPct val="50000"/>
              </a:spcBef>
            </a:pPr>
            <a:r>
              <a:rPr lang="en-US" sz="600" b="1" dirty="0">
                <a:latin typeface="Arial Narrow" pitchFamily="34" charset="0"/>
              </a:rPr>
              <a:t>Laurel</a:t>
            </a:r>
          </a:p>
          <a:p>
            <a:pPr>
              <a:spcBef>
                <a:spcPct val="50000"/>
              </a:spcBef>
            </a:pPr>
            <a:r>
              <a:rPr lang="en-US" sz="600" b="1" dirty="0">
                <a:latin typeface="Arial Narrow" pitchFamily="34" charset="0"/>
              </a:rPr>
              <a:t>   </a:t>
            </a:r>
          </a:p>
        </p:txBody>
      </p:sp>
      <p:sp>
        <p:nvSpPr>
          <p:cNvPr id="3302" name="Text Box 226"/>
          <p:cNvSpPr txBox="1">
            <a:spLocks noChangeArrowheads="1"/>
          </p:cNvSpPr>
          <p:nvPr/>
        </p:nvSpPr>
        <p:spPr bwMode="auto">
          <a:xfrm rot="-16863">
            <a:off x="7286625" y="4700588"/>
            <a:ext cx="469900" cy="550862"/>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Pulaski</a:t>
            </a:r>
          </a:p>
          <a:p>
            <a:pPr>
              <a:spcBef>
                <a:spcPct val="50000"/>
              </a:spcBef>
            </a:pPr>
            <a:r>
              <a:rPr lang="en-US" sz="1600" b="1" dirty="0">
                <a:latin typeface="Arial Narrow" pitchFamily="34" charset="0"/>
              </a:rPr>
              <a:t>     </a:t>
            </a:r>
          </a:p>
        </p:txBody>
      </p:sp>
      <p:sp>
        <p:nvSpPr>
          <p:cNvPr id="3303" name="Text Box 227"/>
          <p:cNvSpPr txBox="1">
            <a:spLocks noChangeArrowheads="1"/>
          </p:cNvSpPr>
          <p:nvPr/>
        </p:nvSpPr>
        <p:spPr bwMode="auto">
          <a:xfrm rot="-16863">
            <a:off x="8259763" y="4595813"/>
            <a:ext cx="785812" cy="220662"/>
          </a:xfrm>
          <a:prstGeom prst="rect">
            <a:avLst/>
          </a:prstGeom>
          <a:noFill/>
          <a:ln w="9525">
            <a:noFill/>
            <a:miter lim="800000"/>
            <a:headEnd/>
            <a:tailEnd/>
          </a:ln>
        </p:spPr>
        <p:txBody>
          <a:bodyPr>
            <a:spAutoFit/>
          </a:bodyPr>
          <a:lstStyle/>
          <a:p>
            <a:pPr>
              <a:lnSpc>
                <a:spcPct val="140000"/>
              </a:lnSpc>
              <a:spcBef>
                <a:spcPct val="50000"/>
              </a:spcBef>
            </a:pPr>
            <a:r>
              <a:rPr lang="en-US" sz="600" b="1" dirty="0">
                <a:latin typeface="Arial Narrow" pitchFamily="34" charset="0"/>
              </a:rPr>
              <a:t>         Clay</a:t>
            </a:r>
          </a:p>
        </p:txBody>
      </p:sp>
      <p:sp>
        <p:nvSpPr>
          <p:cNvPr id="3304" name="Text Box 228"/>
          <p:cNvSpPr txBox="1">
            <a:spLocks noChangeArrowheads="1"/>
          </p:cNvSpPr>
          <p:nvPr/>
        </p:nvSpPr>
        <p:spPr bwMode="auto">
          <a:xfrm rot="-16863">
            <a:off x="6970713" y="5284788"/>
            <a:ext cx="571500" cy="322262"/>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Wayne</a:t>
            </a:r>
          </a:p>
          <a:p>
            <a:pPr>
              <a:spcBef>
                <a:spcPct val="50000"/>
              </a:spcBef>
            </a:pPr>
            <a:r>
              <a:rPr lang="en-US" sz="600" b="1" dirty="0">
                <a:latin typeface="Arial Narrow" pitchFamily="34" charset="0"/>
              </a:rPr>
              <a:t>     </a:t>
            </a:r>
          </a:p>
        </p:txBody>
      </p:sp>
      <p:sp>
        <p:nvSpPr>
          <p:cNvPr id="3305" name="Text Box 229"/>
          <p:cNvSpPr txBox="1">
            <a:spLocks noChangeArrowheads="1"/>
          </p:cNvSpPr>
          <p:nvPr/>
        </p:nvSpPr>
        <p:spPr bwMode="auto">
          <a:xfrm rot="-16863">
            <a:off x="7756526" y="5345113"/>
            <a:ext cx="644525" cy="322262"/>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Whitley</a:t>
            </a:r>
          </a:p>
          <a:p>
            <a:pPr>
              <a:spcBef>
                <a:spcPct val="50000"/>
              </a:spcBef>
            </a:pPr>
            <a:r>
              <a:rPr lang="en-US" sz="600" b="1" dirty="0">
                <a:latin typeface="Arial Narrow" pitchFamily="34" charset="0"/>
              </a:rPr>
              <a:t>     </a:t>
            </a:r>
          </a:p>
        </p:txBody>
      </p:sp>
      <p:sp>
        <p:nvSpPr>
          <p:cNvPr id="3306" name="Text Box 230"/>
          <p:cNvSpPr txBox="1">
            <a:spLocks noChangeArrowheads="1"/>
          </p:cNvSpPr>
          <p:nvPr/>
        </p:nvSpPr>
        <p:spPr bwMode="auto">
          <a:xfrm rot="-16863">
            <a:off x="7292976" y="5346701"/>
            <a:ext cx="785813" cy="239713"/>
          </a:xfrm>
          <a:prstGeom prst="rect">
            <a:avLst/>
          </a:prstGeom>
          <a:noFill/>
          <a:ln w="9525">
            <a:noFill/>
            <a:miter lim="800000"/>
            <a:headEnd/>
            <a:tailEnd/>
          </a:ln>
        </p:spPr>
        <p:txBody>
          <a:bodyPr>
            <a:spAutoFit/>
          </a:bodyPr>
          <a:lstStyle/>
          <a:p>
            <a:pPr>
              <a:lnSpc>
                <a:spcPct val="160000"/>
              </a:lnSpc>
              <a:spcBef>
                <a:spcPct val="50000"/>
              </a:spcBef>
            </a:pPr>
            <a:r>
              <a:rPr lang="en-US" sz="600" b="1" dirty="0">
                <a:latin typeface="Arial Narrow" pitchFamily="34" charset="0"/>
              </a:rPr>
              <a:t>    McCreary       </a:t>
            </a:r>
          </a:p>
        </p:txBody>
      </p:sp>
      <p:sp>
        <p:nvSpPr>
          <p:cNvPr id="3307" name="Text Box 231"/>
          <p:cNvSpPr txBox="1">
            <a:spLocks noChangeArrowheads="1"/>
          </p:cNvSpPr>
          <p:nvPr/>
        </p:nvSpPr>
        <p:spPr bwMode="auto">
          <a:xfrm rot="-16863">
            <a:off x="6629400" y="5202238"/>
            <a:ext cx="457200" cy="709612"/>
          </a:xfrm>
          <a:prstGeom prst="rect">
            <a:avLst/>
          </a:prstGeom>
          <a:noFill/>
          <a:ln w="9525">
            <a:noFill/>
            <a:miter lim="800000"/>
            <a:headEnd/>
            <a:tailEnd/>
          </a:ln>
        </p:spPr>
        <p:txBody>
          <a:bodyPr>
            <a:spAutoFit/>
          </a:bodyPr>
          <a:lstStyle/>
          <a:p>
            <a:pPr>
              <a:lnSpc>
                <a:spcPct val="310000"/>
              </a:lnSpc>
              <a:spcBef>
                <a:spcPct val="50000"/>
              </a:spcBef>
            </a:pPr>
            <a:r>
              <a:rPr lang="en-US" sz="600" b="1" dirty="0">
                <a:latin typeface="Arial Narrow" pitchFamily="34" charset="0"/>
              </a:rPr>
              <a:t>Clinton</a:t>
            </a:r>
          </a:p>
          <a:p>
            <a:pPr>
              <a:lnSpc>
                <a:spcPct val="310000"/>
              </a:lnSpc>
              <a:spcBef>
                <a:spcPct val="50000"/>
              </a:spcBef>
            </a:pPr>
            <a:r>
              <a:rPr lang="en-US" sz="600" b="1" dirty="0">
                <a:latin typeface="Arial Narrow" pitchFamily="34" charset="0"/>
              </a:rPr>
              <a:t>       </a:t>
            </a:r>
          </a:p>
        </p:txBody>
      </p:sp>
      <p:sp>
        <p:nvSpPr>
          <p:cNvPr id="3308" name="Text Box 232"/>
          <p:cNvSpPr txBox="1">
            <a:spLocks noChangeArrowheads="1"/>
          </p:cNvSpPr>
          <p:nvPr/>
        </p:nvSpPr>
        <p:spPr bwMode="auto">
          <a:xfrm rot="-16863">
            <a:off x="8144404" y="5046346"/>
            <a:ext cx="785813" cy="239713"/>
          </a:xfrm>
          <a:prstGeom prst="rect">
            <a:avLst/>
          </a:prstGeom>
          <a:noFill/>
          <a:ln w="9525">
            <a:noFill/>
            <a:miter lim="800000"/>
            <a:headEnd/>
            <a:tailEnd/>
          </a:ln>
        </p:spPr>
        <p:txBody>
          <a:bodyPr>
            <a:spAutoFit/>
          </a:bodyPr>
          <a:lstStyle/>
          <a:p>
            <a:pPr>
              <a:lnSpc>
                <a:spcPct val="160000"/>
              </a:lnSpc>
              <a:spcBef>
                <a:spcPct val="50000"/>
              </a:spcBef>
            </a:pPr>
            <a:r>
              <a:rPr lang="en-US" sz="600" b="1" dirty="0">
                <a:latin typeface="Arial Narrow" pitchFamily="34" charset="0"/>
              </a:rPr>
              <a:t>   Knox</a:t>
            </a:r>
          </a:p>
        </p:txBody>
      </p:sp>
      <p:sp>
        <p:nvSpPr>
          <p:cNvPr id="3309" name="Text Box 233"/>
          <p:cNvSpPr txBox="1">
            <a:spLocks noChangeArrowheads="1"/>
          </p:cNvSpPr>
          <p:nvPr/>
        </p:nvSpPr>
        <p:spPr bwMode="auto">
          <a:xfrm rot="-16863">
            <a:off x="8426064" y="5337548"/>
            <a:ext cx="785812" cy="358775"/>
          </a:xfrm>
          <a:prstGeom prst="rect">
            <a:avLst/>
          </a:prstGeom>
          <a:noFill/>
          <a:ln w="9525">
            <a:noFill/>
            <a:miter lim="800000"/>
            <a:headEnd/>
            <a:tailEnd/>
          </a:ln>
        </p:spPr>
        <p:txBody>
          <a:bodyPr>
            <a:spAutoFit/>
          </a:bodyPr>
          <a:lstStyle/>
          <a:p>
            <a:pPr>
              <a:lnSpc>
                <a:spcPct val="140000"/>
              </a:lnSpc>
              <a:spcBef>
                <a:spcPct val="50000"/>
              </a:spcBef>
            </a:pPr>
            <a:r>
              <a:rPr lang="en-US" sz="600" b="1" dirty="0">
                <a:latin typeface="Arial Narrow" pitchFamily="34" charset="0"/>
              </a:rPr>
              <a:t>    Bell</a:t>
            </a:r>
          </a:p>
          <a:p>
            <a:pPr>
              <a:spcBef>
                <a:spcPct val="50000"/>
              </a:spcBef>
            </a:pPr>
            <a:r>
              <a:rPr lang="en-US" sz="600" b="1" dirty="0">
                <a:latin typeface="Arial Narrow" pitchFamily="34" charset="0"/>
              </a:rPr>
              <a:t>  </a:t>
            </a:r>
          </a:p>
        </p:txBody>
      </p:sp>
      <p:sp>
        <p:nvSpPr>
          <p:cNvPr id="3310" name="Text Box 234"/>
          <p:cNvSpPr txBox="1">
            <a:spLocks noChangeArrowheads="1"/>
          </p:cNvSpPr>
          <p:nvPr/>
        </p:nvSpPr>
        <p:spPr bwMode="auto">
          <a:xfrm rot="-16863">
            <a:off x="8689976" y="4702175"/>
            <a:ext cx="785813"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Leslie</a:t>
            </a:r>
          </a:p>
        </p:txBody>
      </p:sp>
      <p:sp>
        <p:nvSpPr>
          <p:cNvPr id="3311" name="Text Box 235"/>
          <p:cNvSpPr txBox="1">
            <a:spLocks noChangeArrowheads="1"/>
          </p:cNvSpPr>
          <p:nvPr/>
        </p:nvSpPr>
        <p:spPr bwMode="auto">
          <a:xfrm rot="-16863">
            <a:off x="8915401" y="5005388"/>
            <a:ext cx="784225" cy="404812"/>
          </a:xfrm>
          <a:prstGeom prst="rect">
            <a:avLst/>
          </a:prstGeom>
          <a:noFill/>
          <a:ln w="9525">
            <a:noFill/>
            <a:miter lim="800000"/>
            <a:headEnd/>
            <a:tailEnd/>
          </a:ln>
        </p:spPr>
        <p:txBody>
          <a:bodyPr>
            <a:spAutoFit/>
          </a:bodyPr>
          <a:lstStyle/>
          <a:p>
            <a:pPr>
              <a:lnSpc>
                <a:spcPct val="190000"/>
              </a:lnSpc>
              <a:spcBef>
                <a:spcPct val="50000"/>
              </a:spcBef>
            </a:pPr>
            <a:r>
              <a:rPr lang="en-US" sz="600" b="1" dirty="0">
                <a:latin typeface="Arial Narrow" pitchFamily="34" charset="0"/>
              </a:rPr>
              <a:t>        Harlan </a:t>
            </a:r>
          </a:p>
          <a:p>
            <a:pPr>
              <a:spcBef>
                <a:spcPct val="50000"/>
              </a:spcBef>
            </a:pPr>
            <a:r>
              <a:rPr lang="en-US" sz="600" b="1" dirty="0">
                <a:latin typeface="Arial Narrow" pitchFamily="34" charset="0"/>
              </a:rPr>
              <a:t>   </a:t>
            </a:r>
          </a:p>
        </p:txBody>
      </p:sp>
      <p:sp>
        <p:nvSpPr>
          <p:cNvPr id="3312" name="Text Box 236"/>
          <p:cNvSpPr txBox="1">
            <a:spLocks noChangeArrowheads="1"/>
          </p:cNvSpPr>
          <p:nvPr/>
        </p:nvSpPr>
        <p:spPr bwMode="auto">
          <a:xfrm rot="-16863">
            <a:off x="9334501" y="4584090"/>
            <a:ext cx="785813" cy="404812"/>
          </a:xfrm>
          <a:prstGeom prst="rect">
            <a:avLst/>
          </a:prstGeom>
          <a:noFill/>
          <a:ln w="9525">
            <a:noFill/>
            <a:miter lim="800000"/>
            <a:headEnd/>
            <a:tailEnd/>
          </a:ln>
        </p:spPr>
        <p:txBody>
          <a:bodyPr>
            <a:spAutoFit/>
          </a:bodyPr>
          <a:lstStyle/>
          <a:p>
            <a:pPr>
              <a:lnSpc>
                <a:spcPct val="190000"/>
              </a:lnSpc>
              <a:spcBef>
                <a:spcPct val="50000"/>
              </a:spcBef>
            </a:pPr>
            <a:r>
              <a:rPr lang="en-US" sz="600" b="1" dirty="0">
                <a:latin typeface="Arial Narrow" pitchFamily="34" charset="0"/>
              </a:rPr>
              <a:t>  Letcher</a:t>
            </a:r>
          </a:p>
          <a:p>
            <a:pPr>
              <a:spcBef>
                <a:spcPct val="50000"/>
              </a:spcBef>
            </a:pPr>
            <a:r>
              <a:rPr lang="en-US" sz="600" b="1" dirty="0">
                <a:latin typeface="Arial Narrow" pitchFamily="34" charset="0"/>
              </a:rPr>
              <a:t>     </a:t>
            </a:r>
          </a:p>
        </p:txBody>
      </p:sp>
      <p:sp>
        <p:nvSpPr>
          <p:cNvPr id="3313" name="Text Box 237"/>
          <p:cNvSpPr txBox="1">
            <a:spLocks noChangeArrowheads="1"/>
          </p:cNvSpPr>
          <p:nvPr/>
        </p:nvSpPr>
        <p:spPr bwMode="auto">
          <a:xfrm rot="-16863">
            <a:off x="8797926" y="4379913"/>
            <a:ext cx="784225" cy="368300"/>
          </a:xfrm>
          <a:prstGeom prst="rect">
            <a:avLst/>
          </a:prstGeom>
          <a:noFill/>
          <a:ln w="9525">
            <a:noFill/>
            <a:miter lim="800000"/>
            <a:headEnd/>
            <a:tailEnd/>
          </a:ln>
        </p:spPr>
        <p:txBody>
          <a:bodyPr>
            <a:spAutoFit/>
          </a:bodyPr>
          <a:lstStyle/>
          <a:p>
            <a:pPr>
              <a:lnSpc>
                <a:spcPct val="150000"/>
              </a:lnSpc>
              <a:spcBef>
                <a:spcPct val="50000"/>
              </a:spcBef>
            </a:pPr>
            <a:r>
              <a:rPr lang="en-US" sz="600" b="1" dirty="0">
                <a:latin typeface="Arial Narrow" pitchFamily="34" charset="0"/>
              </a:rPr>
              <a:t>        Perry</a:t>
            </a:r>
          </a:p>
          <a:p>
            <a:pPr>
              <a:spcBef>
                <a:spcPct val="50000"/>
              </a:spcBef>
            </a:pPr>
            <a:r>
              <a:rPr lang="en-US" sz="600" b="1" dirty="0">
                <a:latin typeface="Arial Narrow" pitchFamily="34" charset="0"/>
              </a:rPr>
              <a:t>                </a:t>
            </a:r>
          </a:p>
        </p:txBody>
      </p:sp>
      <p:sp>
        <p:nvSpPr>
          <p:cNvPr id="3314" name="Text Box 238"/>
          <p:cNvSpPr txBox="1">
            <a:spLocks noChangeArrowheads="1"/>
          </p:cNvSpPr>
          <p:nvPr/>
        </p:nvSpPr>
        <p:spPr bwMode="auto">
          <a:xfrm rot="-16863">
            <a:off x="9194440" y="4312567"/>
            <a:ext cx="405508" cy="221599"/>
          </a:xfrm>
          <a:prstGeom prst="rect">
            <a:avLst/>
          </a:prstGeom>
          <a:noFill/>
          <a:ln w="9525">
            <a:noFill/>
            <a:miter lim="800000"/>
            <a:headEnd/>
            <a:tailEnd/>
          </a:ln>
        </p:spPr>
        <p:txBody>
          <a:bodyPr wrap="square">
            <a:spAutoFit/>
          </a:bodyPr>
          <a:lstStyle/>
          <a:p>
            <a:pPr>
              <a:lnSpc>
                <a:spcPct val="140000"/>
              </a:lnSpc>
              <a:spcBef>
                <a:spcPct val="50000"/>
              </a:spcBef>
            </a:pPr>
            <a:r>
              <a:rPr lang="en-US" sz="600" b="1" dirty="0">
                <a:latin typeface="Arial Narrow" pitchFamily="34" charset="0"/>
              </a:rPr>
              <a:t>   Knott</a:t>
            </a:r>
          </a:p>
        </p:txBody>
      </p:sp>
      <p:sp>
        <p:nvSpPr>
          <p:cNvPr id="3315" name="Text Box 239"/>
          <p:cNvSpPr txBox="1">
            <a:spLocks noChangeArrowheads="1"/>
          </p:cNvSpPr>
          <p:nvPr/>
        </p:nvSpPr>
        <p:spPr bwMode="auto">
          <a:xfrm rot="-16863">
            <a:off x="8689976" y="4048125"/>
            <a:ext cx="785813" cy="184150"/>
          </a:xfrm>
          <a:prstGeom prst="rect">
            <a:avLst/>
          </a:prstGeom>
          <a:noFill/>
          <a:ln w="9525">
            <a:noFill/>
            <a:miter lim="800000"/>
            <a:headEnd/>
            <a:tailEnd/>
          </a:ln>
        </p:spPr>
        <p:txBody>
          <a:bodyPr>
            <a:spAutoFit/>
          </a:bodyPr>
          <a:lstStyle/>
          <a:p>
            <a:pPr>
              <a:spcBef>
                <a:spcPct val="50000"/>
              </a:spcBef>
            </a:pPr>
            <a:r>
              <a:rPr lang="en-US" sz="600" b="1" dirty="0">
                <a:latin typeface="Arial Narrow" pitchFamily="34" charset="0"/>
              </a:rPr>
              <a:t>       Breathitt</a:t>
            </a:r>
          </a:p>
        </p:txBody>
      </p:sp>
      <p:sp>
        <p:nvSpPr>
          <p:cNvPr id="3316" name="Text Box 240"/>
          <p:cNvSpPr txBox="1">
            <a:spLocks noChangeArrowheads="1"/>
          </p:cNvSpPr>
          <p:nvPr/>
        </p:nvSpPr>
        <p:spPr bwMode="auto">
          <a:xfrm rot="-16863">
            <a:off x="9033560" y="3611053"/>
            <a:ext cx="785813" cy="460375"/>
          </a:xfrm>
          <a:prstGeom prst="rect">
            <a:avLst/>
          </a:prstGeom>
          <a:noFill/>
          <a:ln w="9525">
            <a:noFill/>
            <a:miter lim="800000"/>
            <a:headEnd/>
            <a:tailEnd/>
          </a:ln>
        </p:spPr>
        <p:txBody>
          <a:bodyPr>
            <a:spAutoFit/>
          </a:bodyPr>
          <a:lstStyle/>
          <a:p>
            <a:pPr>
              <a:lnSpc>
                <a:spcPct val="250000"/>
              </a:lnSpc>
              <a:spcBef>
                <a:spcPct val="50000"/>
              </a:spcBef>
            </a:pPr>
            <a:r>
              <a:rPr lang="en-US" sz="600" b="1" dirty="0">
                <a:solidFill>
                  <a:schemeClr val="bg1"/>
                </a:solidFill>
                <a:latin typeface="Arial Narrow" pitchFamily="34" charset="0"/>
              </a:rPr>
              <a:t>  </a:t>
            </a:r>
            <a:r>
              <a:rPr lang="en-US" sz="600" b="1" dirty="0">
                <a:latin typeface="Arial Narrow" pitchFamily="34" charset="0"/>
              </a:rPr>
              <a:t>Magoffin</a:t>
            </a:r>
          </a:p>
          <a:p>
            <a:pPr>
              <a:spcBef>
                <a:spcPct val="50000"/>
              </a:spcBef>
            </a:pPr>
            <a:r>
              <a:rPr lang="en-US" sz="600" b="1" dirty="0">
                <a:solidFill>
                  <a:schemeClr val="bg1"/>
                </a:solidFill>
                <a:latin typeface="Arial Narrow" pitchFamily="34" charset="0"/>
              </a:rPr>
              <a:t>       </a:t>
            </a:r>
          </a:p>
        </p:txBody>
      </p:sp>
      <p:sp>
        <p:nvSpPr>
          <p:cNvPr id="3317" name="Text Box 241"/>
          <p:cNvSpPr txBox="1">
            <a:spLocks noChangeArrowheads="1"/>
          </p:cNvSpPr>
          <p:nvPr/>
        </p:nvSpPr>
        <p:spPr bwMode="auto">
          <a:xfrm rot="-16863">
            <a:off x="9383390" y="3762428"/>
            <a:ext cx="876300" cy="460375"/>
          </a:xfrm>
          <a:prstGeom prst="rect">
            <a:avLst/>
          </a:prstGeom>
          <a:noFill/>
          <a:ln w="9525">
            <a:noFill/>
            <a:miter lim="800000"/>
            <a:headEnd/>
            <a:tailEnd/>
          </a:ln>
        </p:spPr>
        <p:txBody>
          <a:bodyPr>
            <a:spAutoFit/>
          </a:bodyPr>
          <a:lstStyle/>
          <a:p>
            <a:pPr>
              <a:lnSpc>
                <a:spcPct val="250000"/>
              </a:lnSpc>
              <a:spcBef>
                <a:spcPct val="50000"/>
              </a:spcBef>
            </a:pPr>
            <a:r>
              <a:rPr lang="en-US" sz="600" b="1" dirty="0">
                <a:latin typeface="Arial Narrow" pitchFamily="34" charset="0"/>
              </a:rPr>
              <a:t>       Floyd</a:t>
            </a:r>
          </a:p>
          <a:p>
            <a:pPr>
              <a:spcBef>
                <a:spcPct val="50000"/>
              </a:spcBef>
            </a:pPr>
            <a:r>
              <a:rPr lang="en-US" sz="600" b="1" dirty="0">
                <a:solidFill>
                  <a:schemeClr val="bg1"/>
                </a:solidFill>
                <a:latin typeface="Arial Narrow" pitchFamily="34" charset="0"/>
              </a:rPr>
              <a:t>    </a:t>
            </a:r>
          </a:p>
        </p:txBody>
      </p:sp>
      <p:sp>
        <p:nvSpPr>
          <p:cNvPr id="3318" name="Text Box 242"/>
          <p:cNvSpPr txBox="1">
            <a:spLocks noChangeArrowheads="1"/>
          </p:cNvSpPr>
          <p:nvPr/>
        </p:nvSpPr>
        <p:spPr bwMode="auto">
          <a:xfrm rot="-16863">
            <a:off x="9342062" y="3441612"/>
            <a:ext cx="482434" cy="268663"/>
          </a:xfrm>
          <a:prstGeom prst="rect">
            <a:avLst/>
          </a:prstGeom>
          <a:noFill/>
          <a:ln w="9525">
            <a:noFill/>
            <a:miter lim="800000"/>
            <a:headEnd/>
            <a:tailEnd/>
          </a:ln>
        </p:spPr>
        <p:txBody>
          <a:bodyPr wrap="square">
            <a:spAutoFit/>
          </a:bodyPr>
          <a:lstStyle/>
          <a:p>
            <a:pPr>
              <a:lnSpc>
                <a:spcPct val="230000"/>
              </a:lnSpc>
              <a:spcBef>
                <a:spcPct val="50000"/>
              </a:spcBef>
            </a:pPr>
            <a:r>
              <a:rPr lang="en-US" sz="600" b="1" dirty="0">
                <a:latin typeface="Arial Narrow" pitchFamily="34" charset="0"/>
              </a:rPr>
              <a:t>Johnson</a:t>
            </a:r>
          </a:p>
        </p:txBody>
      </p:sp>
      <p:sp>
        <p:nvSpPr>
          <p:cNvPr id="3319" name="Text Box 243"/>
          <p:cNvSpPr txBox="1">
            <a:spLocks noChangeArrowheads="1"/>
          </p:cNvSpPr>
          <p:nvPr/>
        </p:nvSpPr>
        <p:spPr bwMode="auto">
          <a:xfrm rot="-16863">
            <a:off x="9871076" y="3951288"/>
            <a:ext cx="785813" cy="450850"/>
          </a:xfrm>
          <a:prstGeom prst="rect">
            <a:avLst/>
          </a:prstGeom>
          <a:noFill/>
          <a:ln w="9525">
            <a:noFill/>
            <a:miter lim="800000"/>
            <a:headEnd/>
            <a:tailEnd/>
          </a:ln>
        </p:spPr>
        <p:txBody>
          <a:bodyPr>
            <a:spAutoFit/>
          </a:bodyPr>
          <a:lstStyle/>
          <a:p>
            <a:pPr>
              <a:lnSpc>
                <a:spcPct val="240000"/>
              </a:lnSpc>
              <a:spcBef>
                <a:spcPct val="50000"/>
              </a:spcBef>
            </a:pPr>
            <a:r>
              <a:rPr lang="en-US" sz="600" b="1" dirty="0">
                <a:solidFill>
                  <a:schemeClr val="bg1"/>
                </a:solidFill>
                <a:latin typeface="Arial Narrow" pitchFamily="34" charset="0"/>
              </a:rPr>
              <a:t>        </a:t>
            </a:r>
            <a:r>
              <a:rPr lang="en-US" sz="600" b="1" dirty="0">
                <a:latin typeface="Arial Narrow" pitchFamily="34" charset="0"/>
              </a:rPr>
              <a:t>Pike</a:t>
            </a:r>
          </a:p>
          <a:p>
            <a:pPr>
              <a:spcBef>
                <a:spcPct val="50000"/>
              </a:spcBef>
            </a:pPr>
            <a:r>
              <a:rPr lang="en-US" sz="600" b="1" dirty="0">
                <a:solidFill>
                  <a:schemeClr val="bg1"/>
                </a:solidFill>
                <a:latin typeface="Arial Narrow" pitchFamily="34" charset="0"/>
              </a:rPr>
              <a:t>   </a:t>
            </a:r>
          </a:p>
        </p:txBody>
      </p:sp>
      <p:sp>
        <p:nvSpPr>
          <p:cNvPr id="3320" name="Text Box 244"/>
          <p:cNvSpPr txBox="1">
            <a:spLocks noChangeArrowheads="1"/>
          </p:cNvSpPr>
          <p:nvPr/>
        </p:nvSpPr>
        <p:spPr bwMode="auto">
          <a:xfrm rot="-16863">
            <a:off x="9656763" y="3521075"/>
            <a:ext cx="785812" cy="395288"/>
          </a:xfrm>
          <a:prstGeom prst="rect">
            <a:avLst/>
          </a:prstGeom>
          <a:noFill/>
          <a:ln w="9525">
            <a:noFill/>
            <a:miter lim="800000"/>
            <a:headEnd/>
            <a:tailEnd/>
          </a:ln>
        </p:spPr>
        <p:txBody>
          <a:bodyPr>
            <a:spAutoFit/>
          </a:bodyPr>
          <a:lstStyle/>
          <a:p>
            <a:pPr>
              <a:lnSpc>
                <a:spcPct val="180000"/>
              </a:lnSpc>
              <a:spcBef>
                <a:spcPct val="50000"/>
              </a:spcBef>
            </a:pPr>
            <a:r>
              <a:rPr lang="en-US" sz="600" dirty="0">
                <a:latin typeface="Arial Narrow" pitchFamily="34" charset="0"/>
              </a:rPr>
              <a:t>        </a:t>
            </a:r>
            <a:r>
              <a:rPr lang="en-US" sz="600" b="1" dirty="0">
                <a:latin typeface="Arial Narrow" pitchFamily="34" charset="0"/>
              </a:rPr>
              <a:t>Martin</a:t>
            </a:r>
          </a:p>
          <a:p>
            <a:pPr>
              <a:spcBef>
                <a:spcPct val="50000"/>
              </a:spcBef>
            </a:pPr>
            <a:r>
              <a:rPr lang="en-US" sz="600" b="1" dirty="0">
                <a:solidFill>
                  <a:schemeClr val="bg1"/>
                </a:solidFill>
                <a:latin typeface="Arial Narrow" pitchFamily="34" charset="0"/>
              </a:rPr>
              <a:t>        </a:t>
            </a:r>
          </a:p>
        </p:txBody>
      </p:sp>
      <p:sp>
        <p:nvSpPr>
          <p:cNvPr id="3321" name="Text Box 245"/>
          <p:cNvSpPr txBox="1">
            <a:spLocks noChangeArrowheads="1"/>
          </p:cNvSpPr>
          <p:nvPr/>
        </p:nvSpPr>
        <p:spPr bwMode="auto">
          <a:xfrm>
            <a:off x="7004051" y="2017713"/>
            <a:ext cx="506413" cy="184150"/>
          </a:xfrm>
          <a:prstGeom prst="rect">
            <a:avLst/>
          </a:prstGeom>
          <a:noFill/>
          <a:ln w="9525">
            <a:noFill/>
            <a:miter lim="800000"/>
            <a:headEnd/>
            <a:tailEnd/>
          </a:ln>
        </p:spPr>
        <p:txBody>
          <a:bodyPr>
            <a:spAutoFit/>
          </a:bodyPr>
          <a:lstStyle/>
          <a:p>
            <a:pPr>
              <a:spcBef>
                <a:spcPct val="50000"/>
              </a:spcBef>
            </a:pPr>
            <a:r>
              <a:rPr lang="en-US" sz="600" b="1" dirty="0">
                <a:solidFill>
                  <a:schemeClr val="bg1"/>
                </a:solidFill>
                <a:latin typeface="Arial Narrow" pitchFamily="34" charset="0"/>
              </a:rPr>
              <a:t>  </a:t>
            </a:r>
          </a:p>
        </p:txBody>
      </p:sp>
      <p:sp>
        <p:nvSpPr>
          <p:cNvPr id="3322" name="Text Box 246"/>
          <p:cNvSpPr txBox="1">
            <a:spLocks noChangeArrowheads="1"/>
          </p:cNvSpPr>
          <p:nvPr/>
        </p:nvSpPr>
        <p:spPr bwMode="auto">
          <a:xfrm rot="2874208">
            <a:off x="1857376" y="5538788"/>
            <a:ext cx="646112" cy="157163"/>
          </a:xfrm>
          <a:prstGeom prst="rect">
            <a:avLst/>
          </a:prstGeom>
          <a:noFill/>
          <a:ln w="9525">
            <a:noFill/>
            <a:miter lim="800000"/>
            <a:headEnd/>
            <a:tailEnd/>
          </a:ln>
        </p:spPr>
        <p:txBody>
          <a:bodyPr>
            <a:spAutoFit/>
          </a:bodyPr>
          <a:lstStyle/>
          <a:p>
            <a:pPr>
              <a:lnSpc>
                <a:spcPct val="70000"/>
              </a:lnSpc>
              <a:spcBef>
                <a:spcPct val="50000"/>
              </a:spcBef>
            </a:pPr>
            <a:r>
              <a:rPr lang="en-US" sz="600" b="1" dirty="0">
                <a:latin typeface="Arial" charset="0"/>
              </a:rPr>
              <a:t>Hickman</a:t>
            </a:r>
          </a:p>
        </p:txBody>
      </p:sp>
      <p:sp>
        <p:nvSpPr>
          <p:cNvPr id="3323" name="Rectangle 248"/>
          <p:cNvSpPr>
            <a:spLocks noChangeArrowheads="1"/>
          </p:cNvSpPr>
          <p:nvPr/>
        </p:nvSpPr>
        <p:spPr bwMode="auto">
          <a:xfrm>
            <a:off x="5369813" y="3501515"/>
            <a:ext cx="434975" cy="165100"/>
          </a:xfrm>
          <a:prstGeom prst="rect">
            <a:avLst/>
          </a:prstGeom>
          <a:noFill/>
          <a:ln w="9525">
            <a:noFill/>
            <a:miter lim="800000"/>
            <a:headEnd/>
            <a:tailEnd/>
          </a:ln>
        </p:spPr>
        <p:txBody>
          <a:bodyPr>
            <a:spAutoFit/>
          </a:bodyPr>
          <a:lstStyle/>
          <a:p>
            <a:pPr>
              <a:lnSpc>
                <a:spcPct val="80000"/>
              </a:lnSpc>
              <a:spcBef>
                <a:spcPct val="50000"/>
              </a:spcBef>
            </a:pPr>
            <a:r>
              <a:rPr lang="en-US" sz="600" b="1" dirty="0">
                <a:latin typeface="Arial Narrow" pitchFamily="34" charset="0"/>
              </a:rPr>
              <a:t>  Meade</a:t>
            </a:r>
          </a:p>
        </p:txBody>
      </p:sp>
      <p:sp>
        <p:nvSpPr>
          <p:cNvPr id="23820" name="Text Box 268"/>
          <p:cNvSpPr txBox="1">
            <a:spLocks noChangeArrowheads="1"/>
          </p:cNvSpPr>
          <p:nvPr/>
        </p:nvSpPr>
        <p:spPr bwMode="auto">
          <a:xfrm>
            <a:off x="2438401" y="5551488"/>
            <a:ext cx="309563" cy="336550"/>
          </a:xfrm>
          <a:prstGeom prst="rect">
            <a:avLst/>
          </a:prstGeom>
          <a:noFill/>
          <a:ln w="9525">
            <a:noFill/>
            <a:miter lim="800000"/>
            <a:headEnd/>
            <a:tailEnd/>
          </a:ln>
          <a:effectLst/>
        </p:spPr>
        <p:txBody>
          <a:bodyPr>
            <a:spAutoFit/>
          </a:bodyPr>
          <a:lstStyle/>
          <a:p>
            <a:pPr>
              <a:spcBef>
                <a:spcPct val="50000"/>
              </a:spcBef>
              <a:defRPr/>
            </a:pPr>
            <a:r>
              <a:rPr lang="en-US" sz="1600" b="1" dirty="0">
                <a:latin typeface="Calibri" panose="020F0502020204030204" pitchFamily="34" charset="0"/>
                <a:cs typeface="Calibri" panose="020F0502020204030204" pitchFamily="34" charset="0"/>
              </a:rPr>
              <a:t>1</a:t>
            </a:r>
          </a:p>
        </p:txBody>
      </p:sp>
      <p:sp>
        <p:nvSpPr>
          <p:cNvPr id="23822" name="Text Box 270"/>
          <p:cNvSpPr txBox="1">
            <a:spLocks noChangeArrowheads="1"/>
          </p:cNvSpPr>
          <p:nvPr/>
        </p:nvSpPr>
        <p:spPr bwMode="auto">
          <a:xfrm>
            <a:off x="5791206" y="4810119"/>
            <a:ext cx="487357" cy="369332"/>
          </a:xfrm>
          <a:prstGeom prst="rect">
            <a:avLst/>
          </a:prstGeom>
          <a:noFill/>
          <a:ln w="9525">
            <a:noFill/>
            <a:miter lim="800000"/>
            <a:headEnd/>
            <a:tailEnd/>
          </a:ln>
          <a:effectLst/>
        </p:spPr>
        <p:txBody>
          <a:bodyPr wrap="square">
            <a:spAutoFit/>
          </a:bodyPr>
          <a:lstStyle/>
          <a:p>
            <a:pPr>
              <a:spcBef>
                <a:spcPct val="50000"/>
              </a:spcBef>
              <a:defRPr/>
            </a:pPr>
            <a:r>
              <a:rPr lang="en-US" b="1" dirty="0"/>
              <a:t>12</a:t>
            </a:r>
          </a:p>
        </p:txBody>
      </p:sp>
      <p:sp>
        <p:nvSpPr>
          <p:cNvPr id="23823" name="Text Box 271"/>
          <p:cNvSpPr txBox="1">
            <a:spLocks noChangeArrowheads="1"/>
          </p:cNvSpPr>
          <p:nvPr/>
        </p:nvSpPr>
        <p:spPr bwMode="auto">
          <a:xfrm>
            <a:off x="6361965" y="2943223"/>
            <a:ext cx="333019" cy="369332"/>
          </a:xfrm>
          <a:prstGeom prst="rect">
            <a:avLst/>
          </a:prstGeom>
          <a:noFill/>
          <a:ln w="9525">
            <a:noFill/>
            <a:miter lim="800000"/>
            <a:headEnd/>
            <a:tailEnd/>
          </a:ln>
          <a:effectLst/>
        </p:spPr>
        <p:txBody>
          <a:bodyPr wrap="square">
            <a:spAutoFit/>
          </a:bodyPr>
          <a:lstStyle/>
          <a:p>
            <a:pPr>
              <a:spcBef>
                <a:spcPct val="50000"/>
              </a:spcBef>
              <a:defRPr/>
            </a:pPr>
            <a:r>
              <a:rPr lang="en-US" b="1" dirty="0"/>
              <a:t>8</a:t>
            </a:r>
          </a:p>
        </p:txBody>
      </p:sp>
      <p:sp>
        <p:nvSpPr>
          <p:cNvPr id="23824" name="Text Box 272"/>
          <p:cNvSpPr txBox="1">
            <a:spLocks noChangeArrowheads="1"/>
          </p:cNvSpPr>
          <p:nvPr/>
        </p:nvSpPr>
        <p:spPr bwMode="auto">
          <a:xfrm>
            <a:off x="6678442" y="3896070"/>
            <a:ext cx="510785" cy="369332"/>
          </a:xfrm>
          <a:prstGeom prst="rect">
            <a:avLst/>
          </a:prstGeom>
          <a:noFill/>
          <a:ln w="9525">
            <a:noFill/>
            <a:miter lim="800000"/>
            <a:headEnd/>
            <a:tailEnd/>
          </a:ln>
          <a:effectLst/>
        </p:spPr>
        <p:txBody>
          <a:bodyPr wrap="square">
            <a:spAutoFit/>
          </a:bodyPr>
          <a:lstStyle/>
          <a:p>
            <a:pPr>
              <a:spcBef>
                <a:spcPct val="50000"/>
              </a:spcBef>
              <a:defRPr/>
            </a:pPr>
            <a:r>
              <a:rPr lang="en-US" b="1" dirty="0"/>
              <a:t>11</a:t>
            </a:r>
          </a:p>
        </p:txBody>
      </p:sp>
      <p:sp>
        <p:nvSpPr>
          <p:cNvPr id="23825" name="Text Box 273"/>
          <p:cNvSpPr txBox="1">
            <a:spLocks noChangeArrowheads="1"/>
          </p:cNvSpPr>
          <p:nvPr/>
        </p:nvSpPr>
        <p:spPr bwMode="auto">
          <a:xfrm>
            <a:off x="5761455" y="3838038"/>
            <a:ext cx="454158" cy="369332"/>
          </a:xfrm>
          <a:prstGeom prst="rect">
            <a:avLst/>
          </a:prstGeom>
          <a:noFill/>
          <a:ln w="9525">
            <a:noFill/>
            <a:miter lim="800000"/>
            <a:headEnd/>
            <a:tailEnd/>
          </a:ln>
          <a:effectLst/>
        </p:spPr>
        <p:txBody>
          <a:bodyPr wrap="square">
            <a:spAutoFit/>
          </a:bodyPr>
          <a:lstStyle/>
          <a:p>
            <a:pPr>
              <a:spcBef>
                <a:spcPct val="50000"/>
              </a:spcBef>
              <a:defRPr/>
            </a:pPr>
            <a:r>
              <a:rPr lang="en-US" b="1" dirty="0"/>
              <a:t>7</a:t>
            </a:r>
          </a:p>
        </p:txBody>
      </p:sp>
      <p:sp>
        <p:nvSpPr>
          <p:cNvPr id="23827" name="Text Box 275"/>
          <p:cNvSpPr txBox="1">
            <a:spLocks noChangeArrowheads="1"/>
          </p:cNvSpPr>
          <p:nvPr/>
        </p:nvSpPr>
        <p:spPr bwMode="auto">
          <a:xfrm>
            <a:off x="8178520" y="2875505"/>
            <a:ext cx="533400" cy="369332"/>
          </a:xfrm>
          <a:prstGeom prst="rect">
            <a:avLst/>
          </a:prstGeom>
          <a:noFill/>
          <a:ln w="9525">
            <a:noFill/>
            <a:miter lim="800000"/>
            <a:headEnd/>
            <a:tailEnd/>
          </a:ln>
          <a:effectLst/>
        </p:spPr>
        <p:txBody>
          <a:bodyPr wrap="square">
            <a:spAutoFit/>
          </a:bodyPr>
          <a:lstStyle/>
          <a:p>
            <a:pPr>
              <a:spcBef>
                <a:spcPct val="50000"/>
              </a:spcBef>
              <a:defRPr/>
            </a:pPr>
            <a:r>
              <a:rPr lang="en-US" b="1" dirty="0"/>
              <a:t>16</a:t>
            </a:r>
          </a:p>
        </p:txBody>
      </p:sp>
      <p:sp>
        <p:nvSpPr>
          <p:cNvPr id="23828" name="Text Box 276"/>
          <p:cNvSpPr txBox="1">
            <a:spLocks noChangeArrowheads="1"/>
          </p:cNvSpPr>
          <p:nvPr/>
        </p:nvSpPr>
        <p:spPr bwMode="auto">
          <a:xfrm>
            <a:off x="9814178" y="3814880"/>
            <a:ext cx="519548" cy="369332"/>
          </a:xfrm>
          <a:prstGeom prst="rect">
            <a:avLst/>
          </a:prstGeom>
          <a:noFill/>
          <a:ln w="9525">
            <a:noFill/>
            <a:miter lim="800000"/>
            <a:headEnd/>
            <a:tailEnd/>
          </a:ln>
          <a:effectLst/>
        </p:spPr>
        <p:txBody>
          <a:bodyPr wrap="square">
            <a:spAutoFit/>
          </a:bodyPr>
          <a:lstStyle/>
          <a:p>
            <a:pPr>
              <a:spcBef>
                <a:spcPct val="50000"/>
              </a:spcBef>
              <a:defRPr/>
            </a:pPr>
            <a:r>
              <a:rPr lang="en-US" b="1" dirty="0"/>
              <a:t>18</a:t>
            </a:r>
          </a:p>
        </p:txBody>
      </p:sp>
      <p:sp>
        <p:nvSpPr>
          <p:cNvPr id="23829" name="Text Box 277"/>
          <p:cNvSpPr txBox="1">
            <a:spLocks noChangeArrowheads="1"/>
          </p:cNvSpPr>
          <p:nvPr/>
        </p:nvSpPr>
        <p:spPr bwMode="auto">
          <a:xfrm>
            <a:off x="7667625" y="4783138"/>
            <a:ext cx="533400" cy="369332"/>
          </a:xfrm>
          <a:prstGeom prst="rect">
            <a:avLst/>
          </a:prstGeom>
          <a:noFill/>
          <a:ln w="9525">
            <a:noFill/>
            <a:miter lim="800000"/>
            <a:headEnd/>
            <a:tailEnd/>
          </a:ln>
          <a:effectLst/>
        </p:spPr>
        <p:txBody>
          <a:bodyPr>
            <a:spAutoFit/>
          </a:bodyPr>
          <a:lstStyle/>
          <a:p>
            <a:pPr>
              <a:spcBef>
                <a:spcPct val="50000"/>
              </a:spcBef>
              <a:defRPr/>
            </a:pPr>
            <a:r>
              <a:rPr lang="en-US" b="1" dirty="0"/>
              <a:t>13</a:t>
            </a:r>
          </a:p>
        </p:txBody>
      </p:sp>
      <p:sp>
        <p:nvSpPr>
          <p:cNvPr id="23832" name="Text Box 280"/>
          <p:cNvSpPr txBox="1">
            <a:spLocks noChangeArrowheads="1"/>
          </p:cNvSpPr>
          <p:nvPr/>
        </p:nvSpPr>
        <p:spPr bwMode="auto">
          <a:xfrm>
            <a:off x="3405144" y="3836305"/>
            <a:ext cx="283217" cy="369332"/>
          </a:xfrm>
          <a:prstGeom prst="rect">
            <a:avLst/>
          </a:prstGeom>
          <a:noFill/>
          <a:ln w="9525">
            <a:noFill/>
            <a:miter lim="800000"/>
            <a:headEnd/>
            <a:tailEnd/>
          </a:ln>
          <a:effectLst/>
        </p:spPr>
        <p:txBody>
          <a:bodyPr wrap="square">
            <a:spAutoFit/>
          </a:bodyPr>
          <a:lstStyle/>
          <a:p>
            <a:pPr>
              <a:spcBef>
                <a:spcPct val="50000"/>
              </a:spcBef>
              <a:defRPr/>
            </a:pPr>
            <a:r>
              <a:rPr lang="en-US" b="1" dirty="0">
                <a:latin typeface="Calibri" panose="020F0502020204030204" pitchFamily="34" charset="0"/>
                <a:cs typeface="Calibri" panose="020F0502020204030204" pitchFamily="34" charset="0"/>
              </a:rPr>
              <a:t>4</a:t>
            </a:r>
          </a:p>
        </p:txBody>
      </p:sp>
      <p:sp>
        <p:nvSpPr>
          <p:cNvPr id="23834" name="Text Box 282"/>
          <p:cNvSpPr txBox="1">
            <a:spLocks noChangeArrowheads="1"/>
          </p:cNvSpPr>
          <p:nvPr/>
        </p:nvSpPr>
        <p:spPr bwMode="auto">
          <a:xfrm>
            <a:off x="7507094" y="2008882"/>
            <a:ext cx="457200" cy="369332"/>
          </a:xfrm>
          <a:prstGeom prst="rect">
            <a:avLst/>
          </a:prstGeom>
          <a:noFill/>
          <a:ln w="9525">
            <a:noFill/>
            <a:miter lim="800000"/>
            <a:headEnd/>
            <a:tailEnd/>
          </a:ln>
          <a:effectLst/>
        </p:spPr>
        <p:txBody>
          <a:bodyPr wrap="square">
            <a:spAutoFit/>
          </a:bodyPr>
          <a:lstStyle/>
          <a:p>
            <a:pPr>
              <a:spcBef>
                <a:spcPct val="50000"/>
              </a:spcBef>
              <a:defRPr/>
            </a:pPr>
            <a:r>
              <a:rPr lang="en-US" b="1" dirty="0"/>
              <a:t>9</a:t>
            </a:r>
          </a:p>
        </p:txBody>
      </p:sp>
      <p:sp>
        <p:nvSpPr>
          <p:cNvPr id="23835" name="Text Box 283"/>
          <p:cNvSpPr txBox="1">
            <a:spLocks noChangeArrowheads="1"/>
          </p:cNvSpPr>
          <p:nvPr/>
        </p:nvSpPr>
        <p:spPr bwMode="auto">
          <a:xfrm>
            <a:off x="9030150" y="4507709"/>
            <a:ext cx="533400" cy="369332"/>
          </a:xfrm>
          <a:prstGeom prst="rect">
            <a:avLst/>
          </a:prstGeom>
          <a:noFill/>
          <a:ln w="9525">
            <a:noFill/>
            <a:miter lim="800000"/>
            <a:headEnd/>
            <a:tailEnd/>
          </a:ln>
          <a:effectLst/>
        </p:spPr>
        <p:txBody>
          <a:bodyPr>
            <a:spAutoFit/>
          </a:bodyPr>
          <a:lstStyle/>
          <a:p>
            <a:pPr>
              <a:spcBef>
                <a:spcPct val="50000"/>
              </a:spcBef>
              <a:defRPr/>
            </a:pPr>
            <a:r>
              <a:rPr lang="en-US" b="1" dirty="0"/>
              <a:t>19</a:t>
            </a:r>
          </a:p>
        </p:txBody>
      </p:sp>
      <p:sp>
        <p:nvSpPr>
          <p:cNvPr id="23836" name="Text Box 284"/>
          <p:cNvSpPr txBox="1">
            <a:spLocks noChangeArrowheads="1"/>
          </p:cNvSpPr>
          <p:nvPr/>
        </p:nvSpPr>
        <p:spPr bwMode="auto">
          <a:xfrm>
            <a:off x="7589288" y="3611930"/>
            <a:ext cx="457200" cy="369332"/>
          </a:xfrm>
          <a:prstGeom prst="rect">
            <a:avLst/>
          </a:prstGeom>
          <a:noFill/>
          <a:ln w="9525">
            <a:noFill/>
            <a:miter lim="800000"/>
            <a:headEnd/>
            <a:tailEnd/>
          </a:ln>
          <a:effectLst/>
        </p:spPr>
        <p:txBody>
          <a:bodyPr>
            <a:spAutoFit/>
          </a:bodyPr>
          <a:lstStyle/>
          <a:p>
            <a:pPr>
              <a:spcBef>
                <a:spcPct val="50000"/>
              </a:spcBef>
              <a:defRPr/>
            </a:pPr>
            <a:r>
              <a:rPr lang="en-US" b="1" dirty="0"/>
              <a:t>14</a:t>
            </a:r>
          </a:p>
        </p:txBody>
      </p:sp>
      <p:sp>
        <p:nvSpPr>
          <p:cNvPr id="23837" name="Text Box 285"/>
          <p:cNvSpPr txBox="1">
            <a:spLocks noChangeArrowheads="1"/>
          </p:cNvSpPr>
          <p:nvPr/>
        </p:nvSpPr>
        <p:spPr bwMode="auto">
          <a:xfrm>
            <a:off x="8940497" y="2542633"/>
            <a:ext cx="457200" cy="369332"/>
          </a:xfrm>
          <a:prstGeom prst="rect">
            <a:avLst/>
          </a:prstGeom>
          <a:noFill/>
          <a:ln w="9525">
            <a:noFill/>
            <a:miter lim="800000"/>
            <a:headEnd/>
            <a:tailEnd/>
          </a:ln>
          <a:effectLst/>
        </p:spPr>
        <p:txBody>
          <a:bodyPr>
            <a:spAutoFit/>
          </a:bodyPr>
          <a:lstStyle/>
          <a:p>
            <a:pPr>
              <a:spcBef>
                <a:spcPct val="50000"/>
              </a:spcBef>
              <a:defRPr/>
            </a:pPr>
            <a:r>
              <a:rPr lang="en-US" b="1" dirty="0"/>
              <a:t>17</a:t>
            </a:r>
          </a:p>
        </p:txBody>
      </p:sp>
      <p:sp>
        <p:nvSpPr>
          <p:cNvPr id="3355" name="Text Box 457"/>
          <p:cNvSpPr txBox="1">
            <a:spLocks noChangeArrowheads="1"/>
          </p:cNvSpPr>
          <p:nvPr/>
        </p:nvSpPr>
        <p:spPr bwMode="auto">
          <a:xfrm>
            <a:off x="10662419" y="5960861"/>
            <a:ext cx="2336107" cy="253916"/>
          </a:xfrm>
          <a:prstGeom prst="rect">
            <a:avLst/>
          </a:prstGeom>
          <a:noFill/>
          <a:ln w="9525">
            <a:noFill/>
            <a:miter lim="800000"/>
            <a:headEnd/>
            <a:tailEnd/>
          </a:ln>
        </p:spPr>
        <p:txBody>
          <a:bodyPr wrap="square">
            <a:spAutoFit/>
          </a:bodyPr>
          <a:lstStyle/>
          <a:p>
            <a:r>
              <a:rPr lang="en-US" sz="1050" dirty="0">
                <a:latin typeface="Calibri" pitchFamily="34" charset="0"/>
              </a:rPr>
              <a:t>Revised Nov 22  2021</a:t>
            </a:r>
          </a:p>
        </p:txBody>
      </p:sp>
      <p:sp>
        <p:nvSpPr>
          <p:cNvPr id="286" name="Text Box 273"/>
          <p:cNvSpPr txBox="1">
            <a:spLocks noChangeArrowheads="1"/>
          </p:cNvSpPr>
          <p:nvPr/>
        </p:nvSpPr>
        <p:spPr bwMode="auto">
          <a:xfrm>
            <a:off x="5093841" y="4060422"/>
            <a:ext cx="277708" cy="369332"/>
          </a:xfrm>
          <a:prstGeom prst="rect">
            <a:avLst/>
          </a:prstGeom>
          <a:noFill/>
          <a:ln w="9525">
            <a:noFill/>
            <a:miter lim="800000"/>
            <a:headEnd/>
            <a:tailEnd/>
          </a:ln>
          <a:effectLst/>
        </p:spPr>
        <p:txBody>
          <a:bodyPr wrap="square">
            <a:spAutoFit/>
          </a:bodyPr>
          <a:lstStyle/>
          <a:p>
            <a:pPr algn="ctr">
              <a:spcBef>
                <a:spcPct val="50000"/>
              </a:spcBef>
              <a:defRPr/>
            </a:pPr>
            <a:r>
              <a:rPr lang="en-US" b="1" dirty="0"/>
              <a:t>6</a:t>
            </a:r>
          </a:p>
        </p:txBody>
      </p:sp>
      <p:sp>
        <p:nvSpPr>
          <p:cNvPr id="24860" name="Text Box 284"/>
          <p:cNvSpPr txBox="1">
            <a:spLocks noChangeArrowheads="1"/>
          </p:cNvSpPr>
          <p:nvPr/>
        </p:nvSpPr>
        <p:spPr bwMode="auto">
          <a:xfrm>
            <a:off x="0" y="140816"/>
            <a:ext cx="12192000" cy="769937"/>
          </a:xfrm>
          <a:prstGeom prst="rect">
            <a:avLst/>
          </a:prstGeom>
          <a:noFill/>
          <a:ln w="9525">
            <a:noFill/>
            <a:miter lim="800000"/>
            <a:headEnd/>
            <a:tailEnd/>
          </a:ln>
          <a:effectLst/>
        </p:spPr>
        <p:txBody>
          <a:bodyPr wrap="square">
            <a:spAutoFit/>
          </a:bodyPr>
          <a:lstStyle/>
          <a:p>
            <a:pPr algn="ctr">
              <a:spcBef>
                <a:spcPct val="50000"/>
              </a:spcBef>
              <a:defRPr/>
            </a:pPr>
            <a:r>
              <a:rPr lang="en-US" sz="4400" dirty="0">
                <a:latin typeface="Calibri" pitchFamily="34" charset="0"/>
              </a:rPr>
              <a:t>KDVA Benefits Branch Field Offices</a:t>
            </a:r>
          </a:p>
        </p:txBody>
      </p:sp>
      <p:sp>
        <p:nvSpPr>
          <p:cNvPr id="24861" name="Text Box 285"/>
          <p:cNvSpPr txBox="1">
            <a:spLocks noChangeArrowheads="1"/>
          </p:cNvSpPr>
          <p:nvPr/>
        </p:nvSpPr>
        <p:spPr bwMode="auto">
          <a:xfrm>
            <a:off x="0" y="729410"/>
            <a:ext cx="12192000" cy="369332"/>
          </a:xfrm>
          <a:prstGeom prst="rect">
            <a:avLst/>
          </a:prstGeom>
          <a:noFill/>
          <a:ln w="9525">
            <a:noFill/>
            <a:miter lim="800000"/>
            <a:headEnd/>
            <a:tailEnd/>
          </a:ln>
          <a:effectLst/>
        </p:spPr>
        <p:txBody>
          <a:bodyPr wrap="square">
            <a:spAutoFit/>
          </a:bodyPr>
          <a:lstStyle/>
          <a:p>
            <a:pPr algn="ctr">
              <a:defRPr/>
            </a:pPr>
            <a:r>
              <a:rPr lang="en-US" dirty="0">
                <a:latin typeface="Calibri" pitchFamily="34" charset="0"/>
              </a:rPr>
              <a:t>17/23 Field Representatives in 19 Districts</a:t>
            </a:r>
          </a:p>
        </p:txBody>
      </p:sp>
      <p:sp>
        <p:nvSpPr>
          <p:cNvPr id="3360" name="Text Box 291"/>
          <p:cNvSpPr txBox="1">
            <a:spLocks noChangeArrowheads="1"/>
          </p:cNvSpPr>
          <p:nvPr/>
        </p:nvSpPr>
        <p:spPr bwMode="auto">
          <a:xfrm>
            <a:off x="5820088" y="2030320"/>
            <a:ext cx="184731" cy="369332"/>
          </a:xfrm>
          <a:prstGeom prst="rect">
            <a:avLst/>
          </a:prstGeom>
          <a:noFill/>
          <a:ln w="9525">
            <a:noFill/>
            <a:miter lim="800000"/>
            <a:headEnd/>
            <a:tailEnd/>
          </a:ln>
        </p:spPr>
        <p:txBody>
          <a:bodyPr wrap="none">
            <a:spAutoFit/>
          </a:bodyPr>
          <a:lstStyle/>
          <a:p>
            <a:endParaRPr lang="en-US" dirty="0"/>
          </a:p>
        </p:txBody>
      </p:sp>
      <p:sp>
        <p:nvSpPr>
          <p:cNvPr id="3382" name="Text Box 314"/>
          <p:cNvSpPr txBox="1">
            <a:spLocks noChangeArrowheads="1"/>
          </p:cNvSpPr>
          <p:nvPr/>
        </p:nvSpPr>
        <p:spPr bwMode="auto">
          <a:xfrm>
            <a:off x="2233614" y="6241895"/>
            <a:ext cx="5410200" cy="369332"/>
          </a:xfrm>
          <a:prstGeom prst="rect">
            <a:avLst/>
          </a:prstGeom>
          <a:noFill/>
          <a:ln w="9525">
            <a:noFill/>
            <a:miter lim="800000"/>
            <a:headEnd/>
            <a:tailEnd/>
          </a:ln>
        </p:spPr>
        <p:txBody>
          <a:bodyPr>
            <a:spAutoFit/>
          </a:bodyPr>
          <a:lstStyle/>
          <a:p>
            <a:pPr>
              <a:spcBef>
                <a:spcPct val="50000"/>
              </a:spcBef>
            </a:pPr>
            <a:endParaRPr lang="en-US" dirty="0"/>
          </a:p>
        </p:txBody>
      </p:sp>
      <p:sp>
        <p:nvSpPr>
          <p:cNvPr id="3383" name="Text Box 315"/>
          <p:cNvSpPr txBox="1">
            <a:spLocks noChangeArrowheads="1"/>
          </p:cNvSpPr>
          <p:nvPr/>
        </p:nvSpPr>
        <p:spPr bwMode="auto">
          <a:xfrm>
            <a:off x="2209800" y="6240463"/>
            <a:ext cx="4572000" cy="369332"/>
          </a:xfrm>
          <a:prstGeom prst="rect">
            <a:avLst/>
          </a:prstGeom>
          <a:noFill/>
          <a:ln w="9525">
            <a:noFill/>
            <a:miter lim="800000"/>
            <a:headEnd/>
            <a:tailEnd/>
          </a:ln>
        </p:spPr>
        <p:txBody>
          <a:bodyPr>
            <a:spAutoFit/>
          </a:bodyPr>
          <a:lstStyle/>
          <a:p>
            <a:pPr>
              <a:spcBef>
                <a:spcPct val="50000"/>
              </a:spcBef>
            </a:pPr>
            <a:endParaRPr lang="en-US" dirty="0"/>
          </a:p>
        </p:txBody>
      </p:sp>
      <p:sp>
        <p:nvSpPr>
          <p:cNvPr id="3384" name="Text Box 133"/>
          <p:cNvSpPr txBox="1">
            <a:spLocks noChangeArrowheads="1"/>
          </p:cNvSpPr>
          <p:nvPr/>
        </p:nvSpPr>
        <p:spPr bwMode="auto">
          <a:xfrm rot="-16863">
            <a:off x="6563347" y="2240152"/>
            <a:ext cx="677862" cy="282513"/>
          </a:xfrm>
          <a:prstGeom prst="rect">
            <a:avLst/>
          </a:prstGeom>
          <a:noFill/>
          <a:ln w="9525">
            <a:noFill/>
            <a:miter lim="800000"/>
            <a:headEnd/>
            <a:tailEnd/>
          </a:ln>
        </p:spPr>
        <p:txBody>
          <a:bodyPr>
            <a:spAutoFit/>
          </a:bodyPr>
          <a:lstStyle/>
          <a:p>
            <a:pPr>
              <a:lnSpc>
                <a:spcPct val="250000"/>
              </a:lnSpc>
              <a:spcBef>
                <a:spcPct val="50000"/>
              </a:spcBef>
            </a:pPr>
            <a:r>
              <a:rPr lang="en-US" sz="600" b="1" dirty="0">
                <a:latin typeface="Arial Narrow" pitchFamily="34" charset="0"/>
              </a:rPr>
              <a:t>Carroll </a:t>
            </a:r>
          </a:p>
        </p:txBody>
      </p:sp>
      <p:sp>
        <p:nvSpPr>
          <p:cNvPr id="3386" name="Text Box 136"/>
          <p:cNvSpPr txBox="1">
            <a:spLocks noChangeArrowheads="1"/>
          </p:cNvSpPr>
          <p:nvPr/>
        </p:nvSpPr>
        <p:spPr bwMode="auto">
          <a:xfrm rot="3832273">
            <a:off x="6189156" y="2372823"/>
            <a:ext cx="787400" cy="240066"/>
          </a:xfrm>
          <a:prstGeom prst="rect">
            <a:avLst/>
          </a:prstGeom>
          <a:noFill/>
          <a:ln w="9525">
            <a:noFill/>
            <a:miter lim="800000"/>
            <a:headEnd/>
            <a:tailEnd/>
          </a:ln>
        </p:spPr>
        <p:txBody>
          <a:bodyPr wrap="square">
            <a:spAutoFit/>
          </a:bodyPr>
          <a:lstStyle/>
          <a:p>
            <a:pPr>
              <a:lnSpc>
                <a:spcPct val="160000"/>
              </a:lnSpc>
              <a:spcBef>
                <a:spcPct val="50000"/>
              </a:spcBef>
            </a:pPr>
            <a:r>
              <a:rPr lang="en-US" sz="600" b="1" dirty="0">
                <a:latin typeface="Arial Narrow" pitchFamily="34" charset="0"/>
              </a:rPr>
              <a:t>       Trimble</a:t>
            </a:r>
          </a:p>
        </p:txBody>
      </p:sp>
      <p:sp>
        <p:nvSpPr>
          <p:cNvPr id="3387" name="Text Box 141"/>
          <p:cNvSpPr txBox="1">
            <a:spLocks noChangeArrowheads="1"/>
          </p:cNvSpPr>
          <p:nvPr/>
        </p:nvSpPr>
        <p:spPr bwMode="auto">
          <a:xfrm rot="-16863">
            <a:off x="7388226" y="2613026"/>
            <a:ext cx="688975" cy="358775"/>
          </a:xfrm>
          <a:prstGeom prst="rect">
            <a:avLst/>
          </a:prstGeom>
          <a:noFill/>
          <a:ln w="9525">
            <a:noFill/>
            <a:miter lim="800000"/>
            <a:headEnd/>
            <a:tailEnd/>
          </a:ln>
        </p:spPr>
        <p:txBody>
          <a:bodyPr>
            <a:spAutoFit/>
          </a:bodyPr>
          <a:lstStyle/>
          <a:p>
            <a:pPr>
              <a:lnSpc>
                <a:spcPct val="140000"/>
              </a:lnSpc>
              <a:spcBef>
                <a:spcPct val="50000"/>
              </a:spcBef>
            </a:pPr>
            <a:r>
              <a:rPr lang="en-US" sz="600" dirty="0">
                <a:latin typeface="Arial Narrow" pitchFamily="34" charset="0"/>
              </a:rPr>
              <a:t>        </a:t>
            </a:r>
            <a:r>
              <a:rPr lang="en-US" sz="600" b="1" dirty="0">
                <a:latin typeface="Arial Narrow" pitchFamily="34" charset="0"/>
              </a:rPr>
              <a:t>Harrison </a:t>
            </a:r>
          </a:p>
          <a:p>
            <a:pPr>
              <a:spcBef>
                <a:spcPct val="50000"/>
              </a:spcBef>
            </a:pPr>
            <a:r>
              <a:rPr lang="en-US" sz="600" b="1" dirty="0">
                <a:latin typeface="Arial Narrow" pitchFamily="34" charset="0"/>
              </a:rPr>
              <a:t>         </a:t>
            </a:r>
          </a:p>
        </p:txBody>
      </p:sp>
      <p:sp>
        <p:nvSpPr>
          <p:cNvPr id="3388" name="Text Box 142"/>
          <p:cNvSpPr txBox="1">
            <a:spLocks noChangeArrowheads="1"/>
          </p:cNvSpPr>
          <p:nvPr/>
        </p:nvSpPr>
        <p:spPr bwMode="auto">
          <a:xfrm rot="-47506">
            <a:off x="7814537" y="2459032"/>
            <a:ext cx="500381" cy="221599"/>
          </a:xfrm>
          <a:prstGeom prst="rect">
            <a:avLst/>
          </a:prstGeom>
          <a:noFill/>
          <a:ln w="9525">
            <a:noFill/>
            <a:miter lim="800000"/>
            <a:headEnd/>
            <a:tailEnd/>
          </a:ln>
        </p:spPr>
        <p:txBody>
          <a:bodyPr wrap="square">
            <a:spAutoFit/>
          </a:bodyPr>
          <a:lstStyle/>
          <a:p>
            <a:pPr>
              <a:lnSpc>
                <a:spcPct val="140000"/>
              </a:lnSpc>
              <a:spcBef>
                <a:spcPct val="50000"/>
              </a:spcBef>
            </a:pPr>
            <a:r>
              <a:rPr lang="en-US" sz="600" b="1" dirty="0">
                <a:latin typeface="Arial Narrow" pitchFamily="34" charset="0"/>
              </a:rPr>
              <a:t>Robertson</a:t>
            </a:r>
          </a:p>
        </p:txBody>
      </p:sp>
      <p:sp>
        <p:nvSpPr>
          <p:cNvPr id="3389" name="Text Box 247"/>
          <p:cNvSpPr txBox="1">
            <a:spLocks noChangeArrowheads="1"/>
          </p:cNvSpPr>
          <p:nvPr/>
        </p:nvSpPr>
        <p:spPr bwMode="auto">
          <a:xfrm rot="4430665">
            <a:off x="7387439" y="1711592"/>
            <a:ext cx="634150" cy="289438"/>
          </a:xfrm>
          <a:prstGeom prst="rect">
            <a:avLst/>
          </a:prstGeom>
          <a:noFill/>
          <a:ln w="9525">
            <a:noFill/>
            <a:miter lim="800000"/>
            <a:headEnd/>
            <a:tailEnd/>
          </a:ln>
        </p:spPr>
        <p:txBody>
          <a:bodyPr wrap="square">
            <a:spAutoFit/>
          </a:bodyPr>
          <a:lstStyle/>
          <a:p>
            <a:pPr>
              <a:lnSpc>
                <a:spcPct val="260000"/>
              </a:lnSpc>
              <a:spcBef>
                <a:spcPct val="50000"/>
              </a:spcBef>
            </a:pPr>
            <a:r>
              <a:rPr lang="en-US" sz="400" dirty="0">
                <a:solidFill>
                  <a:schemeClr val="bg1"/>
                </a:solidFill>
                <a:latin typeface="Arial Narrow" pitchFamily="34" charset="0"/>
              </a:rPr>
              <a:t>    </a:t>
            </a:r>
            <a:r>
              <a:rPr lang="en-US" sz="600" b="1" dirty="0">
                <a:solidFill>
                  <a:schemeClr val="bg1"/>
                </a:solidFill>
                <a:latin typeface="Arial Narrow" pitchFamily="34" charset="0"/>
              </a:rPr>
              <a:t>Campbell</a:t>
            </a:r>
          </a:p>
        </p:txBody>
      </p:sp>
      <p:sp>
        <p:nvSpPr>
          <p:cNvPr id="3391" name="Text Box 452"/>
          <p:cNvSpPr txBox="1">
            <a:spLocks noChangeArrowheads="1"/>
          </p:cNvSpPr>
          <p:nvPr/>
        </p:nvSpPr>
        <p:spPr bwMode="auto">
          <a:xfrm>
            <a:off x="6858011" y="2949251"/>
            <a:ext cx="914400" cy="184150"/>
          </a:xfrm>
          <a:prstGeom prst="rect">
            <a:avLst/>
          </a:prstGeom>
          <a:noFill/>
          <a:ln w="9525">
            <a:noFill/>
            <a:miter lim="800000"/>
            <a:headEnd/>
            <a:tailEnd/>
          </a:ln>
        </p:spPr>
        <p:txBody>
          <a:bodyPr>
            <a:spAutoFit/>
          </a:bodyPr>
          <a:lstStyle/>
          <a:p>
            <a:r>
              <a:rPr lang="en-US" sz="600" b="1" dirty="0">
                <a:latin typeface="Arial Narrow" pitchFamily="34" charset="0"/>
              </a:rPr>
              <a:t>Franklin</a:t>
            </a:r>
          </a:p>
        </p:txBody>
      </p:sp>
      <p:sp>
        <p:nvSpPr>
          <p:cNvPr id="3392" name="Text Box 326"/>
          <p:cNvSpPr txBox="1">
            <a:spLocks noChangeArrowheads="1"/>
          </p:cNvSpPr>
          <p:nvPr/>
        </p:nvSpPr>
        <p:spPr bwMode="auto">
          <a:xfrm>
            <a:off x="2597800" y="6253541"/>
            <a:ext cx="4038600" cy="369332"/>
          </a:xfrm>
          <a:prstGeom prst="rect">
            <a:avLst/>
          </a:prstGeom>
          <a:noFill/>
          <a:ln w="9525">
            <a:noFill/>
            <a:miter lim="800000"/>
            <a:headEnd/>
            <a:tailEnd/>
          </a:ln>
        </p:spPr>
        <p:txBody>
          <a:bodyPr>
            <a:spAutoFit/>
          </a:bodyPr>
          <a:lstStyle/>
          <a:p>
            <a:pPr>
              <a:spcBef>
                <a:spcPct val="50000"/>
              </a:spcBef>
            </a:pPr>
            <a:endParaRPr lang="en-US" dirty="0"/>
          </a:p>
        </p:txBody>
      </p:sp>
      <p:sp>
        <p:nvSpPr>
          <p:cNvPr id="3420" name="Freeform 11"/>
          <p:cNvSpPr>
            <a:spLocks/>
          </p:cNvSpPr>
          <p:nvPr/>
        </p:nvSpPr>
        <p:spPr bwMode="auto">
          <a:xfrm>
            <a:off x="6705600" y="3200400"/>
            <a:ext cx="457200" cy="457200"/>
          </a:xfrm>
          <a:custGeom>
            <a:avLst/>
            <a:gdLst>
              <a:gd name="T0" fmla="*/ 0 w 257"/>
              <a:gd name="T1" fmla="*/ 2147483647 h 241"/>
              <a:gd name="T2" fmla="*/ 2147483647 w 257"/>
              <a:gd name="T3" fmla="*/ 2147483647 h 241"/>
              <a:gd name="T4" fmla="*/ 2147483647 w 257"/>
              <a:gd name="T5" fmla="*/ 2147483647 h 241"/>
              <a:gd name="T6" fmla="*/ 2147483647 w 257"/>
              <a:gd name="T7" fmla="*/ 2147483647 h 241"/>
              <a:gd name="T8" fmla="*/ 2147483647 w 257"/>
              <a:gd name="T9" fmla="*/ 2147483647 h 241"/>
              <a:gd name="T10" fmla="*/ 2147483647 w 257"/>
              <a:gd name="T11" fmla="*/ 2147483647 h 241"/>
              <a:gd name="T12" fmla="*/ 2147483647 w 257"/>
              <a:gd name="T13" fmla="*/ 0 h 241"/>
              <a:gd name="T14" fmla="*/ 2147483647 w 257"/>
              <a:gd name="T15" fmla="*/ 2147483647 h 241"/>
              <a:gd name="T16" fmla="*/ 2147483647 w 257"/>
              <a:gd name="T17" fmla="*/ 2147483647 h 241"/>
              <a:gd name="T18" fmla="*/ 2147483647 w 257"/>
              <a:gd name="T19" fmla="*/ 2147483647 h 241"/>
              <a:gd name="T20" fmla="*/ 2147483647 w 257"/>
              <a:gd name="T21" fmla="*/ 2147483647 h 241"/>
              <a:gd name="T22" fmla="*/ 2147483647 w 257"/>
              <a:gd name="T23" fmla="*/ 2147483647 h 241"/>
              <a:gd name="T24" fmla="*/ 2147483647 w 257"/>
              <a:gd name="T25" fmla="*/ 2147483647 h 241"/>
              <a:gd name="T26" fmla="*/ 2147483647 w 257"/>
              <a:gd name="T27" fmla="*/ 2147483647 h 241"/>
              <a:gd name="T28" fmla="*/ 2147483647 w 257"/>
              <a:gd name="T29" fmla="*/ 2147483647 h 241"/>
              <a:gd name="T30" fmla="*/ 2147483647 w 257"/>
              <a:gd name="T31" fmla="*/ 2147483647 h 241"/>
              <a:gd name="T32" fmla="*/ 2147483647 w 257"/>
              <a:gd name="T33" fmla="*/ 2147483647 h 241"/>
              <a:gd name="T34" fmla="*/ 2147483647 w 257"/>
              <a:gd name="T35" fmla="*/ 2147483647 h 241"/>
              <a:gd name="T36" fmla="*/ 0 w 257"/>
              <a:gd name="T37" fmla="*/ 2147483647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241"/>
              <a:gd name="T59" fmla="*/ 257 w 257"/>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241">
                <a:moveTo>
                  <a:pt x="0" y="163"/>
                </a:moveTo>
                <a:lnTo>
                  <a:pt x="1" y="145"/>
                </a:lnTo>
                <a:lnTo>
                  <a:pt x="27" y="137"/>
                </a:lnTo>
                <a:lnTo>
                  <a:pt x="57" y="101"/>
                </a:lnTo>
                <a:lnTo>
                  <a:pt x="83" y="75"/>
                </a:lnTo>
                <a:lnTo>
                  <a:pt x="89" y="12"/>
                </a:lnTo>
                <a:lnTo>
                  <a:pt x="108" y="0"/>
                </a:lnTo>
                <a:lnTo>
                  <a:pt x="190" y="45"/>
                </a:lnTo>
                <a:lnTo>
                  <a:pt x="208" y="29"/>
                </a:lnTo>
                <a:lnTo>
                  <a:pt x="245" y="40"/>
                </a:lnTo>
                <a:lnTo>
                  <a:pt x="239" y="117"/>
                </a:lnTo>
                <a:lnTo>
                  <a:pt x="257" y="155"/>
                </a:lnTo>
                <a:lnTo>
                  <a:pt x="205" y="187"/>
                </a:lnTo>
                <a:lnTo>
                  <a:pt x="152" y="176"/>
                </a:lnTo>
                <a:lnTo>
                  <a:pt x="109" y="241"/>
                </a:lnTo>
                <a:lnTo>
                  <a:pt x="59" y="231"/>
                </a:lnTo>
                <a:lnTo>
                  <a:pt x="42" y="209"/>
                </a:lnTo>
                <a:lnTo>
                  <a:pt x="14" y="228"/>
                </a:lnTo>
                <a:lnTo>
                  <a:pt x="0" y="163"/>
                </a:lnTo>
                <a:close/>
              </a:path>
            </a:pathLst>
          </a:custGeom>
          <a:solidFill>
            <a:srgbClr val="FFC000"/>
          </a:solidFill>
          <a:ln w="9525">
            <a:solidFill>
              <a:srgbClr val="000000"/>
            </a:solidFill>
            <a:round/>
            <a:headEnd/>
            <a:tailEnd/>
          </a:ln>
        </p:spPr>
        <p:txBody>
          <a:bodyPr/>
          <a:lstStyle/>
          <a:p>
            <a:endParaRPr lang="en-US" sz="800" dirty="0"/>
          </a:p>
        </p:txBody>
      </p:sp>
      <p:sp>
        <p:nvSpPr>
          <p:cNvPr id="333" name="TextBox 332"/>
          <p:cNvSpPr txBox="1"/>
          <p:nvPr/>
        </p:nvSpPr>
        <p:spPr>
          <a:xfrm>
            <a:off x="994617" y="4249268"/>
            <a:ext cx="1355750" cy="430887"/>
          </a:xfrm>
          <a:prstGeom prst="rect">
            <a:avLst/>
          </a:prstGeom>
          <a:noFill/>
        </p:spPr>
        <p:txBody>
          <a:bodyPr wrap="square" rtlCol="0">
            <a:spAutoFit/>
          </a:bodyPr>
          <a:lstStyle/>
          <a:p>
            <a:r>
              <a:rPr lang="en-US" sz="1100" b="1" dirty="0"/>
              <a:t>(2) </a:t>
            </a:r>
            <a:r>
              <a:rPr lang="en-US" sz="1100" b="1" dirty="0">
                <a:solidFill>
                  <a:srgbClr val="00B050"/>
                </a:solidFill>
              </a:rPr>
              <a:t>Carol Livingston</a:t>
            </a:r>
          </a:p>
          <a:p>
            <a:r>
              <a:rPr lang="en-US" sz="1100" b="1" dirty="0">
                <a:solidFill>
                  <a:srgbClr val="00B050"/>
                </a:solidFill>
              </a:rPr>
              <a:t>270-556-0474</a:t>
            </a:r>
          </a:p>
        </p:txBody>
      </p:sp>
      <p:sp>
        <p:nvSpPr>
          <p:cNvPr id="343" name="TextBox 342"/>
          <p:cNvSpPr txBox="1"/>
          <p:nvPr/>
        </p:nvSpPr>
        <p:spPr>
          <a:xfrm>
            <a:off x="1868348" y="3735527"/>
            <a:ext cx="1445884" cy="430887"/>
          </a:xfrm>
          <a:prstGeom prst="rect">
            <a:avLst/>
          </a:prstGeom>
          <a:noFill/>
        </p:spPr>
        <p:txBody>
          <a:bodyPr wrap="square" rtlCol="0">
            <a:spAutoFit/>
          </a:bodyPr>
          <a:lstStyle/>
          <a:p>
            <a:pPr algn="just"/>
            <a:r>
              <a:rPr lang="en-US" sz="1100" b="1" dirty="0"/>
              <a:t>(4)  </a:t>
            </a:r>
            <a:r>
              <a:rPr lang="en-US" sz="1100" b="1" dirty="0">
                <a:solidFill>
                  <a:srgbClr val="00B050"/>
                </a:solidFill>
              </a:rPr>
              <a:t>Michelle Rustin </a:t>
            </a:r>
          </a:p>
          <a:p>
            <a:pPr algn="just"/>
            <a:r>
              <a:rPr lang="en-US" sz="1100" b="1" dirty="0">
                <a:solidFill>
                  <a:srgbClr val="00B050"/>
                </a:solidFill>
              </a:rPr>
              <a:t>270-399-1618 </a:t>
            </a:r>
          </a:p>
        </p:txBody>
      </p:sp>
      <p:sp>
        <p:nvSpPr>
          <p:cNvPr id="352" name="TextBox 351"/>
          <p:cNvSpPr txBox="1"/>
          <p:nvPr/>
        </p:nvSpPr>
        <p:spPr>
          <a:xfrm>
            <a:off x="3607176" y="2906714"/>
            <a:ext cx="2207388" cy="261610"/>
          </a:xfrm>
          <a:prstGeom prst="rect">
            <a:avLst/>
          </a:prstGeom>
          <a:noFill/>
        </p:spPr>
        <p:txBody>
          <a:bodyPr wrap="square" rtlCol="0">
            <a:spAutoFit/>
          </a:bodyPr>
          <a:lstStyle/>
          <a:p>
            <a:r>
              <a:rPr lang="en-US" sz="1100" b="1" dirty="0"/>
              <a:t>(6) </a:t>
            </a:r>
            <a:r>
              <a:rPr lang="en-US" sz="1100" b="1" dirty="0">
                <a:solidFill>
                  <a:srgbClr val="9900CC"/>
                </a:solidFill>
              </a:rPr>
              <a:t>VACANT – posted 10/15/21</a:t>
            </a:r>
          </a:p>
        </p:txBody>
      </p:sp>
      <p:sp>
        <p:nvSpPr>
          <p:cNvPr id="359" name="TextBox 358"/>
          <p:cNvSpPr txBox="1"/>
          <p:nvPr/>
        </p:nvSpPr>
        <p:spPr>
          <a:xfrm>
            <a:off x="4680139" y="2509965"/>
            <a:ext cx="1609725" cy="430887"/>
          </a:xfrm>
          <a:prstGeom prst="rect">
            <a:avLst/>
          </a:prstGeom>
          <a:noFill/>
        </p:spPr>
        <p:txBody>
          <a:bodyPr wrap="square" rtlCol="0">
            <a:spAutoFit/>
          </a:bodyPr>
          <a:lstStyle/>
          <a:p>
            <a:r>
              <a:rPr lang="en-US" sz="1100" b="1" dirty="0"/>
              <a:t>(7) </a:t>
            </a:r>
            <a:r>
              <a:rPr lang="en-US" sz="1100" b="1" dirty="0">
                <a:solidFill>
                  <a:srgbClr val="00B050"/>
                </a:solidFill>
              </a:rPr>
              <a:t>Frank Niederriter</a:t>
            </a:r>
          </a:p>
          <a:p>
            <a:r>
              <a:rPr lang="en-US" sz="1100" b="1" dirty="0">
                <a:solidFill>
                  <a:srgbClr val="00B050"/>
                </a:solidFill>
              </a:rPr>
              <a:t>502-799-3588</a:t>
            </a:r>
          </a:p>
        </p:txBody>
      </p:sp>
      <p:sp>
        <p:nvSpPr>
          <p:cNvPr id="364" name="TextBox 363"/>
          <p:cNvSpPr txBox="1"/>
          <p:nvPr/>
        </p:nvSpPr>
        <p:spPr>
          <a:xfrm>
            <a:off x="3057965" y="1417705"/>
            <a:ext cx="2616010" cy="938719"/>
          </a:xfrm>
          <a:prstGeom prst="rect">
            <a:avLst/>
          </a:prstGeom>
          <a:noFill/>
        </p:spPr>
        <p:txBody>
          <a:bodyPr wrap="square" rtlCol="0">
            <a:spAutoFit/>
          </a:bodyPr>
          <a:lstStyle/>
          <a:p>
            <a:r>
              <a:rPr lang="en-US" sz="1100" b="1" dirty="0"/>
              <a:t>(8)</a:t>
            </a:r>
          </a:p>
          <a:p>
            <a:r>
              <a:rPr lang="en-US" sz="1100" b="1" dirty="0">
                <a:solidFill>
                  <a:srgbClr val="00B050"/>
                </a:solidFill>
              </a:rPr>
              <a:t>Lisa Pittman 502-356-1551</a:t>
            </a:r>
          </a:p>
          <a:p>
            <a:r>
              <a:rPr lang="en-US" sz="1100" b="1" dirty="0">
                <a:solidFill>
                  <a:srgbClr val="00B050"/>
                </a:solidFill>
              </a:rPr>
              <a:t>Thomas Hanner 502-229-6070</a:t>
            </a:r>
          </a:p>
          <a:p>
            <a:r>
              <a:rPr lang="en-US" sz="1100" b="1" dirty="0">
                <a:solidFill>
                  <a:srgbClr val="9900CC"/>
                </a:solidFill>
              </a:rPr>
              <a:t>VACANT (VAMC Louisville) – posted </a:t>
            </a:r>
          </a:p>
          <a:p>
            <a:r>
              <a:rPr lang="en-US" sz="1100" b="1" dirty="0">
                <a:solidFill>
                  <a:srgbClr val="9900CC"/>
                </a:solidFill>
              </a:rPr>
              <a:t>VACANT (location TBD) – not posted</a:t>
            </a:r>
          </a:p>
        </p:txBody>
      </p:sp>
      <p:sp>
        <p:nvSpPr>
          <p:cNvPr id="376" name="TextBox 375"/>
          <p:cNvSpPr txBox="1"/>
          <p:nvPr/>
        </p:nvSpPr>
        <p:spPr>
          <a:xfrm>
            <a:off x="5208651" y="1239863"/>
            <a:ext cx="1954749" cy="600164"/>
          </a:xfrm>
          <a:prstGeom prst="rect">
            <a:avLst/>
          </a:prstGeom>
          <a:noFill/>
        </p:spPr>
        <p:txBody>
          <a:bodyPr wrap="square" rtlCol="0">
            <a:spAutoFit/>
          </a:bodyPr>
          <a:lstStyle/>
          <a:p>
            <a:r>
              <a:rPr lang="en-US" sz="1100" b="1" dirty="0"/>
              <a:t>(9) </a:t>
            </a:r>
          </a:p>
          <a:p>
            <a:r>
              <a:rPr lang="en-US" sz="1100" b="1" dirty="0">
                <a:solidFill>
                  <a:srgbClr val="00B050"/>
                </a:solidFill>
              </a:rPr>
              <a:t>Patrick Monk 859-391-0325</a:t>
            </a:r>
          </a:p>
          <a:p>
            <a:r>
              <a:rPr lang="en-US" sz="1100" b="1" dirty="0">
                <a:solidFill>
                  <a:srgbClr val="00B050"/>
                </a:solidFill>
              </a:rPr>
              <a:t>Wendi Young 859-409-6551</a:t>
            </a:r>
          </a:p>
        </p:txBody>
      </p:sp>
      <p:sp>
        <p:nvSpPr>
          <p:cNvPr id="377" name="TextBox 376"/>
          <p:cNvSpPr txBox="1"/>
          <p:nvPr/>
        </p:nvSpPr>
        <p:spPr>
          <a:xfrm>
            <a:off x="9700233" y="1985662"/>
            <a:ext cx="1320311" cy="430887"/>
          </a:xfrm>
          <a:prstGeom prst="rect">
            <a:avLst/>
          </a:prstGeom>
          <a:noFill/>
        </p:spPr>
        <p:txBody>
          <a:bodyPr wrap="square" rtlCol="0">
            <a:spAutoFit/>
          </a:bodyPr>
          <a:lstStyle/>
          <a:p>
            <a:r>
              <a:rPr lang="en-US" sz="1100" b="1" dirty="0"/>
              <a:t>(16) </a:t>
            </a:r>
            <a:r>
              <a:rPr lang="en-US" sz="1100" b="1" dirty="0">
                <a:solidFill>
                  <a:srgbClr val="00B050"/>
                </a:solidFill>
              </a:rPr>
              <a:t>Darrell Ashby</a:t>
            </a:r>
          </a:p>
          <a:p>
            <a:r>
              <a:rPr lang="en-US" sz="1100" b="1" dirty="0">
                <a:solidFill>
                  <a:srgbClr val="00B050"/>
                </a:solidFill>
              </a:rPr>
              <a:t>859-432-6121</a:t>
            </a:r>
          </a:p>
        </p:txBody>
      </p:sp>
      <p:sp>
        <p:nvSpPr>
          <p:cNvPr id="389" name="TextBox 388"/>
          <p:cNvSpPr txBox="1"/>
          <p:nvPr/>
        </p:nvSpPr>
        <p:spPr>
          <a:xfrm>
            <a:off x="10098517" y="2645400"/>
            <a:ext cx="1553002" cy="430887"/>
          </a:xfrm>
          <a:prstGeom prst="rect">
            <a:avLst/>
          </a:prstGeom>
          <a:noFill/>
        </p:spPr>
        <p:txBody>
          <a:bodyPr wrap="square" rtlCol="0">
            <a:spAutoFit/>
          </a:bodyPr>
          <a:lstStyle/>
          <a:p>
            <a:pPr marL="228600" indent="-228600">
              <a:buAutoNum type="arabicParenBoth" startAt="17"/>
            </a:pPr>
            <a:r>
              <a:rPr lang="en-US" sz="1100" b="1" dirty="0">
                <a:solidFill>
                  <a:srgbClr val="00B050"/>
                </a:solidFill>
              </a:rPr>
              <a:t> Rickie Hammond</a:t>
            </a:r>
          </a:p>
          <a:p>
            <a:r>
              <a:rPr lang="en-US" sz="1100" b="1" dirty="0">
                <a:solidFill>
                  <a:srgbClr val="00B050"/>
                </a:solidFill>
              </a:rPr>
              <a:t>606-585-3833 </a:t>
            </a:r>
          </a:p>
        </p:txBody>
      </p:sp>
      <p:sp>
        <p:nvSpPr>
          <p:cNvPr id="396" name="TextBox 395"/>
          <p:cNvSpPr txBox="1"/>
          <p:nvPr/>
        </p:nvSpPr>
        <p:spPr>
          <a:xfrm>
            <a:off x="10160074" y="3321844"/>
            <a:ext cx="1329477" cy="430887"/>
          </a:xfrm>
          <a:prstGeom prst="rect">
            <a:avLst/>
          </a:prstGeom>
          <a:noFill/>
        </p:spPr>
        <p:txBody>
          <a:bodyPr wrap="square" rtlCol="0">
            <a:spAutoFit/>
          </a:bodyPr>
          <a:lstStyle/>
          <a:p>
            <a:r>
              <a:rPr lang="en-US" sz="1100" b="1" dirty="0"/>
              <a:t>(18) </a:t>
            </a:r>
            <a:r>
              <a:rPr lang="en-US" sz="1100" b="1" dirty="0">
                <a:solidFill>
                  <a:srgbClr val="00B050"/>
                </a:solidFill>
              </a:rPr>
              <a:t>Christy Burke</a:t>
            </a:r>
          </a:p>
          <a:p>
            <a:r>
              <a:rPr lang="en-US" sz="1100" b="1" dirty="0">
                <a:solidFill>
                  <a:srgbClr val="00B050"/>
                </a:solidFill>
              </a:rPr>
              <a:t> 606-424-0653</a:t>
            </a:r>
          </a:p>
        </p:txBody>
      </p:sp>
      <p:sp>
        <p:nvSpPr>
          <p:cNvPr id="351" name="TextBox 350"/>
          <p:cNvSpPr txBox="1"/>
          <p:nvPr/>
        </p:nvSpPr>
        <p:spPr>
          <a:xfrm>
            <a:off x="3129059" y="5872376"/>
            <a:ext cx="1133474" cy="430887"/>
          </a:xfrm>
          <a:prstGeom prst="rect">
            <a:avLst/>
          </a:prstGeom>
          <a:noFill/>
        </p:spPr>
        <p:txBody>
          <a:bodyPr wrap="square" rtlCol="0">
            <a:spAutoFit/>
          </a:bodyPr>
          <a:lstStyle/>
          <a:p>
            <a:r>
              <a:rPr lang="en-US" sz="1100" b="1" dirty="0"/>
              <a:t>(3) </a:t>
            </a:r>
            <a:r>
              <a:rPr lang="en-US" sz="1100" b="1" dirty="0">
                <a:solidFill>
                  <a:srgbClr val="00B050"/>
                </a:solidFill>
              </a:rPr>
              <a:t>Hope King</a:t>
            </a:r>
          </a:p>
          <a:p>
            <a:r>
              <a:rPr lang="en-US" sz="1100" b="1" dirty="0">
                <a:solidFill>
                  <a:srgbClr val="00B050"/>
                </a:solidFill>
              </a:rPr>
              <a:t>270-484-7887</a:t>
            </a:r>
          </a:p>
        </p:txBody>
      </p:sp>
      <p:sp>
        <p:nvSpPr>
          <p:cNvPr id="360" name="TextBox 359"/>
          <p:cNvSpPr txBox="1"/>
          <p:nvPr/>
        </p:nvSpPr>
        <p:spPr>
          <a:xfrm>
            <a:off x="9933356" y="4762956"/>
            <a:ext cx="1583833" cy="430887"/>
          </a:xfrm>
          <a:prstGeom prst="rect">
            <a:avLst/>
          </a:prstGeom>
          <a:noFill/>
        </p:spPr>
        <p:txBody>
          <a:bodyPr wrap="square" rtlCol="0">
            <a:spAutoFit/>
          </a:bodyPr>
          <a:lstStyle/>
          <a:p>
            <a:r>
              <a:rPr lang="en-US" sz="1100" b="1" dirty="0"/>
              <a:t>(19) </a:t>
            </a:r>
            <a:r>
              <a:rPr lang="en-US" sz="1100" b="1" dirty="0">
                <a:solidFill>
                  <a:srgbClr val="00B050"/>
                </a:solidFill>
              </a:rPr>
              <a:t>Kenny Campbell</a:t>
            </a:r>
          </a:p>
          <a:p>
            <a:r>
              <a:rPr lang="en-US" sz="1100" b="1" dirty="0">
                <a:solidFill>
                  <a:srgbClr val="00B050"/>
                </a:solidFill>
              </a:rPr>
              <a:t>606-629-9239</a:t>
            </a:r>
          </a:p>
        </p:txBody>
      </p:sp>
      <p:sp>
        <p:nvSpPr>
          <p:cNvPr id="368" name="TextBox 367"/>
          <p:cNvSpPr txBox="1"/>
          <p:nvPr/>
        </p:nvSpPr>
        <p:spPr>
          <a:xfrm>
            <a:off x="5945002" y="5839268"/>
            <a:ext cx="1435992" cy="430887"/>
          </a:xfrm>
          <a:prstGeom prst="rect">
            <a:avLst/>
          </a:prstGeom>
          <a:noFill/>
        </p:spPr>
        <p:txBody>
          <a:bodyPr wrap="square" rtlCol="0">
            <a:spAutoFit/>
          </a:bodyPr>
          <a:lstStyle/>
          <a:p>
            <a:r>
              <a:rPr lang="en-US" sz="1100" b="1" dirty="0"/>
              <a:t>(12) </a:t>
            </a:r>
            <a:r>
              <a:rPr lang="en-US" sz="1100" b="1" dirty="0">
                <a:solidFill>
                  <a:srgbClr val="00B050"/>
                </a:solidFill>
              </a:rPr>
              <a:t>Donald </a:t>
            </a:r>
            <a:r>
              <a:rPr lang="en-US" sz="1100" b="1" dirty="0" err="1">
                <a:solidFill>
                  <a:srgbClr val="00B050"/>
                </a:solidFill>
              </a:rPr>
              <a:t>Walbert</a:t>
            </a:r>
            <a:endParaRPr lang="en-US" sz="1100" b="1" dirty="0">
              <a:solidFill>
                <a:srgbClr val="00B050"/>
              </a:solidFill>
            </a:endParaRPr>
          </a:p>
          <a:p>
            <a:r>
              <a:rPr lang="en-US" sz="1100" b="1" dirty="0">
                <a:solidFill>
                  <a:srgbClr val="00B050"/>
                </a:solidFill>
              </a:rPr>
              <a:t>270-473-3344</a:t>
            </a:r>
          </a:p>
        </p:txBody>
      </p:sp>
      <p:sp>
        <p:nvSpPr>
          <p:cNvPr id="375" name="TextBox 374"/>
          <p:cNvSpPr txBox="1"/>
          <p:nvPr/>
        </p:nvSpPr>
        <p:spPr>
          <a:xfrm>
            <a:off x="8914412" y="5545385"/>
            <a:ext cx="1737485" cy="600164"/>
          </a:xfrm>
          <a:prstGeom prst="rect">
            <a:avLst/>
          </a:prstGeom>
          <a:noFill/>
        </p:spPr>
        <p:txBody>
          <a:bodyPr wrap="square" rtlCol="0">
            <a:spAutoFit/>
          </a:bodyPr>
          <a:lstStyle/>
          <a:p>
            <a:r>
              <a:rPr lang="en-US" sz="1100" b="1" dirty="0"/>
              <a:t>(14)</a:t>
            </a:r>
            <a:r>
              <a:rPr lang="en-US" sz="1100" b="1" dirty="0">
                <a:solidFill>
                  <a:srgbClr val="00B050"/>
                </a:solidFill>
              </a:rPr>
              <a:t> Chuck Howson</a:t>
            </a:r>
          </a:p>
          <a:p>
            <a:r>
              <a:rPr lang="en-US" sz="1100" b="1" dirty="0">
                <a:solidFill>
                  <a:srgbClr val="00B050"/>
                </a:solidFill>
              </a:rPr>
              <a:t>859-325-8288</a:t>
            </a:r>
          </a:p>
          <a:p>
            <a:endParaRPr lang="en-US" sz="1100" b="1" dirty="0">
              <a:solidFill>
                <a:srgbClr val="00B050"/>
              </a:solidFill>
            </a:endParaRPr>
          </a:p>
        </p:txBody>
      </p:sp>
      <p:sp>
        <p:nvSpPr>
          <p:cNvPr id="390" name="TextBox 389"/>
          <p:cNvSpPr txBox="1"/>
          <p:nvPr/>
        </p:nvSpPr>
        <p:spPr>
          <a:xfrm>
            <a:off x="4460387" y="5842190"/>
            <a:ext cx="1388472" cy="600164"/>
          </a:xfrm>
          <a:prstGeom prst="rect">
            <a:avLst/>
          </a:prstGeom>
          <a:noFill/>
        </p:spPr>
        <p:txBody>
          <a:bodyPr wrap="square" rtlCol="0">
            <a:spAutoFit/>
          </a:bodyPr>
          <a:lstStyle/>
          <a:p>
            <a:r>
              <a:rPr lang="en-US" sz="1100" b="1" dirty="0"/>
              <a:t>(11) Jose Batista</a:t>
            </a:r>
          </a:p>
          <a:p>
            <a:r>
              <a:rPr lang="en-US" sz="1100" b="1" dirty="0"/>
              <a:t>ARNG until 10/1/22</a:t>
            </a:r>
          </a:p>
          <a:p>
            <a:r>
              <a:rPr lang="en-US" sz="1100" b="1" dirty="0"/>
              <a:t> </a:t>
            </a:r>
            <a:r>
              <a:rPr lang="en-US" sz="1100" b="1" dirty="0">
                <a:solidFill>
                  <a:srgbClr val="9900CC"/>
                </a:solidFill>
              </a:rPr>
              <a:t> </a:t>
            </a:r>
            <a:r>
              <a:rPr lang="en-US" sz="1100" b="1" dirty="0">
                <a:solidFill>
                  <a:srgbClr val="FF0000"/>
                </a:solidFill>
              </a:rPr>
              <a:t> </a:t>
            </a:r>
          </a:p>
        </p:txBody>
      </p:sp>
      <p:sp>
        <p:nvSpPr>
          <p:cNvPr id="386" name="TextBox 385"/>
          <p:cNvSpPr txBox="1"/>
          <p:nvPr/>
        </p:nvSpPr>
        <p:spPr>
          <a:xfrm>
            <a:off x="7477284" y="1152378"/>
            <a:ext cx="2456072" cy="261610"/>
          </a:xfrm>
          <a:prstGeom prst="rect">
            <a:avLst/>
          </a:prstGeom>
          <a:noFill/>
        </p:spPr>
        <p:txBody>
          <a:bodyPr wrap="square" rtlCol="0">
            <a:spAutoFit/>
          </a:bodyPr>
          <a:lstStyle/>
          <a:p>
            <a:r>
              <a:rPr lang="en-US" sz="1100" b="1" dirty="0"/>
              <a:t>(10) </a:t>
            </a:r>
            <a:r>
              <a:rPr lang="en-US" sz="1100" b="1" dirty="0">
                <a:solidFill>
                  <a:srgbClr val="9900CC"/>
                </a:solidFill>
              </a:rPr>
              <a:t>VACANT – posted 10/15/21</a:t>
            </a:r>
          </a:p>
        </p:txBody>
      </p:sp>
      <p:sp>
        <p:nvSpPr>
          <p:cNvPr id="367" name="TextBox 366"/>
          <p:cNvSpPr txBox="1"/>
          <p:nvPr/>
        </p:nvSpPr>
        <p:spPr>
          <a:xfrm>
            <a:off x="3657216" y="4871611"/>
            <a:ext cx="609600" cy="369332"/>
          </a:xfrm>
          <a:prstGeom prst="rect">
            <a:avLst/>
          </a:prstGeom>
          <a:noFill/>
        </p:spPr>
        <p:txBody>
          <a:bodyPr wrap="square" rtlCol="0">
            <a:spAutoFit/>
          </a:bodyPr>
          <a:lstStyle/>
          <a:p>
            <a:r>
              <a:rPr lang="en-US" b="1" dirty="0"/>
              <a:t>3</a:t>
            </a:r>
          </a:p>
        </p:txBody>
      </p:sp>
      <p:sp>
        <p:nvSpPr>
          <p:cNvPr id="4" name="TextBox 3"/>
          <p:cNvSpPr txBox="1"/>
          <p:nvPr/>
        </p:nvSpPr>
        <p:spPr>
          <a:xfrm>
            <a:off x="6923612" y="3959362"/>
            <a:ext cx="539718" cy="184666"/>
          </a:xfrm>
          <a:prstGeom prst="rect">
            <a:avLst/>
          </a:prstGeom>
          <a:noFill/>
        </p:spPr>
        <p:txBody>
          <a:bodyPr wrap="square" rtlCol="0">
            <a:spAutoFit/>
          </a:bodyPr>
          <a:lstStyle/>
          <a:p>
            <a:r>
              <a:rPr lang="en-US" sz="600" b="1" dirty="0">
                <a:latin typeface="Arial Narrow" panose="020B0606020202030204" pitchFamily="34" charset="0"/>
              </a:rPr>
              <a:t>Boyle</a:t>
            </a:r>
          </a:p>
        </p:txBody>
      </p:sp>
      <p:sp>
        <p:nvSpPr>
          <p:cNvPr id="399" name="Text Box 278"/>
          <p:cNvSpPr txBox="1">
            <a:spLocks noChangeArrowheads="1"/>
          </p:cNvSpPr>
          <p:nvPr/>
        </p:nvSpPr>
        <p:spPr bwMode="auto">
          <a:xfrm>
            <a:off x="7595595" y="3097008"/>
            <a:ext cx="457200" cy="369332"/>
          </a:xfrm>
          <a:prstGeom prst="rect">
            <a:avLst/>
          </a:prstGeom>
          <a:noFill/>
          <a:ln w="9525">
            <a:noFill/>
            <a:miter lim="800000"/>
            <a:headEnd/>
            <a:tailEnd/>
          </a:ln>
          <a:effectLst/>
        </p:spPr>
        <p:txBody>
          <a:bodyPr>
            <a:spAutoFit/>
          </a:bodyPr>
          <a:lstStyle/>
          <a:p>
            <a:pPr>
              <a:spcBef>
                <a:spcPct val="50000"/>
              </a:spcBef>
              <a:defRPr/>
            </a:pPr>
            <a:r>
              <a:rPr lang="en-US" b="1" dirty="0"/>
              <a:t>15</a:t>
            </a:r>
          </a:p>
        </p:txBody>
      </p:sp>
      <p:sp>
        <p:nvSpPr>
          <p:cNvPr id="5" name="TextBox 4"/>
          <p:cNvSpPr txBox="1"/>
          <p:nvPr/>
        </p:nvSpPr>
        <p:spPr>
          <a:xfrm>
            <a:off x="2185880" y="3087214"/>
            <a:ext cx="1979334" cy="276999"/>
          </a:xfrm>
          <a:prstGeom prst="rect">
            <a:avLst/>
          </a:prstGeom>
          <a:noFill/>
        </p:spPr>
        <p:txBody>
          <a:bodyPr wrap="square" rtlCol="0">
            <a:spAutoFit/>
          </a:bodyPr>
          <a:lstStyle/>
          <a:p>
            <a:pPr algn="just"/>
            <a:r>
              <a:rPr lang="en-US" sz="1200" b="1" dirty="0"/>
              <a:t>(5)</a:t>
            </a:r>
            <a:r>
              <a:rPr lang="en-US" sz="1100" b="1" dirty="0">
                <a:solidFill>
                  <a:srgbClr val="9900CC"/>
                </a:solidFill>
              </a:rPr>
              <a:t>VACANT- posted 10/15/21</a:t>
            </a:r>
          </a:p>
        </p:txBody>
      </p:sp>
      <p:sp>
        <p:nvSpPr>
          <p:cNvPr id="15" name="TextBox 14"/>
          <p:cNvSpPr txBox="1"/>
          <p:nvPr/>
        </p:nvSpPr>
        <p:spPr>
          <a:xfrm>
            <a:off x="8771731" y="1620452"/>
            <a:ext cx="1320801" cy="430887"/>
          </a:xfrm>
          <a:prstGeom prst="rect">
            <a:avLst/>
          </a:prstGeom>
          <a:noFill/>
        </p:spPr>
        <p:txBody>
          <a:bodyPr wrap="square" rtlCol="0">
            <a:spAutoFit/>
          </a:bodyPr>
          <a:lstStyle/>
          <a:p>
            <a:r>
              <a:rPr lang="en-US" sz="1100" b="1" dirty="0"/>
              <a:t>(15) </a:t>
            </a:r>
            <a:r>
              <a:rPr lang="en-US" sz="1100" b="1" dirty="0">
                <a:solidFill>
                  <a:srgbClr val="00B050"/>
                </a:solidFill>
              </a:rPr>
              <a:t>Ashley Tew </a:t>
            </a:r>
          </a:p>
          <a:p>
            <a:r>
              <a:rPr lang="en-US" sz="1100" b="1" dirty="0">
                <a:solidFill>
                  <a:srgbClr val="00B050"/>
                </a:solidFill>
              </a:rPr>
              <a:t>859-409-6485</a:t>
            </a:r>
          </a:p>
        </p:txBody>
      </p:sp>
      <p:sp>
        <p:nvSpPr>
          <p:cNvPr id="11" name="TextBox 10"/>
          <p:cNvSpPr txBox="1"/>
          <p:nvPr/>
        </p:nvSpPr>
        <p:spPr>
          <a:xfrm>
            <a:off x="4433029" y="4061039"/>
            <a:ext cx="267515" cy="369332"/>
          </a:xfrm>
          <a:prstGeom prst="rect">
            <a:avLst/>
          </a:prstGeom>
          <a:noFill/>
        </p:spPr>
        <p:txBody>
          <a:bodyPr wrap="square" rtlCol="0">
            <a:spAutoFit/>
          </a:bodyPr>
          <a:lstStyle/>
          <a:p>
            <a:r>
              <a:rPr lang="en-US" b="1" dirty="0"/>
              <a:t>5</a:t>
            </a:r>
          </a:p>
        </p:txBody>
      </p:sp>
      <p:sp>
        <p:nvSpPr>
          <p:cNvPr id="24" name="TextBox 23"/>
          <p:cNvSpPr txBox="1"/>
          <p:nvPr/>
        </p:nvSpPr>
        <p:spPr>
          <a:xfrm>
            <a:off x="7003709" y="2538720"/>
            <a:ext cx="544510" cy="369332"/>
          </a:xfrm>
          <a:prstGeom prst="rect">
            <a:avLst/>
          </a:prstGeom>
          <a:noFill/>
        </p:spPr>
        <p:txBody>
          <a:bodyPr wrap="square" rtlCol="0">
            <a:spAutoFit/>
          </a:bodyPr>
          <a:lstStyle/>
          <a:p>
            <a:r>
              <a:rPr lang="en-US" b="1" dirty="0"/>
              <a:t>10</a:t>
            </a:r>
          </a:p>
        </p:txBody>
      </p:sp>
      <p:sp>
        <p:nvSpPr>
          <p:cNvPr id="23750" name="TextBox 23749"/>
          <p:cNvSpPr txBox="1"/>
          <p:nvPr/>
        </p:nvSpPr>
        <p:spPr>
          <a:xfrm>
            <a:off x="6644774" y="2636605"/>
            <a:ext cx="377981" cy="184666"/>
          </a:xfrm>
          <a:prstGeom prst="rect">
            <a:avLst/>
          </a:prstGeom>
          <a:noFill/>
        </p:spPr>
        <p:txBody>
          <a:bodyPr wrap="square" rtlCol="0">
            <a:spAutoFit/>
          </a:bodyPr>
          <a:lstStyle/>
          <a:p>
            <a:r>
              <a:rPr lang="en-US" sz="600" b="1" dirty="0">
                <a:latin typeface="Arial Narrow" panose="020B0606020202030204" pitchFamily="34" charset="0"/>
              </a:rPr>
              <a:t>Henry</a:t>
            </a:r>
          </a:p>
        </p:txBody>
      </p:sp>
      <p:sp>
        <p:nvSpPr>
          <p:cNvPr id="12" name="6-Point Star 11"/>
          <p:cNvSpPr/>
          <p:nvPr/>
        </p:nvSpPr>
        <p:spPr>
          <a:xfrm>
            <a:off x="7409360" y="3492296"/>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6-Point Star 317"/>
          <p:cNvSpPr/>
          <p:nvPr/>
        </p:nvSpPr>
        <p:spPr>
          <a:xfrm>
            <a:off x="7113387" y="3895320"/>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6-Point Star 318"/>
          <p:cNvSpPr/>
          <p:nvPr/>
        </p:nvSpPr>
        <p:spPr>
          <a:xfrm>
            <a:off x="5719524" y="4935253"/>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20072384">
            <a:off x="6627670" y="3328765"/>
            <a:ext cx="693683" cy="215444"/>
          </a:xfrm>
          <a:prstGeom prst="rect">
            <a:avLst/>
          </a:prstGeom>
          <a:noFill/>
        </p:spPr>
        <p:txBody>
          <a:bodyPr wrap="square" rtlCol="0">
            <a:spAutoFit/>
          </a:bodyPr>
          <a:lstStyle/>
          <a:p>
            <a:r>
              <a:rPr lang="en-US" sz="800" dirty="0">
                <a:cs typeface="Arial" panose="020B0604020202020204" pitchFamily="34" charset="0"/>
              </a:rPr>
              <a:t>Anderson</a:t>
            </a:r>
          </a:p>
        </p:txBody>
      </p:sp>
      <p:sp>
        <p:nvSpPr>
          <p:cNvPr id="321" name="6-Point Star 320"/>
          <p:cNvSpPr/>
          <p:nvPr/>
        </p:nvSpPr>
        <p:spPr>
          <a:xfrm>
            <a:off x="6195843" y="2941158"/>
            <a:ext cx="126602" cy="132481"/>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6-Point Star 328"/>
          <p:cNvSpPr/>
          <p:nvPr/>
        </p:nvSpPr>
        <p:spPr>
          <a:xfrm flipH="1">
            <a:off x="2338603" y="4844955"/>
            <a:ext cx="114086" cy="108046"/>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6-Point Star 330"/>
          <p:cNvSpPr/>
          <p:nvPr/>
        </p:nvSpPr>
        <p:spPr>
          <a:xfrm>
            <a:off x="3944956" y="5038845"/>
            <a:ext cx="101229" cy="116196"/>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6-Point Star 331"/>
          <p:cNvSpPr/>
          <p:nvPr/>
        </p:nvSpPr>
        <p:spPr>
          <a:xfrm>
            <a:off x="3808908" y="4359315"/>
            <a:ext cx="117370"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6-Point Star 333"/>
          <p:cNvSpPr/>
          <p:nvPr/>
        </p:nvSpPr>
        <p:spPr>
          <a:xfrm>
            <a:off x="4365411" y="3753008"/>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6-Point Star 336"/>
          <p:cNvSpPr/>
          <p:nvPr/>
        </p:nvSpPr>
        <p:spPr>
          <a:xfrm>
            <a:off x="5768296" y="3793563"/>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6-Point Star 337"/>
          <p:cNvSpPr/>
          <p:nvPr/>
        </p:nvSpPr>
        <p:spPr>
          <a:xfrm>
            <a:off x="7370936" y="2975518"/>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6-Point Star 338"/>
          <p:cNvSpPr/>
          <p:nvPr/>
        </p:nvSpPr>
        <p:spPr>
          <a:xfrm>
            <a:off x="7554363" y="3374309"/>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6-Point Star 340"/>
          <p:cNvSpPr/>
          <p:nvPr/>
        </p:nvSpPr>
        <p:spPr>
          <a:xfrm>
            <a:off x="7415711" y="2022496"/>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6-Point Star 347"/>
          <p:cNvSpPr/>
          <p:nvPr/>
        </p:nvSpPr>
        <p:spPr>
          <a:xfrm>
            <a:off x="8211990" y="3193915"/>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6-Point Star 364"/>
          <p:cNvSpPr/>
          <p:nvPr/>
        </p:nvSpPr>
        <p:spPr>
          <a:xfrm>
            <a:off x="9645030" y="2595884"/>
            <a:ext cx="132383"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6-Point Star 373"/>
          <p:cNvSpPr/>
          <p:nvPr/>
        </p:nvSpPr>
        <p:spPr>
          <a:xfrm>
            <a:off x="10025131" y="4205898"/>
            <a:ext cx="115372"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6-Point Star 384"/>
          <p:cNvSpPr/>
          <p:nvPr/>
        </p:nvSpPr>
        <p:spPr>
          <a:xfrm>
            <a:off x="9020332" y="4329020"/>
            <a:ext cx="126602" cy="132481"/>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6-Point Star 387"/>
          <p:cNvSpPr/>
          <p:nvPr/>
        </p:nvSpPr>
        <p:spPr>
          <a:xfrm>
            <a:off x="7964605" y="4657705"/>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5971571" y="3211946"/>
            <a:ext cx="131644" cy="140425"/>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Freeform 12"/>
          <p:cNvSpPr>
            <a:spLocks/>
          </p:cNvSpPr>
          <p:nvPr/>
        </p:nvSpPr>
        <p:spPr bwMode="auto">
          <a:xfrm>
            <a:off x="1858978" y="4694153"/>
            <a:ext cx="480826" cy="495467"/>
          </a:xfrm>
          <a:custGeom>
            <a:avLst/>
            <a:gdLst>
              <a:gd name="T0" fmla="*/ 0 w 267"/>
              <a:gd name="T1" fmla="*/ 2147483647 h 292"/>
              <a:gd name="T2" fmla="*/ 2147483647 w 267"/>
              <a:gd name="T3" fmla="*/ 2147483647 h 292"/>
              <a:gd name="T4" fmla="*/ 2147483647 w 267"/>
              <a:gd name="T5" fmla="*/ 2147483647 h 292"/>
              <a:gd name="T6" fmla="*/ 2147483647 w 267"/>
              <a:gd name="T7" fmla="*/ 2147483647 h 292"/>
              <a:gd name="T8" fmla="*/ 2147483647 w 267"/>
              <a:gd name="T9" fmla="*/ 2147483647 h 292"/>
              <a:gd name="T10" fmla="*/ 2147483647 w 267"/>
              <a:gd name="T11" fmla="*/ 2147483647 h 292"/>
              <a:gd name="T12" fmla="*/ 2147483647 w 267"/>
              <a:gd name="T13" fmla="*/ 0 h 292"/>
              <a:gd name="T14" fmla="*/ 2147483647 w 267"/>
              <a:gd name="T15" fmla="*/ 2147483647 h 292"/>
              <a:gd name="T16" fmla="*/ 0 w 267"/>
              <a:gd name="T17" fmla="*/ 2147483647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292"/>
              <a:gd name="T29" fmla="*/ 267 w 267"/>
              <a:gd name="T30" fmla="*/ 292 h 2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292">
                <a:moveTo>
                  <a:pt x="0" y="167"/>
                </a:moveTo>
                <a:lnTo>
                  <a:pt x="3" y="230"/>
                </a:lnTo>
                <a:lnTo>
                  <a:pt x="70" y="263"/>
                </a:lnTo>
                <a:lnTo>
                  <a:pt x="97" y="292"/>
                </a:lnTo>
                <a:lnTo>
                  <a:pt x="267" y="272"/>
                </a:lnTo>
                <a:lnTo>
                  <a:pt x="186" y="8"/>
                </a:lnTo>
                <a:lnTo>
                  <a:pt x="156" y="0"/>
                </a:lnTo>
                <a:lnTo>
                  <a:pt x="94" y="22"/>
                </a:lnTo>
                <a:lnTo>
                  <a:pt x="0" y="167"/>
                </a:lnTo>
                <a:close/>
              </a:path>
            </a:pathLst>
          </a:custGeom>
          <a:solidFill>
            <a:schemeClr val="tx2">
              <a:lumMod val="40000"/>
              <a:lumOff val="60000"/>
            </a:schemeClr>
          </a:solidFill>
          <a:ln w="9525">
            <a:solidFill>
              <a:srgbClr val="000000"/>
            </a:solidFill>
            <a:round/>
            <a:headEnd/>
            <a:tailEnd/>
          </a:ln>
        </p:spPr>
        <p:txBody>
          <a:bodyPr/>
          <a:lstStyle/>
          <a:p>
            <a:r>
              <a:rPr lang="en-US" dirty="0"/>
              <a:t> </a:t>
            </a:r>
            <a:r>
              <a:rPr lang="en-US" b="1" dirty="0"/>
              <a:t>2</a:t>
            </a:r>
          </a:p>
        </p:txBody>
      </p:sp>
      <p:sp>
        <p:nvSpPr>
          <p:cNvPr id="403" name="Text Box 221"/>
          <p:cNvSpPr txBox="1">
            <a:spLocks noChangeArrowheads="1"/>
          </p:cNvSpPr>
          <p:nvPr/>
        </p:nvSpPr>
        <p:spPr bwMode="auto">
          <a:xfrm rot="-16863">
            <a:off x="1799822" y="4902818"/>
            <a:ext cx="785812" cy="258532"/>
          </a:xfrm>
          <a:prstGeom prst="rect">
            <a:avLst/>
          </a:prstGeom>
          <a:noFill/>
          <a:ln w="9525">
            <a:noFill/>
            <a:miter lim="800000"/>
            <a:headEnd/>
            <a:tailEnd/>
          </a:ln>
        </p:spPr>
        <p:txBody>
          <a:bodyPr wrap="square">
            <a:spAutoFit/>
          </a:bodyPr>
          <a:lstStyle/>
          <a:p>
            <a:pPr>
              <a:lnSpc>
                <a:spcPct val="180000"/>
              </a:lnSpc>
              <a:spcBef>
                <a:spcPct val="50000"/>
              </a:spcBef>
            </a:pPr>
            <a:r>
              <a:rPr lang="en-US" sz="600" b="1" dirty="0">
                <a:latin typeface="Arial Narrow" pitchFamily="34" charset="0"/>
              </a:rPr>
              <a:t>      Ballard</a:t>
            </a:r>
          </a:p>
        </p:txBody>
      </p:sp>
      <p:sp>
        <p:nvSpPr>
          <p:cNvPr id="349" name="6-Point Star 348"/>
          <p:cNvSpPr/>
          <p:nvPr/>
        </p:nvSpPr>
        <p:spPr>
          <a:xfrm>
            <a:off x="801489" y="1664215"/>
            <a:ext cx="126602" cy="132481"/>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TextBox 352"/>
          <p:cNvSpPr txBox="1"/>
          <p:nvPr/>
        </p:nvSpPr>
        <p:spPr>
          <a:xfrm>
            <a:off x="1744448" y="5922294"/>
            <a:ext cx="1328334" cy="430887"/>
          </a:xfrm>
          <a:prstGeom prst="rect">
            <a:avLst/>
          </a:prstGeom>
          <a:noFill/>
        </p:spPr>
        <p:txBody>
          <a:bodyPr wrap="square" rtlCol="0">
            <a:spAutoFit/>
          </a:bodyPr>
          <a:lstStyle/>
          <a:p>
            <a:r>
              <a:rPr lang="en-US" sz="1100" b="1" dirty="0"/>
              <a:t>(1) </a:t>
            </a:r>
            <a:r>
              <a:rPr lang="en-US" sz="1100" b="1" dirty="0">
                <a:solidFill>
                  <a:srgbClr val="00B050"/>
                </a:solidFill>
              </a:rPr>
              <a:t>Larrissa Roach</a:t>
            </a:r>
          </a:p>
          <a:p>
            <a:r>
              <a:rPr lang="en-US" sz="1100" b="1" dirty="0">
                <a:solidFill>
                  <a:srgbClr val="00B050"/>
                </a:solidFill>
              </a:rPr>
              <a:t>270-705-6656</a:t>
            </a:r>
          </a:p>
        </p:txBody>
      </p:sp>
      <p:sp>
        <p:nvSpPr>
          <p:cNvPr id="357" name="6-Point Star 356"/>
          <p:cNvSpPr/>
          <p:nvPr/>
        </p:nvSpPr>
        <p:spPr>
          <a:xfrm>
            <a:off x="2484699" y="5448234"/>
            <a:ext cx="117370"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TextBox 361"/>
          <p:cNvSpPr txBox="1"/>
          <p:nvPr/>
        </p:nvSpPr>
        <p:spPr>
          <a:xfrm>
            <a:off x="661867" y="1544346"/>
            <a:ext cx="2073922" cy="369332"/>
          </a:xfrm>
          <a:prstGeom prst="rect">
            <a:avLst/>
          </a:prstGeom>
          <a:noFill/>
          <a:ln>
            <a:solidFill>
              <a:schemeClr val="tx1"/>
            </a:solidFill>
          </a:ln>
        </p:spPr>
        <p:txBody>
          <a:bodyPr wrap="square" rtlCol="0">
            <a:spAutoFit/>
          </a:bodyPr>
          <a:lstStyle/>
          <a:p>
            <a:r>
              <a:rPr lang="en-US" dirty="0"/>
              <a:t>     Primary Office</a:t>
            </a:r>
          </a:p>
        </p:txBody>
      </p:sp>
      <p:sp>
        <p:nvSpPr>
          <p:cNvPr id="372" name="TextBox 371"/>
          <p:cNvSpPr txBox="1"/>
          <p:nvPr/>
        </p:nvSpPr>
        <p:spPr>
          <a:xfrm>
            <a:off x="7344661" y="5824802"/>
            <a:ext cx="1383782" cy="600164"/>
          </a:xfrm>
          <a:prstGeom prst="rect">
            <a:avLst/>
          </a:prstGeom>
          <a:noFill/>
        </p:spPr>
        <p:txBody>
          <a:bodyPr wrap="square" rtlCol="0">
            <a:spAutoFit/>
          </a:bodyPr>
          <a:lstStyle/>
          <a:p>
            <a:r>
              <a:rPr lang="en-US" sz="1100" b="1" dirty="0"/>
              <a:t>(13</a:t>
            </a:r>
            <a:r>
              <a:rPr lang="en-US" sz="1100" b="1" dirty="0">
                <a:solidFill>
                  <a:srgbClr val="00B050"/>
                </a:solidFill>
              </a:rPr>
              <a:t>) Vivian Taylor</a:t>
            </a:r>
          </a:p>
          <a:p>
            <a:r>
              <a:rPr lang="en-US" sz="1100" b="1" dirty="0">
                <a:solidFill>
                  <a:srgbClr val="00B050"/>
                </a:solidFill>
              </a:rPr>
              <a:t>606-344-1003</a:t>
            </a:r>
          </a:p>
          <a:p>
            <a:endParaRPr lang="en-US" sz="1100" b="1" dirty="0">
              <a:solidFill>
                <a:srgbClr val="9900CC"/>
              </a:solidFill>
            </a:endParaRPr>
          </a:p>
        </p:txBody>
      </p:sp>
      <p:sp>
        <p:nvSpPr>
          <p:cNvPr id="373" name="6-Point Star 372"/>
          <p:cNvSpPr/>
          <p:nvPr/>
        </p:nvSpPr>
        <p:spPr>
          <a:xfrm>
            <a:off x="7419827" y="1606474"/>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6-Point Star 383"/>
          <p:cNvSpPr/>
          <p:nvPr/>
        </p:nvSpPr>
        <p:spPr>
          <a:xfrm>
            <a:off x="6753395" y="2238366"/>
            <a:ext cx="120992" cy="128249"/>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1"/>
          <p:cNvSpPr/>
          <p:nvPr/>
        </p:nvSpPr>
        <p:spPr>
          <a:xfrm>
            <a:off x="4454034" y="3305908"/>
            <a:ext cx="1935043" cy="2543907"/>
          </a:xfrm>
          <a:custGeom>
            <a:avLst/>
            <a:gdLst>
              <a:gd name="connsiteX0" fmla="*/ 1301997 w 1935043"/>
              <a:gd name="connsiteY0" fmla="*/ 0 h 2543907"/>
              <a:gd name="connsiteX1" fmla="*/ 1348889 w 1935043"/>
              <a:gd name="connsiteY1" fmla="*/ 58615 h 2543907"/>
              <a:gd name="connsiteX2" fmla="*/ 1419228 w 1935043"/>
              <a:gd name="connsiteY2" fmla="*/ 152400 h 2543907"/>
              <a:gd name="connsiteX3" fmla="*/ 1477843 w 1935043"/>
              <a:gd name="connsiteY3" fmla="*/ 257907 h 2543907"/>
              <a:gd name="connsiteX4" fmla="*/ 1513012 w 1935043"/>
              <a:gd name="connsiteY4" fmla="*/ 281354 h 2543907"/>
              <a:gd name="connsiteX5" fmla="*/ 1501289 w 1935043"/>
              <a:gd name="connsiteY5" fmla="*/ 316523 h 2543907"/>
              <a:gd name="connsiteX6" fmla="*/ 1548181 w 1935043"/>
              <a:gd name="connsiteY6" fmla="*/ 375138 h 2543907"/>
              <a:gd name="connsiteX7" fmla="*/ 1571628 w 1935043"/>
              <a:gd name="connsiteY7" fmla="*/ 398584 h 2543907"/>
              <a:gd name="connsiteX8" fmla="*/ 1595074 w 1935043"/>
              <a:gd name="connsiteY8" fmla="*/ 468923 h 2543907"/>
              <a:gd name="connsiteX9" fmla="*/ 1606797 w 1935043"/>
              <a:gd name="connsiteY9" fmla="*/ 539261 h 2543907"/>
              <a:gd name="connsiteX10" fmla="*/ 1630243 w 1935043"/>
              <a:gd name="connsiteY10" fmla="*/ 574430 h 2543907"/>
              <a:gd name="connsiteX11" fmla="*/ 1677135 w 1935043"/>
              <a:gd name="connsiteY11" fmla="*/ 633046 h 2543907"/>
              <a:gd name="connsiteX12" fmla="*/ 1735751 w 1935043"/>
              <a:gd name="connsiteY12" fmla="*/ 679938 h 2543907"/>
              <a:gd name="connsiteX13" fmla="*/ 1770920 w 1935043"/>
              <a:gd name="connsiteY13" fmla="*/ 703384 h 2543907"/>
              <a:gd name="connsiteX14" fmla="*/ 1782643 w 1935043"/>
              <a:gd name="connsiteY14" fmla="*/ 750277 h 2543907"/>
              <a:gd name="connsiteX15" fmla="*/ 1794366 w 1935043"/>
              <a:gd name="connsiteY15" fmla="*/ 808892 h 2543907"/>
              <a:gd name="connsiteX16" fmla="*/ 1806089 w 1935043"/>
              <a:gd name="connsiteY16" fmla="*/ 844061 h 2543907"/>
              <a:gd name="connsiteX17" fmla="*/ 1817812 w 1935043"/>
              <a:gd name="connsiteY17" fmla="*/ 890954 h 2543907"/>
              <a:gd name="connsiteX18" fmla="*/ 1911597 w 1935043"/>
              <a:gd name="connsiteY18" fmla="*/ 890954 h 2543907"/>
              <a:gd name="connsiteX19" fmla="*/ 1935043 w 1935043"/>
              <a:gd name="connsiteY19" fmla="*/ 961292 h 2543907"/>
              <a:gd name="connsiteX20" fmla="*/ 1759197 w 1935043"/>
              <a:gd name="connsiteY20" fmla="*/ 996461 h 2543907"/>
              <a:gd name="connsiteX21" fmla="*/ 1630243 w 1935043"/>
              <a:gd name="connsiteY21" fmla="*/ 1031630 h 2543907"/>
              <a:gd name="connsiteX22" fmla="*/ 1243381 w 1935043"/>
              <a:gd name="connsiteY22" fmla="*/ 1055077 h 2543907"/>
              <a:gd name="connsiteX23" fmla="*/ 1219935 w 1935043"/>
              <a:gd name="connsiteY23" fmla="*/ 1148861 h 2543907"/>
              <a:gd name="connsiteX24" fmla="*/ 1184766 w 1935043"/>
              <a:gd name="connsiteY24" fmla="*/ 1172307 h 2543907"/>
              <a:gd name="connsiteX25" fmla="*/ 1114428 w 1935043"/>
              <a:gd name="connsiteY25" fmla="*/ 1195754 h 2543907"/>
              <a:gd name="connsiteX26" fmla="*/ 1102704 w 1935043"/>
              <a:gd name="connsiteY26" fmla="*/ 1230923 h 2543907"/>
              <a:gd name="connsiteX27" fmla="*/ 1126151 w 1935043"/>
              <a:gd name="connsiteY27" fmla="*/ 1254369 h 2543907"/>
              <a:gd name="connsiteX28" fmla="*/ 1149597 w 1935043"/>
              <a:gd name="connsiteY28" fmla="*/ 1289538 h 2543907"/>
              <a:gd name="connsiteX29" fmla="*/ 1173043 w 1935043"/>
              <a:gd name="connsiteY29" fmla="*/ 1359877 h 2543907"/>
              <a:gd name="connsiteX30" fmla="*/ 1184766 w 1935043"/>
              <a:gd name="connsiteY30" fmla="*/ 1395046 h 2543907"/>
              <a:gd name="connsiteX31" fmla="*/ 1231658 w 1935043"/>
              <a:gd name="connsiteY31" fmla="*/ 1465384 h 2543907"/>
              <a:gd name="connsiteX32" fmla="*/ 1208212 w 1935043"/>
              <a:gd name="connsiteY32" fmla="*/ 1570892 h 2543907"/>
              <a:gd name="connsiteX33" fmla="*/ 1161320 w 1935043"/>
              <a:gd name="connsiteY33" fmla="*/ 1664677 h 2543907"/>
              <a:gd name="connsiteX34" fmla="*/ 1126151 w 1935043"/>
              <a:gd name="connsiteY34" fmla="*/ 1676400 h 2543907"/>
              <a:gd name="connsiteX35" fmla="*/ 1067535 w 1935043"/>
              <a:gd name="connsiteY35" fmla="*/ 1641230 h 2543907"/>
              <a:gd name="connsiteX36" fmla="*/ 1032366 w 1935043"/>
              <a:gd name="connsiteY36" fmla="*/ 1617784 h 2543907"/>
              <a:gd name="connsiteX37" fmla="*/ 915135 w 1935043"/>
              <a:gd name="connsiteY37" fmla="*/ 1606061 h 2543907"/>
              <a:gd name="connsiteX38" fmla="*/ 879966 w 1935043"/>
              <a:gd name="connsiteY38" fmla="*/ 1582615 h 2543907"/>
              <a:gd name="connsiteX39" fmla="*/ 821351 w 1935043"/>
              <a:gd name="connsiteY39" fmla="*/ 1500554 h 2543907"/>
              <a:gd name="connsiteX40" fmla="*/ 715843 w 1935043"/>
              <a:gd name="connsiteY40" fmla="*/ 1500554 h 2543907"/>
              <a:gd name="connsiteX41" fmla="*/ 680674 w 1935043"/>
              <a:gd name="connsiteY41" fmla="*/ 1512277 h 2543907"/>
              <a:gd name="connsiteX42" fmla="*/ 539997 w 1935043"/>
              <a:gd name="connsiteY42" fmla="*/ 1524000 h 2543907"/>
              <a:gd name="connsiteX43" fmla="*/ 516551 w 1935043"/>
              <a:gd name="connsiteY43" fmla="*/ 1594338 h 2543907"/>
              <a:gd name="connsiteX44" fmla="*/ 493104 w 1935043"/>
              <a:gd name="connsiteY44" fmla="*/ 1617784 h 2543907"/>
              <a:gd name="connsiteX45" fmla="*/ 481381 w 1935043"/>
              <a:gd name="connsiteY45" fmla="*/ 1652954 h 2543907"/>
              <a:gd name="connsiteX46" fmla="*/ 469658 w 1935043"/>
              <a:gd name="connsiteY46" fmla="*/ 1711569 h 2543907"/>
              <a:gd name="connsiteX47" fmla="*/ 434489 w 1935043"/>
              <a:gd name="connsiteY47" fmla="*/ 1723292 h 2543907"/>
              <a:gd name="connsiteX48" fmla="*/ 352428 w 1935043"/>
              <a:gd name="connsiteY48" fmla="*/ 1699846 h 2543907"/>
              <a:gd name="connsiteX49" fmla="*/ 200028 w 1935043"/>
              <a:gd name="connsiteY49" fmla="*/ 1688123 h 2543907"/>
              <a:gd name="connsiteX50" fmla="*/ 164858 w 1935043"/>
              <a:gd name="connsiteY50" fmla="*/ 1676400 h 2543907"/>
              <a:gd name="connsiteX51" fmla="*/ 47628 w 1935043"/>
              <a:gd name="connsiteY51" fmla="*/ 1699846 h 2543907"/>
              <a:gd name="connsiteX52" fmla="*/ 35904 w 1935043"/>
              <a:gd name="connsiteY52" fmla="*/ 1758461 h 2543907"/>
              <a:gd name="connsiteX53" fmla="*/ 12458 w 1935043"/>
              <a:gd name="connsiteY53" fmla="*/ 1828800 h 2543907"/>
              <a:gd name="connsiteX54" fmla="*/ 12458 w 1935043"/>
              <a:gd name="connsiteY54" fmla="*/ 1899138 h 2543907"/>
              <a:gd name="connsiteX55" fmla="*/ 24181 w 1935043"/>
              <a:gd name="connsiteY55" fmla="*/ 1957754 h 2543907"/>
              <a:gd name="connsiteX56" fmla="*/ 12458 w 1935043"/>
              <a:gd name="connsiteY56" fmla="*/ 2028092 h 2543907"/>
              <a:gd name="connsiteX57" fmla="*/ 735 w 1935043"/>
              <a:gd name="connsiteY57" fmla="*/ 2543907 h 254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35043" h="2543907">
                <a:moveTo>
                  <a:pt x="1301997" y="0"/>
                </a:moveTo>
                <a:cubicBezTo>
                  <a:pt x="1317628" y="19538"/>
                  <a:pt x="1334172" y="38379"/>
                  <a:pt x="1348889" y="58615"/>
                </a:cubicBezTo>
                <a:cubicBezTo>
                  <a:pt x="1419585" y="155823"/>
                  <a:pt x="1368923" y="102097"/>
                  <a:pt x="1419228" y="152400"/>
                </a:cubicBezTo>
                <a:cubicBezTo>
                  <a:pt x="1441880" y="220357"/>
                  <a:pt x="1429248" y="217410"/>
                  <a:pt x="1477843" y="257907"/>
                </a:cubicBezTo>
                <a:cubicBezTo>
                  <a:pt x="1488667" y="266927"/>
                  <a:pt x="1501289" y="273538"/>
                  <a:pt x="1513012" y="281354"/>
                </a:cubicBezTo>
                <a:cubicBezTo>
                  <a:pt x="1509104" y="293077"/>
                  <a:pt x="1501289" y="304166"/>
                  <a:pt x="1501289" y="316523"/>
                </a:cubicBezTo>
                <a:cubicBezTo>
                  <a:pt x="1501289" y="357430"/>
                  <a:pt x="1521176" y="353535"/>
                  <a:pt x="1548181" y="375138"/>
                </a:cubicBezTo>
                <a:cubicBezTo>
                  <a:pt x="1556812" y="382043"/>
                  <a:pt x="1563812" y="390769"/>
                  <a:pt x="1571628" y="398584"/>
                </a:cubicBezTo>
                <a:cubicBezTo>
                  <a:pt x="1579443" y="422030"/>
                  <a:pt x="1591011" y="444545"/>
                  <a:pt x="1595074" y="468923"/>
                </a:cubicBezTo>
                <a:cubicBezTo>
                  <a:pt x="1598982" y="492369"/>
                  <a:pt x="1599280" y="516711"/>
                  <a:pt x="1606797" y="539261"/>
                </a:cubicBezTo>
                <a:cubicBezTo>
                  <a:pt x="1611252" y="552627"/>
                  <a:pt x="1622428" y="562707"/>
                  <a:pt x="1630243" y="574430"/>
                </a:cubicBezTo>
                <a:cubicBezTo>
                  <a:pt x="1653065" y="642898"/>
                  <a:pt x="1624109" y="580020"/>
                  <a:pt x="1677135" y="633046"/>
                </a:cubicBezTo>
                <a:cubicBezTo>
                  <a:pt x="1730161" y="686072"/>
                  <a:pt x="1667283" y="657116"/>
                  <a:pt x="1735751" y="679938"/>
                </a:cubicBezTo>
                <a:cubicBezTo>
                  <a:pt x="1747474" y="687753"/>
                  <a:pt x="1763105" y="691661"/>
                  <a:pt x="1770920" y="703384"/>
                </a:cubicBezTo>
                <a:cubicBezTo>
                  <a:pt x="1779857" y="716790"/>
                  <a:pt x="1779148" y="734549"/>
                  <a:pt x="1782643" y="750277"/>
                </a:cubicBezTo>
                <a:cubicBezTo>
                  <a:pt x="1786965" y="769728"/>
                  <a:pt x="1789533" y="789562"/>
                  <a:pt x="1794366" y="808892"/>
                </a:cubicBezTo>
                <a:cubicBezTo>
                  <a:pt x="1797363" y="820880"/>
                  <a:pt x="1802694" y="832179"/>
                  <a:pt x="1806089" y="844061"/>
                </a:cubicBezTo>
                <a:cubicBezTo>
                  <a:pt x="1810515" y="859553"/>
                  <a:pt x="1813904" y="875323"/>
                  <a:pt x="1817812" y="890954"/>
                </a:cubicBezTo>
                <a:cubicBezTo>
                  <a:pt x="1845565" y="881702"/>
                  <a:pt x="1883302" y="862659"/>
                  <a:pt x="1911597" y="890954"/>
                </a:cubicBezTo>
                <a:cubicBezTo>
                  <a:pt x="1929073" y="908430"/>
                  <a:pt x="1935043" y="961292"/>
                  <a:pt x="1935043" y="961292"/>
                </a:cubicBezTo>
                <a:cubicBezTo>
                  <a:pt x="1853001" y="1015987"/>
                  <a:pt x="1939701" y="966377"/>
                  <a:pt x="1759197" y="996461"/>
                </a:cubicBezTo>
                <a:cubicBezTo>
                  <a:pt x="1539156" y="1033134"/>
                  <a:pt x="1818545" y="1009476"/>
                  <a:pt x="1630243" y="1031630"/>
                </a:cubicBezTo>
                <a:cubicBezTo>
                  <a:pt x="1516729" y="1044985"/>
                  <a:pt x="1346201" y="1050181"/>
                  <a:pt x="1243381" y="1055077"/>
                </a:cubicBezTo>
                <a:cubicBezTo>
                  <a:pt x="1242797" y="1057996"/>
                  <a:pt x="1229548" y="1136845"/>
                  <a:pt x="1219935" y="1148861"/>
                </a:cubicBezTo>
                <a:cubicBezTo>
                  <a:pt x="1211133" y="1159863"/>
                  <a:pt x="1197641" y="1166585"/>
                  <a:pt x="1184766" y="1172307"/>
                </a:cubicBezTo>
                <a:cubicBezTo>
                  <a:pt x="1162182" y="1182345"/>
                  <a:pt x="1114428" y="1195754"/>
                  <a:pt x="1114428" y="1195754"/>
                </a:cubicBezTo>
                <a:cubicBezTo>
                  <a:pt x="1110520" y="1207477"/>
                  <a:pt x="1100281" y="1218806"/>
                  <a:pt x="1102704" y="1230923"/>
                </a:cubicBezTo>
                <a:cubicBezTo>
                  <a:pt x="1104872" y="1241761"/>
                  <a:pt x="1119246" y="1245738"/>
                  <a:pt x="1126151" y="1254369"/>
                </a:cubicBezTo>
                <a:cubicBezTo>
                  <a:pt x="1134953" y="1265371"/>
                  <a:pt x="1143875" y="1276663"/>
                  <a:pt x="1149597" y="1289538"/>
                </a:cubicBezTo>
                <a:cubicBezTo>
                  <a:pt x="1159634" y="1312122"/>
                  <a:pt x="1165228" y="1336431"/>
                  <a:pt x="1173043" y="1359877"/>
                </a:cubicBezTo>
                <a:cubicBezTo>
                  <a:pt x="1176951" y="1371600"/>
                  <a:pt x="1177911" y="1384764"/>
                  <a:pt x="1184766" y="1395046"/>
                </a:cubicBezTo>
                <a:lnTo>
                  <a:pt x="1231658" y="1465384"/>
                </a:lnTo>
                <a:cubicBezTo>
                  <a:pt x="1224965" y="1498851"/>
                  <a:pt x="1218146" y="1537780"/>
                  <a:pt x="1208212" y="1570892"/>
                </a:cubicBezTo>
                <a:cubicBezTo>
                  <a:pt x="1197948" y="1605107"/>
                  <a:pt x="1194783" y="1644599"/>
                  <a:pt x="1161320" y="1664677"/>
                </a:cubicBezTo>
                <a:cubicBezTo>
                  <a:pt x="1150724" y="1671035"/>
                  <a:pt x="1137874" y="1672492"/>
                  <a:pt x="1126151" y="1676400"/>
                </a:cubicBezTo>
                <a:cubicBezTo>
                  <a:pt x="1080354" y="1630605"/>
                  <a:pt x="1128408" y="1671667"/>
                  <a:pt x="1067535" y="1641230"/>
                </a:cubicBezTo>
                <a:cubicBezTo>
                  <a:pt x="1054933" y="1634929"/>
                  <a:pt x="1046094" y="1620952"/>
                  <a:pt x="1032366" y="1617784"/>
                </a:cubicBezTo>
                <a:cubicBezTo>
                  <a:pt x="994100" y="1608953"/>
                  <a:pt x="954212" y="1609969"/>
                  <a:pt x="915135" y="1606061"/>
                </a:cubicBezTo>
                <a:cubicBezTo>
                  <a:pt x="903412" y="1598246"/>
                  <a:pt x="887433" y="1594563"/>
                  <a:pt x="879966" y="1582615"/>
                </a:cubicBezTo>
                <a:cubicBezTo>
                  <a:pt x="822379" y="1490476"/>
                  <a:pt x="895083" y="1525131"/>
                  <a:pt x="821351" y="1500554"/>
                </a:cubicBezTo>
                <a:cubicBezTo>
                  <a:pt x="737646" y="1528455"/>
                  <a:pt x="771576" y="1537709"/>
                  <a:pt x="715843" y="1500554"/>
                </a:cubicBezTo>
                <a:cubicBezTo>
                  <a:pt x="704120" y="1504462"/>
                  <a:pt x="692923" y="1510644"/>
                  <a:pt x="680674" y="1512277"/>
                </a:cubicBezTo>
                <a:cubicBezTo>
                  <a:pt x="634032" y="1518496"/>
                  <a:pt x="582084" y="1502957"/>
                  <a:pt x="539997" y="1524000"/>
                </a:cubicBezTo>
                <a:cubicBezTo>
                  <a:pt x="517892" y="1535052"/>
                  <a:pt x="534027" y="1576863"/>
                  <a:pt x="516551" y="1594338"/>
                </a:cubicBezTo>
                <a:lnTo>
                  <a:pt x="493104" y="1617784"/>
                </a:lnTo>
                <a:cubicBezTo>
                  <a:pt x="489196" y="1629507"/>
                  <a:pt x="484378" y="1640966"/>
                  <a:pt x="481381" y="1652954"/>
                </a:cubicBezTo>
                <a:cubicBezTo>
                  <a:pt x="476548" y="1672284"/>
                  <a:pt x="480711" y="1694990"/>
                  <a:pt x="469658" y="1711569"/>
                </a:cubicBezTo>
                <a:cubicBezTo>
                  <a:pt x="462803" y="1721851"/>
                  <a:pt x="446212" y="1719384"/>
                  <a:pt x="434489" y="1723292"/>
                </a:cubicBezTo>
                <a:cubicBezTo>
                  <a:pt x="411746" y="1715711"/>
                  <a:pt x="375177" y="1702522"/>
                  <a:pt x="352428" y="1699846"/>
                </a:cubicBezTo>
                <a:cubicBezTo>
                  <a:pt x="301827" y="1693893"/>
                  <a:pt x="250828" y="1692031"/>
                  <a:pt x="200028" y="1688123"/>
                </a:cubicBezTo>
                <a:cubicBezTo>
                  <a:pt x="188305" y="1684215"/>
                  <a:pt x="177215" y="1676400"/>
                  <a:pt x="164858" y="1676400"/>
                </a:cubicBezTo>
                <a:cubicBezTo>
                  <a:pt x="136114" y="1676400"/>
                  <a:pt x="78613" y="1692100"/>
                  <a:pt x="47628" y="1699846"/>
                </a:cubicBezTo>
                <a:cubicBezTo>
                  <a:pt x="43720" y="1719384"/>
                  <a:pt x="41147" y="1739238"/>
                  <a:pt x="35904" y="1758461"/>
                </a:cubicBezTo>
                <a:cubicBezTo>
                  <a:pt x="29401" y="1782305"/>
                  <a:pt x="12458" y="1828800"/>
                  <a:pt x="12458" y="1828800"/>
                </a:cubicBezTo>
                <a:cubicBezTo>
                  <a:pt x="43719" y="1922584"/>
                  <a:pt x="12458" y="1805354"/>
                  <a:pt x="12458" y="1899138"/>
                </a:cubicBezTo>
                <a:cubicBezTo>
                  <a:pt x="12458" y="1919064"/>
                  <a:pt x="20273" y="1938215"/>
                  <a:pt x="24181" y="1957754"/>
                </a:cubicBezTo>
                <a:cubicBezTo>
                  <a:pt x="20273" y="1981200"/>
                  <a:pt x="14353" y="2004398"/>
                  <a:pt x="12458" y="2028092"/>
                </a:cubicBezTo>
                <a:cubicBezTo>
                  <a:pt x="-4400" y="2238812"/>
                  <a:pt x="735" y="2320460"/>
                  <a:pt x="735" y="2543907"/>
                </a:cubicBezTo>
              </a:path>
            </a:pathLst>
          </a:custGeom>
          <a:ln w="539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378" name="Text Box 171"/>
          <p:cNvSpPr txBox="1">
            <a:spLocks noChangeArrowheads="1"/>
          </p:cNvSpPr>
          <p:nvPr/>
        </p:nvSpPr>
        <p:spPr bwMode="auto">
          <a:xfrm rot="-16863">
            <a:off x="8672618" y="3326517"/>
            <a:ext cx="784225" cy="206467"/>
          </a:xfrm>
          <a:prstGeom prst="rect">
            <a:avLst/>
          </a:prstGeom>
          <a:noFill/>
          <a:ln w="9525">
            <a:noFill/>
            <a:miter lim="800000"/>
            <a:headEnd/>
            <a:tailEnd/>
          </a:ln>
        </p:spPr>
        <p:txBody>
          <a:bodyPr>
            <a:spAutoFit/>
          </a:bodyPr>
          <a:lstStyle/>
          <a:p>
            <a:pPr>
              <a:lnSpc>
                <a:spcPct val="140000"/>
              </a:lnSpc>
              <a:spcBef>
                <a:spcPct val="50000"/>
              </a:spcBef>
            </a:pPr>
            <a:r>
              <a:rPr lang="en-US" sz="600" dirty="0">
                <a:latin typeface="Arial Narrow" pitchFamily="34" charset="0"/>
              </a:rPr>
              <a:t>           </a:t>
            </a:r>
            <a:r>
              <a:rPr lang="en-US" sz="600" b="1" dirty="0">
                <a:latin typeface="Arial Narrow" pitchFamily="34" charset="0"/>
              </a:rPr>
              <a:t>Morgan</a:t>
            </a:r>
          </a:p>
        </p:txBody>
      </p:sp>
      <p:sp>
        <p:nvSpPr>
          <p:cNvPr id="6" name="TextBox 5"/>
          <p:cNvSpPr txBox="1"/>
          <p:nvPr/>
        </p:nvSpPr>
        <p:spPr>
          <a:xfrm>
            <a:off x="642794" y="2325359"/>
            <a:ext cx="1127168" cy="646331"/>
          </a:xfrm>
          <a:prstGeom prst="rect">
            <a:avLst/>
          </a:prstGeom>
          <a:noFill/>
        </p:spPr>
        <p:txBody>
          <a:bodyPr wrap="none" rtlCol="0">
            <a:spAutoFit/>
          </a:bodyPr>
          <a:lstStyle/>
          <a:p>
            <a:r>
              <a:rPr lang="en-US" sz="1200" dirty="0">
                <a:solidFill>
                  <a:srgbClr val="00B050"/>
                </a:solidFill>
              </a:rPr>
              <a:t>Green – FOPS</a:t>
            </a:r>
          </a:p>
          <a:p>
            <a:r>
              <a:rPr lang="en-US" sz="1200" dirty="0"/>
              <a:t>Black – ARNG</a:t>
            </a:r>
          </a:p>
          <a:p>
            <a:r>
              <a:rPr lang="en-US" sz="1200" dirty="0">
                <a:solidFill>
                  <a:srgbClr val="9900CC"/>
                </a:solidFill>
              </a:rPr>
              <a:t>Purple - Vacant</a:t>
            </a:r>
          </a:p>
        </p:txBody>
      </p:sp>
      <p:sp>
        <p:nvSpPr>
          <p:cNvPr id="7" name="Freeform 6"/>
          <p:cNvSpPr/>
          <p:nvPr/>
        </p:nvSpPr>
        <p:spPr>
          <a:xfrm>
            <a:off x="6892119" y="2033516"/>
            <a:ext cx="1364776" cy="3794078"/>
          </a:xfrm>
          <a:custGeom>
            <a:avLst/>
            <a:gdLst>
              <a:gd name="connsiteX0" fmla="*/ 204717 w 1364776"/>
              <a:gd name="connsiteY0" fmla="*/ 3794078 h 3794078"/>
              <a:gd name="connsiteX1" fmla="*/ 177421 w 1364776"/>
              <a:gd name="connsiteY1" fmla="*/ 3684896 h 3794078"/>
              <a:gd name="connsiteX2" fmla="*/ 122830 w 1364776"/>
              <a:gd name="connsiteY2" fmla="*/ 3603009 h 3794078"/>
              <a:gd name="connsiteX3" fmla="*/ 109182 w 1364776"/>
              <a:gd name="connsiteY3" fmla="*/ 3562066 h 3794078"/>
              <a:gd name="connsiteX4" fmla="*/ 68239 w 1364776"/>
              <a:gd name="connsiteY4" fmla="*/ 3480180 h 3794078"/>
              <a:gd name="connsiteX5" fmla="*/ 54591 w 1364776"/>
              <a:gd name="connsiteY5" fmla="*/ 3357350 h 3794078"/>
              <a:gd name="connsiteX6" fmla="*/ 13648 w 1364776"/>
              <a:gd name="connsiteY6" fmla="*/ 3275463 h 3794078"/>
              <a:gd name="connsiteX7" fmla="*/ 0 w 1364776"/>
              <a:gd name="connsiteY7" fmla="*/ 3234520 h 3794078"/>
              <a:gd name="connsiteX8" fmla="*/ 40943 w 1364776"/>
              <a:gd name="connsiteY8" fmla="*/ 3220872 h 3794078"/>
              <a:gd name="connsiteX9" fmla="*/ 95534 w 1364776"/>
              <a:gd name="connsiteY9" fmla="*/ 3166281 h 3794078"/>
              <a:gd name="connsiteX10" fmla="*/ 122830 w 1364776"/>
              <a:gd name="connsiteY10" fmla="*/ 3125338 h 3794078"/>
              <a:gd name="connsiteX11" fmla="*/ 204717 w 1364776"/>
              <a:gd name="connsiteY11" fmla="*/ 3084394 h 3794078"/>
              <a:gd name="connsiteX12" fmla="*/ 259308 w 1364776"/>
              <a:gd name="connsiteY12" fmla="*/ 3002508 h 3794078"/>
              <a:gd name="connsiteX13" fmla="*/ 354842 w 1364776"/>
              <a:gd name="connsiteY13" fmla="*/ 2715905 h 3794078"/>
              <a:gd name="connsiteX14" fmla="*/ 395785 w 1364776"/>
              <a:gd name="connsiteY14" fmla="*/ 2620371 h 3794078"/>
              <a:gd name="connsiteX15" fmla="*/ 409433 w 1364776"/>
              <a:gd name="connsiteY15" fmla="*/ 2579427 h 3794078"/>
              <a:gd name="connsiteX16" fmla="*/ 464024 w 1364776"/>
              <a:gd name="connsiteY16" fmla="*/ 2565780 h 3794078"/>
              <a:gd name="connsiteX17" fmla="*/ 545911 w 1364776"/>
              <a:gd name="connsiteY17" fmla="*/ 2524836 h 3794078"/>
              <a:gd name="connsiteX18" fmla="*/ 586854 w 1364776"/>
              <a:gd name="connsiteY18" fmla="*/ 2511188 h 3794078"/>
              <a:gd name="connsiteX19" fmla="*/ 641445 w 1364776"/>
              <a:gd name="connsiteY19" fmla="*/ 2442950 h 3794078"/>
              <a:gd name="connsiteX20" fmla="*/ 709684 w 1364776"/>
              <a:gd name="connsiteY20" fmla="*/ 2388359 h 3794078"/>
              <a:gd name="connsiteX21" fmla="*/ 723332 w 1364776"/>
              <a:gd name="connsiteY21" fmla="*/ 2347415 h 3794078"/>
              <a:gd name="connsiteX22" fmla="*/ 764275 w 1364776"/>
              <a:gd name="connsiteY22" fmla="*/ 2265529 h 3794078"/>
              <a:gd name="connsiteX23" fmla="*/ 723332 w 1364776"/>
              <a:gd name="connsiteY23" fmla="*/ 2251881 h 3794078"/>
              <a:gd name="connsiteX24" fmla="*/ 641445 w 1364776"/>
              <a:gd name="connsiteY24" fmla="*/ 2197290 h 3794078"/>
              <a:gd name="connsiteX25" fmla="*/ 573206 w 1364776"/>
              <a:gd name="connsiteY25" fmla="*/ 2142699 h 3794078"/>
              <a:gd name="connsiteX26" fmla="*/ 545911 w 1364776"/>
              <a:gd name="connsiteY26" fmla="*/ 2101756 h 3794078"/>
              <a:gd name="connsiteX27" fmla="*/ 504967 w 1364776"/>
              <a:gd name="connsiteY27" fmla="*/ 2074460 h 3794078"/>
              <a:gd name="connsiteX28" fmla="*/ 436729 w 1364776"/>
              <a:gd name="connsiteY28" fmla="*/ 1951630 h 3794078"/>
              <a:gd name="connsiteX29" fmla="*/ 409433 w 1364776"/>
              <a:gd name="connsiteY29" fmla="*/ 1910687 h 3794078"/>
              <a:gd name="connsiteX30" fmla="*/ 382137 w 1364776"/>
              <a:gd name="connsiteY30" fmla="*/ 1828800 h 3794078"/>
              <a:gd name="connsiteX31" fmla="*/ 395785 w 1364776"/>
              <a:gd name="connsiteY31" fmla="*/ 1760562 h 3794078"/>
              <a:gd name="connsiteX32" fmla="*/ 409433 w 1364776"/>
              <a:gd name="connsiteY32" fmla="*/ 1719618 h 3794078"/>
              <a:gd name="connsiteX33" fmla="*/ 436729 w 1364776"/>
              <a:gd name="connsiteY33" fmla="*/ 1433015 h 3794078"/>
              <a:gd name="connsiteX34" fmla="*/ 464024 w 1364776"/>
              <a:gd name="connsiteY34" fmla="*/ 1392072 h 3794078"/>
              <a:gd name="connsiteX35" fmla="*/ 491320 w 1364776"/>
              <a:gd name="connsiteY35" fmla="*/ 1255594 h 3794078"/>
              <a:gd name="connsiteX36" fmla="*/ 504967 w 1364776"/>
              <a:gd name="connsiteY36" fmla="*/ 1187356 h 3794078"/>
              <a:gd name="connsiteX37" fmla="*/ 545911 w 1364776"/>
              <a:gd name="connsiteY37" fmla="*/ 1173708 h 3794078"/>
              <a:gd name="connsiteX38" fmla="*/ 586854 w 1364776"/>
              <a:gd name="connsiteY38" fmla="*/ 1132765 h 3794078"/>
              <a:gd name="connsiteX39" fmla="*/ 682388 w 1364776"/>
              <a:gd name="connsiteY39" fmla="*/ 1105469 h 3794078"/>
              <a:gd name="connsiteX40" fmla="*/ 764275 w 1364776"/>
              <a:gd name="connsiteY40" fmla="*/ 1078174 h 3794078"/>
              <a:gd name="connsiteX41" fmla="*/ 750627 w 1364776"/>
              <a:gd name="connsiteY41" fmla="*/ 1023583 h 3794078"/>
              <a:gd name="connsiteX42" fmla="*/ 723332 w 1364776"/>
              <a:gd name="connsiteY42" fmla="*/ 941696 h 3794078"/>
              <a:gd name="connsiteX43" fmla="*/ 859809 w 1364776"/>
              <a:gd name="connsiteY43" fmla="*/ 900753 h 3794078"/>
              <a:gd name="connsiteX44" fmla="*/ 900752 w 1364776"/>
              <a:gd name="connsiteY44" fmla="*/ 887105 h 3794078"/>
              <a:gd name="connsiteX45" fmla="*/ 982639 w 1364776"/>
              <a:gd name="connsiteY45" fmla="*/ 846162 h 3794078"/>
              <a:gd name="connsiteX46" fmla="*/ 1037230 w 1364776"/>
              <a:gd name="connsiteY46" fmla="*/ 764275 h 3794078"/>
              <a:gd name="connsiteX47" fmla="*/ 1078173 w 1364776"/>
              <a:gd name="connsiteY47" fmla="*/ 682388 h 3794078"/>
              <a:gd name="connsiteX48" fmla="*/ 1064526 w 1364776"/>
              <a:gd name="connsiteY48" fmla="*/ 627797 h 3794078"/>
              <a:gd name="connsiteX49" fmla="*/ 1023582 w 1364776"/>
              <a:gd name="connsiteY49" fmla="*/ 614150 h 3794078"/>
              <a:gd name="connsiteX50" fmla="*/ 1078173 w 1364776"/>
              <a:gd name="connsiteY50" fmla="*/ 504968 h 3794078"/>
              <a:gd name="connsiteX51" fmla="*/ 1091821 w 1364776"/>
              <a:gd name="connsiteY51" fmla="*/ 464024 h 3794078"/>
              <a:gd name="connsiteX52" fmla="*/ 1214651 w 1364776"/>
              <a:gd name="connsiteY52" fmla="*/ 395785 h 3794078"/>
              <a:gd name="connsiteX53" fmla="*/ 1269242 w 1364776"/>
              <a:gd name="connsiteY53" fmla="*/ 313899 h 3794078"/>
              <a:gd name="connsiteX54" fmla="*/ 1296537 w 1364776"/>
              <a:gd name="connsiteY54" fmla="*/ 232012 h 3794078"/>
              <a:gd name="connsiteX55" fmla="*/ 1310185 w 1364776"/>
              <a:gd name="connsiteY55" fmla="*/ 163774 h 3794078"/>
              <a:gd name="connsiteX56" fmla="*/ 1351129 w 1364776"/>
              <a:gd name="connsiteY56" fmla="*/ 40944 h 3794078"/>
              <a:gd name="connsiteX57" fmla="*/ 1364776 w 1364776"/>
              <a:gd name="connsiteY57" fmla="*/ 0 h 379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4776" h="3794078">
                <a:moveTo>
                  <a:pt x="204717" y="3794078"/>
                </a:moveTo>
                <a:cubicBezTo>
                  <a:pt x="200935" y="3775170"/>
                  <a:pt x="190536" y="3708503"/>
                  <a:pt x="177421" y="3684896"/>
                </a:cubicBezTo>
                <a:cubicBezTo>
                  <a:pt x="161489" y="3656219"/>
                  <a:pt x="133204" y="3634131"/>
                  <a:pt x="122830" y="3603009"/>
                </a:cubicBezTo>
                <a:cubicBezTo>
                  <a:pt x="118281" y="3589361"/>
                  <a:pt x="115616" y="3574933"/>
                  <a:pt x="109182" y="3562066"/>
                </a:cubicBezTo>
                <a:cubicBezTo>
                  <a:pt x="56269" y="3456240"/>
                  <a:pt x="102544" y="3583092"/>
                  <a:pt x="68239" y="3480180"/>
                </a:cubicBezTo>
                <a:cubicBezTo>
                  <a:pt x="63690" y="3439237"/>
                  <a:pt x="61364" y="3397985"/>
                  <a:pt x="54591" y="3357350"/>
                </a:cubicBezTo>
                <a:cubicBezTo>
                  <a:pt x="46015" y="3305894"/>
                  <a:pt x="37227" y="3322620"/>
                  <a:pt x="13648" y="3275463"/>
                </a:cubicBezTo>
                <a:cubicBezTo>
                  <a:pt x="7214" y="3262596"/>
                  <a:pt x="4549" y="3248168"/>
                  <a:pt x="0" y="3234520"/>
                </a:cubicBezTo>
                <a:cubicBezTo>
                  <a:pt x="13648" y="3229971"/>
                  <a:pt x="30771" y="3231044"/>
                  <a:pt x="40943" y="3220872"/>
                </a:cubicBezTo>
                <a:cubicBezTo>
                  <a:pt x="113731" y="3148084"/>
                  <a:pt x="-13647" y="3202676"/>
                  <a:pt x="95534" y="3166281"/>
                </a:cubicBezTo>
                <a:cubicBezTo>
                  <a:pt x="104633" y="3152633"/>
                  <a:pt x="111232" y="3136936"/>
                  <a:pt x="122830" y="3125338"/>
                </a:cubicBezTo>
                <a:cubicBezTo>
                  <a:pt x="149288" y="3098880"/>
                  <a:pt x="171415" y="3095495"/>
                  <a:pt x="204717" y="3084394"/>
                </a:cubicBezTo>
                <a:cubicBezTo>
                  <a:pt x="222914" y="3057099"/>
                  <a:pt x="248934" y="3033630"/>
                  <a:pt x="259308" y="3002508"/>
                </a:cubicBezTo>
                <a:lnTo>
                  <a:pt x="354842" y="2715905"/>
                </a:lnTo>
                <a:cubicBezTo>
                  <a:pt x="386850" y="2619882"/>
                  <a:pt x="345190" y="2738428"/>
                  <a:pt x="395785" y="2620371"/>
                </a:cubicBezTo>
                <a:cubicBezTo>
                  <a:pt x="401452" y="2607148"/>
                  <a:pt x="398199" y="2588414"/>
                  <a:pt x="409433" y="2579427"/>
                </a:cubicBezTo>
                <a:cubicBezTo>
                  <a:pt x="424080" y="2567710"/>
                  <a:pt x="445989" y="2570933"/>
                  <a:pt x="464024" y="2565780"/>
                </a:cubicBezTo>
                <a:cubicBezTo>
                  <a:pt x="544061" y="2542913"/>
                  <a:pt x="466165" y="2564709"/>
                  <a:pt x="545911" y="2524836"/>
                </a:cubicBezTo>
                <a:cubicBezTo>
                  <a:pt x="558778" y="2518402"/>
                  <a:pt x="573206" y="2515737"/>
                  <a:pt x="586854" y="2511188"/>
                </a:cubicBezTo>
                <a:cubicBezTo>
                  <a:pt x="613425" y="2431478"/>
                  <a:pt x="579712" y="2504684"/>
                  <a:pt x="641445" y="2442950"/>
                </a:cubicBezTo>
                <a:cubicBezTo>
                  <a:pt x="703176" y="2381218"/>
                  <a:pt x="629975" y="2414927"/>
                  <a:pt x="709684" y="2388359"/>
                </a:cubicBezTo>
                <a:cubicBezTo>
                  <a:pt x="714233" y="2374711"/>
                  <a:pt x="716898" y="2360282"/>
                  <a:pt x="723332" y="2347415"/>
                </a:cubicBezTo>
                <a:cubicBezTo>
                  <a:pt x="776246" y="2241585"/>
                  <a:pt x="729969" y="2368444"/>
                  <a:pt x="764275" y="2265529"/>
                </a:cubicBezTo>
                <a:cubicBezTo>
                  <a:pt x="750627" y="2260980"/>
                  <a:pt x="735908" y="2258867"/>
                  <a:pt x="723332" y="2251881"/>
                </a:cubicBezTo>
                <a:cubicBezTo>
                  <a:pt x="694655" y="2235949"/>
                  <a:pt x="641445" y="2197290"/>
                  <a:pt x="641445" y="2197290"/>
                </a:cubicBezTo>
                <a:cubicBezTo>
                  <a:pt x="563216" y="2079950"/>
                  <a:pt x="667382" y="2218040"/>
                  <a:pt x="573206" y="2142699"/>
                </a:cubicBezTo>
                <a:cubicBezTo>
                  <a:pt x="560398" y="2132452"/>
                  <a:pt x="557509" y="2113354"/>
                  <a:pt x="545911" y="2101756"/>
                </a:cubicBezTo>
                <a:cubicBezTo>
                  <a:pt x="534312" y="2090157"/>
                  <a:pt x="518615" y="2083559"/>
                  <a:pt x="504967" y="2074460"/>
                </a:cubicBezTo>
                <a:cubicBezTo>
                  <a:pt x="480947" y="2002396"/>
                  <a:pt x="499299" y="2045485"/>
                  <a:pt x="436729" y="1951630"/>
                </a:cubicBezTo>
                <a:cubicBezTo>
                  <a:pt x="427630" y="1937982"/>
                  <a:pt x="414620" y="1926248"/>
                  <a:pt x="409433" y="1910687"/>
                </a:cubicBezTo>
                <a:lnTo>
                  <a:pt x="382137" y="1828800"/>
                </a:lnTo>
                <a:cubicBezTo>
                  <a:pt x="386686" y="1806054"/>
                  <a:pt x="390159" y="1783066"/>
                  <a:pt x="395785" y="1760562"/>
                </a:cubicBezTo>
                <a:cubicBezTo>
                  <a:pt x="399274" y="1746605"/>
                  <a:pt x="408069" y="1733939"/>
                  <a:pt x="409433" y="1719618"/>
                </a:cubicBezTo>
                <a:cubicBezTo>
                  <a:pt x="410078" y="1712842"/>
                  <a:pt x="399567" y="1507340"/>
                  <a:pt x="436729" y="1433015"/>
                </a:cubicBezTo>
                <a:cubicBezTo>
                  <a:pt x="444064" y="1418344"/>
                  <a:pt x="454926" y="1405720"/>
                  <a:pt x="464024" y="1392072"/>
                </a:cubicBezTo>
                <a:cubicBezTo>
                  <a:pt x="490771" y="1231591"/>
                  <a:pt x="464172" y="1377764"/>
                  <a:pt x="491320" y="1255594"/>
                </a:cubicBezTo>
                <a:cubicBezTo>
                  <a:pt x="496352" y="1232950"/>
                  <a:pt x="492100" y="1206657"/>
                  <a:pt x="504967" y="1187356"/>
                </a:cubicBezTo>
                <a:cubicBezTo>
                  <a:pt x="512947" y="1175386"/>
                  <a:pt x="532263" y="1178257"/>
                  <a:pt x="545911" y="1173708"/>
                </a:cubicBezTo>
                <a:cubicBezTo>
                  <a:pt x="559559" y="1160060"/>
                  <a:pt x="570795" y="1143471"/>
                  <a:pt x="586854" y="1132765"/>
                </a:cubicBezTo>
                <a:cubicBezTo>
                  <a:pt x="599363" y="1124425"/>
                  <a:pt x="674115" y="1107951"/>
                  <a:pt x="682388" y="1105469"/>
                </a:cubicBezTo>
                <a:cubicBezTo>
                  <a:pt x="709947" y="1097201"/>
                  <a:pt x="764275" y="1078174"/>
                  <a:pt x="764275" y="1078174"/>
                </a:cubicBezTo>
                <a:cubicBezTo>
                  <a:pt x="759726" y="1059977"/>
                  <a:pt x="756017" y="1041549"/>
                  <a:pt x="750627" y="1023583"/>
                </a:cubicBezTo>
                <a:cubicBezTo>
                  <a:pt x="742359" y="996024"/>
                  <a:pt x="723332" y="941696"/>
                  <a:pt x="723332" y="941696"/>
                </a:cubicBezTo>
                <a:cubicBezTo>
                  <a:pt x="805833" y="921070"/>
                  <a:pt x="760133" y="933978"/>
                  <a:pt x="859809" y="900753"/>
                </a:cubicBezTo>
                <a:cubicBezTo>
                  <a:pt x="873457" y="896204"/>
                  <a:pt x="888782" y="895085"/>
                  <a:pt x="900752" y="887105"/>
                </a:cubicBezTo>
                <a:cubicBezTo>
                  <a:pt x="953666" y="851829"/>
                  <a:pt x="926135" y="864996"/>
                  <a:pt x="982639" y="846162"/>
                </a:cubicBezTo>
                <a:cubicBezTo>
                  <a:pt x="1000836" y="818866"/>
                  <a:pt x="1026856" y="795397"/>
                  <a:pt x="1037230" y="764275"/>
                </a:cubicBezTo>
                <a:cubicBezTo>
                  <a:pt x="1056065" y="707771"/>
                  <a:pt x="1042898" y="735302"/>
                  <a:pt x="1078173" y="682388"/>
                </a:cubicBezTo>
                <a:cubicBezTo>
                  <a:pt x="1073624" y="664191"/>
                  <a:pt x="1076243" y="642444"/>
                  <a:pt x="1064526" y="627797"/>
                </a:cubicBezTo>
                <a:cubicBezTo>
                  <a:pt x="1055539" y="616563"/>
                  <a:pt x="1027534" y="627983"/>
                  <a:pt x="1023582" y="614150"/>
                </a:cubicBezTo>
                <a:cubicBezTo>
                  <a:pt x="1002661" y="540927"/>
                  <a:pt x="1036294" y="532887"/>
                  <a:pt x="1078173" y="504968"/>
                </a:cubicBezTo>
                <a:cubicBezTo>
                  <a:pt x="1082722" y="491320"/>
                  <a:pt x="1081648" y="474197"/>
                  <a:pt x="1091821" y="464024"/>
                </a:cubicBezTo>
                <a:cubicBezTo>
                  <a:pt x="1138748" y="417097"/>
                  <a:pt x="1163166" y="412947"/>
                  <a:pt x="1214651" y="395785"/>
                </a:cubicBezTo>
                <a:cubicBezTo>
                  <a:pt x="1232848" y="368490"/>
                  <a:pt x="1258868" y="345021"/>
                  <a:pt x="1269242" y="313899"/>
                </a:cubicBezTo>
                <a:cubicBezTo>
                  <a:pt x="1278340" y="286603"/>
                  <a:pt x="1290894" y="260225"/>
                  <a:pt x="1296537" y="232012"/>
                </a:cubicBezTo>
                <a:cubicBezTo>
                  <a:pt x="1301086" y="209266"/>
                  <a:pt x="1304081" y="186153"/>
                  <a:pt x="1310185" y="163774"/>
                </a:cubicBezTo>
                <a:cubicBezTo>
                  <a:pt x="1310190" y="163757"/>
                  <a:pt x="1344302" y="61425"/>
                  <a:pt x="1351129" y="40944"/>
                </a:cubicBezTo>
                <a:lnTo>
                  <a:pt x="1364776" y="0"/>
                </a:lnTo>
              </a:path>
            </a:pathLst>
          </a:custGeom>
          <a:ln w="571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406" name="6-Point Star 405"/>
          <p:cNvSpPr/>
          <p:nvPr/>
        </p:nvSpPr>
        <p:spPr>
          <a:xfrm>
            <a:off x="5348279" y="4156192"/>
            <a:ext cx="101104" cy="132582"/>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p:cNvSpPr>
            <a:spLocks noGrp="1"/>
          </p:cNvSpPr>
          <p:nvPr>
            <p:ph type="ftr" sz="quarter" idx="11"/>
          </p:nvPr>
        </p:nvSpPr>
        <p:spPr>
          <a:xfrm>
            <a:off x="-13024" y="6485116"/>
            <a:ext cx="12329997" cy="245463"/>
          </a:xfrm>
        </p:spPr>
        <p:txBody>
          <a:bodyPr/>
          <a:lstStyle/>
          <a:p>
            <a:r>
              <a:rPr lang="en-US" sz="1600" b="1" dirty="0">
                <a:solidFill>
                  <a:schemeClr val="tx1"/>
                </a:solidFill>
                <a:highlight>
                  <a:srgbClr val="FFFF00"/>
                </a:highlight>
              </a:rPr>
              <a:t>Regional Administrators:  </a:t>
            </a:r>
            <a:r>
              <a:rPr lang="en-US" sz="1600" b="1" dirty="0">
                <a:solidFill>
                  <a:schemeClr val="tx1"/>
                </a:solidFill>
              </a:rPr>
              <a:t>Western KY Ed Day 502-409-3129  Central KY Stephen Buford 270-576-3534    Eastern KY Brian Bowman  606-422-9791</a:t>
            </a:r>
          </a:p>
          <a:p>
            <a:endParaRPr lang="en-US" b="1" dirty="0">
              <a:solidFill>
                <a:srgbClr val="FF0000"/>
              </a:solidFill>
            </a:endParaRPr>
          </a:p>
          <a:p>
            <a:endParaRPr lang="en-US" dirty="0"/>
          </a:p>
        </p:txBody>
      </p:sp>
    </p:spTree>
    <p:extLst>
      <p:ext uri="{BB962C8B-B14F-4D97-AF65-F5344CB8AC3E}">
        <p14:creationId xmlns:p14="http://schemas.microsoft.com/office/powerpoint/2010/main" val="106437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DB4732B-08D7-49C4-8C85-38A45CB5B5D2}"/>
              </a:ext>
            </a:extLst>
          </p:cNvPr>
          <p:cNvGraphicFramePr>
            <a:graphicFrameLocks noGrp="1"/>
          </p:cNvGraphicFramePr>
          <p:nvPr>
            <p:extLst>
              <p:ext uri="{D42A27DB-BD31-4B8C-83A1-F6EECF244321}">
                <p14:modId xmlns:p14="http://schemas.microsoft.com/office/powerpoint/2010/main" val="2157573603"/>
              </p:ext>
            </p:extLst>
          </p:nvPr>
        </p:nvGraphicFramePr>
        <p:xfrm>
          <a:off x="1235034" y="2164069"/>
          <a:ext cx="9445157" cy="4419616"/>
        </p:xfrm>
        <a:graphic>
          <a:graphicData uri="http://schemas.openxmlformats.org/drawingml/2006/table">
            <a:tbl>
              <a:tblPr firstRow="1" firstCol="1" bandRow="1"/>
              <a:tblGrid>
                <a:gridCol w="562700">
                  <a:extLst>
                    <a:ext uri="{9D8B030D-6E8A-4147-A177-3AD203B41FA5}">
                      <a16:colId xmlns:a16="http://schemas.microsoft.com/office/drawing/2014/main" val="2337770834"/>
                    </a:ext>
                  </a:extLst>
                </a:gridCol>
                <a:gridCol w="2340179">
                  <a:extLst>
                    <a:ext uri="{9D8B030D-6E8A-4147-A177-3AD203B41FA5}">
                      <a16:colId xmlns:a16="http://schemas.microsoft.com/office/drawing/2014/main" val="26899442"/>
                    </a:ext>
                  </a:extLst>
                </a:gridCol>
                <a:gridCol w="1499532">
                  <a:extLst>
                    <a:ext uri="{9D8B030D-6E8A-4147-A177-3AD203B41FA5}">
                      <a16:colId xmlns:a16="http://schemas.microsoft.com/office/drawing/2014/main" val="2274026596"/>
                    </a:ext>
                  </a:extLst>
                </a:gridCol>
                <a:gridCol w="877000">
                  <a:extLst>
                    <a:ext uri="{9D8B030D-6E8A-4147-A177-3AD203B41FA5}">
                      <a16:colId xmlns:a16="http://schemas.microsoft.com/office/drawing/2014/main" val="3118042559"/>
                    </a:ext>
                  </a:extLst>
                </a:gridCol>
                <a:gridCol w="1499532">
                  <a:extLst>
                    <a:ext uri="{9D8B030D-6E8A-4147-A177-3AD203B41FA5}">
                      <a16:colId xmlns:a16="http://schemas.microsoft.com/office/drawing/2014/main" val="3693185421"/>
                    </a:ext>
                  </a:extLst>
                </a:gridCol>
                <a:gridCol w="1613134">
                  <a:extLst>
                    <a:ext uri="{9D8B030D-6E8A-4147-A177-3AD203B41FA5}">
                      <a16:colId xmlns:a16="http://schemas.microsoft.com/office/drawing/2014/main" val="238087729"/>
                    </a:ext>
                  </a:extLst>
                </a:gridCol>
                <a:gridCol w="1053080">
                  <a:extLst>
                    <a:ext uri="{9D8B030D-6E8A-4147-A177-3AD203B41FA5}">
                      <a16:colId xmlns:a16="http://schemas.microsoft.com/office/drawing/2014/main" val="3098829718"/>
                    </a:ext>
                  </a:extLst>
                </a:gridCol>
              </a:tblGrid>
              <a:tr h="568921">
                <a:tc>
                  <a:txBody>
                    <a:bodyPr/>
                    <a:lstStyle/>
                    <a:p>
                      <a:pPr marL="0" marR="0" algn="ctr">
                        <a:lnSpc>
                          <a:spcPct val="107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Employee Name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Position Num.</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 Detailed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 Reverted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Months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66076974"/>
                  </a:ext>
                </a:extLst>
              </a:tr>
              <a:tr h="256713">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Day, Edward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30006440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13013980"/>
                  </a:ext>
                </a:extLst>
              </a:tr>
              <a:tr h="256713">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King , Hope B</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30006437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7/27/2020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02719177"/>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Melton , Jonathan 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31066470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7/30/2020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19143146"/>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Roach ,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Larrissa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31089836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8/15/2020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0918854"/>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Ashby , Darrell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31101290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8/15/2020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21129489"/>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Buford , Stephen 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31010882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8/15/2020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71452154"/>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Monk , Patrick 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31091201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11/14/2020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61219481"/>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Livingston , Carol 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30006445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11/14/2020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0693497"/>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Tew , Ashley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31105136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11/14/2020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52943890"/>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Maxwell, Wendi</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31027433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11/14/2020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3471069"/>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Howson , Charles 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31091170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1/1/2021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71439356"/>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Sinay , Jacquelyn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31105139</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1/1/2021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68870503"/>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Webster , Shyela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31105899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1/1/2021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9294650"/>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Hanner , Thomas 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31024845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1/1/2021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86969696"/>
                  </a:ext>
                </a:extLst>
              </a:tr>
              <a:tr h="256713">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Acob, Monica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30006457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1/1/2021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86852872"/>
                  </a:ext>
                </a:extLst>
              </a:tr>
            </a:tbl>
          </a:graphicData>
        </a:graphic>
      </p:graphicFrame>
      <p:sp>
        <p:nvSpPr>
          <p:cNvPr id="4" name="TextBox 3">
            <a:extLst>
              <a:ext uri="{FF2B5EF4-FFF2-40B4-BE49-F238E27FC236}">
                <a16:creationId xmlns:a16="http://schemas.microsoft.com/office/drawing/2014/main" id="{99962ECF-A7ED-4457-98D0-C6A13FC0E396}"/>
              </a:ext>
            </a:extLst>
          </p:cNvPr>
          <p:cNvSpPr txBox="1"/>
          <p:nvPr/>
        </p:nvSpPr>
        <p:spPr>
          <a:xfrm>
            <a:off x="1865377" y="459713"/>
            <a:ext cx="9473182" cy="1446550"/>
          </a:xfrm>
          <a:prstGeom prst="rect">
            <a:avLst/>
          </a:prstGeom>
          <a:noFill/>
        </p:spPr>
        <p:txBody>
          <a:bodyPr wrap="square">
            <a:spAutoFit/>
          </a:bodyPr>
          <a:lstStyle/>
          <a:p>
            <a:r>
              <a:rPr lang="en-US" sz="4400" dirty="0"/>
              <a:t>KDVA Employees -Detailed to U/I	           				2020</a:t>
            </a:r>
          </a:p>
        </p:txBody>
      </p:sp>
    </p:spTree>
    <p:extLst>
      <p:ext uri="{BB962C8B-B14F-4D97-AF65-F5344CB8AC3E}">
        <p14:creationId xmlns:p14="http://schemas.microsoft.com/office/powerpoint/2010/main" val="5398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0791A6-0DE5-48A5-8B79-71371004D6B3}"/>
              </a:ext>
            </a:extLst>
          </p:cNvPr>
          <p:cNvGraphicFramePr>
            <a:graphicFrameLocks noGrp="1"/>
          </p:cNvGraphicFramePr>
          <p:nvPr>
            <p:extLst>
              <p:ext uri="{D42A27DB-BD31-4B8C-83A1-F6EECF244321}">
                <p14:modId xmlns:p14="http://schemas.microsoft.com/office/powerpoint/2010/main" val="608373628"/>
              </p:ext>
            </p:extLst>
          </p:nvPr>
        </p:nvGraphicFramePr>
        <p:xfrm>
          <a:off x="2121408" y="2871216"/>
          <a:ext cx="8924544" cy="3618019"/>
        </p:xfrm>
        <a:graphic>
          <a:graphicData uri="http://schemas.openxmlformats.org/drawingml/2006/table">
            <a:tbl>
              <a:tblPr firstRow="1" firstCol="1" bandRow="1"/>
              <a:tblGrid>
                <a:gridCol w="488347">
                  <a:extLst>
                    <a:ext uri="{9D8B030D-6E8A-4147-A177-3AD203B41FA5}">
                      <a16:colId xmlns:a16="http://schemas.microsoft.com/office/drawing/2014/main" val="2503472591"/>
                    </a:ext>
                  </a:extLst>
                </a:gridCol>
                <a:gridCol w="1749910">
                  <a:extLst>
                    <a:ext uri="{9D8B030D-6E8A-4147-A177-3AD203B41FA5}">
                      <a16:colId xmlns:a16="http://schemas.microsoft.com/office/drawing/2014/main" val="10083372"/>
                    </a:ext>
                  </a:extLst>
                </a:gridCol>
                <a:gridCol w="1648172">
                  <a:extLst>
                    <a:ext uri="{9D8B030D-6E8A-4147-A177-3AD203B41FA5}">
                      <a16:colId xmlns:a16="http://schemas.microsoft.com/office/drawing/2014/main" val="1012577783"/>
                    </a:ext>
                  </a:extLst>
                </a:gridCol>
                <a:gridCol w="785426">
                  <a:extLst>
                    <a:ext uri="{9D8B030D-6E8A-4147-A177-3AD203B41FA5}">
                      <a16:colId xmlns:a16="http://schemas.microsoft.com/office/drawing/2014/main" val="2273631231"/>
                    </a:ext>
                  </a:extLst>
                </a:gridCol>
                <a:gridCol w="1403998">
                  <a:extLst>
                    <a:ext uri="{9D8B030D-6E8A-4147-A177-3AD203B41FA5}">
                      <a16:colId xmlns:a16="http://schemas.microsoft.com/office/drawing/2014/main" val="3067245229"/>
                    </a:ext>
                  </a:extLst>
                </a:gridCol>
                <a:gridCol w="1505736">
                  <a:extLst>
                    <a:ext uri="{9D8B030D-6E8A-4147-A177-3AD203B41FA5}">
                      <a16:colId xmlns:a16="http://schemas.microsoft.com/office/drawing/2014/main" val="856293031"/>
                    </a:ext>
                  </a:extLst>
                </a:gridCol>
                <a:gridCol w="1342955">
                  <a:extLst>
                    <a:ext uri="{9D8B030D-6E8A-4147-A177-3AD203B41FA5}">
                      <a16:colId xmlns:a16="http://schemas.microsoft.com/office/drawing/2014/main" val="967693194"/>
                    </a:ext>
                  </a:extLst>
                </a:gridCol>
              </a:tblGrid>
              <a:tr h="817191">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Employee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Position Number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Detailed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Reverted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Months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95592810"/>
                  </a:ext>
                </a:extLst>
              </a:tr>
              <a:tr h="443723">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Howson, Charles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31091170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47020370"/>
                  </a:ext>
                </a:extLst>
              </a:tr>
              <a:tr h="443723">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Hanner, Thomas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31024845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44771787"/>
                  </a:ext>
                </a:extLst>
              </a:tr>
              <a:tr h="443723">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Tew, Ashley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31105136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56139536"/>
                  </a:ext>
                </a:extLst>
              </a:tr>
              <a:tr h="443723">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Livingston, Carol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30006445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3720466"/>
                  </a:ext>
                </a:extLst>
              </a:tr>
              <a:tr h="443723">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Monk, Patrick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31091201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9593720"/>
                  </a:ext>
                </a:extLst>
              </a:tr>
            </a:tbl>
          </a:graphicData>
        </a:graphic>
      </p:graphicFrame>
      <p:sp>
        <p:nvSpPr>
          <p:cNvPr id="3" name="TextBox 2">
            <a:extLst>
              <a:ext uri="{FF2B5EF4-FFF2-40B4-BE49-F238E27FC236}">
                <a16:creationId xmlns:a16="http://schemas.microsoft.com/office/drawing/2014/main" id="{EB05F084-706F-4D8A-BA80-001C17537CB0}"/>
              </a:ext>
            </a:extLst>
          </p:cNvPr>
          <p:cNvSpPr txBox="1"/>
          <p:nvPr/>
        </p:nvSpPr>
        <p:spPr>
          <a:xfrm>
            <a:off x="1901952" y="508492"/>
            <a:ext cx="10948416"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KDVA Employees -Detailed to U/I </a:t>
            </a:r>
          </a:p>
          <a:p>
            <a:r>
              <a:rPr lang="en-US" sz="4000" dirty="0">
                <a:latin typeface="Arial" panose="020B0604020202020204" pitchFamily="34" charset="0"/>
                <a:cs typeface="Arial" panose="020B0604020202020204" pitchFamily="34" charset="0"/>
              </a:rPr>
              <a:t>			(Fraud Task) </a:t>
            </a:r>
          </a:p>
          <a:p>
            <a:r>
              <a:rPr lang="en-US" sz="4000"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75125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3642B-1159-4C6F-9C99-EAF4324F1181}"/>
              </a:ext>
            </a:extLst>
          </p:cNvPr>
          <p:cNvPicPr>
            <a:picLocks noChangeAspect="1"/>
          </p:cNvPicPr>
          <p:nvPr/>
        </p:nvPicPr>
        <p:blipFill>
          <a:blip r:embed="rId3"/>
          <a:stretch>
            <a:fillRect/>
          </a:stretch>
        </p:blipFill>
        <p:spPr>
          <a:xfrm>
            <a:off x="879797" y="1767840"/>
            <a:ext cx="10432405" cy="4429760"/>
          </a:xfrm>
          <a:prstGeom prst="rect">
            <a:avLst/>
          </a:prstGeom>
        </p:spPr>
      </p:pic>
      <p:sp>
        <p:nvSpPr>
          <p:cNvPr id="4" name="TextBox 3">
            <a:extLst>
              <a:ext uri="{FF2B5EF4-FFF2-40B4-BE49-F238E27FC236}">
                <a16:creationId xmlns:a16="http://schemas.microsoft.com/office/drawing/2014/main" id="{E91E3E7B-28C4-4A3F-9F7F-25CA65AFE676}"/>
              </a:ext>
            </a:extLst>
          </p:cNvPr>
          <p:cNvSpPr txBox="1"/>
          <p:nvPr/>
        </p:nvSpPr>
        <p:spPr>
          <a:xfrm>
            <a:off x="1644242" y="660400"/>
            <a:ext cx="8456103" cy="984885"/>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Benefits Claims History</a:t>
            </a:r>
          </a:p>
          <a:p>
            <a:pPr algn="ctr"/>
            <a:endParaRPr lang="en-US" dirty="0"/>
          </a:p>
        </p:txBody>
      </p:sp>
      <p:sp>
        <p:nvSpPr>
          <p:cNvPr id="3" name="Star: 4 Points 2">
            <a:extLst>
              <a:ext uri="{FF2B5EF4-FFF2-40B4-BE49-F238E27FC236}">
                <a16:creationId xmlns:a16="http://schemas.microsoft.com/office/drawing/2014/main" id="{802986A3-0C04-4BF5-99ED-C8E5ED88D0FB}"/>
              </a:ext>
            </a:extLst>
          </p:cNvPr>
          <p:cNvSpPr/>
          <p:nvPr/>
        </p:nvSpPr>
        <p:spPr>
          <a:xfrm>
            <a:off x="3934437" y="2399251"/>
            <a:ext cx="100668" cy="1342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73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11966</TotalTime>
  <Words>2380</Words>
  <Application>Microsoft Office PowerPoint</Application>
  <PresentationFormat>Widescreen</PresentationFormat>
  <Paragraphs>627</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Kentucky Department of Veterans Affairs (502) 564-9203 veterans.ky.gov</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Ray (KDVA)</dc:creator>
  <cp:lastModifiedBy>Noel, Lynice (KDVA)</cp:lastModifiedBy>
  <cp:revision>747</cp:revision>
  <cp:lastPrinted>2021-11-22T14:11:10Z</cp:lastPrinted>
  <dcterms:created xsi:type="dcterms:W3CDTF">2017-12-20T20:05:22Z</dcterms:created>
  <dcterms:modified xsi:type="dcterms:W3CDTF">2021-11-22T17:18:51Z</dcterms:modified>
</cp:coreProperties>
</file>