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media/image19.jpg" ContentType="image/jpeg"/>
  <Override PartName="/ppt/media/image22.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6"/>
  </p:notesMasterIdLst>
  <p:sldIdLst>
    <p:sldId id="359" r:id="rId5"/>
    <p:sldId id="257" r:id="rId6"/>
    <p:sldId id="495" r:id="rId7"/>
    <p:sldId id="485" r:id="rId8"/>
    <p:sldId id="417" r:id="rId9"/>
    <p:sldId id="484" r:id="rId10"/>
    <p:sldId id="486" r:id="rId11"/>
    <p:sldId id="491" r:id="rId12"/>
    <p:sldId id="493" r:id="rId13"/>
    <p:sldId id="494" r:id="rId14"/>
    <p:sldId id="445" r:id="rId15"/>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35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96" y="57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ylre Campbell" userId="9f3d6681-2d04-4081-a0dc-ae4c2cf59f31" providerId="ADAL" clId="{0CA02DBD-206A-4A4D-BBEA-D9D38762ED1E}"/>
    <pc:docChg chg="modSld">
      <pc:chgData name="Taylre Campbell" userId="9f3d6681-2d04-4081-a0dc-ae4c2cf59f31" providerId="ADAL" clId="{0CA02DBD-206A-4A4D-BBEA-D9D38762ED1E}" dt="2022-09-21T15:07:32.494" v="15" actId="20577"/>
      <pc:docMkLst>
        <pc:docMk/>
      </pc:docMkLst>
      <pc:sldChg chg="modSp mod">
        <pc:chgData name="Taylre Campbell" userId="9f3d6681-2d04-4081-a0dc-ae4c2cf59f31" providerId="ADAL" clId="{0CA02DBD-206A-4A4D-BBEA-D9D38762ED1E}" dt="2022-09-07T15:56:35.268" v="11" actId="20577"/>
        <pc:sldMkLst>
          <pc:docMk/>
          <pc:sldMk cId="2054946054" sldId="493"/>
        </pc:sldMkLst>
        <pc:spChg chg="mod">
          <ac:chgData name="Taylre Campbell" userId="9f3d6681-2d04-4081-a0dc-ae4c2cf59f31" providerId="ADAL" clId="{0CA02DBD-206A-4A4D-BBEA-D9D38762ED1E}" dt="2022-09-07T15:56:35.268" v="11" actId="20577"/>
          <ac:spMkLst>
            <pc:docMk/>
            <pc:sldMk cId="2054946054" sldId="493"/>
            <ac:spMk id="3" creationId="{0C2B832E-D793-4900-802D-4FAA7F7C9BF9}"/>
          </ac:spMkLst>
        </pc:spChg>
      </pc:sldChg>
      <pc:sldChg chg="modSp mod">
        <pc:chgData name="Taylre Campbell" userId="9f3d6681-2d04-4081-a0dc-ae4c2cf59f31" providerId="ADAL" clId="{0CA02DBD-206A-4A4D-BBEA-D9D38762ED1E}" dt="2022-09-21T15:07:32.494" v="15" actId="20577"/>
        <pc:sldMkLst>
          <pc:docMk/>
          <pc:sldMk cId="879019681" sldId="495"/>
        </pc:sldMkLst>
        <pc:spChg chg="mod">
          <ac:chgData name="Taylre Campbell" userId="9f3d6681-2d04-4081-a0dc-ae4c2cf59f31" providerId="ADAL" clId="{0CA02DBD-206A-4A4D-BBEA-D9D38762ED1E}" dt="2022-09-21T15:07:32.494" v="15" actId="20577"/>
          <ac:spMkLst>
            <pc:docMk/>
            <pc:sldMk cId="879019681" sldId="495"/>
            <ac:spMk id="8" creationId="{101779CC-7A44-DD76-9425-7130ACA4C1F5}"/>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Functional Allocation 2021</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Functional Allocation</c:v>
                </c:pt>
              </c:strCache>
            </c:strRef>
          </c:tx>
          <c:spPr>
            <a:ln cmpd="sng"/>
          </c:spPr>
          <c:dPt>
            <c:idx val="0"/>
            <c:bubble3D val="0"/>
            <c:spPr>
              <a:solidFill>
                <a:schemeClr val="bg1"/>
              </a:solidFill>
              <a:ln w="19050" cmpd="sng">
                <a:solidFill>
                  <a:schemeClr val="bg1">
                    <a:lumMod val="95000"/>
                    <a:alpha val="88000"/>
                  </a:schemeClr>
                </a:solidFill>
              </a:ln>
              <a:effectLst/>
            </c:spPr>
            <c:extLst xmlns:c16r2="http://schemas.microsoft.com/office/drawing/2015/06/chart">
              <c:ext xmlns:c16="http://schemas.microsoft.com/office/drawing/2014/chart" uri="{C3380CC4-5D6E-409C-BE32-E72D297353CC}">
                <c16:uniqueId val="{00000003-3B72-474A-88CE-0DD331F1DFCE}"/>
              </c:ext>
            </c:extLst>
          </c:dPt>
          <c:dPt>
            <c:idx val="1"/>
            <c:bubble3D val="0"/>
            <c:spPr>
              <a:solidFill>
                <a:srgbClr val="C00000"/>
              </a:solidFill>
              <a:ln w="19050" cap="rnd" cmpd="sng">
                <a:solidFill>
                  <a:schemeClr val="lt1">
                    <a:alpha val="71000"/>
                  </a:schemeClr>
                </a:solidFill>
              </a:ln>
              <a:effectLst/>
            </c:spPr>
            <c:extLst xmlns:c16r2="http://schemas.microsoft.com/office/drawing/2015/06/chart">
              <c:ext xmlns:c16="http://schemas.microsoft.com/office/drawing/2014/chart" uri="{C3380CC4-5D6E-409C-BE32-E72D297353CC}">
                <c16:uniqueId val="{00000004-3B72-474A-88CE-0DD331F1DFCE}"/>
              </c:ext>
            </c:extLst>
          </c:dPt>
          <c:dPt>
            <c:idx val="2"/>
            <c:bubble3D val="0"/>
            <c:spPr>
              <a:solidFill>
                <a:schemeClr val="tx2">
                  <a:lumMod val="75000"/>
                </a:schemeClr>
              </a:solidFill>
              <a:ln w="19050" cmpd="sng">
                <a:solidFill>
                  <a:schemeClr val="lt1"/>
                </a:solidFill>
              </a:ln>
              <a:effectLst/>
            </c:spPr>
            <c:extLst xmlns:c16r2="http://schemas.microsoft.com/office/drawing/2015/06/chart">
              <c:ext xmlns:c16="http://schemas.microsoft.com/office/drawing/2014/chart" uri="{C3380CC4-5D6E-409C-BE32-E72D297353CC}">
                <c16:uniqueId val="{00000002-3B72-474A-88CE-0DD331F1DFCE}"/>
              </c:ext>
            </c:extLst>
          </c:dPt>
          <c:dLbls>
            <c:dLbl>
              <c:idx val="0"/>
              <c:tx>
                <c:rich>
                  <a:bodyPr/>
                  <a:lstStyle/>
                  <a:p>
                    <a:fld id="{AAD4FA9D-2DB9-4805-8551-0AAA8C30B77A}" type="VALUE">
                      <a:rPr lang="en-US" smtClean="0"/>
                      <a:pPr/>
                      <a:t>[VALUE]</a:t>
                    </a:fld>
                    <a:r>
                      <a:rPr lang="en-US"/>
                      <a:t>%</a:t>
                    </a:r>
                  </a:p>
                </c:rich>
              </c:tx>
              <c:dLblPos val="outEnd"/>
              <c:showLegendKey val="1"/>
              <c:showVal val="1"/>
              <c:showCatName val="0"/>
              <c:showSerName val="0"/>
              <c:showPercent val="0"/>
              <c:showBubbleSize val="0"/>
              <c:extLst xmlns:c16r2="http://schemas.microsoft.com/office/drawing/2015/06/chart">
                <c:ext xmlns:c16="http://schemas.microsoft.com/office/drawing/2014/chart" uri="{C3380CC4-5D6E-409C-BE32-E72D297353CC}">
                  <c16:uniqueId val="{00000003-3B72-474A-88CE-0DD331F1DFCE}"/>
                </c:ext>
                <c:ext xmlns:c15="http://schemas.microsoft.com/office/drawing/2012/chart" uri="{CE6537A1-D6FC-4f65-9D91-7224C49458BB}">
                  <c15:dlblFieldTable/>
                  <c15:showDataLabelsRange val="0"/>
                </c:ext>
              </c:extLst>
            </c:dLbl>
            <c:dLbl>
              <c:idx val="1"/>
              <c:tx>
                <c:rich>
                  <a:bodyPr/>
                  <a:lstStyle/>
                  <a:p>
                    <a:fld id="{6083767C-0BFF-43C9-85B9-BC29CC8B5115}" type="VALUE">
                      <a:rPr lang="en-US" smtClean="0"/>
                      <a:pPr/>
                      <a:t>[VALUE]</a:t>
                    </a:fld>
                    <a:r>
                      <a:rPr lang="en-US" dirty="0"/>
                      <a:t>%</a:t>
                    </a:r>
                  </a:p>
                </c:rich>
              </c:tx>
              <c:dLblPos val="outEnd"/>
              <c:showLegendKey val="1"/>
              <c:showVal val="1"/>
              <c:showCatName val="0"/>
              <c:showSerName val="0"/>
              <c:showPercent val="0"/>
              <c:showBubbleSize val="0"/>
              <c:extLst xmlns:c16r2="http://schemas.microsoft.com/office/drawing/2015/06/chart">
                <c:ext xmlns:c16="http://schemas.microsoft.com/office/drawing/2014/chart" uri="{C3380CC4-5D6E-409C-BE32-E72D297353CC}">
                  <c16:uniqueId val="{00000004-3B72-474A-88CE-0DD331F1DFCE}"/>
                </c:ext>
                <c:ext xmlns:c15="http://schemas.microsoft.com/office/drawing/2012/chart" uri="{CE6537A1-D6FC-4f65-9D91-7224C49458BB}">
                  <c15:dlblFieldTable/>
                  <c15:showDataLabelsRange val="0"/>
                </c:ext>
              </c:extLst>
            </c:dLbl>
            <c:dLbl>
              <c:idx val="2"/>
              <c:layout>
                <c:manualLayout>
                  <c:x val="-3.8355492448689812E-2"/>
                  <c:y val="-3.3920784601525249E-2"/>
                </c:manualLayout>
              </c:layout>
              <c:tx>
                <c:rich>
                  <a:bodyPr/>
                  <a:lstStyle/>
                  <a:p>
                    <a:fld id="{ACFEF9DB-D53F-4712-AEA6-BA46F69F45E5}" type="VALUE">
                      <a:rPr lang="en-US" smtClean="0"/>
                      <a:pPr/>
                      <a:t>[VALUE]</a:t>
                    </a:fld>
                    <a:r>
                      <a:rPr lang="en-US" dirty="0"/>
                      <a:t>%</a:t>
                    </a:r>
                  </a:p>
                </c:rich>
              </c:tx>
              <c:dLblPos val="bestFit"/>
              <c:showLegendKey val="1"/>
              <c:showVal val="1"/>
              <c:showCatName val="0"/>
              <c:showSerName val="0"/>
              <c:showPercent val="0"/>
              <c:showBubbleSize val="0"/>
              <c:extLst xmlns:c16r2="http://schemas.microsoft.com/office/drawing/2015/06/chart">
                <c:ext xmlns:c16="http://schemas.microsoft.com/office/drawing/2014/chart" uri="{C3380CC4-5D6E-409C-BE32-E72D297353CC}">
                  <c16:uniqueId val="{00000002-3B72-474A-88CE-0DD331F1DFCE}"/>
                </c:ext>
                <c:ext xmlns:c15="http://schemas.microsoft.com/office/drawing/2012/chart" uri="{CE6537A1-D6FC-4f65-9D91-7224C49458BB}">
                  <c15:dlblFieldTable/>
                  <c15:showDataLabelsRange val="0"/>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1"/>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Sheet1!$A$2:$A$4</c:f>
              <c:strCache>
                <c:ptCount val="3"/>
                <c:pt idx="0">
                  <c:v>Administrative</c:v>
                </c:pt>
                <c:pt idx="1">
                  <c:v>Fundraising</c:v>
                </c:pt>
                <c:pt idx="2">
                  <c:v>Programs &amp; Services</c:v>
                </c:pt>
              </c:strCache>
            </c:strRef>
          </c:cat>
          <c:val>
            <c:numRef>
              <c:f>Sheet1!$B$2:$B$4</c:f>
              <c:numCache>
                <c:formatCode>General</c:formatCode>
                <c:ptCount val="3"/>
                <c:pt idx="0">
                  <c:v>5.14</c:v>
                </c:pt>
                <c:pt idx="1">
                  <c:v>9.44</c:v>
                </c:pt>
                <c:pt idx="2">
                  <c:v>85.42</c:v>
                </c:pt>
              </c:numCache>
            </c:numRef>
          </c:val>
          <c:extLst xmlns:c16r2="http://schemas.microsoft.com/office/drawing/2015/06/chart">
            <c:ext xmlns:c16="http://schemas.microsoft.com/office/drawing/2014/chart" uri="{C3380CC4-5D6E-409C-BE32-E72D297353CC}">
              <c16:uniqueId val="{00000000-3B72-474A-88CE-0DD331F1DFCE}"/>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1139554030664792"/>
          <c:y val="0.91332155062555054"/>
          <c:w val="0.87409233681855347"/>
          <c:h val="6.307274435798269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0E830B7E-F1CE-4C0F-81BF-6A1B80FBCCA8}" type="datetimeFigureOut">
              <a:rPr lang="en-US" smtClean="0"/>
              <a:t>9/21/2022</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D276FF0C-0489-43C7-95C1-284F6A8AC0DA}" type="slidenum">
              <a:rPr lang="en-US" smtClean="0"/>
              <a:t>‹#›</a:t>
            </a:fld>
            <a:endParaRPr lang="en-US"/>
          </a:p>
        </p:txBody>
      </p:sp>
    </p:spTree>
    <p:extLst>
      <p:ext uri="{BB962C8B-B14F-4D97-AF65-F5344CB8AC3E}">
        <p14:creationId xmlns:p14="http://schemas.microsoft.com/office/powerpoint/2010/main" val="1079501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366125" y="0"/>
            <a:ext cx="11825874" cy="6857999"/>
          </a:xfrm>
          <a:prstGeom prst="rect">
            <a:avLst/>
          </a:prstGeom>
        </p:spPr>
      </p:pic>
      <p:pic>
        <p:nvPicPr>
          <p:cNvPr id="17" name="bg object 17"/>
          <p:cNvPicPr/>
          <p:nvPr/>
        </p:nvPicPr>
        <p:blipFill>
          <a:blip r:embed="rId3" cstate="print"/>
          <a:stretch>
            <a:fillRect/>
          </a:stretch>
        </p:blipFill>
        <p:spPr>
          <a:xfrm>
            <a:off x="1549932" y="6283957"/>
            <a:ext cx="2562880" cy="574042"/>
          </a:xfrm>
          <a:prstGeom prst="rect">
            <a:avLst/>
          </a:prstGeom>
        </p:spPr>
      </p:pic>
      <p:sp>
        <p:nvSpPr>
          <p:cNvPr id="18" name="bg object 18"/>
          <p:cNvSpPr/>
          <p:nvPr/>
        </p:nvSpPr>
        <p:spPr>
          <a:xfrm>
            <a:off x="0" y="1557264"/>
            <a:ext cx="9525" cy="5300980"/>
          </a:xfrm>
          <a:custGeom>
            <a:avLst/>
            <a:gdLst/>
            <a:ahLst/>
            <a:cxnLst/>
            <a:rect l="l" t="t" r="r" b="b"/>
            <a:pathLst>
              <a:path w="9525" h="5300980">
                <a:moveTo>
                  <a:pt x="0" y="5300734"/>
                </a:moveTo>
                <a:lnTo>
                  <a:pt x="0" y="0"/>
                </a:lnTo>
                <a:lnTo>
                  <a:pt x="9153" y="0"/>
                </a:lnTo>
                <a:lnTo>
                  <a:pt x="9153" y="5300734"/>
                </a:lnTo>
                <a:lnTo>
                  <a:pt x="0" y="5300734"/>
                </a:lnTo>
                <a:close/>
              </a:path>
            </a:pathLst>
          </a:custGeom>
          <a:solidFill>
            <a:srgbClr val="000000"/>
          </a:solidFill>
        </p:spPr>
        <p:txBody>
          <a:bodyPr wrap="square" lIns="0" tIns="0" rIns="0" bIns="0" rtlCol="0"/>
          <a:lstStyle/>
          <a:p>
            <a:endParaRPr/>
          </a:p>
        </p:txBody>
      </p:sp>
      <p:sp>
        <p:nvSpPr>
          <p:cNvPr id="19" name="bg object 19"/>
          <p:cNvSpPr/>
          <p:nvPr/>
        </p:nvSpPr>
        <p:spPr>
          <a:xfrm>
            <a:off x="0" y="3074"/>
            <a:ext cx="4820920" cy="0"/>
          </a:xfrm>
          <a:custGeom>
            <a:avLst/>
            <a:gdLst/>
            <a:ahLst/>
            <a:cxnLst/>
            <a:rect l="l" t="t" r="r" b="b"/>
            <a:pathLst>
              <a:path w="4820920">
                <a:moveTo>
                  <a:pt x="0" y="0"/>
                </a:moveTo>
                <a:lnTo>
                  <a:pt x="4820656" y="0"/>
                </a:lnTo>
              </a:path>
            </a:pathLst>
          </a:custGeom>
          <a:ln w="9160">
            <a:solidFill>
              <a:srgbClr val="000000"/>
            </a:solidFill>
          </a:ln>
        </p:spPr>
        <p:txBody>
          <a:bodyPr wrap="square" lIns="0" tIns="0" rIns="0" bIns="0" rtlCol="0"/>
          <a:lstStyle/>
          <a:p>
            <a:endParaRPr/>
          </a:p>
        </p:txBody>
      </p:sp>
      <p:sp>
        <p:nvSpPr>
          <p:cNvPr id="20" name="bg object 20"/>
          <p:cNvSpPr/>
          <p:nvPr/>
        </p:nvSpPr>
        <p:spPr>
          <a:xfrm>
            <a:off x="5796991" y="6851894"/>
            <a:ext cx="888365" cy="0"/>
          </a:xfrm>
          <a:custGeom>
            <a:avLst/>
            <a:gdLst/>
            <a:ahLst/>
            <a:cxnLst/>
            <a:rect l="l" t="t" r="r" b="b"/>
            <a:pathLst>
              <a:path w="888365">
                <a:moveTo>
                  <a:pt x="0" y="0"/>
                </a:moveTo>
                <a:lnTo>
                  <a:pt x="887855" y="0"/>
                </a:lnTo>
              </a:path>
            </a:pathLst>
          </a:custGeom>
          <a:ln w="12213">
            <a:solidFill>
              <a:srgbClr val="000000"/>
            </a:solidFill>
          </a:ln>
        </p:spPr>
        <p:txBody>
          <a:bodyPr wrap="square" lIns="0" tIns="0" rIns="0" bIns="0" rtlCol="0"/>
          <a:lstStyle/>
          <a:p>
            <a:endParaRPr/>
          </a:p>
        </p:txBody>
      </p:sp>
      <p:sp>
        <p:nvSpPr>
          <p:cNvPr id="2" name="Holder 2"/>
          <p:cNvSpPr>
            <a:spLocks noGrp="1"/>
          </p:cNvSpPr>
          <p:nvPr>
            <p:ph type="ctrTitle"/>
          </p:nvPr>
        </p:nvSpPr>
        <p:spPr>
          <a:xfrm>
            <a:off x="1154763" y="1482733"/>
            <a:ext cx="9882473" cy="323214"/>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9/21/2022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8000"/>
          </a:xfrm>
          <a:prstGeom prst="rect">
            <a:avLst/>
          </a:prstGeom>
        </p:spPr>
      </p:pic>
      <p:sp>
        <p:nvSpPr>
          <p:cNvPr id="2" name="Holder 2"/>
          <p:cNvSpPr>
            <a:spLocks noGrp="1"/>
          </p:cNvSpPr>
          <p:nvPr>
            <p:ph type="title"/>
          </p:nvPr>
        </p:nvSpPr>
        <p:spPr/>
        <p:txBody>
          <a:bodyPr lIns="0" tIns="0" rIns="0" bIns="0"/>
          <a:lstStyle>
            <a:lvl1pPr>
              <a:defRPr sz="2800" b="1"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6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9/21/2022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9/21/2022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9/21/2022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9/21/2022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USA Cares - Title 2">
    <p:bg>
      <p:bgPr>
        <a:gradFill>
          <a:gsLst>
            <a:gs pos="0">
              <a:schemeClr val="bg1"/>
            </a:gs>
            <a:gs pos="100000">
              <a:schemeClr val="accent5"/>
            </a:gs>
          </a:gsLst>
          <a:path path="rect">
            <a:fillToRect r="100000" b="100000"/>
          </a:path>
        </a:gradFill>
        <a:effectLst/>
      </p:bgPr>
    </p:bg>
    <p:spTree>
      <p:nvGrpSpPr>
        <p:cNvPr id="1" name=""/>
        <p:cNvGrpSpPr/>
        <p:nvPr/>
      </p:nvGrpSpPr>
      <p:grpSpPr>
        <a:xfrm>
          <a:off x="0" y="0"/>
          <a:ext cx="0" cy="0"/>
          <a:chOff x="0" y="0"/>
          <a:chExt cx="0" cy="0"/>
        </a:xfrm>
      </p:grpSpPr>
      <p:pic>
        <p:nvPicPr>
          <p:cNvPr id="6" name="Picture 5" descr="A picture containing person, woman, holding, food&#10;&#10;Description automatically generated">
            <a:extLst>
              <a:ext uri="{FF2B5EF4-FFF2-40B4-BE49-F238E27FC236}">
                <a16:creationId xmlns:a16="http://schemas.microsoft.com/office/drawing/2014/main" xmlns="" id="{63334C0A-B1DC-7B47-860F-FA09F7B6F149}"/>
              </a:ext>
            </a:extLst>
          </p:cNvPr>
          <p:cNvPicPr>
            <a:picLocks noChangeAspect="1"/>
          </p:cNvPicPr>
          <p:nvPr userDrawn="1"/>
        </p:nvPicPr>
        <p:blipFill rotWithShape="1">
          <a:blip r:embed="rId2"/>
          <a:srcRect t="22514" b="20967"/>
          <a:stretch/>
        </p:blipFill>
        <p:spPr>
          <a:xfrm>
            <a:off x="-1" y="2278506"/>
            <a:ext cx="12191999" cy="4579495"/>
          </a:xfrm>
          <a:prstGeom prst="rect">
            <a:avLst/>
          </a:prstGeom>
        </p:spPr>
      </p:pic>
      <p:pic>
        <p:nvPicPr>
          <p:cNvPr id="7" name="Picture 6">
            <a:extLst>
              <a:ext uri="{FF2B5EF4-FFF2-40B4-BE49-F238E27FC236}">
                <a16:creationId xmlns:a16="http://schemas.microsoft.com/office/drawing/2014/main" xmlns="" id="{9C6D022B-2237-1B4C-AFCA-B946CF9B2E8C}"/>
              </a:ext>
            </a:extLst>
          </p:cNvPr>
          <p:cNvPicPr>
            <a:picLocks noChangeAspect="1"/>
          </p:cNvPicPr>
          <p:nvPr userDrawn="1"/>
        </p:nvPicPr>
        <p:blipFill>
          <a:blip r:embed="rId3"/>
          <a:srcRect/>
          <a:stretch/>
        </p:blipFill>
        <p:spPr>
          <a:xfrm>
            <a:off x="9893509" y="4559510"/>
            <a:ext cx="2298489" cy="2298489"/>
          </a:xfrm>
          <a:prstGeom prst="rect">
            <a:avLst/>
          </a:prstGeom>
        </p:spPr>
      </p:pic>
      <p:sp>
        <p:nvSpPr>
          <p:cNvPr id="2" name="Title 1"/>
          <p:cNvSpPr>
            <a:spLocks noGrp="1"/>
          </p:cNvSpPr>
          <p:nvPr>
            <p:ph type="ctrTitle" hasCustomPrompt="1"/>
          </p:nvPr>
        </p:nvSpPr>
        <p:spPr>
          <a:xfrm>
            <a:off x="1089286" y="462797"/>
            <a:ext cx="10013429" cy="1495919"/>
          </a:xfrm>
        </p:spPr>
        <p:txBody>
          <a:bodyPr anchor="t" anchorCtr="0"/>
          <a:lstStyle>
            <a:lvl1pPr algn="l">
              <a:spcAft>
                <a:spcPts val="800"/>
              </a:spcAft>
              <a:defRPr sz="3200">
                <a:solidFill>
                  <a:schemeClr val="tx2"/>
                </a:solidFill>
              </a:defRPr>
            </a:lvl1pPr>
          </a:lstStyle>
          <a:p>
            <a:r>
              <a:rPr lang="en-US" dirty="0"/>
              <a:t>Title for Cover here</a:t>
            </a:r>
          </a:p>
        </p:txBody>
      </p:sp>
    </p:spTree>
    <p:extLst>
      <p:ext uri="{BB962C8B-B14F-4D97-AF65-F5344CB8AC3E}">
        <p14:creationId xmlns:p14="http://schemas.microsoft.com/office/powerpoint/2010/main" val="4005119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7BD0FC-0157-9940-A18F-5E0D04F205BB}"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C8A33D-3B94-C443-845D-068CA90B39CB}" type="slidenum">
              <a:rPr lang="en-US" smtClean="0"/>
              <a:t>‹#›</a:t>
            </a:fld>
            <a:endParaRPr lang="en-US"/>
          </a:p>
        </p:txBody>
      </p:sp>
    </p:spTree>
    <p:extLst>
      <p:ext uri="{BB962C8B-B14F-4D97-AF65-F5344CB8AC3E}">
        <p14:creationId xmlns:p14="http://schemas.microsoft.com/office/powerpoint/2010/main" val="1320377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57BD0FC-0157-9940-A18F-5E0D04F205BB}"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C8A33D-3B94-C443-845D-068CA90B39CB}" type="slidenum">
              <a:rPr lang="en-US" smtClean="0"/>
              <a:t>‹#›</a:t>
            </a:fld>
            <a:endParaRPr lang="en-US"/>
          </a:p>
        </p:txBody>
      </p:sp>
    </p:spTree>
    <p:extLst>
      <p:ext uri="{BB962C8B-B14F-4D97-AF65-F5344CB8AC3E}">
        <p14:creationId xmlns:p14="http://schemas.microsoft.com/office/powerpoint/2010/main" val="422153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566921" y="1268933"/>
            <a:ext cx="4733290" cy="879475"/>
          </a:xfrm>
          <a:prstGeom prst="rect">
            <a:avLst/>
          </a:prstGeom>
        </p:spPr>
        <p:txBody>
          <a:bodyPr wrap="square" lIns="0" tIns="0" rIns="0" bIns="0">
            <a:spAutoFit/>
          </a:bodyPr>
          <a:lstStyle>
            <a:lvl1pPr>
              <a:defRPr sz="2800" b="1" i="0">
                <a:solidFill>
                  <a:schemeClr val="tx1"/>
                </a:solidFill>
                <a:latin typeface="Calibri"/>
                <a:cs typeface="Calibri"/>
              </a:defRPr>
            </a:lvl1pPr>
          </a:lstStyle>
          <a:p>
            <a:endParaRPr/>
          </a:p>
        </p:txBody>
      </p:sp>
      <p:sp>
        <p:nvSpPr>
          <p:cNvPr id="3" name="Holder 3"/>
          <p:cNvSpPr>
            <a:spLocks noGrp="1"/>
          </p:cNvSpPr>
          <p:nvPr>
            <p:ph type="body" idx="1"/>
          </p:nvPr>
        </p:nvSpPr>
        <p:spPr>
          <a:xfrm>
            <a:off x="1198245" y="2346452"/>
            <a:ext cx="9795509" cy="1580514"/>
          </a:xfrm>
          <a:prstGeom prst="rect">
            <a:avLst/>
          </a:prstGeom>
        </p:spPr>
        <p:txBody>
          <a:bodyPr wrap="square" lIns="0" tIns="0" rIns="0" bIns="0">
            <a:spAutoFit/>
          </a:bodyPr>
          <a:lstStyle>
            <a:lvl1pPr>
              <a:defRPr sz="16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9/21/2022</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5.xml"/><Relationship Id="rId4" Type="http://schemas.openxmlformats.org/officeDocument/2006/relationships/hyperlink" Target="https://watson.brown.edu/costsofwar/files/cow/imce/papers/2021/Suitt_Suicides_Costs%20of%20War_June%2021%202021.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8.xml"/><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0" y="1631578"/>
            <a:ext cx="6508377" cy="5136775"/>
          </a:xfrm>
          <a:prstGeom prst="rect">
            <a:avLst/>
          </a:prstGeom>
          <a:solidFill>
            <a:srgbClr val="1D3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0" y="1631578"/>
            <a:ext cx="6508376" cy="553998"/>
          </a:xfrm>
          <a:prstGeom prst="rect">
            <a:avLst/>
          </a:prstGeom>
          <a:noFill/>
        </p:spPr>
        <p:txBody>
          <a:bodyPr wrap="square" rtlCol="0">
            <a:spAutoFit/>
          </a:bodyPr>
          <a:lstStyle/>
          <a:p>
            <a:pPr algn="ctr"/>
            <a:r>
              <a:rPr lang="en-US" sz="3000" b="1" dirty="0">
                <a:solidFill>
                  <a:schemeClr val="bg1"/>
                </a:solidFill>
                <a:latin typeface="Glacial Indifference" pitchFamily="50" charset="0"/>
              </a:rPr>
              <a:t>OUR MISSION:</a:t>
            </a:r>
          </a:p>
        </p:txBody>
      </p:sp>
      <p:sp>
        <p:nvSpPr>
          <p:cNvPr id="5" name="TextBox 4"/>
          <p:cNvSpPr txBox="1"/>
          <p:nvPr/>
        </p:nvSpPr>
        <p:spPr>
          <a:xfrm>
            <a:off x="1" y="2312894"/>
            <a:ext cx="6508376" cy="1508105"/>
          </a:xfrm>
          <a:prstGeom prst="rect">
            <a:avLst/>
          </a:prstGeom>
          <a:noFill/>
        </p:spPr>
        <p:txBody>
          <a:bodyPr wrap="square" rtlCol="0">
            <a:spAutoFit/>
          </a:bodyPr>
          <a:lstStyle/>
          <a:p>
            <a:pPr algn="ctr"/>
            <a:r>
              <a:rPr lang="en-US" sz="2300" dirty="0">
                <a:solidFill>
                  <a:schemeClr val="bg1"/>
                </a:solidFill>
                <a:latin typeface="Glacial Indifference" pitchFamily="50" charset="0"/>
              </a:rPr>
              <a:t>To provide post-9/11 military veterans, service members, and their families with financial assistance and post service skills training to create a foundation for long-term stability.</a:t>
            </a:r>
          </a:p>
        </p:txBody>
      </p:sp>
      <p:sp>
        <p:nvSpPr>
          <p:cNvPr id="10" name="TextBox 9"/>
          <p:cNvSpPr txBox="1"/>
          <p:nvPr/>
        </p:nvSpPr>
        <p:spPr>
          <a:xfrm>
            <a:off x="-1" y="4421413"/>
            <a:ext cx="6508376" cy="553998"/>
          </a:xfrm>
          <a:prstGeom prst="rect">
            <a:avLst/>
          </a:prstGeom>
          <a:noFill/>
        </p:spPr>
        <p:txBody>
          <a:bodyPr wrap="square" rtlCol="0">
            <a:spAutoFit/>
          </a:bodyPr>
          <a:lstStyle/>
          <a:p>
            <a:pPr algn="ctr"/>
            <a:r>
              <a:rPr lang="en-US" sz="3000" b="1" dirty="0">
                <a:solidFill>
                  <a:schemeClr val="bg1"/>
                </a:solidFill>
                <a:latin typeface="Glacial Indifference" pitchFamily="50" charset="0"/>
              </a:rPr>
              <a:t>WHY WE DO </a:t>
            </a:r>
            <a:r>
              <a:rPr lang="en-US" sz="3000" b="1">
                <a:solidFill>
                  <a:schemeClr val="bg1"/>
                </a:solidFill>
                <a:latin typeface="Glacial Indifference" pitchFamily="50" charset="0"/>
              </a:rPr>
              <a:t>THIS:</a:t>
            </a:r>
            <a:endParaRPr lang="en-US" sz="3000" b="1" dirty="0">
              <a:solidFill>
                <a:schemeClr val="bg1"/>
              </a:solidFill>
              <a:latin typeface="Glacial Indifference" pitchFamily="50" charset="0"/>
            </a:endParaRPr>
          </a:p>
        </p:txBody>
      </p:sp>
      <p:sp>
        <p:nvSpPr>
          <p:cNvPr id="11" name="TextBox 10"/>
          <p:cNvSpPr txBox="1"/>
          <p:nvPr/>
        </p:nvSpPr>
        <p:spPr>
          <a:xfrm>
            <a:off x="0" y="5102729"/>
            <a:ext cx="6508376" cy="1508105"/>
          </a:xfrm>
          <a:prstGeom prst="rect">
            <a:avLst/>
          </a:prstGeom>
          <a:noFill/>
        </p:spPr>
        <p:txBody>
          <a:bodyPr wrap="square" rtlCol="0">
            <a:spAutoFit/>
          </a:bodyPr>
          <a:lstStyle/>
          <a:p>
            <a:pPr algn="ctr"/>
            <a:r>
              <a:rPr lang="en-US" sz="2300" dirty="0">
                <a:solidFill>
                  <a:schemeClr val="bg1"/>
                </a:solidFill>
                <a:latin typeface="Glacial Indifference" pitchFamily="50" charset="0"/>
              </a:rPr>
              <a:t>Our services improve the quality of life </a:t>
            </a:r>
          </a:p>
          <a:p>
            <a:pPr algn="ctr"/>
            <a:r>
              <a:rPr lang="en-US" sz="2300" dirty="0">
                <a:solidFill>
                  <a:schemeClr val="bg1"/>
                </a:solidFill>
                <a:latin typeface="Glacial Indifference" pitchFamily="50" charset="0"/>
              </a:rPr>
              <a:t>for veterans and their families and </a:t>
            </a:r>
          </a:p>
          <a:p>
            <a:pPr algn="ctr"/>
            <a:r>
              <a:rPr lang="en-US" sz="2300" dirty="0">
                <a:solidFill>
                  <a:schemeClr val="bg1"/>
                </a:solidFill>
                <a:latin typeface="Glacial Indifference" pitchFamily="50" charset="0"/>
              </a:rPr>
              <a:t>reduce potential factors that can </a:t>
            </a:r>
          </a:p>
          <a:p>
            <a:pPr algn="ctr"/>
            <a:r>
              <a:rPr lang="en-US" sz="2300" dirty="0">
                <a:solidFill>
                  <a:schemeClr val="bg1"/>
                </a:solidFill>
                <a:latin typeface="Glacial Indifference" pitchFamily="50" charset="0"/>
              </a:rPr>
              <a:t>contribute to veteran suicide.</a:t>
            </a:r>
            <a:r>
              <a:rPr lang="en-US" dirty="0">
                <a:solidFill>
                  <a:schemeClr val="bg1"/>
                </a:solidFill>
                <a:latin typeface="Glacial Indifference" pitchFamily="50" charset="0"/>
              </a:rPr>
              <a:t> </a:t>
            </a:r>
            <a:endParaRPr lang="en-US" sz="2300" dirty="0">
              <a:solidFill>
                <a:schemeClr val="bg1"/>
              </a:solidFill>
              <a:latin typeface="Glacial Indifference" pitchFamily="50" charset="0"/>
            </a:endParaRPr>
          </a:p>
        </p:txBody>
      </p:sp>
    </p:spTree>
    <p:extLst>
      <p:ext uri="{BB962C8B-B14F-4D97-AF65-F5344CB8AC3E}">
        <p14:creationId xmlns:p14="http://schemas.microsoft.com/office/powerpoint/2010/main" val="4123147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BAC379-BC82-E612-1ADE-8DEBEBA1556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xmlns="" id="{F67358AD-0981-6294-B1D7-415B5A736535}"/>
              </a:ext>
            </a:extLst>
          </p:cNvPr>
          <p:cNvSpPr>
            <a:spLocks noGrp="1"/>
          </p:cNvSpPr>
          <p:nvPr>
            <p:ph type="subTitle" idx="1"/>
          </p:nvPr>
        </p:nvSpPr>
        <p:spPr/>
        <p:txBody>
          <a:bodyPr/>
          <a:lstStyle/>
          <a:p>
            <a:endParaRPr lang="en-US"/>
          </a:p>
        </p:txBody>
      </p:sp>
      <p:pic>
        <p:nvPicPr>
          <p:cNvPr id="5" name="Picture 4" descr="A person standing in a flooded area&#10;&#10;Description automatically generated with low confidence">
            <a:extLst>
              <a:ext uri="{FF2B5EF4-FFF2-40B4-BE49-F238E27FC236}">
                <a16:creationId xmlns:a16="http://schemas.microsoft.com/office/drawing/2014/main" xmlns="" id="{BD879DD3-EC8A-90FB-D907-75A9E3E0EB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
            <a:ext cx="12192000" cy="7010400"/>
          </a:xfrm>
          <a:prstGeom prst="rect">
            <a:avLst/>
          </a:prstGeom>
        </p:spPr>
      </p:pic>
    </p:spTree>
    <p:extLst>
      <p:ext uri="{BB962C8B-B14F-4D97-AF65-F5344CB8AC3E}">
        <p14:creationId xmlns:p14="http://schemas.microsoft.com/office/powerpoint/2010/main" val="945813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D18390-2709-8C42-A54B-D1280A8941CD}"/>
              </a:ext>
            </a:extLst>
          </p:cNvPr>
          <p:cNvSpPr>
            <a:spLocks noGrp="1"/>
          </p:cNvSpPr>
          <p:nvPr>
            <p:ph type="ctrTitle"/>
          </p:nvPr>
        </p:nvSpPr>
        <p:spPr/>
        <p:txBody>
          <a:bodyPr>
            <a:normAutofit/>
          </a:bodyPr>
          <a:lstStyle/>
          <a:p>
            <a:r>
              <a:rPr lang="en-US" sz="4400" b="1" dirty="0"/>
              <a:t>IMPACTING LIVES - 2021</a:t>
            </a:r>
          </a:p>
        </p:txBody>
      </p:sp>
      <p:sp>
        <p:nvSpPr>
          <p:cNvPr id="3" name="Rectangle 2">
            <a:extLst>
              <a:ext uri="{FF2B5EF4-FFF2-40B4-BE49-F238E27FC236}">
                <a16:creationId xmlns:a16="http://schemas.microsoft.com/office/drawing/2014/main" xmlns="" id="{17A93C34-AAA6-48C5-8444-58B2957466F6}"/>
              </a:ext>
            </a:extLst>
          </p:cNvPr>
          <p:cNvSpPr/>
          <p:nvPr/>
        </p:nvSpPr>
        <p:spPr>
          <a:xfrm>
            <a:off x="7508551" y="6429287"/>
            <a:ext cx="6096000" cy="415498"/>
          </a:xfrm>
          <a:prstGeom prst="rect">
            <a:avLst/>
          </a:prstGeom>
        </p:spPr>
        <p:txBody>
          <a:bodyPr>
            <a:spAutoFit/>
          </a:bodyPr>
          <a:lstStyle/>
          <a:p>
            <a:pPr algn="ctr"/>
            <a:r>
              <a:rPr lang="en-US" sz="1050" dirty="0">
                <a:solidFill>
                  <a:schemeClr val="bg1"/>
                </a:solidFill>
                <a:ea typeface="Times New Roman" panose="02020603050405020304" pitchFamily="18" charset="0"/>
                <a:cs typeface="Calibri" panose="020F0502020204030204" pitchFamily="34" charset="0"/>
              </a:rPr>
              <a:t>11760 Commonwealth Drive, Louisville, KY 40299</a:t>
            </a:r>
            <a:endParaRPr lang="en-US" sz="1050" dirty="0">
              <a:solidFill>
                <a:schemeClr val="bg1"/>
              </a:solidFill>
              <a:ea typeface="Calibri" panose="020F0502020204030204" pitchFamily="34" charset="0"/>
              <a:cs typeface="Times New Roman" panose="02020603050405020304" pitchFamily="18" charset="0"/>
            </a:endParaRPr>
          </a:p>
          <a:p>
            <a:pPr algn="ctr"/>
            <a:r>
              <a:rPr lang="en-US" sz="1050" dirty="0">
                <a:solidFill>
                  <a:schemeClr val="bg1"/>
                </a:solidFill>
                <a:ea typeface="Times New Roman" panose="02020603050405020304" pitchFamily="18" charset="0"/>
                <a:cs typeface="Calibri" panose="020F0502020204030204" pitchFamily="34" charset="0"/>
              </a:rPr>
              <a:t>Office: (800) 773-0387               </a:t>
            </a:r>
            <a:r>
              <a:rPr lang="en-US" sz="1050" i="1" dirty="0">
                <a:solidFill>
                  <a:schemeClr val="bg1"/>
                </a:solidFill>
                <a:ea typeface="Times New Roman" panose="02020603050405020304" pitchFamily="18" charset="0"/>
                <a:cs typeface="Times New Roman" panose="02020603050405020304" pitchFamily="18" charset="0"/>
              </a:rPr>
              <a:t>www.usacares.org</a:t>
            </a:r>
            <a:endParaRPr lang="en-US" sz="1050" dirty="0">
              <a:solidFill>
                <a:schemeClr val="bg1"/>
              </a:solidFill>
            </a:endParaRPr>
          </a:p>
        </p:txBody>
      </p:sp>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1801906"/>
            <a:ext cx="4760259" cy="2862322"/>
          </a:xfrm>
          <a:prstGeom prst="rect">
            <a:avLst/>
          </a:prstGeom>
          <a:noFill/>
        </p:spPr>
        <p:txBody>
          <a:bodyPr wrap="square" rtlCol="0">
            <a:spAutoFit/>
          </a:bodyPr>
          <a:lstStyle/>
          <a:p>
            <a:pPr algn="ctr"/>
            <a:r>
              <a:rPr lang="en-US" sz="6000" b="1" dirty="0">
                <a:solidFill>
                  <a:srgbClr val="005588"/>
                </a:solidFill>
                <a:latin typeface="Glacial Indifference" pitchFamily="50" charset="0"/>
              </a:rPr>
              <a:t>IMPACTING </a:t>
            </a:r>
          </a:p>
          <a:p>
            <a:pPr algn="ctr"/>
            <a:r>
              <a:rPr lang="en-US" sz="6000" b="1" dirty="0">
                <a:solidFill>
                  <a:srgbClr val="005588"/>
                </a:solidFill>
                <a:latin typeface="Glacial Indifference" pitchFamily="50" charset="0"/>
              </a:rPr>
              <a:t>LIVES </a:t>
            </a:r>
          </a:p>
          <a:p>
            <a:pPr algn="ctr"/>
            <a:r>
              <a:rPr lang="en-US" sz="6000" b="1" dirty="0">
                <a:solidFill>
                  <a:srgbClr val="005588"/>
                </a:solidFill>
                <a:latin typeface="Glacial Indifference" pitchFamily="50" charset="0"/>
              </a:rPr>
              <a:t>2022</a:t>
            </a:r>
          </a:p>
        </p:txBody>
      </p:sp>
    </p:spTree>
    <p:extLst>
      <p:ext uri="{BB962C8B-B14F-4D97-AF65-F5344CB8AC3E}">
        <p14:creationId xmlns:p14="http://schemas.microsoft.com/office/powerpoint/2010/main" val="2940950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3796029" cy="6842759"/>
            <a:chOff x="0" y="0"/>
            <a:chExt cx="3796029" cy="6842759"/>
          </a:xfrm>
        </p:grpSpPr>
        <p:pic>
          <p:nvPicPr>
            <p:cNvPr id="3" name="object 3"/>
            <p:cNvPicPr/>
            <p:nvPr/>
          </p:nvPicPr>
          <p:blipFill>
            <a:blip r:embed="rId2" cstate="print"/>
            <a:stretch>
              <a:fillRect/>
            </a:stretch>
          </p:blipFill>
          <p:spPr>
            <a:xfrm>
              <a:off x="0" y="0"/>
              <a:ext cx="3795504" cy="6833572"/>
            </a:xfrm>
            <a:prstGeom prst="rect">
              <a:avLst/>
            </a:prstGeom>
          </p:spPr>
        </p:pic>
        <p:sp>
          <p:nvSpPr>
            <p:cNvPr id="4" name="object 4"/>
            <p:cNvSpPr/>
            <p:nvPr/>
          </p:nvSpPr>
          <p:spPr>
            <a:xfrm>
              <a:off x="134246" y="6827466"/>
              <a:ext cx="890905" cy="0"/>
            </a:xfrm>
            <a:custGeom>
              <a:avLst/>
              <a:gdLst/>
              <a:ahLst/>
              <a:cxnLst/>
              <a:rect l="l" t="t" r="r" b="b"/>
              <a:pathLst>
                <a:path w="890905">
                  <a:moveTo>
                    <a:pt x="0" y="0"/>
                  </a:moveTo>
                  <a:lnTo>
                    <a:pt x="890906" y="0"/>
                  </a:lnTo>
                </a:path>
              </a:pathLst>
            </a:custGeom>
            <a:ln w="18320">
              <a:solidFill>
                <a:srgbClr val="000000"/>
              </a:solidFill>
            </a:ln>
          </p:spPr>
          <p:txBody>
            <a:bodyPr wrap="square" lIns="0" tIns="0" rIns="0" bIns="0" rtlCol="0"/>
            <a:lstStyle/>
            <a:p>
              <a:endParaRPr/>
            </a:p>
          </p:txBody>
        </p:sp>
        <p:sp>
          <p:nvSpPr>
            <p:cNvPr id="5" name="object 5"/>
            <p:cNvSpPr/>
            <p:nvPr/>
          </p:nvSpPr>
          <p:spPr>
            <a:xfrm>
              <a:off x="1964875" y="6836626"/>
              <a:ext cx="1830705" cy="0"/>
            </a:xfrm>
            <a:custGeom>
              <a:avLst/>
              <a:gdLst/>
              <a:ahLst/>
              <a:cxnLst/>
              <a:rect l="l" t="t" r="r" b="b"/>
              <a:pathLst>
                <a:path w="1830704">
                  <a:moveTo>
                    <a:pt x="0" y="0"/>
                  </a:moveTo>
                  <a:lnTo>
                    <a:pt x="1830628" y="0"/>
                  </a:lnTo>
                </a:path>
              </a:pathLst>
            </a:custGeom>
            <a:ln w="12213">
              <a:solidFill>
                <a:srgbClr val="000000"/>
              </a:solidFill>
            </a:ln>
          </p:spPr>
          <p:txBody>
            <a:bodyPr wrap="square" lIns="0" tIns="0" rIns="0" bIns="0" rtlCol="0"/>
            <a:lstStyle/>
            <a:p>
              <a:endParaRPr/>
            </a:p>
          </p:txBody>
        </p:sp>
      </p:grpSp>
      <p:sp>
        <p:nvSpPr>
          <p:cNvPr id="6" name="object 6"/>
          <p:cNvSpPr txBox="1">
            <a:spLocks noGrp="1"/>
          </p:cNvSpPr>
          <p:nvPr>
            <p:ph type="title"/>
          </p:nvPr>
        </p:nvSpPr>
        <p:spPr>
          <a:xfrm>
            <a:off x="5193875" y="1110345"/>
            <a:ext cx="6405245" cy="598170"/>
          </a:xfrm>
          <a:prstGeom prst="rect">
            <a:avLst/>
          </a:prstGeom>
        </p:spPr>
        <p:txBody>
          <a:bodyPr vert="horz" wrap="square" lIns="0" tIns="13335" rIns="0" bIns="0" rtlCol="0">
            <a:spAutoFit/>
          </a:bodyPr>
          <a:lstStyle/>
          <a:p>
            <a:pPr marL="12700">
              <a:lnSpc>
                <a:spcPct val="100000"/>
              </a:lnSpc>
              <a:spcBef>
                <a:spcPts val="105"/>
              </a:spcBef>
            </a:pPr>
            <a:r>
              <a:rPr sz="3750" spc="-55" dirty="0">
                <a:solidFill>
                  <a:srgbClr val="1C3864"/>
                </a:solidFill>
                <a:latin typeface="+mj-lt"/>
                <a:cs typeface="Arial"/>
              </a:rPr>
              <a:t>VETERAN</a:t>
            </a:r>
            <a:r>
              <a:rPr sz="3750" spc="315" dirty="0">
                <a:solidFill>
                  <a:srgbClr val="1C3864"/>
                </a:solidFill>
                <a:latin typeface="+mj-lt"/>
                <a:cs typeface="Arial"/>
              </a:rPr>
              <a:t> </a:t>
            </a:r>
            <a:r>
              <a:rPr sz="3750" spc="60" dirty="0">
                <a:solidFill>
                  <a:srgbClr val="1C3864"/>
                </a:solidFill>
                <a:latin typeface="+mj-lt"/>
                <a:cs typeface="Arial"/>
              </a:rPr>
              <a:t>SUICIDE</a:t>
            </a:r>
            <a:r>
              <a:rPr sz="3750" spc="395" dirty="0">
                <a:solidFill>
                  <a:srgbClr val="1C3864"/>
                </a:solidFill>
                <a:latin typeface="+mj-lt"/>
                <a:cs typeface="Arial"/>
              </a:rPr>
              <a:t> </a:t>
            </a:r>
            <a:r>
              <a:rPr sz="3750" spc="65" dirty="0">
                <a:solidFill>
                  <a:srgbClr val="1C3864"/>
                </a:solidFill>
                <a:latin typeface="+mj-lt"/>
                <a:cs typeface="Arial"/>
              </a:rPr>
              <a:t>ISSUES</a:t>
            </a:r>
            <a:endParaRPr sz="3750" dirty="0">
              <a:latin typeface="+mj-lt"/>
              <a:cs typeface="Arial"/>
            </a:endParaRPr>
          </a:p>
        </p:txBody>
      </p:sp>
      <p:sp>
        <p:nvSpPr>
          <p:cNvPr id="7" name="object 7"/>
          <p:cNvSpPr txBox="1"/>
          <p:nvPr/>
        </p:nvSpPr>
        <p:spPr>
          <a:xfrm>
            <a:off x="5029201" y="2236250"/>
            <a:ext cx="6096000" cy="3718967"/>
          </a:xfrm>
          <a:prstGeom prst="rect">
            <a:avLst/>
          </a:prstGeom>
        </p:spPr>
        <p:txBody>
          <a:bodyPr vert="horz" wrap="square" lIns="0" tIns="12700" rIns="0" bIns="0" rtlCol="0">
            <a:spAutoFit/>
          </a:bodyPr>
          <a:lstStyle/>
          <a:p>
            <a:pPr marL="133350" indent="-121285">
              <a:lnSpc>
                <a:spcPct val="100000"/>
              </a:lnSpc>
              <a:spcBef>
                <a:spcPts val="100"/>
              </a:spcBef>
              <a:buChar char="•"/>
              <a:tabLst>
                <a:tab pos="133985" algn="l"/>
              </a:tabLst>
            </a:pPr>
            <a:r>
              <a:rPr lang="en-US" sz="2400" spc="20" dirty="0">
                <a:solidFill>
                  <a:schemeClr val="tx2">
                    <a:lumMod val="75000"/>
                  </a:schemeClr>
                </a:solidFill>
                <a:cs typeface="Arial"/>
              </a:rPr>
              <a:t> </a:t>
            </a:r>
            <a:r>
              <a:rPr sz="2400" spc="20" dirty="0">
                <a:solidFill>
                  <a:schemeClr val="tx2">
                    <a:lumMod val="75000"/>
                  </a:schemeClr>
                </a:solidFill>
                <a:cs typeface="Arial"/>
              </a:rPr>
              <a:t>22</a:t>
            </a:r>
            <a:r>
              <a:rPr sz="2400" spc="180" dirty="0">
                <a:solidFill>
                  <a:schemeClr val="tx2">
                    <a:lumMod val="75000"/>
                  </a:schemeClr>
                </a:solidFill>
                <a:cs typeface="Arial"/>
              </a:rPr>
              <a:t> </a:t>
            </a:r>
            <a:r>
              <a:rPr sz="2400" spc="170" dirty="0">
                <a:solidFill>
                  <a:schemeClr val="tx2">
                    <a:lumMod val="75000"/>
                  </a:schemeClr>
                </a:solidFill>
                <a:cs typeface="Arial"/>
              </a:rPr>
              <a:t>military</a:t>
            </a:r>
            <a:r>
              <a:rPr sz="2400" spc="55" dirty="0">
                <a:solidFill>
                  <a:schemeClr val="tx2">
                    <a:lumMod val="75000"/>
                  </a:schemeClr>
                </a:solidFill>
                <a:cs typeface="Arial"/>
              </a:rPr>
              <a:t> </a:t>
            </a:r>
            <a:r>
              <a:rPr sz="2400" spc="200" dirty="0">
                <a:solidFill>
                  <a:schemeClr val="tx2">
                    <a:lumMod val="75000"/>
                  </a:schemeClr>
                </a:solidFill>
                <a:cs typeface="Arial"/>
              </a:rPr>
              <a:t>members/veterans</a:t>
            </a:r>
            <a:r>
              <a:rPr sz="2400" spc="10" dirty="0">
                <a:solidFill>
                  <a:schemeClr val="tx2">
                    <a:lumMod val="75000"/>
                  </a:schemeClr>
                </a:solidFill>
                <a:cs typeface="Arial"/>
              </a:rPr>
              <a:t> </a:t>
            </a:r>
            <a:r>
              <a:rPr sz="2400" spc="180" dirty="0">
                <a:solidFill>
                  <a:schemeClr val="tx2">
                    <a:lumMod val="75000"/>
                  </a:schemeClr>
                </a:solidFill>
                <a:cs typeface="Arial"/>
              </a:rPr>
              <a:t>commit</a:t>
            </a:r>
            <a:r>
              <a:rPr sz="2400" spc="114" dirty="0">
                <a:solidFill>
                  <a:schemeClr val="tx2">
                    <a:lumMod val="75000"/>
                  </a:schemeClr>
                </a:solidFill>
                <a:cs typeface="Arial"/>
              </a:rPr>
              <a:t> </a:t>
            </a:r>
            <a:r>
              <a:rPr sz="2400" spc="170" dirty="0">
                <a:solidFill>
                  <a:schemeClr val="tx2">
                    <a:lumMod val="75000"/>
                  </a:schemeClr>
                </a:solidFill>
                <a:cs typeface="Arial"/>
              </a:rPr>
              <a:t>suicide</a:t>
            </a:r>
            <a:r>
              <a:rPr lang="en-US" sz="2400" spc="170" dirty="0">
                <a:solidFill>
                  <a:schemeClr val="tx2">
                    <a:lumMod val="75000"/>
                  </a:schemeClr>
                </a:solidFill>
                <a:cs typeface="Arial"/>
              </a:rPr>
              <a:t> </a:t>
            </a:r>
            <a:r>
              <a:rPr lang="en-US" sz="2400" b="1" spc="170" dirty="0">
                <a:solidFill>
                  <a:schemeClr val="tx2">
                    <a:lumMod val="75000"/>
                  </a:schemeClr>
                </a:solidFill>
                <a:cs typeface="Arial"/>
              </a:rPr>
              <a:t>every</a:t>
            </a:r>
            <a:r>
              <a:rPr lang="en-US" sz="2400" spc="170" dirty="0">
                <a:solidFill>
                  <a:schemeClr val="tx2">
                    <a:lumMod val="75000"/>
                  </a:schemeClr>
                </a:solidFill>
                <a:cs typeface="Arial"/>
              </a:rPr>
              <a:t> </a:t>
            </a:r>
            <a:r>
              <a:rPr lang="en-US" sz="2400" b="1" spc="170" dirty="0">
                <a:solidFill>
                  <a:schemeClr val="tx2">
                    <a:lumMod val="75000"/>
                  </a:schemeClr>
                </a:solidFill>
                <a:cs typeface="Arial"/>
              </a:rPr>
              <a:t>day</a:t>
            </a:r>
            <a:endParaRPr sz="2400" b="1" dirty="0">
              <a:solidFill>
                <a:schemeClr val="tx2">
                  <a:lumMod val="75000"/>
                </a:schemeClr>
              </a:solidFill>
              <a:cs typeface="Arial"/>
            </a:endParaRPr>
          </a:p>
          <a:p>
            <a:pPr>
              <a:lnSpc>
                <a:spcPct val="100000"/>
              </a:lnSpc>
              <a:spcBef>
                <a:spcPts val="30"/>
              </a:spcBef>
              <a:buClr>
                <a:srgbClr val="050505"/>
              </a:buClr>
              <a:buFont typeface="Arial"/>
              <a:buChar char="•"/>
            </a:pPr>
            <a:endParaRPr sz="2400" dirty="0">
              <a:solidFill>
                <a:schemeClr val="tx2">
                  <a:lumMod val="75000"/>
                </a:schemeClr>
              </a:solidFill>
              <a:cs typeface="Arial"/>
            </a:endParaRPr>
          </a:p>
          <a:p>
            <a:pPr marL="140970" indent="-128905">
              <a:lnSpc>
                <a:spcPct val="100000"/>
              </a:lnSpc>
              <a:buChar char="•"/>
              <a:tabLst>
                <a:tab pos="141605" algn="l"/>
              </a:tabLst>
            </a:pPr>
            <a:r>
              <a:rPr lang="en-US" sz="2400" spc="140" dirty="0">
                <a:solidFill>
                  <a:schemeClr val="tx2">
                    <a:lumMod val="75000"/>
                  </a:schemeClr>
                </a:solidFill>
                <a:cs typeface="Arial"/>
              </a:rPr>
              <a:t> </a:t>
            </a:r>
            <a:r>
              <a:rPr sz="2400" spc="140" dirty="0">
                <a:solidFill>
                  <a:schemeClr val="tx2">
                    <a:lumMod val="75000"/>
                  </a:schemeClr>
                </a:solidFill>
                <a:cs typeface="Arial"/>
              </a:rPr>
              <a:t>Veterans</a:t>
            </a:r>
            <a:r>
              <a:rPr sz="2400" spc="100" dirty="0">
                <a:solidFill>
                  <a:schemeClr val="tx2">
                    <a:lumMod val="75000"/>
                  </a:schemeClr>
                </a:solidFill>
                <a:cs typeface="Arial"/>
              </a:rPr>
              <a:t> </a:t>
            </a:r>
            <a:r>
              <a:rPr sz="2400" spc="195" dirty="0">
                <a:solidFill>
                  <a:schemeClr val="tx2">
                    <a:lumMod val="75000"/>
                  </a:schemeClr>
                </a:solidFill>
                <a:cs typeface="Arial"/>
              </a:rPr>
              <a:t>find</a:t>
            </a:r>
            <a:r>
              <a:rPr sz="2400" spc="-20" dirty="0">
                <a:solidFill>
                  <a:schemeClr val="tx2">
                    <a:lumMod val="75000"/>
                  </a:schemeClr>
                </a:solidFill>
                <a:cs typeface="Arial"/>
              </a:rPr>
              <a:t> </a:t>
            </a:r>
            <a:r>
              <a:rPr sz="2400" spc="165" dirty="0">
                <a:solidFill>
                  <a:schemeClr val="tx2">
                    <a:lumMod val="75000"/>
                  </a:schemeClr>
                </a:solidFill>
                <a:cs typeface="Arial"/>
              </a:rPr>
              <a:t>transition</a:t>
            </a:r>
            <a:r>
              <a:rPr sz="2400" spc="60" dirty="0">
                <a:solidFill>
                  <a:schemeClr val="tx2">
                    <a:lumMod val="75000"/>
                  </a:schemeClr>
                </a:solidFill>
                <a:cs typeface="Arial"/>
              </a:rPr>
              <a:t> </a:t>
            </a:r>
            <a:r>
              <a:rPr sz="2400" spc="175" dirty="0">
                <a:solidFill>
                  <a:schemeClr val="tx2">
                    <a:lumMod val="75000"/>
                  </a:schemeClr>
                </a:solidFill>
                <a:cs typeface="Arial"/>
              </a:rPr>
              <a:t>difficult</a:t>
            </a:r>
            <a:endParaRPr sz="2400" dirty="0">
              <a:solidFill>
                <a:schemeClr val="tx2">
                  <a:lumMod val="75000"/>
                </a:schemeClr>
              </a:solidFill>
              <a:cs typeface="Arial"/>
            </a:endParaRPr>
          </a:p>
          <a:p>
            <a:pPr>
              <a:lnSpc>
                <a:spcPct val="100000"/>
              </a:lnSpc>
              <a:spcBef>
                <a:spcPts val="20"/>
              </a:spcBef>
              <a:buClr>
                <a:srgbClr val="050505"/>
              </a:buClr>
              <a:buFont typeface="Arial"/>
              <a:buChar char="•"/>
            </a:pPr>
            <a:endParaRPr sz="2400" dirty="0">
              <a:solidFill>
                <a:schemeClr val="tx2">
                  <a:lumMod val="75000"/>
                </a:schemeClr>
              </a:solidFill>
              <a:cs typeface="Arial"/>
            </a:endParaRPr>
          </a:p>
          <a:p>
            <a:pPr marL="139700" indent="-127635">
              <a:lnSpc>
                <a:spcPct val="100000"/>
              </a:lnSpc>
              <a:buChar char="•"/>
              <a:tabLst>
                <a:tab pos="140335" algn="l"/>
              </a:tabLst>
            </a:pPr>
            <a:r>
              <a:rPr lang="en-US" sz="2400" spc="100" dirty="0">
                <a:solidFill>
                  <a:schemeClr val="tx2">
                    <a:lumMod val="75000"/>
                  </a:schemeClr>
                </a:solidFill>
                <a:cs typeface="Arial"/>
              </a:rPr>
              <a:t> </a:t>
            </a:r>
            <a:r>
              <a:rPr sz="2400" spc="100" dirty="0">
                <a:solidFill>
                  <a:schemeClr val="tx2">
                    <a:lumMod val="75000"/>
                  </a:schemeClr>
                </a:solidFill>
                <a:cs typeface="Arial"/>
              </a:rPr>
              <a:t>Loss</a:t>
            </a:r>
            <a:r>
              <a:rPr sz="2400" spc="75" dirty="0">
                <a:solidFill>
                  <a:schemeClr val="tx2">
                    <a:lumMod val="75000"/>
                  </a:schemeClr>
                </a:solidFill>
                <a:cs typeface="Arial"/>
              </a:rPr>
              <a:t> </a:t>
            </a:r>
            <a:r>
              <a:rPr sz="2400" spc="80" dirty="0">
                <a:solidFill>
                  <a:schemeClr val="tx2">
                    <a:lumMod val="75000"/>
                  </a:schemeClr>
                </a:solidFill>
                <a:cs typeface="Arial"/>
              </a:rPr>
              <a:t>of</a:t>
            </a:r>
            <a:r>
              <a:rPr sz="2400" spc="210" dirty="0">
                <a:solidFill>
                  <a:schemeClr val="tx2">
                    <a:lumMod val="75000"/>
                  </a:schemeClr>
                </a:solidFill>
                <a:cs typeface="Arial"/>
              </a:rPr>
              <a:t> </a:t>
            </a:r>
            <a:r>
              <a:rPr sz="2400" spc="165" dirty="0">
                <a:solidFill>
                  <a:schemeClr val="tx2">
                    <a:lumMod val="75000"/>
                  </a:schemeClr>
                </a:solidFill>
                <a:cs typeface="Arial"/>
              </a:rPr>
              <a:t>identity</a:t>
            </a:r>
            <a:r>
              <a:rPr sz="2400" spc="45" dirty="0">
                <a:solidFill>
                  <a:schemeClr val="tx2">
                    <a:lumMod val="75000"/>
                  </a:schemeClr>
                </a:solidFill>
                <a:cs typeface="Arial"/>
              </a:rPr>
              <a:t> </a:t>
            </a:r>
            <a:r>
              <a:rPr sz="2400" spc="235" dirty="0">
                <a:solidFill>
                  <a:schemeClr val="tx2">
                    <a:lumMod val="75000"/>
                  </a:schemeClr>
                </a:solidFill>
                <a:cs typeface="Arial"/>
              </a:rPr>
              <a:t>and</a:t>
            </a:r>
            <a:r>
              <a:rPr lang="en-US" sz="2400" spc="235" dirty="0">
                <a:solidFill>
                  <a:schemeClr val="tx2">
                    <a:lumMod val="75000"/>
                  </a:schemeClr>
                </a:solidFill>
                <a:cs typeface="Arial"/>
              </a:rPr>
              <a:t> sense of</a:t>
            </a:r>
            <a:r>
              <a:rPr sz="2400" spc="-100" dirty="0">
                <a:solidFill>
                  <a:schemeClr val="tx2">
                    <a:lumMod val="75000"/>
                  </a:schemeClr>
                </a:solidFill>
                <a:cs typeface="Arial"/>
              </a:rPr>
              <a:t> </a:t>
            </a:r>
            <a:r>
              <a:rPr sz="2400" spc="170" dirty="0">
                <a:solidFill>
                  <a:schemeClr val="tx2">
                    <a:lumMod val="75000"/>
                  </a:schemeClr>
                </a:solidFill>
                <a:cs typeface="Arial"/>
              </a:rPr>
              <a:t>purpose</a:t>
            </a:r>
            <a:endParaRPr sz="2400" dirty="0">
              <a:solidFill>
                <a:schemeClr val="tx2">
                  <a:lumMod val="75000"/>
                </a:schemeClr>
              </a:solidFill>
              <a:cs typeface="Arial"/>
            </a:endParaRPr>
          </a:p>
          <a:p>
            <a:pPr>
              <a:lnSpc>
                <a:spcPct val="100000"/>
              </a:lnSpc>
              <a:spcBef>
                <a:spcPts val="25"/>
              </a:spcBef>
              <a:buClr>
                <a:srgbClr val="050505"/>
              </a:buClr>
              <a:buFont typeface="Arial"/>
              <a:buChar char="•"/>
            </a:pPr>
            <a:endParaRPr sz="2400" dirty="0">
              <a:solidFill>
                <a:schemeClr val="tx2">
                  <a:lumMod val="75000"/>
                </a:schemeClr>
              </a:solidFill>
              <a:cs typeface="Arial"/>
            </a:endParaRPr>
          </a:p>
          <a:p>
            <a:pPr marL="137795" indent="-125730">
              <a:lnSpc>
                <a:spcPct val="100000"/>
              </a:lnSpc>
              <a:spcBef>
                <a:spcPts val="5"/>
              </a:spcBef>
              <a:buChar char="•"/>
              <a:tabLst>
                <a:tab pos="138430" algn="l"/>
              </a:tabLst>
            </a:pPr>
            <a:r>
              <a:rPr lang="en-US" sz="2400" spc="130" dirty="0">
                <a:solidFill>
                  <a:schemeClr val="tx2">
                    <a:lumMod val="75000"/>
                  </a:schemeClr>
                </a:solidFill>
                <a:cs typeface="Arial"/>
              </a:rPr>
              <a:t> </a:t>
            </a:r>
            <a:r>
              <a:rPr sz="2400" spc="130" dirty="0">
                <a:solidFill>
                  <a:schemeClr val="tx2">
                    <a:lumMod val="75000"/>
                  </a:schemeClr>
                </a:solidFill>
                <a:cs typeface="Arial"/>
              </a:rPr>
              <a:t>Feeling</a:t>
            </a:r>
            <a:r>
              <a:rPr sz="2400" spc="65" dirty="0">
                <a:solidFill>
                  <a:schemeClr val="tx2">
                    <a:lumMod val="75000"/>
                  </a:schemeClr>
                </a:solidFill>
                <a:cs typeface="Arial"/>
              </a:rPr>
              <a:t> </a:t>
            </a:r>
            <a:r>
              <a:rPr sz="2400" spc="160" dirty="0">
                <a:solidFill>
                  <a:schemeClr val="tx2">
                    <a:lumMod val="75000"/>
                  </a:schemeClr>
                </a:solidFill>
                <a:cs typeface="Arial"/>
              </a:rPr>
              <a:t>alone</a:t>
            </a:r>
            <a:r>
              <a:rPr lang="en-US" sz="2400" spc="160" dirty="0">
                <a:solidFill>
                  <a:schemeClr val="tx2">
                    <a:lumMod val="75000"/>
                  </a:schemeClr>
                </a:solidFill>
                <a:cs typeface="Arial"/>
              </a:rPr>
              <a:t>,</a:t>
            </a:r>
            <a:r>
              <a:rPr sz="2400" spc="15" dirty="0">
                <a:solidFill>
                  <a:schemeClr val="tx2">
                    <a:lumMod val="75000"/>
                  </a:schemeClr>
                </a:solidFill>
                <a:cs typeface="Arial"/>
              </a:rPr>
              <a:t> </a:t>
            </a:r>
            <a:r>
              <a:rPr sz="2400" spc="175" dirty="0">
                <a:solidFill>
                  <a:schemeClr val="tx2">
                    <a:lumMod val="75000"/>
                  </a:schemeClr>
                </a:solidFill>
                <a:cs typeface="Arial"/>
              </a:rPr>
              <a:t>isolated</a:t>
            </a:r>
            <a:endParaRPr sz="2400" dirty="0">
              <a:solidFill>
                <a:schemeClr val="tx2">
                  <a:lumMod val="75000"/>
                </a:schemeClr>
              </a:solidFill>
              <a:cs typeface="Arial"/>
            </a:endParaRPr>
          </a:p>
          <a:p>
            <a:pPr>
              <a:lnSpc>
                <a:spcPct val="100000"/>
              </a:lnSpc>
              <a:spcBef>
                <a:spcPts val="50"/>
              </a:spcBef>
              <a:buClr>
                <a:srgbClr val="050505"/>
              </a:buClr>
              <a:buFont typeface="Arial"/>
              <a:buChar char="•"/>
            </a:pPr>
            <a:endParaRPr sz="2400" dirty="0">
              <a:solidFill>
                <a:schemeClr val="tx2">
                  <a:lumMod val="75000"/>
                </a:schemeClr>
              </a:solidFill>
              <a:cs typeface="Arial"/>
            </a:endParaRPr>
          </a:p>
          <a:p>
            <a:pPr marL="139700" indent="-127635">
              <a:lnSpc>
                <a:spcPct val="100000"/>
              </a:lnSpc>
              <a:buChar char="•"/>
              <a:tabLst>
                <a:tab pos="140335" algn="l"/>
              </a:tabLst>
            </a:pPr>
            <a:r>
              <a:rPr lang="en-US" sz="2400" spc="100" dirty="0">
                <a:solidFill>
                  <a:schemeClr val="tx2">
                    <a:lumMod val="75000"/>
                  </a:schemeClr>
                </a:solidFill>
                <a:cs typeface="Arial"/>
              </a:rPr>
              <a:t> </a:t>
            </a:r>
            <a:r>
              <a:rPr sz="2400" spc="100" dirty="0">
                <a:solidFill>
                  <a:schemeClr val="tx2">
                    <a:lumMod val="75000"/>
                  </a:schemeClr>
                </a:solidFill>
                <a:cs typeface="Arial"/>
              </a:rPr>
              <a:t>Loss</a:t>
            </a:r>
            <a:r>
              <a:rPr sz="2400" spc="75" dirty="0">
                <a:solidFill>
                  <a:schemeClr val="tx2">
                    <a:lumMod val="75000"/>
                  </a:schemeClr>
                </a:solidFill>
                <a:cs typeface="Arial"/>
              </a:rPr>
              <a:t> </a:t>
            </a:r>
            <a:r>
              <a:rPr sz="2400" spc="80" dirty="0">
                <a:solidFill>
                  <a:schemeClr val="tx2">
                    <a:lumMod val="75000"/>
                  </a:schemeClr>
                </a:solidFill>
                <a:cs typeface="Arial"/>
              </a:rPr>
              <a:t>of</a:t>
            </a:r>
            <a:r>
              <a:rPr sz="2400" spc="220" dirty="0">
                <a:solidFill>
                  <a:schemeClr val="tx2">
                    <a:lumMod val="75000"/>
                  </a:schemeClr>
                </a:solidFill>
                <a:cs typeface="Arial"/>
              </a:rPr>
              <a:t> </a:t>
            </a:r>
            <a:r>
              <a:rPr sz="2400" spc="165" dirty="0">
                <a:solidFill>
                  <a:schemeClr val="tx2">
                    <a:lumMod val="75000"/>
                  </a:schemeClr>
                </a:solidFill>
                <a:cs typeface="Arial"/>
              </a:rPr>
              <a:t>control</a:t>
            </a:r>
            <a:r>
              <a:rPr sz="2400" spc="20" dirty="0">
                <a:solidFill>
                  <a:schemeClr val="tx2">
                    <a:lumMod val="75000"/>
                  </a:schemeClr>
                </a:solidFill>
                <a:cs typeface="Arial"/>
              </a:rPr>
              <a:t> </a:t>
            </a:r>
            <a:r>
              <a:rPr sz="2400" spc="155" dirty="0">
                <a:solidFill>
                  <a:schemeClr val="tx2">
                    <a:lumMod val="75000"/>
                  </a:schemeClr>
                </a:solidFill>
                <a:cs typeface="Arial"/>
              </a:rPr>
              <a:t>of</a:t>
            </a:r>
            <a:r>
              <a:rPr sz="2400" spc="100" dirty="0">
                <a:solidFill>
                  <a:schemeClr val="tx2">
                    <a:lumMod val="75000"/>
                  </a:schemeClr>
                </a:solidFill>
                <a:cs typeface="Arial"/>
              </a:rPr>
              <a:t> </a:t>
            </a:r>
            <a:r>
              <a:rPr sz="2400" spc="180" dirty="0">
                <a:solidFill>
                  <a:schemeClr val="tx2">
                    <a:lumMod val="75000"/>
                  </a:schemeClr>
                </a:solidFill>
                <a:cs typeface="Arial"/>
              </a:rPr>
              <a:t>life</a:t>
            </a:r>
            <a:endParaRPr sz="2400" dirty="0">
              <a:solidFill>
                <a:schemeClr val="tx2">
                  <a:lumMod val="75000"/>
                </a:schemeClr>
              </a:solidFill>
              <a:cs typeface="Arial"/>
            </a:endParaRPr>
          </a:p>
        </p:txBody>
      </p:sp>
      <p:pic>
        <p:nvPicPr>
          <p:cNvPr id="12" name="Picture 11">
            <a:extLst>
              <a:ext uri="{FF2B5EF4-FFF2-40B4-BE49-F238E27FC236}">
                <a16:creationId xmlns:a16="http://schemas.microsoft.com/office/drawing/2014/main" xmlns="" id="{87817790-1376-42B3-B0B9-42BACB8B2689}"/>
              </a:ext>
            </a:extLst>
          </p:cNvPr>
          <p:cNvPicPr>
            <a:picLocks noChangeAspect="1"/>
          </p:cNvPicPr>
          <p:nvPr/>
        </p:nvPicPr>
        <p:blipFill>
          <a:blip r:embed="rId3"/>
          <a:stretch>
            <a:fillRect/>
          </a:stretch>
        </p:blipFill>
        <p:spPr>
          <a:xfrm>
            <a:off x="9372600" y="5867400"/>
            <a:ext cx="2554445" cy="76206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a:extLst>
              <a:ext uri="{FF2B5EF4-FFF2-40B4-BE49-F238E27FC236}">
                <a16:creationId xmlns:a16="http://schemas.microsoft.com/office/drawing/2014/main" xmlns="" id="{A5C396EC-CDA3-57E1-8666-54DF9F59959F}"/>
              </a:ext>
            </a:extLst>
          </p:cNvPr>
          <p:cNvGrpSpPr/>
          <p:nvPr/>
        </p:nvGrpSpPr>
        <p:grpSpPr>
          <a:xfrm>
            <a:off x="0" y="0"/>
            <a:ext cx="3796029" cy="6842759"/>
            <a:chOff x="0" y="0"/>
            <a:chExt cx="3796029" cy="6842759"/>
          </a:xfrm>
        </p:grpSpPr>
        <p:pic>
          <p:nvPicPr>
            <p:cNvPr id="3" name="object 3">
              <a:extLst>
                <a:ext uri="{FF2B5EF4-FFF2-40B4-BE49-F238E27FC236}">
                  <a16:creationId xmlns:a16="http://schemas.microsoft.com/office/drawing/2014/main" xmlns="" id="{E2B36E9A-12EB-24A8-94D2-70FA8091E5C0}"/>
                </a:ext>
              </a:extLst>
            </p:cNvPr>
            <p:cNvPicPr/>
            <p:nvPr/>
          </p:nvPicPr>
          <p:blipFill>
            <a:blip r:embed="rId2" cstate="print"/>
            <a:stretch>
              <a:fillRect/>
            </a:stretch>
          </p:blipFill>
          <p:spPr>
            <a:xfrm>
              <a:off x="0" y="0"/>
              <a:ext cx="3795504" cy="6833572"/>
            </a:xfrm>
            <a:prstGeom prst="rect">
              <a:avLst/>
            </a:prstGeom>
          </p:spPr>
        </p:pic>
        <p:sp>
          <p:nvSpPr>
            <p:cNvPr id="4" name="object 4">
              <a:extLst>
                <a:ext uri="{FF2B5EF4-FFF2-40B4-BE49-F238E27FC236}">
                  <a16:creationId xmlns:a16="http://schemas.microsoft.com/office/drawing/2014/main" xmlns="" id="{66601B92-BDEF-624E-3A95-3CECE83EFD57}"/>
                </a:ext>
              </a:extLst>
            </p:cNvPr>
            <p:cNvSpPr/>
            <p:nvPr/>
          </p:nvSpPr>
          <p:spPr>
            <a:xfrm>
              <a:off x="134246" y="6827466"/>
              <a:ext cx="890905" cy="0"/>
            </a:xfrm>
            <a:custGeom>
              <a:avLst/>
              <a:gdLst/>
              <a:ahLst/>
              <a:cxnLst/>
              <a:rect l="l" t="t" r="r" b="b"/>
              <a:pathLst>
                <a:path w="890905">
                  <a:moveTo>
                    <a:pt x="0" y="0"/>
                  </a:moveTo>
                  <a:lnTo>
                    <a:pt x="890906" y="0"/>
                  </a:lnTo>
                </a:path>
              </a:pathLst>
            </a:custGeom>
            <a:ln w="18320">
              <a:solidFill>
                <a:srgbClr val="000000"/>
              </a:solidFill>
            </a:ln>
          </p:spPr>
          <p:txBody>
            <a:bodyPr wrap="square" lIns="0" tIns="0" rIns="0" bIns="0" rtlCol="0"/>
            <a:lstStyle/>
            <a:p>
              <a:endParaRPr/>
            </a:p>
          </p:txBody>
        </p:sp>
        <p:sp>
          <p:nvSpPr>
            <p:cNvPr id="5" name="object 5">
              <a:extLst>
                <a:ext uri="{FF2B5EF4-FFF2-40B4-BE49-F238E27FC236}">
                  <a16:creationId xmlns:a16="http://schemas.microsoft.com/office/drawing/2014/main" xmlns="" id="{F7427436-CE12-ED32-2330-0333847EC50E}"/>
                </a:ext>
              </a:extLst>
            </p:cNvPr>
            <p:cNvSpPr/>
            <p:nvPr/>
          </p:nvSpPr>
          <p:spPr>
            <a:xfrm>
              <a:off x="1964875" y="6836626"/>
              <a:ext cx="1830705" cy="0"/>
            </a:xfrm>
            <a:custGeom>
              <a:avLst/>
              <a:gdLst/>
              <a:ahLst/>
              <a:cxnLst/>
              <a:rect l="l" t="t" r="r" b="b"/>
              <a:pathLst>
                <a:path w="1830704">
                  <a:moveTo>
                    <a:pt x="0" y="0"/>
                  </a:moveTo>
                  <a:lnTo>
                    <a:pt x="1830628" y="0"/>
                  </a:lnTo>
                </a:path>
              </a:pathLst>
            </a:custGeom>
            <a:ln w="12213">
              <a:solidFill>
                <a:srgbClr val="000000"/>
              </a:solidFill>
            </a:ln>
          </p:spPr>
          <p:txBody>
            <a:bodyPr wrap="square" lIns="0" tIns="0" rIns="0" bIns="0" rtlCol="0"/>
            <a:lstStyle/>
            <a:p>
              <a:endParaRPr/>
            </a:p>
          </p:txBody>
        </p:sp>
      </p:grpSp>
      <p:pic>
        <p:nvPicPr>
          <p:cNvPr id="7" name="Picture 6">
            <a:extLst>
              <a:ext uri="{FF2B5EF4-FFF2-40B4-BE49-F238E27FC236}">
                <a16:creationId xmlns:a16="http://schemas.microsoft.com/office/drawing/2014/main" xmlns="" id="{6BAC0F7A-00F9-F0EF-B92F-B17D1B74FC29}"/>
              </a:ext>
            </a:extLst>
          </p:cNvPr>
          <p:cNvPicPr>
            <a:picLocks noChangeAspect="1"/>
          </p:cNvPicPr>
          <p:nvPr/>
        </p:nvPicPr>
        <p:blipFill>
          <a:blip r:embed="rId3"/>
          <a:stretch>
            <a:fillRect/>
          </a:stretch>
        </p:blipFill>
        <p:spPr>
          <a:xfrm>
            <a:off x="9372600" y="5867400"/>
            <a:ext cx="2554445" cy="762066"/>
          </a:xfrm>
          <a:prstGeom prst="rect">
            <a:avLst/>
          </a:prstGeom>
        </p:spPr>
      </p:pic>
      <p:sp>
        <p:nvSpPr>
          <p:cNvPr id="8" name="TextBox 7">
            <a:extLst>
              <a:ext uri="{FF2B5EF4-FFF2-40B4-BE49-F238E27FC236}">
                <a16:creationId xmlns:a16="http://schemas.microsoft.com/office/drawing/2014/main" xmlns="" id="{101779CC-7A44-DD76-9425-7130ACA4C1F5}"/>
              </a:ext>
            </a:extLst>
          </p:cNvPr>
          <p:cNvSpPr txBox="1"/>
          <p:nvPr/>
        </p:nvSpPr>
        <p:spPr>
          <a:xfrm>
            <a:off x="4038600" y="512234"/>
            <a:ext cx="7888445" cy="3354765"/>
          </a:xfrm>
          <a:prstGeom prst="rect">
            <a:avLst/>
          </a:prstGeom>
          <a:noFill/>
        </p:spPr>
        <p:txBody>
          <a:bodyPr wrap="square" rtlCol="0">
            <a:spAutoFit/>
          </a:bodyPr>
          <a:lstStyle/>
          <a:p>
            <a:pPr marL="0" marR="0" algn="ctr">
              <a:spcBef>
                <a:spcPts val="0"/>
              </a:spcBef>
              <a:spcAft>
                <a:spcPts val="0"/>
              </a:spcAft>
            </a:pPr>
            <a:r>
              <a:rPr lang="en-US" sz="2800" b="1" dirty="0">
                <a:effectLst/>
                <a:ea typeface="Calibri" panose="020F0502020204030204" pitchFamily="34" charset="0"/>
              </a:rPr>
              <a:t>During our military conflicts since 9/11, approximately 7,057 service members have lost their lives in combat operations. </a:t>
            </a:r>
          </a:p>
          <a:p>
            <a:pPr marL="0" marR="0" algn="ctr">
              <a:spcBef>
                <a:spcPts val="0"/>
              </a:spcBef>
              <a:spcAft>
                <a:spcPts val="0"/>
              </a:spcAft>
            </a:pPr>
            <a:endParaRPr lang="en-US" sz="2800" b="1" dirty="0">
              <a:ea typeface="Calibri" panose="020F0502020204030204" pitchFamily="34" charset="0"/>
            </a:endParaRPr>
          </a:p>
          <a:p>
            <a:pPr marL="0" marR="0" algn="ctr">
              <a:spcBef>
                <a:spcPts val="0"/>
              </a:spcBef>
              <a:spcAft>
                <a:spcPts val="0"/>
              </a:spcAft>
            </a:pPr>
            <a:r>
              <a:rPr lang="en-US" sz="2800" b="1" dirty="0">
                <a:effectLst/>
                <a:ea typeface="Calibri" panose="020F0502020204030204" pitchFamily="34" charset="0"/>
              </a:rPr>
              <a:t>Conservatively, we have experienced 30,177 suicides by post-9/11 service members and veterans.</a:t>
            </a:r>
          </a:p>
          <a:p>
            <a:pPr marL="0" marR="0">
              <a:spcBef>
                <a:spcPts val="0"/>
              </a:spcBef>
              <a:spcAft>
                <a:spcPts val="0"/>
              </a:spcAft>
            </a:pPr>
            <a:endParaRPr lang="en-US" sz="1600" dirty="0">
              <a:ea typeface="Calibri" panose="020F0502020204030204" pitchFamily="34" charset="0"/>
            </a:endParaRPr>
          </a:p>
        </p:txBody>
      </p:sp>
      <p:sp>
        <p:nvSpPr>
          <p:cNvPr id="9" name="TextBox 8">
            <a:extLst>
              <a:ext uri="{FF2B5EF4-FFF2-40B4-BE49-F238E27FC236}">
                <a16:creationId xmlns:a16="http://schemas.microsoft.com/office/drawing/2014/main" xmlns="" id="{E3CE441C-33E6-26BC-4F5F-C105CD6ED274}"/>
              </a:ext>
            </a:extLst>
          </p:cNvPr>
          <p:cNvSpPr txBox="1"/>
          <p:nvPr/>
        </p:nvSpPr>
        <p:spPr>
          <a:xfrm>
            <a:off x="4016829" y="6248433"/>
            <a:ext cx="4267200" cy="430887"/>
          </a:xfrm>
          <a:prstGeom prst="rect">
            <a:avLst/>
          </a:prstGeom>
          <a:noFill/>
        </p:spPr>
        <p:txBody>
          <a:bodyPr wrap="square" rtlCol="0">
            <a:spAutoFit/>
          </a:bodyPr>
          <a:lstStyle/>
          <a:p>
            <a:pPr marL="0" marR="0">
              <a:spcBef>
                <a:spcPts val="0"/>
              </a:spcBef>
              <a:spcAft>
                <a:spcPts val="0"/>
              </a:spcAft>
            </a:pPr>
            <a:r>
              <a:rPr lang="en-US" sz="1100" dirty="0">
                <a:effectLst/>
                <a:ea typeface="Calibri" panose="020F0502020204030204" pitchFamily="34" charset="0"/>
              </a:rPr>
              <a:t>(</a:t>
            </a:r>
            <a:r>
              <a:rPr lang="en-US" sz="1100" dirty="0" err="1">
                <a:effectLst/>
                <a:ea typeface="Calibri" panose="020F0502020204030204" pitchFamily="34" charset="0"/>
              </a:rPr>
              <a:t>Source:</a:t>
            </a:r>
            <a:r>
              <a:rPr lang="en-US" sz="1100" u="sng" dirty="0" err="1">
                <a:solidFill>
                  <a:srgbClr val="0563C1"/>
                </a:solidFill>
                <a:effectLst/>
                <a:ea typeface="Calibri" panose="020F0502020204030204" pitchFamily="34" charset="0"/>
                <a:hlinkClick r:id="rId4"/>
              </a:rPr>
              <a:t>https</a:t>
            </a:r>
            <a:r>
              <a:rPr lang="en-US" sz="1100" u="sng" dirty="0">
                <a:solidFill>
                  <a:srgbClr val="0563C1"/>
                </a:solidFill>
                <a:effectLst/>
                <a:ea typeface="Calibri" panose="020F0502020204030204" pitchFamily="34" charset="0"/>
                <a:hlinkClick r:id="rId4"/>
              </a:rPr>
              <a:t>://watson.brown.edu/costsofwar/files/cow/imce/papers/2021/Suitt_Suicides_Costs%20of%20War_June%2021%202021.pdf</a:t>
            </a:r>
            <a:r>
              <a:rPr lang="en-US" sz="1100" dirty="0">
                <a:effectLst/>
                <a:ea typeface="Calibri" panose="020F0502020204030204" pitchFamily="34" charset="0"/>
              </a:rPr>
              <a:t>)</a:t>
            </a:r>
          </a:p>
        </p:txBody>
      </p:sp>
      <p:sp>
        <p:nvSpPr>
          <p:cNvPr id="10" name="TextBox 9">
            <a:extLst>
              <a:ext uri="{FF2B5EF4-FFF2-40B4-BE49-F238E27FC236}">
                <a16:creationId xmlns:a16="http://schemas.microsoft.com/office/drawing/2014/main" xmlns="" id="{53C742E2-039F-EE0D-5669-060FCF715CD7}"/>
              </a:ext>
            </a:extLst>
          </p:cNvPr>
          <p:cNvSpPr txBox="1"/>
          <p:nvPr/>
        </p:nvSpPr>
        <p:spPr>
          <a:xfrm>
            <a:off x="4512128" y="4074551"/>
            <a:ext cx="7282543" cy="1446550"/>
          </a:xfrm>
          <a:prstGeom prst="rect">
            <a:avLst/>
          </a:prstGeom>
          <a:noFill/>
        </p:spPr>
        <p:txBody>
          <a:bodyPr wrap="square" rtlCol="0">
            <a:spAutoFit/>
          </a:bodyPr>
          <a:lstStyle/>
          <a:p>
            <a:r>
              <a:rPr lang="en-US" sz="1400" dirty="0">
                <a:effectLst/>
                <a:ea typeface="Calibri" panose="020F0502020204030204" pitchFamily="34" charset="0"/>
              </a:rPr>
              <a:t>“The actual number of post-9/11 veterans who have died by suicide is likely higher than the V.A. records indicate. The difficulty in coming to the actual number stems from the V.A. not differentiating veteran suicides by their time of service, and they have inconsistently measured suicides since 2001 and have yet to report the actual number of post-9/11 veterans who have committed suicide.”</a:t>
            </a:r>
          </a:p>
          <a:p>
            <a:endParaRPr lang="en-US" dirty="0"/>
          </a:p>
        </p:txBody>
      </p:sp>
    </p:spTree>
    <p:extLst>
      <p:ext uri="{BB962C8B-B14F-4D97-AF65-F5344CB8AC3E}">
        <p14:creationId xmlns:p14="http://schemas.microsoft.com/office/powerpoint/2010/main" val="879019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xmlns="" id="{E5314BD9-6B16-4583-B6E2-E1D0F06A37D5}"/>
              </a:ext>
            </a:extLst>
          </p:cNvPr>
          <p:cNvSpPr/>
          <p:nvPr/>
        </p:nvSpPr>
        <p:spPr>
          <a:xfrm>
            <a:off x="7615910" y="1207711"/>
            <a:ext cx="4157932" cy="5512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bject 2">
            <a:extLst>
              <a:ext uri="{FF2B5EF4-FFF2-40B4-BE49-F238E27FC236}">
                <a16:creationId xmlns:a16="http://schemas.microsoft.com/office/drawing/2014/main" xmlns="" id="{8F183A33-0324-4F4C-81A9-CF3AB7271A71}"/>
              </a:ext>
            </a:extLst>
          </p:cNvPr>
          <p:cNvPicPr/>
          <p:nvPr/>
        </p:nvPicPr>
        <p:blipFill>
          <a:blip r:embed="rId4" cstate="print"/>
          <a:stretch>
            <a:fillRect/>
          </a:stretch>
        </p:blipFill>
        <p:spPr>
          <a:xfrm>
            <a:off x="9397214" y="6058116"/>
            <a:ext cx="2489986" cy="661874"/>
          </a:xfrm>
          <a:prstGeom prst="rect">
            <a:avLst/>
          </a:prstGeom>
        </p:spPr>
      </p:pic>
      <p:graphicFrame>
        <p:nvGraphicFramePr>
          <p:cNvPr id="11" name="Chart 10">
            <a:extLst>
              <a:ext uri="{FF2B5EF4-FFF2-40B4-BE49-F238E27FC236}">
                <a16:creationId xmlns:a16="http://schemas.microsoft.com/office/drawing/2014/main" xmlns="" id="{5E07F7F2-3BC0-4748-A146-6D0170EE9C81}"/>
              </a:ext>
            </a:extLst>
          </p:cNvPr>
          <p:cNvGraphicFramePr/>
          <p:nvPr>
            <p:extLst>
              <p:ext uri="{D42A27DB-BD31-4B8C-83A1-F6EECF244321}">
                <p14:modId xmlns:p14="http://schemas.microsoft.com/office/powerpoint/2010/main" val="1247009016"/>
              </p:ext>
            </p:extLst>
          </p:nvPr>
        </p:nvGraphicFramePr>
        <p:xfrm>
          <a:off x="7467600" y="1594489"/>
          <a:ext cx="4648200" cy="412051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47645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hqprint">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r="7067" b="5705"/>
          <a:stretch/>
        </p:blipFill>
        <p:spPr>
          <a:xfrm rot="5400000">
            <a:off x="2667002" y="-2666997"/>
            <a:ext cx="6857998" cy="12192002"/>
          </a:xfrm>
          <a:prstGeom prst="rect">
            <a:avLst/>
          </a:prstGeom>
        </p:spPr>
      </p:pic>
      <p:sp>
        <p:nvSpPr>
          <p:cNvPr id="7" name="Rectangle 6"/>
          <p:cNvSpPr/>
          <p:nvPr/>
        </p:nvSpPr>
        <p:spPr>
          <a:xfrm>
            <a:off x="-1" y="5"/>
            <a:ext cx="12192000" cy="6858000"/>
          </a:xfrm>
          <a:prstGeom prst="rect">
            <a:avLst/>
          </a:prstGeom>
          <a:solidFill>
            <a:srgbClr val="002060">
              <a:alpha val="83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sp>
        <p:nvSpPr>
          <p:cNvPr id="8" name="TextBox 7"/>
          <p:cNvSpPr txBox="1"/>
          <p:nvPr/>
        </p:nvSpPr>
        <p:spPr>
          <a:xfrm>
            <a:off x="-4" y="286005"/>
            <a:ext cx="12192002" cy="707886"/>
          </a:xfrm>
          <a:prstGeom prst="rect">
            <a:avLst/>
          </a:prstGeom>
          <a:noFill/>
        </p:spPr>
        <p:txBody>
          <a:bodyPr wrap="square" rtlCol="0">
            <a:spAutoFit/>
          </a:bodyPr>
          <a:lstStyle/>
          <a:p>
            <a:pPr algn="ctr"/>
            <a:r>
              <a:rPr lang="en-US" sz="4000" b="1" dirty="0">
                <a:solidFill>
                  <a:schemeClr val="bg1"/>
                </a:solidFill>
              </a:rPr>
              <a:t>OUR PROGRAMS</a:t>
            </a:r>
          </a:p>
        </p:txBody>
      </p:sp>
      <p:grpSp>
        <p:nvGrpSpPr>
          <p:cNvPr id="3" name="Group 2"/>
          <p:cNvGrpSpPr/>
          <p:nvPr/>
        </p:nvGrpSpPr>
        <p:grpSpPr>
          <a:xfrm>
            <a:off x="335277" y="1299970"/>
            <a:ext cx="11474851" cy="953868"/>
            <a:chOff x="335277" y="1609066"/>
            <a:chExt cx="11474851" cy="953868"/>
          </a:xfrm>
        </p:grpSpPr>
        <p:sp>
          <p:nvSpPr>
            <p:cNvPr id="13" name="TextBox 12"/>
            <p:cNvSpPr txBox="1"/>
            <p:nvPr/>
          </p:nvSpPr>
          <p:spPr>
            <a:xfrm>
              <a:off x="335277" y="1609066"/>
              <a:ext cx="5466080" cy="430887"/>
            </a:xfrm>
            <a:prstGeom prst="rect">
              <a:avLst/>
            </a:prstGeom>
            <a:noFill/>
          </p:spPr>
          <p:txBody>
            <a:bodyPr wrap="square" rtlCol="0">
              <a:spAutoFit/>
            </a:bodyPr>
            <a:lstStyle/>
            <a:p>
              <a:r>
                <a:rPr lang="en-US" sz="2200" b="1" u="sng" dirty="0">
                  <a:solidFill>
                    <a:schemeClr val="bg1"/>
                  </a:solidFill>
                  <a:latin typeface="Arial" panose="020B0604020202020204" pitchFamily="34" charset="0"/>
                  <a:cs typeface="Arial" panose="020B0604020202020204" pitchFamily="34" charset="0"/>
                </a:rPr>
                <a:t>COMBAT INJURED</a:t>
              </a:r>
            </a:p>
          </p:txBody>
        </p:sp>
        <p:sp>
          <p:nvSpPr>
            <p:cNvPr id="14" name="TextBox 13"/>
            <p:cNvSpPr txBox="1"/>
            <p:nvPr/>
          </p:nvSpPr>
          <p:spPr>
            <a:xfrm>
              <a:off x="335279" y="2039714"/>
              <a:ext cx="11474849" cy="523220"/>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This program pays basic expenses for veterans diagnosed with post-traumatic stress disorder (PTSD), traumatic brain injury (TBI), and military sexual trauma (MST) while he or she receives treatment.</a:t>
              </a:r>
            </a:p>
          </p:txBody>
        </p:sp>
      </p:grpSp>
      <p:grpSp>
        <p:nvGrpSpPr>
          <p:cNvPr id="19" name="Group 18"/>
          <p:cNvGrpSpPr/>
          <p:nvPr/>
        </p:nvGrpSpPr>
        <p:grpSpPr>
          <a:xfrm>
            <a:off x="335279" y="5004239"/>
            <a:ext cx="11474851" cy="1600199"/>
            <a:chOff x="335277" y="1663771"/>
            <a:chExt cx="11474851" cy="1600199"/>
          </a:xfrm>
        </p:grpSpPr>
        <p:sp>
          <p:nvSpPr>
            <p:cNvPr id="20" name="TextBox 19"/>
            <p:cNvSpPr txBox="1"/>
            <p:nvPr/>
          </p:nvSpPr>
          <p:spPr>
            <a:xfrm>
              <a:off x="335277" y="1663771"/>
              <a:ext cx="5466080" cy="430887"/>
            </a:xfrm>
            <a:prstGeom prst="rect">
              <a:avLst/>
            </a:prstGeom>
            <a:noFill/>
          </p:spPr>
          <p:txBody>
            <a:bodyPr wrap="square" rtlCol="0">
              <a:spAutoFit/>
            </a:bodyPr>
            <a:lstStyle/>
            <a:p>
              <a:r>
                <a:rPr lang="en-US" sz="2200" b="1" u="sng" dirty="0">
                  <a:solidFill>
                    <a:schemeClr val="bg1"/>
                  </a:solidFill>
                  <a:latin typeface="Arial" panose="020B0604020202020204" pitchFamily="34" charset="0"/>
                  <a:cs typeface="Arial" panose="020B0604020202020204" pitchFamily="34" charset="0"/>
                </a:rPr>
                <a:t>CAREER TRANSITION</a:t>
              </a:r>
              <a:r>
                <a:rPr lang="en-US" sz="2200" dirty="0">
                  <a:solidFill>
                    <a:schemeClr val="bg1"/>
                  </a:solidFill>
                  <a:latin typeface="Arial" panose="020B0604020202020204" pitchFamily="34" charset="0"/>
                  <a:cs typeface="Arial" panose="020B0604020202020204" pitchFamily="34" charset="0"/>
                </a:rPr>
                <a:t>	</a:t>
              </a:r>
            </a:p>
          </p:txBody>
        </p:sp>
        <p:sp>
          <p:nvSpPr>
            <p:cNvPr id="22" name="TextBox 21"/>
            <p:cNvSpPr txBox="1"/>
            <p:nvPr/>
          </p:nvSpPr>
          <p:spPr>
            <a:xfrm>
              <a:off x="335279" y="2094419"/>
              <a:ext cx="11474849" cy="1169551"/>
            </a:xfrm>
            <a:prstGeom prst="rect">
              <a:avLst/>
            </a:prstGeom>
            <a:noFill/>
          </p:spPr>
          <p:txBody>
            <a:bodyPr wrap="square" rtlCol="0">
              <a:spAutoFit/>
            </a:bodyPr>
            <a:lstStyle/>
            <a:p>
              <a:r>
                <a:rPr lang="en-US" sz="1375" dirty="0">
                  <a:solidFill>
                    <a:schemeClr val="bg1"/>
                  </a:solidFill>
                  <a:latin typeface="Arial" panose="020B0604020202020204" pitchFamily="34" charset="0"/>
                  <a:cs typeface="Arial" panose="020B0604020202020204" pitchFamily="34" charset="0"/>
                </a:rPr>
                <a:t>This program helps pay an individual's essential expenses while they train for a new job, relieving any financial barrier that keeps them from getting a new job or career.</a:t>
              </a:r>
              <a:br>
                <a:rPr lang="en-US" sz="1375" dirty="0">
                  <a:solidFill>
                    <a:schemeClr val="bg1"/>
                  </a:solidFill>
                  <a:latin typeface="Arial" panose="020B0604020202020204" pitchFamily="34" charset="0"/>
                  <a:cs typeface="Arial" panose="020B0604020202020204" pitchFamily="34" charset="0"/>
                </a:rPr>
              </a:br>
              <a:r>
                <a:rPr lang="en-US" sz="1375" dirty="0">
                  <a:solidFill>
                    <a:schemeClr val="bg1"/>
                  </a:solidFill>
                  <a:latin typeface="Arial" panose="020B0604020202020204" pitchFamily="34" charset="0"/>
                  <a:cs typeface="Arial" panose="020B0604020202020204" pitchFamily="34" charset="0"/>
                </a:rPr>
                <a:t/>
              </a:r>
              <a:br>
                <a:rPr lang="en-US" sz="1375" dirty="0">
                  <a:solidFill>
                    <a:schemeClr val="bg1"/>
                  </a:solidFill>
                  <a:latin typeface="Arial" panose="020B0604020202020204" pitchFamily="34" charset="0"/>
                  <a:cs typeface="Arial" panose="020B0604020202020204" pitchFamily="34" charset="0"/>
                </a:rPr>
              </a:br>
              <a:r>
                <a:rPr lang="en-US" sz="1375" dirty="0">
                  <a:solidFill>
                    <a:schemeClr val="bg1"/>
                  </a:solidFill>
                  <a:latin typeface="Arial" panose="020B0604020202020204" pitchFamily="34" charset="0"/>
                  <a:cs typeface="Arial" panose="020B0604020202020204" pitchFamily="34" charset="0"/>
                </a:rPr>
                <a:t>Additionally, this program provides individuals with tools and resources to better prepare them for the hiring process and refers qualified candidates to corporate organizations with open positions of employment specific to their skillsets.</a:t>
              </a:r>
            </a:p>
          </p:txBody>
        </p:sp>
      </p:grpSp>
      <p:grpSp>
        <p:nvGrpSpPr>
          <p:cNvPr id="24" name="Group 23"/>
          <p:cNvGrpSpPr/>
          <p:nvPr/>
        </p:nvGrpSpPr>
        <p:grpSpPr>
          <a:xfrm>
            <a:off x="335277" y="2495383"/>
            <a:ext cx="11474851" cy="953868"/>
            <a:chOff x="335277" y="1609066"/>
            <a:chExt cx="11474851" cy="953868"/>
          </a:xfrm>
        </p:grpSpPr>
        <p:sp>
          <p:nvSpPr>
            <p:cNvPr id="25" name="TextBox 24"/>
            <p:cNvSpPr txBox="1"/>
            <p:nvPr/>
          </p:nvSpPr>
          <p:spPr>
            <a:xfrm>
              <a:off x="335277" y="1609066"/>
              <a:ext cx="5466080" cy="430887"/>
            </a:xfrm>
            <a:prstGeom prst="rect">
              <a:avLst/>
            </a:prstGeom>
            <a:noFill/>
          </p:spPr>
          <p:txBody>
            <a:bodyPr wrap="square" rtlCol="0">
              <a:spAutoFit/>
            </a:bodyPr>
            <a:lstStyle/>
            <a:p>
              <a:r>
                <a:rPr lang="en-US" sz="2200" b="1" u="sng" dirty="0">
                  <a:solidFill>
                    <a:schemeClr val="bg1"/>
                  </a:solidFill>
                  <a:latin typeface="Arial" panose="020B0604020202020204" pitchFamily="34" charset="0"/>
                  <a:cs typeface="Arial" panose="020B0604020202020204" pitchFamily="34" charset="0"/>
                </a:rPr>
                <a:t>HOUSING ASSISTANCE</a:t>
              </a:r>
            </a:p>
          </p:txBody>
        </p:sp>
        <p:sp>
          <p:nvSpPr>
            <p:cNvPr id="26" name="TextBox 25"/>
            <p:cNvSpPr txBox="1"/>
            <p:nvPr/>
          </p:nvSpPr>
          <p:spPr>
            <a:xfrm>
              <a:off x="335279" y="2039714"/>
              <a:ext cx="11474849" cy="523220"/>
            </a:xfrm>
            <a:prstGeom prst="rect">
              <a:avLst/>
            </a:prstGeom>
            <a:noFill/>
          </p:spPr>
          <p:txBody>
            <a:bodyPr wrap="square" rtlCol="0">
              <a:spAutoFit/>
            </a:bodyPr>
            <a:lstStyle/>
            <a:p>
              <a:r>
                <a:rPr lang="en-US" sz="1375" dirty="0">
                  <a:solidFill>
                    <a:schemeClr val="bg1"/>
                  </a:solidFill>
                  <a:latin typeface="Arial" panose="020B0604020202020204" pitchFamily="34" charset="0"/>
                  <a:cs typeface="Arial" panose="020B0604020202020204" pitchFamily="34" charset="0"/>
                </a:rPr>
                <a:t>When a veteran's bills are past due as a result of a military service-related incident, we directly pay the landlord or mortgage lender to reduce any extra financial burdens from the veteran or the veteran's family.</a:t>
              </a:r>
            </a:p>
          </p:txBody>
        </p:sp>
      </p:grpSp>
      <p:grpSp>
        <p:nvGrpSpPr>
          <p:cNvPr id="27" name="Group 26"/>
          <p:cNvGrpSpPr/>
          <p:nvPr/>
        </p:nvGrpSpPr>
        <p:grpSpPr>
          <a:xfrm>
            <a:off x="335277" y="3757745"/>
            <a:ext cx="11474851" cy="953868"/>
            <a:chOff x="335277" y="1609066"/>
            <a:chExt cx="11474851" cy="953868"/>
          </a:xfrm>
        </p:grpSpPr>
        <p:sp>
          <p:nvSpPr>
            <p:cNvPr id="28" name="TextBox 27"/>
            <p:cNvSpPr txBox="1"/>
            <p:nvPr/>
          </p:nvSpPr>
          <p:spPr>
            <a:xfrm>
              <a:off x="335277" y="1609066"/>
              <a:ext cx="5466080" cy="430887"/>
            </a:xfrm>
            <a:prstGeom prst="rect">
              <a:avLst/>
            </a:prstGeom>
            <a:noFill/>
          </p:spPr>
          <p:txBody>
            <a:bodyPr wrap="square" rtlCol="0">
              <a:spAutoFit/>
            </a:bodyPr>
            <a:lstStyle/>
            <a:p>
              <a:r>
                <a:rPr lang="en-US" sz="2200" b="1" u="sng" dirty="0">
                  <a:solidFill>
                    <a:schemeClr val="bg1"/>
                  </a:solidFill>
                  <a:latin typeface="Arial" panose="020B0604020202020204" pitchFamily="34" charset="0"/>
                  <a:cs typeface="Arial" panose="020B0604020202020204" pitchFamily="34" charset="0"/>
                </a:rPr>
                <a:t>EMERGENCY ASSISTANCE</a:t>
              </a:r>
            </a:p>
          </p:txBody>
        </p:sp>
        <p:sp>
          <p:nvSpPr>
            <p:cNvPr id="29" name="TextBox 28"/>
            <p:cNvSpPr txBox="1"/>
            <p:nvPr/>
          </p:nvSpPr>
          <p:spPr>
            <a:xfrm>
              <a:off x="335279" y="2039714"/>
              <a:ext cx="11474849" cy="523220"/>
            </a:xfrm>
            <a:prstGeom prst="rect">
              <a:avLst/>
            </a:prstGeom>
            <a:noFill/>
          </p:spPr>
          <p:txBody>
            <a:bodyPr wrap="square" rtlCol="0">
              <a:spAutoFit/>
            </a:bodyPr>
            <a:lstStyle/>
            <a:p>
              <a:r>
                <a:rPr lang="en-US" sz="1380" dirty="0">
                  <a:solidFill>
                    <a:schemeClr val="bg1"/>
                  </a:solidFill>
                  <a:latin typeface="Arial" panose="020B0604020202020204" pitchFamily="34" charset="0"/>
                  <a:cs typeface="Arial" panose="020B0604020202020204" pitchFamily="34" charset="0"/>
                </a:rPr>
                <a:t>This program pays immediate, essential bills, including food and utility bills, that are necessary to the health and well-being of the veteran or the veteran's family.</a:t>
              </a:r>
            </a:p>
          </p:txBody>
        </p:sp>
      </p:grpSp>
      <p:pic>
        <p:nvPicPr>
          <p:cNvPr id="4" name="Picture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 y="20251"/>
            <a:ext cx="12192000" cy="68580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object 4">
            <a:extLst>
              <a:ext uri="{FF2B5EF4-FFF2-40B4-BE49-F238E27FC236}">
                <a16:creationId xmlns:a16="http://schemas.microsoft.com/office/drawing/2014/main" xmlns="" id="{89153D2C-8EC7-4EC6-AE28-2538E43CBB22}"/>
              </a:ext>
            </a:extLst>
          </p:cNvPr>
          <p:cNvSpPr txBox="1"/>
          <p:nvPr/>
        </p:nvSpPr>
        <p:spPr>
          <a:xfrm>
            <a:off x="4912041" y="1586995"/>
            <a:ext cx="6442075" cy="4951997"/>
          </a:xfrm>
          <a:prstGeom prst="rect">
            <a:avLst/>
          </a:prstGeom>
        </p:spPr>
        <p:txBody>
          <a:bodyPr vert="horz" wrap="square" lIns="0" tIns="149225" rIns="0" bIns="0" rtlCol="0">
            <a:spAutoFit/>
          </a:bodyPr>
          <a:lstStyle/>
          <a:p>
            <a:pPr marL="299085" indent="-287020">
              <a:lnSpc>
                <a:spcPct val="100000"/>
              </a:lnSpc>
              <a:spcBef>
                <a:spcPts val="1080"/>
              </a:spcBef>
              <a:buFont typeface="Arial"/>
              <a:buChar char="•"/>
              <a:tabLst>
                <a:tab pos="299085" algn="l"/>
                <a:tab pos="299720" algn="l"/>
              </a:tabLst>
            </a:pPr>
            <a:r>
              <a:rPr sz="2400" spc="-5" dirty="0">
                <a:solidFill>
                  <a:schemeClr val="tx2">
                    <a:lumMod val="75000"/>
                  </a:schemeClr>
                </a:solidFill>
                <a:latin typeface="Calibri"/>
                <a:cs typeface="Calibri"/>
              </a:rPr>
              <a:t>American</a:t>
            </a:r>
            <a:r>
              <a:rPr sz="2400" spc="-20" dirty="0">
                <a:solidFill>
                  <a:schemeClr val="tx2">
                    <a:lumMod val="75000"/>
                  </a:schemeClr>
                </a:solidFill>
                <a:latin typeface="Calibri"/>
                <a:cs typeface="Calibri"/>
              </a:rPr>
              <a:t> </a:t>
            </a:r>
            <a:r>
              <a:rPr sz="2400" spc="-5" dirty="0">
                <a:solidFill>
                  <a:schemeClr val="tx2">
                    <a:lumMod val="75000"/>
                  </a:schemeClr>
                </a:solidFill>
                <a:latin typeface="Calibri"/>
                <a:cs typeface="Calibri"/>
              </a:rPr>
              <a:t>Legion:</a:t>
            </a:r>
            <a:r>
              <a:rPr sz="2400" spc="10" dirty="0">
                <a:solidFill>
                  <a:schemeClr val="tx2">
                    <a:lumMod val="75000"/>
                  </a:schemeClr>
                </a:solidFill>
                <a:latin typeface="Calibri"/>
                <a:cs typeface="Calibri"/>
              </a:rPr>
              <a:t> </a:t>
            </a:r>
            <a:r>
              <a:rPr sz="2400" dirty="0">
                <a:solidFill>
                  <a:schemeClr val="tx2">
                    <a:lumMod val="75000"/>
                  </a:schemeClr>
                </a:solidFill>
                <a:latin typeface="Calibri"/>
                <a:cs typeface="Calibri"/>
              </a:rPr>
              <a:t>126</a:t>
            </a:r>
          </a:p>
          <a:p>
            <a:pPr marL="299085" indent="-287020">
              <a:lnSpc>
                <a:spcPct val="100000"/>
              </a:lnSpc>
              <a:buFont typeface="Arial"/>
              <a:buChar char="•"/>
              <a:tabLst>
                <a:tab pos="299085" algn="l"/>
                <a:tab pos="299720" algn="l"/>
              </a:tabLst>
            </a:pPr>
            <a:r>
              <a:rPr sz="2400" spc="-10" dirty="0">
                <a:solidFill>
                  <a:schemeClr val="tx2">
                    <a:lumMod val="75000"/>
                  </a:schemeClr>
                </a:solidFill>
                <a:latin typeface="Calibri"/>
                <a:cs typeface="Calibri"/>
              </a:rPr>
              <a:t>Army</a:t>
            </a:r>
            <a:r>
              <a:rPr sz="2400" spc="-15" dirty="0">
                <a:solidFill>
                  <a:schemeClr val="tx2">
                    <a:lumMod val="75000"/>
                  </a:schemeClr>
                </a:solidFill>
                <a:latin typeface="Calibri"/>
                <a:cs typeface="Calibri"/>
              </a:rPr>
              <a:t> </a:t>
            </a:r>
            <a:r>
              <a:rPr sz="2400" spc="-10" dirty="0">
                <a:solidFill>
                  <a:schemeClr val="tx2">
                    <a:lumMod val="75000"/>
                  </a:schemeClr>
                </a:solidFill>
                <a:latin typeface="Calibri"/>
                <a:cs typeface="Calibri"/>
              </a:rPr>
              <a:t>Emergency</a:t>
            </a:r>
            <a:r>
              <a:rPr sz="2400" spc="-15" dirty="0">
                <a:solidFill>
                  <a:schemeClr val="tx2">
                    <a:lumMod val="75000"/>
                  </a:schemeClr>
                </a:solidFill>
                <a:latin typeface="Calibri"/>
                <a:cs typeface="Calibri"/>
              </a:rPr>
              <a:t> </a:t>
            </a:r>
            <a:r>
              <a:rPr sz="2400" spc="-10" dirty="0">
                <a:solidFill>
                  <a:schemeClr val="tx2">
                    <a:lumMod val="75000"/>
                  </a:schemeClr>
                </a:solidFill>
                <a:latin typeface="Calibri"/>
                <a:cs typeface="Calibri"/>
              </a:rPr>
              <a:t>Relief:</a:t>
            </a:r>
            <a:r>
              <a:rPr sz="2400" spc="5" dirty="0">
                <a:solidFill>
                  <a:schemeClr val="tx2">
                    <a:lumMod val="75000"/>
                  </a:schemeClr>
                </a:solidFill>
                <a:latin typeface="Calibri"/>
                <a:cs typeface="Calibri"/>
              </a:rPr>
              <a:t> </a:t>
            </a:r>
            <a:r>
              <a:rPr sz="2400" dirty="0">
                <a:solidFill>
                  <a:schemeClr val="tx2">
                    <a:lumMod val="75000"/>
                  </a:schemeClr>
                </a:solidFill>
                <a:latin typeface="Calibri"/>
                <a:cs typeface="Calibri"/>
              </a:rPr>
              <a:t>113</a:t>
            </a:r>
          </a:p>
          <a:p>
            <a:pPr marL="299085" indent="-287020">
              <a:lnSpc>
                <a:spcPct val="100000"/>
              </a:lnSpc>
              <a:buFont typeface="Arial"/>
              <a:buChar char="•"/>
              <a:tabLst>
                <a:tab pos="299085" algn="l"/>
                <a:tab pos="299720" algn="l"/>
              </a:tabLst>
            </a:pPr>
            <a:r>
              <a:rPr sz="2400" spc="-5" dirty="0">
                <a:solidFill>
                  <a:schemeClr val="tx2">
                    <a:lumMod val="75000"/>
                  </a:schemeClr>
                </a:solidFill>
                <a:latin typeface="Calibri"/>
                <a:cs typeface="Calibri"/>
              </a:rPr>
              <a:t>Disabled</a:t>
            </a:r>
            <a:r>
              <a:rPr sz="2400" spc="-10" dirty="0">
                <a:solidFill>
                  <a:schemeClr val="tx2">
                    <a:lumMod val="75000"/>
                  </a:schemeClr>
                </a:solidFill>
                <a:latin typeface="Calibri"/>
                <a:cs typeface="Calibri"/>
              </a:rPr>
              <a:t> </a:t>
            </a:r>
            <a:r>
              <a:rPr sz="2400" spc="-5" dirty="0">
                <a:solidFill>
                  <a:schemeClr val="tx2">
                    <a:lumMod val="75000"/>
                  </a:schemeClr>
                </a:solidFill>
                <a:latin typeface="Calibri"/>
                <a:cs typeface="Calibri"/>
              </a:rPr>
              <a:t>American</a:t>
            </a:r>
            <a:r>
              <a:rPr sz="2400" dirty="0">
                <a:solidFill>
                  <a:schemeClr val="tx2">
                    <a:lumMod val="75000"/>
                  </a:schemeClr>
                </a:solidFill>
                <a:latin typeface="Calibri"/>
                <a:cs typeface="Calibri"/>
              </a:rPr>
              <a:t> </a:t>
            </a:r>
            <a:r>
              <a:rPr sz="2400" spc="-20" dirty="0">
                <a:solidFill>
                  <a:schemeClr val="tx2">
                    <a:lumMod val="75000"/>
                  </a:schemeClr>
                </a:solidFill>
                <a:latin typeface="Calibri"/>
                <a:cs typeface="Calibri"/>
              </a:rPr>
              <a:t>Veterans:</a:t>
            </a:r>
            <a:r>
              <a:rPr sz="2400" spc="-5" dirty="0">
                <a:solidFill>
                  <a:schemeClr val="tx2">
                    <a:lumMod val="75000"/>
                  </a:schemeClr>
                </a:solidFill>
                <a:latin typeface="Calibri"/>
                <a:cs typeface="Calibri"/>
              </a:rPr>
              <a:t> </a:t>
            </a:r>
            <a:r>
              <a:rPr sz="2400" dirty="0">
                <a:solidFill>
                  <a:schemeClr val="tx2">
                    <a:lumMod val="75000"/>
                  </a:schemeClr>
                </a:solidFill>
                <a:latin typeface="Calibri"/>
                <a:cs typeface="Calibri"/>
              </a:rPr>
              <a:t>333</a:t>
            </a:r>
          </a:p>
          <a:p>
            <a:pPr marL="299085" indent="-287020">
              <a:lnSpc>
                <a:spcPct val="100000"/>
              </a:lnSpc>
              <a:buFont typeface="Arial"/>
              <a:buChar char="•"/>
              <a:tabLst>
                <a:tab pos="299085" algn="l"/>
                <a:tab pos="299720" algn="l"/>
              </a:tabLst>
            </a:pPr>
            <a:r>
              <a:rPr sz="2400" spc="-10" dirty="0">
                <a:solidFill>
                  <a:schemeClr val="tx2">
                    <a:lumMod val="75000"/>
                  </a:schemeClr>
                </a:solidFill>
                <a:latin typeface="Calibri"/>
                <a:cs typeface="Calibri"/>
              </a:rPr>
              <a:t>Military</a:t>
            </a:r>
            <a:r>
              <a:rPr sz="2400" dirty="0">
                <a:solidFill>
                  <a:schemeClr val="tx2">
                    <a:lumMod val="75000"/>
                  </a:schemeClr>
                </a:solidFill>
                <a:latin typeface="Calibri"/>
                <a:cs typeface="Calibri"/>
              </a:rPr>
              <a:t> </a:t>
            </a:r>
            <a:r>
              <a:rPr sz="2400" spc="-5" dirty="0">
                <a:solidFill>
                  <a:schemeClr val="tx2">
                    <a:lumMod val="75000"/>
                  </a:schemeClr>
                </a:solidFill>
                <a:latin typeface="Calibri"/>
                <a:cs typeface="Calibri"/>
              </a:rPr>
              <a:t>One</a:t>
            </a:r>
            <a:r>
              <a:rPr sz="2400" dirty="0">
                <a:solidFill>
                  <a:schemeClr val="tx2">
                    <a:lumMod val="75000"/>
                  </a:schemeClr>
                </a:solidFill>
                <a:latin typeface="Calibri"/>
                <a:cs typeface="Calibri"/>
              </a:rPr>
              <a:t> </a:t>
            </a:r>
            <a:r>
              <a:rPr sz="2400" spc="-10" dirty="0">
                <a:solidFill>
                  <a:schemeClr val="tx2">
                    <a:lumMod val="75000"/>
                  </a:schemeClr>
                </a:solidFill>
                <a:latin typeface="Calibri"/>
                <a:cs typeface="Calibri"/>
              </a:rPr>
              <a:t>Source:</a:t>
            </a:r>
            <a:r>
              <a:rPr sz="2400" dirty="0">
                <a:solidFill>
                  <a:schemeClr val="tx2">
                    <a:lumMod val="75000"/>
                  </a:schemeClr>
                </a:solidFill>
                <a:latin typeface="Calibri"/>
                <a:cs typeface="Calibri"/>
              </a:rPr>
              <a:t> 343</a:t>
            </a:r>
          </a:p>
          <a:p>
            <a:pPr marL="299085" indent="-287020">
              <a:lnSpc>
                <a:spcPct val="100000"/>
              </a:lnSpc>
              <a:buFont typeface="Arial"/>
              <a:buChar char="•"/>
              <a:tabLst>
                <a:tab pos="299085" algn="l"/>
                <a:tab pos="299720" algn="l"/>
              </a:tabLst>
            </a:pPr>
            <a:r>
              <a:rPr sz="2400" spc="-5" dirty="0">
                <a:solidFill>
                  <a:schemeClr val="tx2">
                    <a:lumMod val="75000"/>
                  </a:schemeClr>
                </a:solidFill>
                <a:latin typeface="Calibri"/>
                <a:cs typeface="Calibri"/>
              </a:rPr>
              <a:t>Navy-Marine</a:t>
            </a:r>
            <a:r>
              <a:rPr sz="2400" spc="-20" dirty="0">
                <a:solidFill>
                  <a:schemeClr val="tx2">
                    <a:lumMod val="75000"/>
                  </a:schemeClr>
                </a:solidFill>
                <a:latin typeface="Calibri"/>
                <a:cs typeface="Calibri"/>
              </a:rPr>
              <a:t> </a:t>
            </a:r>
            <a:r>
              <a:rPr sz="2400" spc="-10" dirty="0">
                <a:solidFill>
                  <a:schemeClr val="tx2">
                    <a:lumMod val="75000"/>
                  </a:schemeClr>
                </a:solidFill>
                <a:latin typeface="Calibri"/>
                <a:cs typeface="Calibri"/>
              </a:rPr>
              <a:t>Corps</a:t>
            </a:r>
            <a:r>
              <a:rPr sz="2400" spc="10" dirty="0">
                <a:solidFill>
                  <a:schemeClr val="tx2">
                    <a:lumMod val="75000"/>
                  </a:schemeClr>
                </a:solidFill>
                <a:latin typeface="Calibri"/>
                <a:cs typeface="Calibri"/>
              </a:rPr>
              <a:t> </a:t>
            </a:r>
            <a:r>
              <a:rPr sz="2400" spc="-15" dirty="0">
                <a:solidFill>
                  <a:schemeClr val="tx2">
                    <a:lumMod val="75000"/>
                  </a:schemeClr>
                </a:solidFill>
                <a:latin typeface="Calibri"/>
                <a:cs typeface="Calibri"/>
              </a:rPr>
              <a:t>Relief</a:t>
            </a:r>
            <a:r>
              <a:rPr sz="2400" spc="5" dirty="0">
                <a:solidFill>
                  <a:schemeClr val="tx2">
                    <a:lumMod val="75000"/>
                  </a:schemeClr>
                </a:solidFill>
                <a:latin typeface="Calibri"/>
                <a:cs typeface="Calibri"/>
              </a:rPr>
              <a:t> </a:t>
            </a:r>
            <a:r>
              <a:rPr sz="2400" spc="-5" dirty="0">
                <a:solidFill>
                  <a:schemeClr val="tx2">
                    <a:lumMod val="75000"/>
                  </a:schemeClr>
                </a:solidFill>
                <a:latin typeface="Calibri"/>
                <a:cs typeface="Calibri"/>
              </a:rPr>
              <a:t>Society:</a:t>
            </a:r>
            <a:r>
              <a:rPr sz="2400" spc="5" dirty="0">
                <a:solidFill>
                  <a:schemeClr val="tx2">
                    <a:lumMod val="75000"/>
                  </a:schemeClr>
                </a:solidFill>
                <a:latin typeface="Calibri"/>
                <a:cs typeface="Calibri"/>
              </a:rPr>
              <a:t> </a:t>
            </a:r>
            <a:r>
              <a:rPr sz="2400" dirty="0">
                <a:solidFill>
                  <a:schemeClr val="tx2">
                    <a:lumMod val="75000"/>
                  </a:schemeClr>
                </a:solidFill>
                <a:latin typeface="Calibri"/>
                <a:cs typeface="Calibri"/>
              </a:rPr>
              <a:t>46</a:t>
            </a:r>
          </a:p>
          <a:p>
            <a:pPr marL="299085" indent="-287020">
              <a:lnSpc>
                <a:spcPct val="100000"/>
              </a:lnSpc>
              <a:buFont typeface="Arial"/>
              <a:buChar char="•"/>
              <a:tabLst>
                <a:tab pos="299085" algn="l"/>
                <a:tab pos="299720" algn="l"/>
              </a:tabLst>
            </a:pPr>
            <a:r>
              <a:rPr sz="2400" spc="-10" dirty="0">
                <a:solidFill>
                  <a:schemeClr val="tx2">
                    <a:lumMod val="75000"/>
                  </a:schemeClr>
                </a:solidFill>
                <a:latin typeface="Calibri"/>
                <a:cs typeface="Calibri"/>
              </a:rPr>
              <a:t>Operation </a:t>
            </a:r>
            <a:r>
              <a:rPr sz="2400" spc="-5" dirty="0">
                <a:solidFill>
                  <a:schemeClr val="tx2">
                    <a:lumMod val="75000"/>
                  </a:schemeClr>
                </a:solidFill>
                <a:latin typeface="Calibri"/>
                <a:cs typeface="Calibri"/>
              </a:rPr>
              <a:t>Home </a:t>
            </a:r>
            <a:r>
              <a:rPr sz="2400" spc="-10" dirty="0">
                <a:solidFill>
                  <a:schemeClr val="tx2">
                    <a:lumMod val="75000"/>
                  </a:schemeClr>
                </a:solidFill>
                <a:latin typeface="Calibri"/>
                <a:cs typeface="Calibri"/>
              </a:rPr>
              <a:t>Front:</a:t>
            </a:r>
            <a:r>
              <a:rPr sz="2400" spc="-30" dirty="0">
                <a:solidFill>
                  <a:schemeClr val="tx2">
                    <a:lumMod val="75000"/>
                  </a:schemeClr>
                </a:solidFill>
                <a:latin typeface="Calibri"/>
                <a:cs typeface="Calibri"/>
              </a:rPr>
              <a:t> </a:t>
            </a:r>
            <a:r>
              <a:rPr sz="2400" dirty="0">
                <a:solidFill>
                  <a:schemeClr val="tx2">
                    <a:lumMod val="75000"/>
                  </a:schemeClr>
                </a:solidFill>
                <a:latin typeface="Calibri"/>
                <a:cs typeface="Calibri"/>
              </a:rPr>
              <a:t>59</a:t>
            </a:r>
          </a:p>
          <a:p>
            <a:pPr marL="299085" indent="-287020">
              <a:lnSpc>
                <a:spcPct val="100000"/>
              </a:lnSpc>
              <a:spcBef>
                <a:spcPts val="5"/>
              </a:spcBef>
              <a:buFont typeface="Arial"/>
              <a:buChar char="•"/>
              <a:tabLst>
                <a:tab pos="299085" algn="l"/>
                <a:tab pos="299720" algn="l"/>
              </a:tabLst>
            </a:pPr>
            <a:r>
              <a:rPr sz="2400" spc="-15" dirty="0">
                <a:solidFill>
                  <a:schemeClr val="tx2">
                    <a:lumMod val="75000"/>
                  </a:schemeClr>
                </a:solidFill>
                <a:latin typeface="Calibri"/>
                <a:cs typeface="Calibri"/>
              </a:rPr>
              <a:t>Red </a:t>
            </a:r>
            <a:r>
              <a:rPr sz="2400" spc="-10" dirty="0">
                <a:solidFill>
                  <a:schemeClr val="tx2">
                    <a:lumMod val="75000"/>
                  </a:schemeClr>
                </a:solidFill>
                <a:latin typeface="Calibri"/>
                <a:cs typeface="Calibri"/>
              </a:rPr>
              <a:t>Cross:</a:t>
            </a:r>
            <a:r>
              <a:rPr sz="2400" spc="-20" dirty="0">
                <a:solidFill>
                  <a:schemeClr val="tx2">
                    <a:lumMod val="75000"/>
                  </a:schemeClr>
                </a:solidFill>
                <a:latin typeface="Calibri"/>
                <a:cs typeface="Calibri"/>
              </a:rPr>
              <a:t> </a:t>
            </a:r>
            <a:r>
              <a:rPr sz="2400" dirty="0">
                <a:solidFill>
                  <a:schemeClr val="tx2">
                    <a:lumMod val="75000"/>
                  </a:schemeClr>
                </a:solidFill>
                <a:latin typeface="Calibri"/>
                <a:cs typeface="Calibri"/>
              </a:rPr>
              <a:t>73</a:t>
            </a:r>
          </a:p>
          <a:p>
            <a:pPr marL="299085" indent="-287020">
              <a:lnSpc>
                <a:spcPct val="100000"/>
              </a:lnSpc>
              <a:buFont typeface="Arial"/>
              <a:buChar char="•"/>
              <a:tabLst>
                <a:tab pos="299085" algn="l"/>
                <a:tab pos="299720" algn="l"/>
              </a:tabLst>
            </a:pPr>
            <a:r>
              <a:rPr sz="2400" spc="-10" dirty="0">
                <a:solidFill>
                  <a:schemeClr val="tx2">
                    <a:lumMod val="75000"/>
                  </a:schemeClr>
                </a:solidFill>
                <a:latin typeface="Calibri"/>
                <a:cs typeface="Calibri"/>
              </a:rPr>
              <a:t>United</a:t>
            </a:r>
            <a:r>
              <a:rPr sz="2400" spc="-5" dirty="0">
                <a:solidFill>
                  <a:schemeClr val="tx2">
                    <a:lumMod val="75000"/>
                  </a:schemeClr>
                </a:solidFill>
                <a:latin typeface="Calibri"/>
                <a:cs typeface="Calibri"/>
              </a:rPr>
              <a:t> </a:t>
            </a:r>
            <a:r>
              <a:rPr sz="2400" spc="-30" dirty="0">
                <a:solidFill>
                  <a:schemeClr val="tx2">
                    <a:lumMod val="75000"/>
                  </a:schemeClr>
                </a:solidFill>
                <a:latin typeface="Calibri"/>
                <a:cs typeface="Calibri"/>
              </a:rPr>
              <a:t>Way:</a:t>
            </a:r>
            <a:r>
              <a:rPr sz="2400" spc="-10" dirty="0">
                <a:solidFill>
                  <a:schemeClr val="tx2">
                    <a:lumMod val="75000"/>
                  </a:schemeClr>
                </a:solidFill>
                <a:latin typeface="Calibri"/>
                <a:cs typeface="Calibri"/>
              </a:rPr>
              <a:t> </a:t>
            </a:r>
            <a:r>
              <a:rPr sz="2400" dirty="0">
                <a:solidFill>
                  <a:schemeClr val="tx2">
                    <a:lumMod val="75000"/>
                  </a:schemeClr>
                </a:solidFill>
                <a:latin typeface="Calibri"/>
                <a:cs typeface="Calibri"/>
              </a:rPr>
              <a:t>80</a:t>
            </a:r>
          </a:p>
          <a:p>
            <a:pPr marL="299085" indent="-287020">
              <a:lnSpc>
                <a:spcPct val="100000"/>
              </a:lnSpc>
              <a:buFont typeface="Arial"/>
              <a:buChar char="•"/>
              <a:tabLst>
                <a:tab pos="299085" algn="l"/>
                <a:tab pos="299720" algn="l"/>
              </a:tabLst>
            </a:pPr>
            <a:r>
              <a:rPr sz="2400" spc="-5" dirty="0">
                <a:solidFill>
                  <a:schemeClr val="tx2">
                    <a:lumMod val="75000"/>
                  </a:schemeClr>
                </a:solidFill>
                <a:latin typeface="Calibri"/>
                <a:cs typeface="Calibri"/>
              </a:rPr>
              <a:t>USAA:</a:t>
            </a:r>
            <a:r>
              <a:rPr sz="2400" spc="-50" dirty="0">
                <a:solidFill>
                  <a:schemeClr val="tx2">
                    <a:lumMod val="75000"/>
                  </a:schemeClr>
                </a:solidFill>
                <a:latin typeface="Calibri"/>
                <a:cs typeface="Calibri"/>
              </a:rPr>
              <a:t> </a:t>
            </a:r>
            <a:r>
              <a:rPr sz="2400" dirty="0">
                <a:solidFill>
                  <a:schemeClr val="tx2">
                    <a:lumMod val="75000"/>
                  </a:schemeClr>
                </a:solidFill>
                <a:latin typeface="Calibri"/>
                <a:cs typeface="Calibri"/>
              </a:rPr>
              <a:t>157</a:t>
            </a:r>
          </a:p>
          <a:p>
            <a:pPr marL="299085" indent="-287020">
              <a:lnSpc>
                <a:spcPct val="100000"/>
              </a:lnSpc>
              <a:buFont typeface="Arial"/>
              <a:buChar char="•"/>
              <a:tabLst>
                <a:tab pos="299085" algn="l"/>
                <a:tab pos="299720" algn="l"/>
              </a:tabLst>
            </a:pPr>
            <a:r>
              <a:rPr sz="2400" spc="-45" dirty="0">
                <a:solidFill>
                  <a:schemeClr val="tx2">
                    <a:lumMod val="75000"/>
                  </a:schemeClr>
                </a:solidFill>
                <a:latin typeface="Calibri"/>
                <a:cs typeface="Calibri"/>
              </a:rPr>
              <a:t>VA</a:t>
            </a:r>
            <a:r>
              <a:rPr sz="2400" spc="-20" dirty="0">
                <a:solidFill>
                  <a:schemeClr val="tx2">
                    <a:lumMod val="75000"/>
                  </a:schemeClr>
                </a:solidFill>
                <a:latin typeface="Calibri"/>
                <a:cs typeface="Calibri"/>
              </a:rPr>
              <a:t> </a:t>
            </a:r>
            <a:r>
              <a:rPr sz="2400" spc="-10" dirty="0">
                <a:solidFill>
                  <a:schemeClr val="tx2">
                    <a:lumMod val="75000"/>
                  </a:schemeClr>
                </a:solidFill>
                <a:latin typeface="Calibri"/>
                <a:cs typeface="Calibri"/>
              </a:rPr>
              <a:t>Hospital:</a:t>
            </a:r>
            <a:r>
              <a:rPr sz="2400" spc="-5" dirty="0">
                <a:solidFill>
                  <a:schemeClr val="tx2">
                    <a:lumMod val="75000"/>
                  </a:schemeClr>
                </a:solidFill>
                <a:latin typeface="Calibri"/>
                <a:cs typeface="Calibri"/>
              </a:rPr>
              <a:t> </a:t>
            </a:r>
            <a:r>
              <a:rPr sz="2400" dirty="0">
                <a:solidFill>
                  <a:schemeClr val="tx2">
                    <a:lumMod val="75000"/>
                  </a:schemeClr>
                </a:solidFill>
                <a:latin typeface="Calibri"/>
                <a:cs typeface="Calibri"/>
              </a:rPr>
              <a:t>546</a:t>
            </a:r>
          </a:p>
          <a:p>
            <a:pPr marL="299085" indent="-287020">
              <a:lnSpc>
                <a:spcPct val="100000"/>
              </a:lnSpc>
              <a:buFont typeface="Arial"/>
              <a:buChar char="•"/>
              <a:tabLst>
                <a:tab pos="299085" algn="l"/>
                <a:tab pos="299720" algn="l"/>
              </a:tabLst>
            </a:pPr>
            <a:r>
              <a:rPr sz="2400" spc="-5" dirty="0">
                <a:solidFill>
                  <a:schemeClr val="tx2">
                    <a:lumMod val="75000"/>
                  </a:schemeClr>
                </a:solidFill>
                <a:latin typeface="Calibri"/>
                <a:cs typeface="Calibri"/>
              </a:rPr>
              <a:t>VFW:</a:t>
            </a:r>
            <a:r>
              <a:rPr sz="2400" spc="-40" dirty="0">
                <a:solidFill>
                  <a:schemeClr val="tx2">
                    <a:lumMod val="75000"/>
                  </a:schemeClr>
                </a:solidFill>
                <a:latin typeface="Calibri"/>
                <a:cs typeface="Calibri"/>
              </a:rPr>
              <a:t> </a:t>
            </a:r>
            <a:r>
              <a:rPr sz="2400" dirty="0">
                <a:solidFill>
                  <a:schemeClr val="tx2">
                    <a:lumMod val="75000"/>
                  </a:schemeClr>
                </a:solidFill>
                <a:latin typeface="Calibri"/>
                <a:cs typeface="Calibri"/>
              </a:rPr>
              <a:t>108</a:t>
            </a:r>
          </a:p>
          <a:p>
            <a:pPr marL="299085" indent="-287020">
              <a:lnSpc>
                <a:spcPct val="100000"/>
              </a:lnSpc>
              <a:buFont typeface="Arial"/>
              <a:buChar char="•"/>
              <a:tabLst>
                <a:tab pos="299085" algn="l"/>
                <a:tab pos="299720" algn="l"/>
              </a:tabLst>
            </a:pPr>
            <a:r>
              <a:rPr sz="2400" spc="-20" dirty="0">
                <a:solidFill>
                  <a:schemeClr val="tx2">
                    <a:lumMod val="75000"/>
                  </a:schemeClr>
                </a:solidFill>
                <a:latin typeface="Calibri"/>
                <a:cs typeface="Calibri"/>
              </a:rPr>
              <a:t>Volunteers</a:t>
            </a:r>
            <a:r>
              <a:rPr sz="2400" dirty="0">
                <a:solidFill>
                  <a:schemeClr val="tx2">
                    <a:lumMod val="75000"/>
                  </a:schemeClr>
                </a:solidFill>
                <a:latin typeface="Calibri"/>
                <a:cs typeface="Calibri"/>
              </a:rPr>
              <a:t> </a:t>
            </a:r>
            <a:r>
              <a:rPr sz="2400" spc="-5" dirty="0">
                <a:solidFill>
                  <a:schemeClr val="tx2">
                    <a:lumMod val="75000"/>
                  </a:schemeClr>
                </a:solidFill>
                <a:latin typeface="Calibri"/>
                <a:cs typeface="Calibri"/>
              </a:rPr>
              <a:t>of America:</a:t>
            </a:r>
            <a:r>
              <a:rPr sz="2400" spc="-15" dirty="0">
                <a:solidFill>
                  <a:schemeClr val="tx2">
                    <a:lumMod val="75000"/>
                  </a:schemeClr>
                </a:solidFill>
                <a:latin typeface="Calibri"/>
                <a:cs typeface="Calibri"/>
              </a:rPr>
              <a:t> </a:t>
            </a:r>
            <a:r>
              <a:rPr sz="2400" dirty="0">
                <a:solidFill>
                  <a:schemeClr val="tx2">
                    <a:lumMod val="75000"/>
                  </a:schemeClr>
                </a:solidFill>
                <a:latin typeface="Calibri"/>
                <a:cs typeface="Calibri"/>
              </a:rPr>
              <a:t>46</a:t>
            </a:r>
          </a:p>
          <a:p>
            <a:pPr marL="299085" indent="-287020">
              <a:lnSpc>
                <a:spcPct val="100000"/>
              </a:lnSpc>
              <a:buFont typeface="Arial"/>
              <a:buChar char="•"/>
              <a:tabLst>
                <a:tab pos="299085" algn="l"/>
                <a:tab pos="299720" algn="l"/>
              </a:tabLst>
            </a:pPr>
            <a:r>
              <a:rPr sz="2400" spc="-15" dirty="0">
                <a:solidFill>
                  <a:schemeClr val="tx2">
                    <a:lumMod val="75000"/>
                  </a:schemeClr>
                </a:solidFill>
                <a:latin typeface="Calibri"/>
                <a:cs typeface="Calibri"/>
              </a:rPr>
              <a:t>Wounded</a:t>
            </a:r>
            <a:r>
              <a:rPr sz="2400" dirty="0">
                <a:solidFill>
                  <a:schemeClr val="tx2">
                    <a:lumMod val="75000"/>
                  </a:schemeClr>
                </a:solidFill>
                <a:latin typeface="Calibri"/>
                <a:cs typeface="Calibri"/>
              </a:rPr>
              <a:t> </a:t>
            </a:r>
            <a:r>
              <a:rPr sz="2400" spc="-15" dirty="0">
                <a:solidFill>
                  <a:schemeClr val="tx2">
                    <a:lumMod val="75000"/>
                  </a:schemeClr>
                </a:solidFill>
                <a:latin typeface="Calibri"/>
                <a:cs typeface="Calibri"/>
              </a:rPr>
              <a:t>Warrior</a:t>
            </a:r>
            <a:r>
              <a:rPr sz="2400" spc="-5" dirty="0">
                <a:solidFill>
                  <a:schemeClr val="tx2">
                    <a:lumMod val="75000"/>
                  </a:schemeClr>
                </a:solidFill>
                <a:latin typeface="Calibri"/>
                <a:cs typeface="Calibri"/>
              </a:rPr>
              <a:t> </a:t>
            </a:r>
            <a:r>
              <a:rPr sz="2400" spc="-10" dirty="0">
                <a:solidFill>
                  <a:schemeClr val="tx2">
                    <a:lumMod val="75000"/>
                  </a:schemeClr>
                </a:solidFill>
                <a:latin typeface="Calibri"/>
                <a:cs typeface="Calibri"/>
              </a:rPr>
              <a:t>Project:</a:t>
            </a:r>
            <a:r>
              <a:rPr sz="2400" spc="-15" dirty="0">
                <a:solidFill>
                  <a:schemeClr val="tx2">
                    <a:lumMod val="75000"/>
                  </a:schemeClr>
                </a:solidFill>
                <a:latin typeface="Calibri"/>
                <a:cs typeface="Calibri"/>
              </a:rPr>
              <a:t> </a:t>
            </a:r>
            <a:r>
              <a:rPr sz="2400" dirty="0">
                <a:solidFill>
                  <a:schemeClr val="tx2">
                    <a:lumMod val="75000"/>
                  </a:schemeClr>
                </a:solidFill>
                <a:latin typeface="Calibri"/>
                <a:cs typeface="Calibri"/>
              </a:rPr>
              <a:t>293</a:t>
            </a:r>
          </a:p>
        </p:txBody>
      </p:sp>
      <p:sp>
        <p:nvSpPr>
          <p:cNvPr id="31" name="object 3">
            <a:extLst>
              <a:ext uri="{FF2B5EF4-FFF2-40B4-BE49-F238E27FC236}">
                <a16:creationId xmlns:a16="http://schemas.microsoft.com/office/drawing/2014/main" xmlns="" id="{9DF1027D-5B1C-4EAE-AD5D-B609EC114E75}"/>
              </a:ext>
            </a:extLst>
          </p:cNvPr>
          <p:cNvSpPr txBox="1">
            <a:spLocks/>
          </p:cNvSpPr>
          <p:nvPr/>
        </p:nvSpPr>
        <p:spPr>
          <a:xfrm>
            <a:off x="4191000" y="320504"/>
            <a:ext cx="7010400" cy="1120178"/>
          </a:xfrm>
          <a:prstGeom prst="rect">
            <a:avLst/>
          </a:prstGeom>
        </p:spPr>
        <p:txBody>
          <a:bodyPr vert="horz" wrap="square" lIns="0" tIns="12065" rIns="0" bIns="0" rtlCol="0" anchor="b">
            <a:spAutoFit/>
          </a:bodyPr>
          <a:lstStyle>
            <a:lvl1pPr algn="ctr">
              <a:defRPr sz="6000" b="1" i="0">
                <a:solidFill>
                  <a:schemeClr val="tx1"/>
                </a:solidFill>
                <a:latin typeface="Calibri"/>
                <a:ea typeface="+mj-ea"/>
                <a:cs typeface="Calibri"/>
              </a:defRPr>
            </a:lvl1pPr>
          </a:lstStyle>
          <a:p>
            <a:pPr>
              <a:spcBef>
                <a:spcPts val="95"/>
              </a:spcBef>
            </a:pPr>
            <a:r>
              <a:rPr lang="en-US" sz="3600" kern="0" spc="-5" dirty="0">
                <a:solidFill>
                  <a:schemeClr val="tx2">
                    <a:lumMod val="75000"/>
                  </a:schemeClr>
                </a:solidFill>
              </a:rPr>
              <a:t>How did </a:t>
            </a:r>
            <a:r>
              <a:rPr lang="en-US" sz="3600" kern="0" spc="-20" dirty="0">
                <a:solidFill>
                  <a:schemeClr val="tx2">
                    <a:lumMod val="75000"/>
                  </a:schemeClr>
                </a:solidFill>
              </a:rPr>
              <a:t>veterans</a:t>
            </a:r>
            <a:r>
              <a:rPr lang="en-US" sz="3600" kern="0" spc="35" dirty="0">
                <a:solidFill>
                  <a:schemeClr val="tx2">
                    <a:lumMod val="75000"/>
                  </a:schemeClr>
                </a:solidFill>
              </a:rPr>
              <a:t> </a:t>
            </a:r>
            <a:r>
              <a:rPr lang="en-US" sz="3600" kern="0" spc="-5" dirty="0">
                <a:solidFill>
                  <a:schemeClr val="tx2">
                    <a:lumMod val="75000"/>
                  </a:schemeClr>
                </a:solidFill>
              </a:rPr>
              <a:t>hear</a:t>
            </a:r>
            <a:r>
              <a:rPr lang="en-US" sz="3600" kern="0" spc="25" dirty="0">
                <a:solidFill>
                  <a:schemeClr val="tx2">
                    <a:lumMod val="75000"/>
                  </a:schemeClr>
                </a:solidFill>
              </a:rPr>
              <a:t> </a:t>
            </a:r>
            <a:r>
              <a:rPr lang="en-US" sz="3600" kern="0" spc="-5" dirty="0">
                <a:solidFill>
                  <a:schemeClr val="tx2">
                    <a:lumMod val="75000"/>
                  </a:schemeClr>
                </a:solidFill>
              </a:rPr>
              <a:t>about</a:t>
            </a:r>
            <a:r>
              <a:rPr lang="en-US" sz="3600" kern="0" spc="10" dirty="0">
                <a:solidFill>
                  <a:schemeClr val="tx2">
                    <a:lumMod val="75000"/>
                  </a:schemeClr>
                </a:solidFill>
              </a:rPr>
              <a:t> </a:t>
            </a:r>
            <a:r>
              <a:rPr lang="en-US" sz="3600" kern="0" spc="-5" dirty="0">
                <a:solidFill>
                  <a:schemeClr val="tx2">
                    <a:lumMod val="75000"/>
                  </a:schemeClr>
                </a:solidFill>
              </a:rPr>
              <a:t>us?</a:t>
            </a:r>
          </a:p>
          <a:p>
            <a:pPr marR="80645">
              <a:spcBef>
                <a:spcPts val="5"/>
              </a:spcBef>
            </a:pPr>
            <a:r>
              <a:rPr lang="en-US" sz="3600" kern="0" spc="-25" dirty="0">
                <a:solidFill>
                  <a:schemeClr val="tx2">
                    <a:lumMod val="75000"/>
                  </a:schemeClr>
                </a:solidFill>
              </a:rPr>
              <a:t>2021 Referral Sources</a:t>
            </a:r>
          </a:p>
        </p:txBody>
      </p:sp>
    </p:spTree>
    <p:extLst>
      <p:ext uri="{BB962C8B-B14F-4D97-AF65-F5344CB8AC3E}">
        <p14:creationId xmlns:p14="http://schemas.microsoft.com/office/powerpoint/2010/main" val="404185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9831725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43125"/>
          <a:stretch/>
        </p:blipFill>
        <p:spPr>
          <a:xfrm>
            <a:off x="5257800" y="0"/>
            <a:ext cx="6934200" cy="6858000"/>
          </a:xfrm>
          <a:prstGeom prst="rect">
            <a:avLst/>
          </a:prstGeom>
        </p:spPr>
      </p:pic>
      <p:pic>
        <p:nvPicPr>
          <p:cNvPr id="3" name="Picture 2" descr="A group of people posing for a photo&#10;&#10;Description automatically generated with medium confidence">
            <a:extLst>
              <a:ext uri="{FF2B5EF4-FFF2-40B4-BE49-F238E27FC236}">
                <a16:creationId xmlns:a16="http://schemas.microsoft.com/office/drawing/2014/main" xmlns="" id="{1EB496E0-88F1-7A53-8292-E606612C0B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91" r="7693"/>
          <a:stretch/>
        </p:blipFill>
        <p:spPr>
          <a:xfrm>
            <a:off x="75239" y="1916513"/>
            <a:ext cx="5182561" cy="2667000"/>
          </a:xfrm>
          <a:prstGeom prst="rect">
            <a:avLst/>
          </a:prstGeom>
        </p:spPr>
      </p:pic>
      <p:sp>
        <p:nvSpPr>
          <p:cNvPr id="5" name="TextBox 4">
            <a:extLst>
              <a:ext uri="{FF2B5EF4-FFF2-40B4-BE49-F238E27FC236}">
                <a16:creationId xmlns:a16="http://schemas.microsoft.com/office/drawing/2014/main" xmlns="" id="{1D020533-0C51-2D87-CDD1-8953318D1EF7}"/>
              </a:ext>
            </a:extLst>
          </p:cNvPr>
          <p:cNvSpPr txBox="1"/>
          <p:nvPr/>
        </p:nvSpPr>
        <p:spPr>
          <a:xfrm>
            <a:off x="762000" y="4800600"/>
            <a:ext cx="3657600" cy="1569660"/>
          </a:xfrm>
          <a:prstGeom prst="rect">
            <a:avLst/>
          </a:prstGeom>
          <a:noFill/>
        </p:spPr>
        <p:txBody>
          <a:bodyPr wrap="square" rtlCol="0">
            <a:spAutoFit/>
          </a:bodyPr>
          <a:lstStyle/>
          <a:p>
            <a:pPr algn="ctr"/>
            <a:r>
              <a:rPr lang="en-US" sz="3200" b="1" dirty="0">
                <a:solidFill>
                  <a:srgbClr val="313564"/>
                </a:solidFill>
              </a:rPr>
              <a:t>FOX NEWS </a:t>
            </a:r>
          </a:p>
          <a:p>
            <a:pPr algn="ctr"/>
            <a:r>
              <a:rPr lang="en-US" sz="3200" b="1" dirty="0">
                <a:solidFill>
                  <a:srgbClr val="313564"/>
                </a:solidFill>
              </a:rPr>
              <a:t>FOURTH OF JULY CELEBRATION 2022</a:t>
            </a:r>
            <a:endParaRPr lang="en-US" b="1" dirty="0">
              <a:solidFill>
                <a:srgbClr val="313564"/>
              </a:solidFill>
            </a:endParaRPr>
          </a:p>
        </p:txBody>
      </p:sp>
      <p:pic>
        <p:nvPicPr>
          <p:cNvPr id="6" name="Picture 5">
            <a:extLst>
              <a:ext uri="{FF2B5EF4-FFF2-40B4-BE49-F238E27FC236}">
                <a16:creationId xmlns:a16="http://schemas.microsoft.com/office/drawing/2014/main" xmlns="" id="{FBFA615E-43D3-38B1-7A5A-668AFF7B8015}"/>
              </a:ext>
            </a:extLst>
          </p:cNvPr>
          <p:cNvPicPr>
            <a:picLocks noChangeAspect="1"/>
          </p:cNvPicPr>
          <p:nvPr/>
        </p:nvPicPr>
        <p:blipFill>
          <a:blip r:embed="rId4"/>
          <a:stretch>
            <a:fillRect/>
          </a:stretch>
        </p:blipFill>
        <p:spPr>
          <a:xfrm>
            <a:off x="2057400" y="487740"/>
            <a:ext cx="1143000" cy="1143000"/>
          </a:xfrm>
          <a:prstGeom prst="rect">
            <a:avLst/>
          </a:prstGeom>
        </p:spPr>
      </p:pic>
    </p:spTree>
    <p:extLst>
      <p:ext uri="{BB962C8B-B14F-4D97-AF65-F5344CB8AC3E}">
        <p14:creationId xmlns:p14="http://schemas.microsoft.com/office/powerpoint/2010/main" val="361727001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85526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C2B832E-D793-4900-802D-4FAA7F7C9BF9}"/>
              </a:ext>
            </a:extLst>
          </p:cNvPr>
          <p:cNvSpPr>
            <a:spLocks noGrp="1"/>
          </p:cNvSpPr>
          <p:nvPr>
            <p:ph idx="1"/>
          </p:nvPr>
        </p:nvSpPr>
        <p:spPr>
          <a:xfrm>
            <a:off x="5562600" y="228600"/>
            <a:ext cx="6248400" cy="6673359"/>
          </a:xfrm>
        </p:spPr>
        <p:txBody>
          <a:bodyPr>
            <a:normAutofit/>
          </a:bodyPr>
          <a:lstStyle/>
          <a:p>
            <a:pPr marL="0" indent="0">
              <a:buNone/>
            </a:pPr>
            <a:endParaRPr lang="en-US" sz="2400" b="1" dirty="0">
              <a:latin typeface="Times New Roman" panose="02020603050405020304" pitchFamily="18" charset="0"/>
              <a:cs typeface="Times New Roman" panose="02020603050405020304" pitchFamily="18" charset="0"/>
            </a:endParaRPr>
          </a:p>
          <a:p>
            <a:pPr marL="0" indent="0" algn="ctr">
              <a:buNone/>
            </a:pPr>
            <a:r>
              <a:rPr lang="en-US" sz="2800" b="1" dirty="0">
                <a:latin typeface="Times New Roman" panose="02020603050405020304" pitchFamily="18" charset="0"/>
                <a:cs typeface="Times New Roman" panose="02020603050405020304" pitchFamily="18" charset="0"/>
              </a:rPr>
              <a:t>COMMONWEALTH IMPACT</a:t>
            </a:r>
          </a:p>
          <a:p>
            <a:pPr marL="0" indent="0" algn="ctr">
              <a:buNone/>
            </a:pPr>
            <a:endParaRPr lang="en-US" sz="2000" dirty="0">
              <a:latin typeface="Times New Roman" panose="02020603050405020304" pitchFamily="18" charset="0"/>
              <a:cs typeface="Times New Roman" panose="02020603050405020304" pitchFamily="18" charset="0"/>
            </a:endParaRPr>
          </a:p>
          <a:p>
            <a:pPr marL="0" indent="0" algn="l">
              <a:buNone/>
            </a:pPr>
            <a:r>
              <a:rPr lang="en-US" sz="2000" dirty="0">
                <a:latin typeface="Times New Roman" panose="02020603050405020304" pitchFamily="18" charset="0"/>
                <a:cs typeface="Times New Roman" panose="02020603050405020304" pitchFamily="18" charset="0"/>
              </a:rPr>
              <a:t>2011 - 2021, USA Cares has </a:t>
            </a:r>
            <a:r>
              <a:rPr lang="en-US" sz="2000">
                <a:latin typeface="Times New Roman" panose="02020603050405020304" pitchFamily="18" charset="0"/>
                <a:cs typeface="Times New Roman" panose="02020603050405020304" pitchFamily="18" charset="0"/>
              </a:rPr>
              <a:t>provided $795,164.41 </a:t>
            </a:r>
            <a:r>
              <a:rPr lang="en-US" sz="2000" dirty="0">
                <a:latin typeface="Times New Roman" panose="02020603050405020304" pitchFamily="18" charset="0"/>
                <a:cs typeface="Times New Roman" panose="02020603050405020304" pitchFamily="18" charset="0"/>
              </a:rPr>
              <a:t>in financial assistance to 729 struggling Kentucky military families. With these funds, we were able to stop 174 evictions and foreclosures, 196 auto repossessions, 140 utility disconnections, and 171 Kentucky families received food assistance. </a:t>
            </a:r>
          </a:p>
          <a:p>
            <a:pPr marL="0" indent="0" algn="l">
              <a:buNone/>
            </a:pPr>
            <a:endParaRPr lang="en-US" sz="2000" dirty="0">
              <a:latin typeface="Times New Roman" panose="02020603050405020304" pitchFamily="18" charset="0"/>
              <a:cs typeface="Times New Roman" panose="02020603050405020304" pitchFamily="18" charset="0"/>
            </a:endParaRPr>
          </a:p>
          <a:p>
            <a:pPr marL="0" indent="0" algn="l">
              <a:buNone/>
            </a:pPr>
            <a:r>
              <a:rPr lang="en-US" sz="2000" dirty="0">
                <a:latin typeface="Times New Roman" panose="02020603050405020304" pitchFamily="18" charset="0"/>
                <a:cs typeface="Times New Roman" panose="02020603050405020304" pitchFamily="18" charset="0"/>
              </a:rPr>
              <a:t>2019 - 2021, USA Cares, Career Transition program has partnered with Ft. Knox Transition Assistance Program and has established the Senior Leader Corporate Fellowship Program. </a:t>
            </a:r>
          </a:p>
          <a:p>
            <a:pPr algn="l"/>
            <a:r>
              <a:rPr lang="en-US" sz="2000" dirty="0">
                <a:latin typeface="Times New Roman" panose="02020603050405020304" pitchFamily="18" charset="0"/>
                <a:cs typeface="Times New Roman" panose="02020603050405020304" pitchFamily="18" charset="0"/>
              </a:rPr>
              <a:t>63 senior leaders have gone through the program; 59 have stayed and became employed in the Commonwealth of Kentucky.</a:t>
            </a:r>
            <a:endParaRPr lang="en-US" sz="2000" b="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C6F27B9B-C035-4363-8BF4-20CF16D091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20200" y="5869250"/>
            <a:ext cx="2549550" cy="760150"/>
          </a:xfrm>
          <a:prstGeom prst="rect">
            <a:avLst/>
          </a:prstGeom>
        </p:spPr>
      </p:pic>
      <p:pic>
        <p:nvPicPr>
          <p:cNvPr id="1026" name="Picture 2" descr="See the source image">
            <a:extLst>
              <a:ext uri="{FF2B5EF4-FFF2-40B4-BE49-F238E27FC236}">
                <a16:creationId xmlns:a16="http://schemas.microsoft.com/office/drawing/2014/main" xmlns="" id="{D2BD7868-24A2-45AF-83BF-ED6AE1FB37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752600"/>
            <a:ext cx="5049381"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9460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4D5083B2F2947439C64BCAFAD24C15C" ma:contentTypeVersion="14" ma:contentTypeDescription="Create a new document." ma:contentTypeScope="" ma:versionID="c95e35ebb28950546c8f80c646749cf0">
  <xsd:schema xmlns:xsd="http://www.w3.org/2001/XMLSchema" xmlns:xs="http://www.w3.org/2001/XMLSchema" xmlns:p="http://schemas.microsoft.com/office/2006/metadata/properties" xmlns:ns3="8d6c2e65-8fdd-4bd6-9a0d-08f78cee3e23" xmlns:ns4="cbb3eafb-cf71-4a03-aaa1-c88416fe5a61" targetNamespace="http://schemas.microsoft.com/office/2006/metadata/properties" ma:root="true" ma:fieldsID="90fa6dc0deda70dd690f6c667ea1e37e" ns3:_="" ns4:_="">
    <xsd:import namespace="8d6c2e65-8fdd-4bd6-9a0d-08f78cee3e23"/>
    <xsd:import namespace="cbb3eafb-cf71-4a03-aaa1-c88416fe5a6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6c2e65-8fdd-4bd6-9a0d-08f78cee3e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bb3eafb-cf71-4a03-aaa1-c88416fe5a61"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D93F88A-46AD-4F76-BF23-AFED46250A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6c2e65-8fdd-4bd6-9a0d-08f78cee3e23"/>
    <ds:schemaRef ds:uri="cbb3eafb-cf71-4a03-aaa1-c88416fe5a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2A19589-C215-4432-91B3-05FD2C0C1235}">
  <ds:schemaRef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cbb3eafb-cf71-4a03-aaa1-c88416fe5a61"/>
    <ds:schemaRef ds:uri="8d6c2e65-8fdd-4bd6-9a0d-08f78cee3e23"/>
    <ds:schemaRef ds:uri="http://www.w3.org/XML/1998/namespace"/>
  </ds:schemaRefs>
</ds:datastoreItem>
</file>

<file path=customXml/itemProps3.xml><?xml version="1.0" encoding="utf-8"?>
<ds:datastoreItem xmlns:ds="http://schemas.openxmlformats.org/officeDocument/2006/customXml" ds:itemID="{27A367E2-A636-441D-B683-6AD315B61B6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16340</TotalTime>
  <Words>553</Words>
  <Application>Microsoft Office PowerPoint</Application>
  <PresentationFormat>Widescreen</PresentationFormat>
  <Paragraphs>65</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Glacial Indifference</vt:lpstr>
      <vt:lpstr>Times New Roman</vt:lpstr>
      <vt:lpstr>Office Theme</vt:lpstr>
      <vt:lpstr>PowerPoint Presentation</vt:lpstr>
      <vt:lpstr>VETERAN SUICIDE ISSUES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IMPACTING LIVES - 2021</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IMPACTING LIVES - 2020</dc:title>
  <dc:creator>Trace Chesser</dc:creator>
  <cp:lastModifiedBy>Schaaf, Logan (LRC)</cp:lastModifiedBy>
  <cp:revision>8</cp:revision>
  <dcterms:created xsi:type="dcterms:W3CDTF">2022-04-05T17:56:47Z</dcterms:created>
  <dcterms:modified xsi:type="dcterms:W3CDTF">2022-09-21T18:00:04Z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2022-03-16T00:00:00Z</vt:filetime>
  </property>
  <property fmtid="{D5CDD505-2E9C-101B-9397-08002B2CF9AE}" pid="3" name="Creator">
    <vt:lpwstr>Microsoft® PowerPoint® for Microsoft 365</vt:lpwstr>
  </property>
  <property fmtid="{D5CDD505-2E9C-101B-9397-08002B2CF9AE}" pid="4" name="LastSaved">
    <vt:filetime>2022-04-05T00:00:00Z</vt:filetime>
  </property>
  <property fmtid="{D5CDD505-2E9C-101B-9397-08002B2CF9AE}" pid="5" name="ContentTypeId">
    <vt:lpwstr>0x01010044D5083B2F2947439C64BCAFAD24C15C</vt:lpwstr>
  </property>
</Properties>
</file>