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2" r:id="rId2"/>
  </p:sldMasterIdLst>
  <p:notesMasterIdLst>
    <p:notesMasterId r:id="rId30"/>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3" roundtripDataSignature="AMtx7mgfbzkuHfW3wiDirr1atgVU+eJsO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84"/>
  </p:normalViewPr>
  <p:slideViewPr>
    <p:cSldViewPr snapToGrid="0" snapToObjects="1">
      <p:cViewPr varScale="1">
        <p:scale>
          <a:sx n="81" d="100"/>
          <a:sy n="81" d="100"/>
        </p:scale>
        <p:origin x="96" y="5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customschemas.google.com/relationships/presentationmetadata" Target="meta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81698621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 name="Google Shape;109;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507642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4" name="Google Shape;214;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653725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5" name="Google Shape;225;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54724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6" name="Google Shape;236;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356107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4" name="Google Shape;244;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369191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3" name="Google Shape;253;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949379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3" name="Google Shape;263;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661202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1" name="Google Shape;271;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488615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9" name="Google Shape;279;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075714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8" name="Google Shape;288;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222656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7" name="Google Shape;297;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1946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 name="Google Shape;12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389409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8" name="Google Shape;308;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220481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7" name="Google Shape;317;p2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138893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6" name="Google Shape;326;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569211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5" name="Google Shape;335;p2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592671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1" name="Google Shape;341;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395137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7" name="Google Shape;347;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175523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3" name="Google Shape;353;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746638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9" name="Google Shape;359;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693346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1" name="Google Shape;13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07644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1" name="Google Shape;14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0702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1" name="Google Shape;15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330937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53420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2" name="Google Shape;17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97568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8" name="Google Shape;18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69674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2" name="Google Shape;20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568336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3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3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14" name="Google Shape;14;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7"/>
        <p:cNvGrpSpPr/>
        <p:nvPr/>
      </p:nvGrpSpPr>
      <p:grpSpPr>
        <a:xfrm>
          <a:off x="0" y="0"/>
          <a:ext cx="0" cy="0"/>
          <a:chOff x="0" y="0"/>
          <a:chExt cx="0" cy="0"/>
        </a:xfrm>
      </p:grpSpPr>
      <p:sp>
        <p:nvSpPr>
          <p:cNvPr id="78" name="Google Shape;78;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1"/>
        <p:cNvGrpSpPr/>
        <p:nvPr/>
      </p:nvGrpSpPr>
      <p:grpSpPr>
        <a:xfrm>
          <a:off x="0" y="0"/>
          <a:ext cx="0" cy="0"/>
          <a:chOff x="0" y="0"/>
          <a:chExt cx="0" cy="0"/>
        </a:xfrm>
      </p:grpSpPr>
      <p:sp>
        <p:nvSpPr>
          <p:cNvPr id="82" name="Google Shape;82;p4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4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4" name="Google Shape;84;p4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5" name="Google Shape;85;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8"/>
        <p:cNvGrpSpPr/>
        <p:nvPr/>
      </p:nvGrpSpPr>
      <p:grpSpPr>
        <a:xfrm>
          <a:off x="0" y="0"/>
          <a:ext cx="0" cy="0"/>
          <a:chOff x="0" y="0"/>
          <a:chExt cx="0" cy="0"/>
        </a:xfrm>
      </p:grpSpPr>
      <p:sp>
        <p:nvSpPr>
          <p:cNvPr id="89" name="Google Shape;89;p4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 name="Google Shape;90;p41"/>
          <p:cNvSpPr>
            <a:spLocks noGrp="1"/>
          </p:cNvSpPr>
          <p:nvPr>
            <p:ph type="pic" idx="2"/>
          </p:nvPr>
        </p:nvSpPr>
        <p:spPr>
          <a:xfrm>
            <a:off x="5183188" y="987425"/>
            <a:ext cx="6172200" cy="4873625"/>
          </a:xfrm>
          <a:prstGeom prst="rect">
            <a:avLst/>
          </a:prstGeom>
          <a:noFill/>
          <a:ln>
            <a:noFill/>
          </a:ln>
        </p:spPr>
      </p:sp>
      <p:sp>
        <p:nvSpPr>
          <p:cNvPr id="91" name="Google Shape;91;p4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2" name="Google Shape;92;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5"/>
        <p:cNvGrpSpPr/>
        <p:nvPr/>
      </p:nvGrpSpPr>
      <p:grpSpPr>
        <a:xfrm>
          <a:off x="0" y="0"/>
          <a:ext cx="0" cy="0"/>
          <a:chOff x="0" y="0"/>
          <a:chExt cx="0" cy="0"/>
        </a:xfrm>
      </p:grpSpPr>
      <p:sp>
        <p:nvSpPr>
          <p:cNvPr id="96" name="Google Shape;96;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4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 name="Google Shape;98;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01"/>
        <p:cNvGrpSpPr/>
        <p:nvPr/>
      </p:nvGrpSpPr>
      <p:grpSpPr>
        <a:xfrm>
          <a:off x="0" y="0"/>
          <a:ext cx="0" cy="0"/>
          <a:chOff x="0" y="0"/>
          <a:chExt cx="0" cy="0"/>
        </a:xfrm>
      </p:grpSpPr>
      <p:sp>
        <p:nvSpPr>
          <p:cNvPr id="102" name="Google Shape;102;p4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4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 name="Google Shape;104;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3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20" name="Google Shape;20;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3"/>
        <p:cNvGrpSpPr/>
        <p:nvPr/>
      </p:nvGrpSpPr>
      <p:grpSpPr>
        <a:xfrm>
          <a:off x="0" y="0"/>
          <a:ext cx="0" cy="0"/>
          <a:chOff x="0" y="0"/>
          <a:chExt cx="0" cy="0"/>
        </a:xfrm>
      </p:grpSpPr>
      <p:sp>
        <p:nvSpPr>
          <p:cNvPr id="24" name="Google Shape;24;p3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3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1"/>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26" name="Google Shape;26;p3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27" name="Google Shape;27;p3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1"/>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28" name="Google Shape;28;p3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29" name="Google Shape;29;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8"/>
        <p:cNvGrpSpPr/>
        <p:nvPr/>
      </p:nvGrpSpPr>
      <p:grpSpPr>
        <a:xfrm>
          <a:off x="0" y="0"/>
          <a:ext cx="0" cy="0"/>
          <a:chOff x="0" y="0"/>
          <a:chExt cx="0" cy="0"/>
        </a:xfrm>
      </p:grpSpPr>
      <p:sp>
        <p:nvSpPr>
          <p:cNvPr id="39" name="Google Shape;39;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3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4"/>
        <p:cNvGrpSpPr/>
        <p:nvPr/>
      </p:nvGrpSpPr>
      <p:grpSpPr>
        <a:xfrm>
          <a:off x="0" y="0"/>
          <a:ext cx="0" cy="0"/>
          <a:chOff x="0" y="0"/>
          <a:chExt cx="0" cy="0"/>
        </a:xfrm>
      </p:grpSpPr>
      <p:sp>
        <p:nvSpPr>
          <p:cNvPr id="45" name="Google Shape;45;p3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3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7" name="Google Shape;47;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0"/>
        <p:cNvGrpSpPr/>
        <p:nvPr/>
      </p:nvGrpSpPr>
      <p:grpSpPr>
        <a:xfrm>
          <a:off x="0" y="0"/>
          <a:ext cx="0" cy="0"/>
          <a:chOff x="0" y="0"/>
          <a:chExt cx="0" cy="0"/>
        </a:xfrm>
      </p:grpSpPr>
      <p:sp>
        <p:nvSpPr>
          <p:cNvPr id="51" name="Google Shape;51;p3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3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3" name="Google Shape;53;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6"/>
        <p:cNvGrpSpPr/>
        <p:nvPr/>
      </p:nvGrpSpPr>
      <p:grpSpPr>
        <a:xfrm>
          <a:off x="0" y="0"/>
          <a:ext cx="0" cy="0"/>
          <a:chOff x="0" y="0"/>
          <a:chExt cx="0" cy="0"/>
        </a:xfrm>
      </p:grpSpPr>
      <p:sp>
        <p:nvSpPr>
          <p:cNvPr id="57" name="Google Shape;57;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3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3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3"/>
        <p:cNvGrpSpPr/>
        <p:nvPr/>
      </p:nvGrpSpPr>
      <p:grpSpPr>
        <a:xfrm>
          <a:off x="0" y="0"/>
          <a:ext cx="0" cy="0"/>
          <a:chOff x="0" y="0"/>
          <a:chExt cx="0" cy="0"/>
        </a:xfrm>
      </p:grpSpPr>
      <p:sp>
        <p:nvSpPr>
          <p:cNvPr id="64" name="Google Shape;64;p3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3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6" name="Google Shape;66;p3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3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8" name="Google Shape;68;p3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2"/>
        <p:cNvGrpSpPr/>
        <p:nvPr/>
      </p:nvGrpSpPr>
      <p:grpSpPr>
        <a:xfrm>
          <a:off x="0" y="0"/>
          <a:ext cx="0" cy="0"/>
          <a:chOff x="0" y="0"/>
          <a:chExt cx="0" cy="0"/>
        </a:xfrm>
      </p:grpSpPr>
      <p:sp>
        <p:nvSpPr>
          <p:cNvPr id="73" name="Google Shape;73;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8" name="Google Shape;8;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9" name="Google Shape;9;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0" name="Google Shape;10;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alibri"/>
                <a:ea typeface="Calibri"/>
                <a:cs typeface="Calibri"/>
                <a:sym typeface="Calibri"/>
              </a:defRPr>
            </a:lvl1pPr>
            <a:lvl2pPr marL="0" marR="0" lvl="1" indent="0" algn="r" rtl="0">
              <a:spcBef>
                <a:spcPts val="0"/>
              </a:spcBef>
              <a:buNone/>
              <a:defRPr sz="1200" b="0" i="0" u="none" strike="noStrike" cap="none">
                <a:solidFill>
                  <a:schemeClr val="lt1"/>
                </a:solidFill>
                <a:latin typeface="Calibri"/>
                <a:ea typeface="Calibri"/>
                <a:cs typeface="Calibri"/>
                <a:sym typeface="Calibri"/>
              </a:defRPr>
            </a:lvl2pPr>
            <a:lvl3pPr marL="0" marR="0" lvl="2" indent="0" algn="r" rtl="0">
              <a:spcBef>
                <a:spcPts val="0"/>
              </a:spcBef>
              <a:buNone/>
              <a:defRPr sz="1200" b="0" i="0" u="none" strike="noStrike" cap="none">
                <a:solidFill>
                  <a:schemeClr val="lt1"/>
                </a:solidFill>
                <a:latin typeface="Calibri"/>
                <a:ea typeface="Calibri"/>
                <a:cs typeface="Calibri"/>
                <a:sym typeface="Calibri"/>
              </a:defRPr>
            </a:lvl3pPr>
            <a:lvl4pPr marL="0" marR="0" lvl="3" indent="0" algn="r" rtl="0">
              <a:spcBef>
                <a:spcPts val="0"/>
              </a:spcBef>
              <a:buNone/>
              <a:defRPr sz="1200" b="0" i="0" u="none" strike="noStrike" cap="none">
                <a:solidFill>
                  <a:schemeClr val="lt1"/>
                </a:solidFill>
                <a:latin typeface="Calibri"/>
                <a:ea typeface="Calibri"/>
                <a:cs typeface="Calibri"/>
                <a:sym typeface="Calibri"/>
              </a:defRPr>
            </a:lvl4pPr>
            <a:lvl5pPr marL="0" marR="0" lvl="4" indent="0" algn="r" rtl="0">
              <a:spcBef>
                <a:spcPts val="0"/>
              </a:spcBef>
              <a:buNone/>
              <a:defRPr sz="1200" b="0" i="0" u="none" strike="noStrike" cap="none">
                <a:solidFill>
                  <a:schemeClr val="lt1"/>
                </a:solidFill>
                <a:latin typeface="Calibri"/>
                <a:ea typeface="Calibri"/>
                <a:cs typeface="Calibri"/>
                <a:sym typeface="Calibri"/>
              </a:defRPr>
            </a:lvl5pPr>
            <a:lvl6pPr marL="0" marR="0" lvl="5" indent="0" algn="r" rtl="0">
              <a:spcBef>
                <a:spcPts val="0"/>
              </a:spcBef>
              <a:buNone/>
              <a:defRPr sz="1200" b="0" i="0" u="none" strike="noStrike" cap="none">
                <a:solidFill>
                  <a:schemeClr val="lt1"/>
                </a:solidFill>
                <a:latin typeface="Calibri"/>
                <a:ea typeface="Calibri"/>
                <a:cs typeface="Calibri"/>
                <a:sym typeface="Calibri"/>
              </a:defRPr>
            </a:lvl6pPr>
            <a:lvl7pPr marL="0" marR="0" lvl="6" indent="0" algn="r" rtl="0">
              <a:spcBef>
                <a:spcPts val="0"/>
              </a:spcBef>
              <a:buNone/>
              <a:defRPr sz="1200" b="0" i="0" u="none" strike="noStrike" cap="none">
                <a:solidFill>
                  <a:schemeClr val="lt1"/>
                </a:solidFill>
                <a:latin typeface="Calibri"/>
                <a:ea typeface="Calibri"/>
                <a:cs typeface="Calibri"/>
                <a:sym typeface="Calibri"/>
              </a:defRPr>
            </a:lvl7pPr>
            <a:lvl8pPr marL="0" marR="0" lvl="7" indent="0" algn="r" rtl="0">
              <a:spcBef>
                <a:spcPts val="0"/>
              </a:spcBef>
              <a:buNone/>
              <a:defRPr sz="1200" b="0" i="0" u="none" strike="noStrike" cap="none">
                <a:solidFill>
                  <a:schemeClr val="lt1"/>
                </a:solidFill>
                <a:latin typeface="Calibri"/>
                <a:ea typeface="Calibri"/>
                <a:cs typeface="Calibri"/>
                <a:sym typeface="Calibri"/>
              </a:defRPr>
            </a:lvl8pPr>
            <a:lvl9pPr marL="0" marR="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
        <p:cNvGrpSpPr/>
        <p:nvPr/>
      </p:nvGrpSpPr>
      <p:grpSpPr>
        <a:xfrm>
          <a:off x="0" y="0"/>
          <a:ext cx="0" cy="0"/>
          <a:chOff x="0" y="0"/>
          <a:chExt cx="0" cy="0"/>
        </a:xfrm>
      </p:grpSpPr>
      <p:sp>
        <p:nvSpPr>
          <p:cNvPr id="33" name="Google Shape;33;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4" name="Google Shape;34;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 name="Google Shape;35;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6" name="Google Shape;36;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7" name="Google Shape;37;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12" name="Google Shape;112;p1"/>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3523488" y="10"/>
            <a:ext cx="8668512" cy="6857990"/>
          </a:xfrm>
          <a:prstGeom prst="rect">
            <a:avLst/>
          </a:prstGeom>
          <a:noFill/>
          <a:ln>
            <a:noFill/>
          </a:ln>
        </p:spPr>
      </p:pic>
      <p:sp>
        <p:nvSpPr>
          <p:cNvPr id="113" name="Google Shape;113;p1"/>
          <p:cNvSpPr/>
          <p:nvPr/>
        </p:nvSpPr>
        <p:spPr>
          <a:xfrm>
            <a:off x="3" y="0"/>
            <a:ext cx="9339206" cy="6858000"/>
          </a:xfrm>
          <a:prstGeom prst="rect">
            <a:avLst/>
          </a:prstGeom>
          <a:gradFill>
            <a:gsLst>
              <a:gs pos="0">
                <a:srgbClr val="000000">
                  <a:alpha val="0"/>
                </a:srgbClr>
              </a:gs>
              <a:gs pos="33000">
                <a:srgbClr val="000000">
                  <a:alpha val="63921"/>
                </a:srgbClr>
              </a:gs>
              <a:gs pos="58000">
                <a:schemeClr val="dk1"/>
              </a:gs>
              <a:gs pos="100000">
                <a:schemeClr val="dk1"/>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4" name="Google Shape;114;p1"/>
          <p:cNvSpPr txBox="1">
            <a:spLocks noGrp="1"/>
          </p:cNvSpPr>
          <p:nvPr>
            <p:ph type="ctrTitle"/>
          </p:nvPr>
        </p:nvSpPr>
        <p:spPr>
          <a:xfrm>
            <a:off x="477981" y="1122363"/>
            <a:ext cx="4023360" cy="3204134"/>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4800"/>
              <a:buFont typeface="Calibri"/>
              <a:buNone/>
            </a:pPr>
            <a:r>
              <a:rPr lang="en-US" sz="4800"/>
              <a:t>Kentucky Urban Search and Rescue Initiative </a:t>
            </a:r>
            <a:endParaRPr sz="4800"/>
          </a:p>
        </p:txBody>
      </p:sp>
      <p:sp>
        <p:nvSpPr>
          <p:cNvPr id="115" name="Google Shape;115;p1"/>
          <p:cNvSpPr txBox="1">
            <a:spLocks noGrp="1"/>
          </p:cNvSpPr>
          <p:nvPr>
            <p:ph type="subTitle" idx="1"/>
          </p:nvPr>
        </p:nvSpPr>
        <p:spPr>
          <a:xfrm>
            <a:off x="477980" y="4872922"/>
            <a:ext cx="4023359" cy="120814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2000"/>
              <a:buNone/>
            </a:pPr>
            <a:r>
              <a:rPr lang="en-US" sz="2000"/>
              <a:t>2022</a:t>
            </a:r>
            <a:endParaRPr sz="2000"/>
          </a:p>
        </p:txBody>
      </p:sp>
      <p:sp>
        <p:nvSpPr>
          <p:cNvPr id="116" name="Google Shape;116;p1"/>
          <p:cNvSpPr/>
          <p:nvPr/>
        </p:nvSpPr>
        <p:spPr>
          <a:xfrm rot="5400000">
            <a:off x="759921" y="346791"/>
            <a:ext cx="146304" cy="7040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17" name="Google Shape;117;p1"/>
          <p:cNvSpPr/>
          <p:nvPr/>
        </p:nvSpPr>
        <p:spPr>
          <a:xfrm>
            <a:off x="481029" y="4546920"/>
            <a:ext cx="3977640" cy="182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8" name="Google Shape;118;p1"/>
          <p:cNvSpPr txBox="1"/>
          <p:nvPr/>
        </p:nvSpPr>
        <p:spPr>
          <a:xfrm>
            <a:off x="7162800" y="5762171"/>
            <a:ext cx="4702628"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Hwy 15 at Lost Creek, Breathitt County Eastern KY floods</a:t>
            </a: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10"/>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17" name="Google Shape;217;p10"/>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3522468" y="10"/>
            <a:ext cx="8669532" cy="6857990"/>
          </a:xfrm>
          <a:prstGeom prst="rect">
            <a:avLst/>
          </a:prstGeom>
          <a:noFill/>
          <a:ln>
            <a:noFill/>
          </a:ln>
        </p:spPr>
      </p:pic>
      <p:sp>
        <p:nvSpPr>
          <p:cNvPr id="218" name="Google Shape;218;p10"/>
          <p:cNvSpPr/>
          <p:nvPr/>
        </p:nvSpPr>
        <p:spPr>
          <a:xfrm>
            <a:off x="2" y="0"/>
            <a:ext cx="9756601" cy="6858000"/>
          </a:xfrm>
          <a:prstGeom prst="rect">
            <a:avLst/>
          </a:prstGeom>
          <a:gradFill>
            <a:gsLst>
              <a:gs pos="0">
                <a:srgbClr val="000000">
                  <a:alpha val="0"/>
                </a:srgbClr>
              </a:gs>
              <a:gs pos="19000">
                <a:srgbClr val="000000">
                  <a:alpha val="37647"/>
                </a:srgbClr>
              </a:gs>
              <a:gs pos="35000">
                <a:srgbClr val="000000">
                  <a:alpha val="77647"/>
                </a:srgbClr>
              </a:gs>
              <a:gs pos="58000">
                <a:schemeClr val="dk1"/>
              </a:gs>
              <a:gs pos="100000">
                <a:schemeClr val="dk1"/>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9" name="Google Shape;219;p10"/>
          <p:cNvSpPr txBox="1">
            <a:spLocks noGrp="1"/>
          </p:cNvSpPr>
          <p:nvPr>
            <p:ph type="title"/>
          </p:nvPr>
        </p:nvSpPr>
        <p:spPr>
          <a:xfrm>
            <a:off x="432054" y="1059688"/>
            <a:ext cx="4250944" cy="114503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FF0000"/>
              </a:buClr>
              <a:buSzPts val="3600"/>
              <a:buFont typeface="Calibri"/>
              <a:buNone/>
            </a:pPr>
            <a:r>
              <a:rPr lang="en-US" sz="3600" b="1" dirty="0">
                <a:solidFill>
                  <a:srgbClr val="FF0000"/>
                </a:solidFill>
              </a:rPr>
              <a:t>History of USAR in Kentucky </a:t>
            </a:r>
            <a:endParaRPr dirty="0"/>
          </a:p>
        </p:txBody>
      </p:sp>
      <p:sp>
        <p:nvSpPr>
          <p:cNvPr id="220" name="Google Shape;220;p10"/>
          <p:cNvSpPr/>
          <p:nvPr/>
        </p:nvSpPr>
        <p:spPr>
          <a:xfrm rot="5400000">
            <a:off x="662559" y="605790"/>
            <a:ext cx="73152" cy="54864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1" name="Google Shape;221;p10"/>
          <p:cNvSpPr/>
          <p:nvPr/>
        </p:nvSpPr>
        <p:spPr>
          <a:xfrm>
            <a:off x="428244" y="2443480"/>
            <a:ext cx="3300984" cy="182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2" name="Google Shape;222;p10"/>
          <p:cNvSpPr txBox="1">
            <a:spLocks noGrp="1"/>
          </p:cNvSpPr>
          <p:nvPr>
            <p:ph type="body" idx="1"/>
          </p:nvPr>
        </p:nvSpPr>
        <p:spPr>
          <a:xfrm>
            <a:off x="269494" y="2738374"/>
            <a:ext cx="6141466" cy="361365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lt1"/>
              </a:buClr>
              <a:buSzPts val="1600"/>
              <a:buChar char="•"/>
            </a:pPr>
            <a:r>
              <a:rPr lang="en-US" sz="1600" b="1" dirty="0"/>
              <a:t>Since 2010 it is estimated that over 180 firefighters have received this highly skilled certification </a:t>
            </a:r>
            <a:endParaRPr dirty="0"/>
          </a:p>
          <a:p>
            <a:pPr marL="228600" lvl="0" indent="-228600" algn="l" rtl="0">
              <a:lnSpc>
                <a:spcPct val="90000"/>
              </a:lnSpc>
              <a:spcBef>
                <a:spcPts val="1000"/>
              </a:spcBef>
              <a:spcAft>
                <a:spcPts val="0"/>
              </a:spcAft>
              <a:buClr>
                <a:schemeClr val="lt1"/>
              </a:buClr>
              <a:buSzPts val="1600"/>
              <a:buChar char="•"/>
            </a:pPr>
            <a:r>
              <a:rPr lang="en-US" sz="1600" b="1" dirty="0"/>
              <a:t>These firefighters stretched from across the state. These include cities from Paducah to Ashland and Louisville to Campbellsville. </a:t>
            </a:r>
            <a:endParaRPr dirty="0"/>
          </a:p>
          <a:p>
            <a:pPr marL="228600" lvl="0" indent="-228600" algn="l" rtl="0">
              <a:lnSpc>
                <a:spcPct val="90000"/>
              </a:lnSpc>
              <a:spcBef>
                <a:spcPts val="1000"/>
              </a:spcBef>
              <a:spcAft>
                <a:spcPts val="0"/>
              </a:spcAft>
              <a:buClr>
                <a:schemeClr val="lt1"/>
              </a:buClr>
              <a:buSzPts val="1600"/>
              <a:buChar char="•"/>
            </a:pPr>
            <a:r>
              <a:rPr lang="en-US" sz="1600" b="1" dirty="0"/>
              <a:t>A committee was formed and tried for 5 years (2012-2017) to make this much needed statewide team a reality.</a:t>
            </a:r>
            <a:endParaRPr dirty="0"/>
          </a:p>
          <a:p>
            <a:pPr marL="228600" lvl="0" indent="-228600" algn="l" rtl="0">
              <a:lnSpc>
                <a:spcPct val="90000"/>
              </a:lnSpc>
              <a:spcBef>
                <a:spcPts val="1000"/>
              </a:spcBef>
              <a:spcAft>
                <a:spcPts val="0"/>
              </a:spcAft>
              <a:buClr>
                <a:schemeClr val="lt1"/>
              </a:buClr>
              <a:buSzPts val="1600"/>
              <a:buChar char="•"/>
            </a:pPr>
            <a:r>
              <a:rPr lang="en-US" sz="1600" b="1" dirty="0"/>
              <a:t>First responders travel to connecting states and join their federal or state teams.</a:t>
            </a:r>
            <a:endParaRPr dirty="0"/>
          </a:p>
          <a:p>
            <a:pPr marL="228600" lvl="0" indent="-228600" algn="l" rtl="0">
              <a:lnSpc>
                <a:spcPct val="90000"/>
              </a:lnSpc>
              <a:spcBef>
                <a:spcPts val="1000"/>
              </a:spcBef>
              <a:spcAft>
                <a:spcPts val="0"/>
              </a:spcAft>
              <a:buClr>
                <a:schemeClr val="lt1"/>
              </a:buClr>
              <a:buSzPts val="1600"/>
              <a:buChar char="•"/>
            </a:pPr>
            <a:r>
              <a:rPr lang="en-US" sz="1600" b="1" dirty="0"/>
              <a:t>In the last 12 months Kentucky has had 2 historic disasters that were the largest tornado in Kentucky's history killing 80 and a 1000-year flood killing 39.</a:t>
            </a: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11"/>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28" name="Google Shape;228;p11"/>
          <p:cNvPicPr preferRelativeResize="0">
            <a:picLocks noGrp="1"/>
          </p:cNvPicPr>
          <p:nvPr>
            <p:ph type="body" idx="4"/>
          </p:nvPr>
        </p:nvPicPr>
        <p:blipFill rotWithShape="1">
          <a:blip r:embed="rId3" cstate="hqprint">
            <a:alphaModFix/>
            <a:extLst>
              <a:ext uri="{28A0092B-C50C-407E-A947-70E740481C1C}">
                <a14:useLocalDpi xmlns:a14="http://schemas.microsoft.com/office/drawing/2010/main"/>
              </a:ext>
            </a:extLst>
          </a:blip>
          <a:srcRect t="9114" r="9094" b="2"/>
          <a:stretch/>
        </p:blipFill>
        <p:spPr>
          <a:xfrm>
            <a:off x="3522468" y="10"/>
            <a:ext cx="8669532" cy="6857990"/>
          </a:xfrm>
          <a:prstGeom prst="rect">
            <a:avLst/>
          </a:prstGeom>
          <a:noFill/>
          <a:ln>
            <a:noFill/>
          </a:ln>
        </p:spPr>
      </p:pic>
      <p:sp>
        <p:nvSpPr>
          <p:cNvPr id="229" name="Google Shape;229;p11"/>
          <p:cNvSpPr/>
          <p:nvPr/>
        </p:nvSpPr>
        <p:spPr>
          <a:xfrm>
            <a:off x="2" y="0"/>
            <a:ext cx="9756601" cy="6858000"/>
          </a:xfrm>
          <a:prstGeom prst="rect">
            <a:avLst/>
          </a:prstGeom>
          <a:gradFill>
            <a:gsLst>
              <a:gs pos="0">
                <a:srgbClr val="000000">
                  <a:alpha val="0"/>
                </a:srgbClr>
              </a:gs>
              <a:gs pos="19000">
                <a:srgbClr val="000000">
                  <a:alpha val="37647"/>
                </a:srgbClr>
              </a:gs>
              <a:gs pos="35000">
                <a:srgbClr val="000000">
                  <a:alpha val="77647"/>
                </a:srgbClr>
              </a:gs>
              <a:gs pos="58000">
                <a:schemeClr val="dk1"/>
              </a:gs>
              <a:gs pos="100000">
                <a:schemeClr val="dk1"/>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0" name="Google Shape;230;p11"/>
          <p:cNvSpPr txBox="1">
            <a:spLocks noGrp="1"/>
          </p:cNvSpPr>
          <p:nvPr>
            <p:ph type="title"/>
          </p:nvPr>
        </p:nvSpPr>
        <p:spPr>
          <a:xfrm>
            <a:off x="371093" y="1334008"/>
            <a:ext cx="6619253" cy="758952"/>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FF0000"/>
              </a:buClr>
              <a:buSzPts val="2800"/>
              <a:buFont typeface="Calibri"/>
              <a:buNone/>
            </a:pPr>
            <a:r>
              <a:rPr lang="en-US" sz="3600" b="1" dirty="0">
                <a:solidFill>
                  <a:srgbClr val="FF0000"/>
                </a:solidFill>
              </a:rPr>
              <a:t>State/Federal Urban Search and Rescue teams in the country</a:t>
            </a:r>
            <a:r>
              <a:rPr lang="en-US" sz="3600" b="1" dirty="0"/>
              <a:t> </a:t>
            </a:r>
            <a:endParaRPr sz="3600" dirty="0"/>
          </a:p>
        </p:txBody>
      </p:sp>
      <p:sp>
        <p:nvSpPr>
          <p:cNvPr id="231" name="Google Shape;231;p11"/>
          <p:cNvSpPr/>
          <p:nvPr/>
        </p:nvSpPr>
        <p:spPr>
          <a:xfrm rot="5400000">
            <a:off x="662559" y="605790"/>
            <a:ext cx="73152" cy="54864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2" name="Google Shape;232;p11"/>
          <p:cNvSpPr/>
          <p:nvPr/>
        </p:nvSpPr>
        <p:spPr>
          <a:xfrm>
            <a:off x="428244" y="2443480"/>
            <a:ext cx="3300984" cy="182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33" name="Google Shape;233;p11"/>
          <p:cNvSpPr txBox="1">
            <a:spLocks noGrp="1"/>
          </p:cNvSpPr>
          <p:nvPr>
            <p:ph type="body" idx="2"/>
          </p:nvPr>
        </p:nvSpPr>
        <p:spPr>
          <a:xfrm>
            <a:off x="371094" y="2718054"/>
            <a:ext cx="3438906" cy="320725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lt1"/>
              </a:buClr>
              <a:buSzPts val="1700"/>
              <a:buChar char="•"/>
            </a:pPr>
            <a:r>
              <a:rPr lang="en-US" sz="1700" b="1" dirty="0"/>
              <a:t>All States that border Kentucky have state and regional teams </a:t>
            </a:r>
            <a:endParaRPr dirty="0"/>
          </a:p>
          <a:p>
            <a:pPr marL="228600" lvl="0" indent="-228600" algn="l" rtl="0">
              <a:lnSpc>
                <a:spcPct val="90000"/>
              </a:lnSpc>
              <a:spcBef>
                <a:spcPts val="1000"/>
              </a:spcBef>
              <a:spcAft>
                <a:spcPts val="0"/>
              </a:spcAft>
              <a:buClr>
                <a:schemeClr val="lt1"/>
              </a:buClr>
              <a:buSzPts val="1700"/>
              <a:buChar char="•"/>
            </a:pPr>
            <a:r>
              <a:rPr lang="en-US" sz="1700" b="1" dirty="0"/>
              <a:t>Federal teams that border Kentucky:  </a:t>
            </a:r>
            <a:endParaRPr dirty="0"/>
          </a:p>
          <a:p>
            <a:pPr marL="685800" lvl="1" indent="-228600" algn="l" rtl="0">
              <a:lnSpc>
                <a:spcPct val="90000"/>
              </a:lnSpc>
              <a:spcBef>
                <a:spcPts val="500"/>
              </a:spcBef>
              <a:spcAft>
                <a:spcPts val="0"/>
              </a:spcAft>
              <a:buClr>
                <a:schemeClr val="lt1"/>
              </a:buClr>
              <a:buSzPts val="1700"/>
              <a:buChar char="•"/>
            </a:pPr>
            <a:r>
              <a:rPr lang="en-US" sz="1700" b="1" dirty="0"/>
              <a:t>OH-TF1</a:t>
            </a:r>
            <a:endParaRPr dirty="0"/>
          </a:p>
          <a:p>
            <a:pPr marL="685800" lvl="1" indent="-228600" algn="l" rtl="0">
              <a:lnSpc>
                <a:spcPct val="90000"/>
              </a:lnSpc>
              <a:spcBef>
                <a:spcPts val="500"/>
              </a:spcBef>
              <a:spcAft>
                <a:spcPts val="0"/>
              </a:spcAft>
              <a:buClr>
                <a:schemeClr val="lt1"/>
              </a:buClr>
              <a:buSzPts val="1700"/>
              <a:buChar char="•"/>
            </a:pPr>
            <a:r>
              <a:rPr lang="en-US" sz="1700" b="1" dirty="0"/>
              <a:t>MO-TF1</a:t>
            </a:r>
            <a:endParaRPr dirty="0"/>
          </a:p>
          <a:p>
            <a:pPr marL="685800" lvl="1" indent="-228600" algn="l" rtl="0">
              <a:lnSpc>
                <a:spcPct val="90000"/>
              </a:lnSpc>
              <a:spcBef>
                <a:spcPts val="500"/>
              </a:spcBef>
              <a:spcAft>
                <a:spcPts val="0"/>
              </a:spcAft>
              <a:buClr>
                <a:schemeClr val="lt1"/>
              </a:buClr>
              <a:buSzPts val="1700"/>
              <a:buChar char="•"/>
            </a:pPr>
            <a:r>
              <a:rPr lang="en-US" sz="1700" b="1" dirty="0"/>
              <a:t>TN-TF1</a:t>
            </a:r>
            <a:endParaRPr dirty="0"/>
          </a:p>
          <a:p>
            <a:pPr marL="685800" lvl="1" indent="-228600" algn="l" rtl="0">
              <a:lnSpc>
                <a:spcPct val="90000"/>
              </a:lnSpc>
              <a:spcBef>
                <a:spcPts val="500"/>
              </a:spcBef>
              <a:spcAft>
                <a:spcPts val="0"/>
              </a:spcAft>
              <a:buClr>
                <a:schemeClr val="lt1"/>
              </a:buClr>
              <a:buSzPts val="1700"/>
              <a:buChar char="•"/>
            </a:pPr>
            <a:r>
              <a:rPr lang="en-US" sz="1700" b="1" dirty="0"/>
              <a:t>IN-TF1</a:t>
            </a:r>
            <a:endParaRPr dirty="0"/>
          </a:p>
          <a:p>
            <a:pPr marL="685800" lvl="1" indent="-228600" algn="l" rtl="0">
              <a:lnSpc>
                <a:spcPct val="90000"/>
              </a:lnSpc>
              <a:spcBef>
                <a:spcPts val="500"/>
              </a:spcBef>
              <a:spcAft>
                <a:spcPts val="0"/>
              </a:spcAft>
              <a:buClr>
                <a:schemeClr val="lt1"/>
              </a:buClr>
              <a:buSzPts val="1700"/>
              <a:buChar char="•"/>
            </a:pPr>
            <a:r>
              <a:rPr lang="en-US" sz="1700" b="1" dirty="0"/>
              <a:t>VA-TF1 and VA-TF2</a:t>
            </a: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12"/>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9" name="Google Shape;239;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200"/>
              <a:buFont typeface="Calibri"/>
              <a:buNone/>
            </a:pPr>
            <a:r>
              <a:rPr lang="en-US" sz="4200" b="1">
                <a:solidFill>
                  <a:srgbClr val="002060"/>
                </a:solidFill>
              </a:rPr>
              <a:t>How would a USAR program work in Kentucky? </a:t>
            </a:r>
            <a:endParaRPr/>
          </a:p>
        </p:txBody>
      </p:sp>
      <p:sp>
        <p:nvSpPr>
          <p:cNvPr id="240" name="Google Shape;240;p12"/>
          <p:cNvSpPr/>
          <p:nvPr/>
        </p:nvSpPr>
        <p:spPr>
          <a:xfrm>
            <a:off x="669036" y="1677373"/>
            <a:ext cx="10853928" cy="18288"/>
          </a:xfrm>
          <a:custGeom>
            <a:avLst/>
            <a:gdLst/>
            <a:ahLst/>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1" name="Google Shape;241;p12"/>
          <p:cNvSpPr txBox="1">
            <a:spLocks noGrp="1"/>
          </p:cNvSpPr>
          <p:nvPr>
            <p:ph type="body" idx="1"/>
          </p:nvPr>
        </p:nvSpPr>
        <p:spPr>
          <a:xfrm>
            <a:off x="838200" y="1929384"/>
            <a:ext cx="10515600" cy="425196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Char char="•"/>
            </a:pPr>
            <a:r>
              <a:rPr lang="en-US" sz="2400" b="1" dirty="0"/>
              <a:t>Evaluation of the current and past Kentucky response systems.  This has been an ongoing process ever since September 11, 2001.</a:t>
            </a:r>
            <a:endParaRPr dirty="0"/>
          </a:p>
          <a:p>
            <a:pPr marL="228600" lvl="0" indent="-228600" algn="l" rtl="0">
              <a:lnSpc>
                <a:spcPct val="90000"/>
              </a:lnSpc>
              <a:spcBef>
                <a:spcPts val="1000"/>
              </a:spcBef>
              <a:spcAft>
                <a:spcPts val="0"/>
              </a:spcAft>
              <a:buClr>
                <a:schemeClr val="dk1"/>
              </a:buClr>
              <a:buSzPts val="2400"/>
              <a:buChar char="•"/>
            </a:pPr>
            <a:r>
              <a:rPr lang="en-US" sz="2400" b="1" dirty="0"/>
              <a:t>Define a mission statement</a:t>
            </a:r>
            <a:endParaRPr dirty="0"/>
          </a:p>
          <a:p>
            <a:pPr marL="228600" lvl="0" indent="-228600" algn="l" rtl="0">
              <a:lnSpc>
                <a:spcPct val="90000"/>
              </a:lnSpc>
              <a:spcBef>
                <a:spcPts val="1000"/>
              </a:spcBef>
              <a:spcAft>
                <a:spcPts val="0"/>
              </a:spcAft>
              <a:buClr>
                <a:schemeClr val="dk1"/>
              </a:buClr>
              <a:buSzPts val="2400"/>
              <a:buChar char="•"/>
            </a:pPr>
            <a:r>
              <a:rPr lang="en-US" sz="2400" b="1" dirty="0"/>
              <a:t>Develop an accredited program that should be a stand-alone division under the umbrella of a larger entity.</a:t>
            </a:r>
            <a:endParaRPr dirty="0"/>
          </a:p>
          <a:p>
            <a:pPr marL="685800" lvl="1" indent="-228600" algn="l" rtl="0">
              <a:lnSpc>
                <a:spcPct val="90000"/>
              </a:lnSpc>
              <a:spcBef>
                <a:spcPts val="500"/>
              </a:spcBef>
              <a:spcAft>
                <a:spcPts val="0"/>
              </a:spcAft>
              <a:buClr>
                <a:schemeClr val="dk1"/>
              </a:buClr>
              <a:buSzPts val="2400"/>
              <a:buChar char="•"/>
            </a:pPr>
            <a:r>
              <a:rPr lang="en-US" dirty="0"/>
              <a:t>The most ideal spot would be under Kentucky Emergency Management.  However, it could fit under any agency that has a responsibility of response.</a:t>
            </a:r>
            <a:endParaRPr dirty="0"/>
          </a:p>
          <a:p>
            <a:pPr marL="228600" lvl="0" indent="-228600" algn="l" rtl="0">
              <a:lnSpc>
                <a:spcPct val="90000"/>
              </a:lnSpc>
              <a:spcBef>
                <a:spcPts val="1000"/>
              </a:spcBef>
              <a:spcAft>
                <a:spcPts val="0"/>
              </a:spcAft>
              <a:buClr>
                <a:schemeClr val="dk1"/>
              </a:buClr>
              <a:buSzPts val="2400"/>
              <a:buChar char="•"/>
            </a:pPr>
            <a:r>
              <a:rPr lang="en-US" sz="2400" b="1" dirty="0"/>
              <a:t>Develop accredited response teams that are strategically placed throughout the state with different levels of training, and capabilities.</a:t>
            </a:r>
            <a:endParaRPr dirty="0"/>
          </a:p>
          <a:p>
            <a:pPr marL="228600" lvl="0" indent="-88900" algn="l" rtl="0">
              <a:lnSpc>
                <a:spcPct val="90000"/>
              </a:lnSpc>
              <a:spcBef>
                <a:spcPts val="1000"/>
              </a:spcBef>
              <a:spcAft>
                <a:spcPts val="0"/>
              </a:spcAft>
              <a:buClr>
                <a:schemeClr val="dk1"/>
              </a:buClr>
              <a:buSzPts val="2200"/>
              <a:buNone/>
            </a:pPr>
            <a:endParaRPr sz="2200" dirty="0"/>
          </a:p>
          <a:p>
            <a:pPr marL="457200" lvl="1" indent="0" algn="l" rtl="0">
              <a:lnSpc>
                <a:spcPct val="90000"/>
              </a:lnSpc>
              <a:spcBef>
                <a:spcPts val="500"/>
              </a:spcBef>
              <a:spcAft>
                <a:spcPts val="0"/>
              </a:spcAft>
              <a:buClr>
                <a:schemeClr val="dk1"/>
              </a:buClr>
              <a:buSzPts val="2200"/>
              <a:buNone/>
            </a:pPr>
            <a:endParaRPr sz="2200" dirty="0"/>
          </a:p>
          <a:p>
            <a:pPr marL="457200" lvl="1" indent="0" algn="l" rtl="0">
              <a:lnSpc>
                <a:spcPct val="90000"/>
              </a:lnSpc>
              <a:spcBef>
                <a:spcPts val="500"/>
              </a:spcBef>
              <a:spcAft>
                <a:spcPts val="0"/>
              </a:spcAft>
              <a:buClr>
                <a:schemeClr val="dk1"/>
              </a:buClr>
              <a:buSzPts val="2200"/>
              <a:buNone/>
            </a:pPr>
            <a:endParaRPr sz="2200" dirty="0"/>
          </a:p>
          <a:p>
            <a:pPr marL="228600" lvl="0" indent="-88900" algn="l" rtl="0">
              <a:lnSpc>
                <a:spcPct val="90000"/>
              </a:lnSpc>
              <a:spcBef>
                <a:spcPts val="1000"/>
              </a:spcBef>
              <a:spcAft>
                <a:spcPts val="0"/>
              </a:spcAft>
              <a:buClr>
                <a:schemeClr val="dk1"/>
              </a:buClr>
              <a:buSzPts val="2200"/>
              <a:buNone/>
            </a:pPr>
            <a:endParaRPr sz="2200" dirty="0"/>
          </a:p>
          <a:p>
            <a:pPr marL="228600" lvl="0" indent="-88900" algn="l" rtl="0">
              <a:lnSpc>
                <a:spcPct val="90000"/>
              </a:lnSpc>
              <a:spcBef>
                <a:spcPts val="1000"/>
              </a:spcBef>
              <a:spcAft>
                <a:spcPts val="0"/>
              </a:spcAft>
              <a:buClr>
                <a:schemeClr val="dk1"/>
              </a:buClr>
              <a:buSzPts val="2200"/>
              <a:buNone/>
            </a:pPr>
            <a:endParaRPr sz="2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13"/>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7" name="Google Shape;247;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2060"/>
              </a:buClr>
              <a:buSzPts val="4400"/>
              <a:buFont typeface="Calibri"/>
              <a:buNone/>
            </a:pPr>
            <a:r>
              <a:rPr lang="en-US" b="1">
                <a:solidFill>
                  <a:srgbClr val="002060"/>
                </a:solidFill>
              </a:rPr>
              <a:t>Kentucky USAR Mission Statement </a:t>
            </a:r>
            <a:endParaRPr/>
          </a:p>
        </p:txBody>
      </p:sp>
      <p:sp>
        <p:nvSpPr>
          <p:cNvPr id="248" name="Google Shape;248;p13"/>
          <p:cNvSpPr/>
          <p:nvPr/>
        </p:nvSpPr>
        <p:spPr>
          <a:xfrm>
            <a:off x="669036" y="1677373"/>
            <a:ext cx="10853928" cy="18288"/>
          </a:xfrm>
          <a:custGeom>
            <a:avLst/>
            <a:gdLst/>
            <a:ahLst/>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9" name="Google Shape;249;p13"/>
          <p:cNvSpPr txBox="1">
            <a:spLocks noGrp="1"/>
          </p:cNvSpPr>
          <p:nvPr>
            <p:ph type="body" idx="1"/>
          </p:nvPr>
        </p:nvSpPr>
        <p:spPr>
          <a:xfrm>
            <a:off x="669036" y="2205139"/>
            <a:ext cx="11133826" cy="2440413"/>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200"/>
              <a:buNone/>
            </a:pPr>
            <a:r>
              <a:rPr lang="en-US" sz="2200" b="1" dirty="0"/>
              <a:t>The mission of the Kentucky Urban Search and Rescue Program is the coordination, development and maintenance of the state effort to provide resources to locate and extricate victims entrapped by man-made or natural disasters as well as to conduct other life-saving operations with integrity, courage, and dedication maintaining unified leadership within a sustainable organizational structure.</a:t>
            </a:r>
            <a:endParaRPr sz="2200" dirty="0"/>
          </a:p>
          <a:p>
            <a:pPr marL="228600" lvl="0" indent="-88900" rtl="0">
              <a:lnSpc>
                <a:spcPct val="90000"/>
              </a:lnSpc>
              <a:spcBef>
                <a:spcPts val="1000"/>
              </a:spcBef>
              <a:spcAft>
                <a:spcPts val="0"/>
              </a:spcAft>
              <a:buClr>
                <a:schemeClr val="dk1"/>
              </a:buClr>
              <a:buSzPts val="2200"/>
              <a:buNone/>
            </a:pPr>
            <a:endParaRPr sz="2200" dirty="0"/>
          </a:p>
          <a:p>
            <a:pPr marL="457200" lvl="1" indent="0" algn="l" rtl="0">
              <a:lnSpc>
                <a:spcPct val="90000"/>
              </a:lnSpc>
              <a:spcBef>
                <a:spcPts val="500"/>
              </a:spcBef>
              <a:spcAft>
                <a:spcPts val="0"/>
              </a:spcAft>
              <a:buClr>
                <a:schemeClr val="dk1"/>
              </a:buClr>
              <a:buSzPts val="2200"/>
              <a:buNone/>
            </a:pPr>
            <a:endParaRPr sz="2200" dirty="0"/>
          </a:p>
          <a:p>
            <a:pPr marL="457200" lvl="1" indent="0" algn="l" rtl="0">
              <a:lnSpc>
                <a:spcPct val="90000"/>
              </a:lnSpc>
              <a:spcBef>
                <a:spcPts val="500"/>
              </a:spcBef>
              <a:spcAft>
                <a:spcPts val="0"/>
              </a:spcAft>
              <a:buClr>
                <a:schemeClr val="dk1"/>
              </a:buClr>
              <a:buSzPts val="2200"/>
              <a:buNone/>
            </a:pPr>
            <a:endParaRPr sz="2200" dirty="0"/>
          </a:p>
          <a:p>
            <a:pPr marL="228600" lvl="0" indent="-88900" algn="l" rtl="0">
              <a:lnSpc>
                <a:spcPct val="90000"/>
              </a:lnSpc>
              <a:spcBef>
                <a:spcPts val="1000"/>
              </a:spcBef>
              <a:spcAft>
                <a:spcPts val="0"/>
              </a:spcAft>
              <a:buClr>
                <a:schemeClr val="dk1"/>
              </a:buClr>
              <a:buSzPts val="2200"/>
              <a:buNone/>
            </a:pPr>
            <a:endParaRPr sz="2200" dirty="0"/>
          </a:p>
          <a:p>
            <a:pPr marL="228600" lvl="0" indent="-88900" algn="l" rtl="0">
              <a:lnSpc>
                <a:spcPct val="90000"/>
              </a:lnSpc>
              <a:spcBef>
                <a:spcPts val="1000"/>
              </a:spcBef>
              <a:spcAft>
                <a:spcPts val="0"/>
              </a:spcAft>
              <a:buClr>
                <a:schemeClr val="dk1"/>
              </a:buClr>
              <a:buSzPts val="2200"/>
              <a:buNone/>
            </a:pPr>
            <a:endParaRPr sz="2200" dirty="0"/>
          </a:p>
        </p:txBody>
      </p:sp>
      <p:pic>
        <p:nvPicPr>
          <p:cNvPr id="250" name="Google Shape;250;p13" descr="Kentucky.png"/>
          <p:cNvPicPr preferRelativeResize="0"/>
          <p:nvPr/>
        </p:nvPicPr>
        <p:blipFill rotWithShape="1">
          <a:blip r:embed="rId3">
            <a:alphaModFix/>
          </a:blip>
          <a:srcRect/>
          <a:stretch/>
        </p:blipFill>
        <p:spPr>
          <a:xfrm>
            <a:off x="3991155" y="4650525"/>
            <a:ext cx="3620218" cy="201393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4"/>
        <p:cNvGrpSpPr/>
        <p:nvPr/>
      </p:nvGrpSpPr>
      <p:grpSpPr>
        <a:xfrm>
          <a:off x="0" y="0"/>
          <a:ext cx="0" cy="0"/>
          <a:chOff x="0" y="0"/>
          <a:chExt cx="0" cy="0"/>
        </a:xfrm>
      </p:grpSpPr>
      <p:sp>
        <p:nvSpPr>
          <p:cNvPr id="255" name="Google Shape;255;p14"/>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6" name="Google Shape;256;p14"/>
          <p:cNvSpPr txBox="1">
            <a:spLocks noGrp="1"/>
          </p:cNvSpPr>
          <p:nvPr>
            <p:ph type="title"/>
          </p:nvPr>
        </p:nvSpPr>
        <p:spPr>
          <a:xfrm>
            <a:off x="487329" y="594954"/>
            <a:ext cx="9080718" cy="132288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Calibri"/>
              <a:buNone/>
            </a:pPr>
            <a:r>
              <a:rPr lang="en-US" b="1" dirty="0">
                <a:solidFill>
                  <a:srgbClr val="002060"/>
                </a:solidFill>
              </a:rPr>
              <a:t>Accredited USAR Program and Teams in Kentucky</a:t>
            </a:r>
            <a:endParaRPr dirty="0">
              <a:solidFill>
                <a:srgbClr val="002060"/>
              </a:solidFill>
            </a:endParaRPr>
          </a:p>
        </p:txBody>
      </p:sp>
      <p:sp>
        <p:nvSpPr>
          <p:cNvPr id="258" name="Google Shape;258;p14"/>
          <p:cNvSpPr txBox="1">
            <a:spLocks noGrp="1"/>
          </p:cNvSpPr>
          <p:nvPr>
            <p:ph type="body" idx="1"/>
          </p:nvPr>
        </p:nvSpPr>
        <p:spPr>
          <a:xfrm>
            <a:off x="317526" y="1931343"/>
            <a:ext cx="7985334" cy="379159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FF0000"/>
              </a:buClr>
              <a:buSzPts val="1600"/>
              <a:buNone/>
            </a:pPr>
            <a:r>
              <a:rPr lang="en-US" sz="1600" b="1" i="1" dirty="0">
                <a:solidFill>
                  <a:srgbClr val="FF0000"/>
                </a:solidFill>
              </a:rPr>
              <a:t>Emergency Management Accreditation Program (EMAP)</a:t>
            </a:r>
            <a:endParaRPr dirty="0"/>
          </a:p>
          <a:p>
            <a:pPr marL="342900" lvl="0" indent="-342900" algn="l" rtl="0">
              <a:lnSpc>
                <a:spcPct val="90000"/>
              </a:lnSpc>
              <a:spcBef>
                <a:spcPts val="1000"/>
              </a:spcBef>
              <a:spcAft>
                <a:spcPts val="0"/>
              </a:spcAft>
              <a:buClr>
                <a:schemeClr val="dk1"/>
              </a:buClr>
              <a:buSzPts val="1600"/>
              <a:buChar char="•"/>
            </a:pPr>
            <a:r>
              <a:rPr lang="en-US" sz="1600" b="1" dirty="0"/>
              <a:t>EMAP, is the voluntary standards, assessment, and accreditation process for disaster preparedness programs throughout the country, which fosters excellence and accountability in emergency management and homeland security programs.</a:t>
            </a:r>
            <a:endParaRPr sz="1600" b="1" dirty="0"/>
          </a:p>
          <a:p>
            <a:pPr marL="342900" lvl="0" indent="-342900" algn="l" rtl="0">
              <a:lnSpc>
                <a:spcPct val="90000"/>
              </a:lnSpc>
              <a:spcBef>
                <a:spcPts val="1000"/>
              </a:spcBef>
              <a:spcAft>
                <a:spcPts val="0"/>
              </a:spcAft>
              <a:buClr>
                <a:schemeClr val="dk1"/>
              </a:buClr>
              <a:buSzPts val="1600"/>
              <a:buChar char="•"/>
            </a:pPr>
            <a:r>
              <a:rPr lang="en-US" sz="1600" b="1" dirty="0"/>
              <a:t>During the development stages the USAR program would follow the 44 standards that apply to USAR Resources as they relate to EMAP certification.</a:t>
            </a:r>
            <a:endParaRPr dirty="0"/>
          </a:p>
          <a:p>
            <a:pPr marL="228600" lvl="0" indent="-228600" algn="l" rtl="0">
              <a:lnSpc>
                <a:spcPct val="90000"/>
              </a:lnSpc>
              <a:spcBef>
                <a:spcPts val="1000"/>
              </a:spcBef>
              <a:spcAft>
                <a:spcPts val="0"/>
              </a:spcAft>
              <a:buClr>
                <a:schemeClr val="dk1"/>
              </a:buClr>
              <a:buSzPts val="1600"/>
              <a:buChar char="•"/>
            </a:pPr>
            <a:r>
              <a:rPr lang="en-US" sz="1600" b="1" dirty="0"/>
              <a:t>The </a:t>
            </a:r>
            <a:r>
              <a:rPr lang="en-US" sz="1600" b="1" i="1" dirty="0"/>
              <a:t>Urban Search and Rescue Standard </a:t>
            </a:r>
            <a:r>
              <a:rPr lang="en-US" sz="1600" b="1" dirty="0"/>
              <a:t>covers:</a:t>
            </a:r>
            <a:endParaRPr sz="1600" b="1" dirty="0"/>
          </a:p>
          <a:p>
            <a:pPr marL="685800" lvl="1" indent="-228600" algn="l" rtl="0">
              <a:lnSpc>
                <a:spcPct val="90000"/>
              </a:lnSpc>
              <a:spcBef>
                <a:spcPts val="500"/>
              </a:spcBef>
              <a:spcAft>
                <a:spcPts val="0"/>
              </a:spcAft>
              <a:buClr>
                <a:schemeClr val="dk1"/>
              </a:buClr>
              <a:buSzPts val="1600"/>
              <a:buChar char="•"/>
            </a:pPr>
            <a:r>
              <a:rPr lang="en-US" sz="1600" dirty="0"/>
              <a:t>Program Management</a:t>
            </a:r>
            <a:endParaRPr sz="1600" dirty="0"/>
          </a:p>
          <a:p>
            <a:pPr marL="685800" lvl="1" indent="-228600" algn="l" rtl="0">
              <a:lnSpc>
                <a:spcPct val="90000"/>
              </a:lnSpc>
              <a:spcBef>
                <a:spcPts val="500"/>
              </a:spcBef>
              <a:spcAft>
                <a:spcPts val="0"/>
              </a:spcAft>
              <a:buClr>
                <a:schemeClr val="dk1"/>
              </a:buClr>
              <a:buSzPts val="1600"/>
              <a:buChar char="•"/>
            </a:pPr>
            <a:r>
              <a:rPr lang="en-US" sz="1600" dirty="0"/>
              <a:t>Finance</a:t>
            </a:r>
            <a:endParaRPr sz="1600" dirty="0"/>
          </a:p>
          <a:p>
            <a:pPr marL="685800" lvl="1" indent="-228600" algn="l" rtl="0">
              <a:lnSpc>
                <a:spcPct val="90000"/>
              </a:lnSpc>
              <a:spcBef>
                <a:spcPts val="500"/>
              </a:spcBef>
              <a:spcAft>
                <a:spcPts val="0"/>
              </a:spcAft>
              <a:buClr>
                <a:schemeClr val="dk1"/>
              </a:buClr>
              <a:buSzPts val="1600"/>
              <a:buChar char="•"/>
            </a:pPr>
            <a:r>
              <a:rPr lang="en-US" sz="1600" dirty="0"/>
              <a:t>Planning and Procedures</a:t>
            </a:r>
            <a:endParaRPr sz="1600" dirty="0"/>
          </a:p>
          <a:p>
            <a:pPr marL="685800" lvl="1" indent="-228600" algn="l" rtl="0">
              <a:lnSpc>
                <a:spcPct val="90000"/>
              </a:lnSpc>
              <a:spcBef>
                <a:spcPts val="500"/>
              </a:spcBef>
              <a:spcAft>
                <a:spcPts val="0"/>
              </a:spcAft>
              <a:buClr>
                <a:schemeClr val="dk1"/>
              </a:buClr>
              <a:buSzPts val="1600"/>
              <a:buChar char="•"/>
            </a:pPr>
            <a:r>
              <a:rPr lang="en-US" sz="1600" dirty="0"/>
              <a:t>Incident Management</a:t>
            </a:r>
            <a:endParaRPr sz="1600" dirty="0"/>
          </a:p>
          <a:p>
            <a:pPr marL="685800" lvl="1" indent="-228600" algn="l" rtl="0">
              <a:lnSpc>
                <a:spcPct val="90000"/>
              </a:lnSpc>
              <a:spcBef>
                <a:spcPts val="500"/>
              </a:spcBef>
              <a:spcAft>
                <a:spcPts val="0"/>
              </a:spcAft>
              <a:buClr>
                <a:schemeClr val="dk1"/>
              </a:buClr>
              <a:buSzPts val="1600"/>
              <a:buChar char="•"/>
            </a:pPr>
            <a:r>
              <a:rPr lang="en-US" sz="1600" dirty="0"/>
              <a:t>Alert and Mobilization</a:t>
            </a:r>
            <a:endParaRPr sz="1600" dirty="0"/>
          </a:p>
          <a:p>
            <a:pPr marL="685800" lvl="1" indent="-228600" algn="l" rtl="0">
              <a:lnSpc>
                <a:spcPct val="90000"/>
              </a:lnSpc>
              <a:spcBef>
                <a:spcPts val="500"/>
              </a:spcBef>
              <a:spcAft>
                <a:spcPts val="0"/>
              </a:spcAft>
              <a:buClr>
                <a:schemeClr val="dk1"/>
              </a:buClr>
              <a:buSzPts val="1600"/>
              <a:buChar char="•"/>
            </a:pPr>
            <a:r>
              <a:rPr lang="en-US" sz="1600" dirty="0"/>
              <a:t>Training and Exercises</a:t>
            </a:r>
            <a:endParaRPr sz="1600" dirty="0"/>
          </a:p>
          <a:p>
            <a:pPr marL="685800" lvl="1" indent="-228600" algn="l" rtl="0">
              <a:lnSpc>
                <a:spcPct val="90000"/>
              </a:lnSpc>
              <a:spcBef>
                <a:spcPts val="500"/>
              </a:spcBef>
              <a:spcAft>
                <a:spcPts val="0"/>
              </a:spcAft>
              <a:buClr>
                <a:schemeClr val="dk1"/>
              </a:buClr>
              <a:buSzPts val="1600"/>
              <a:buChar char="•"/>
            </a:pPr>
            <a:r>
              <a:rPr lang="en-US" sz="1600" dirty="0"/>
              <a:t>Resource Management and Logistics </a:t>
            </a:r>
            <a:endParaRPr sz="1200" dirty="0"/>
          </a:p>
          <a:p>
            <a:pPr marL="228600" lvl="0" indent="-158750" algn="l" rtl="0">
              <a:lnSpc>
                <a:spcPct val="90000"/>
              </a:lnSpc>
              <a:spcBef>
                <a:spcPts val="1000"/>
              </a:spcBef>
              <a:spcAft>
                <a:spcPts val="0"/>
              </a:spcAft>
              <a:buClr>
                <a:schemeClr val="dk1"/>
              </a:buClr>
              <a:buSzPts val="1100"/>
              <a:buNone/>
            </a:pPr>
            <a:endParaRPr sz="1100" dirty="0"/>
          </a:p>
          <a:p>
            <a:pPr marL="342900" lvl="0" indent="-273050" algn="l" rtl="0">
              <a:lnSpc>
                <a:spcPct val="90000"/>
              </a:lnSpc>
              <a:spcBef>
                <a:spcPts val="1000"/>
              </a:spcBef>
              <a:spcAft>
                <a:spcPts val="0"/>
              </a:spcAft>
              <a:buClr>
                <a:schemeClr val="dk1"/>
              </a:buClr>
              <a:buSzPts val="1100"/>
              <a:buNone/>
            </a:pPr>
            <a:endParaRPr sz="1100" dirty="0"/>
          </a:p>
          <a:p>
            <a:pPr marL="228600" lvl="0" indent="-158750" algn="l" rtl="0">
              <a:lnSpc>
                <a:spcPct val="90000"/>
              </a:lnSpc>
              <a:spcBef>
                <a:spcPts val="1000"/>
              </a:spcBef>
              <a:spcAft>
                <a:spcPts val="0"/>
              </a:spcAft>
              <a:buClr>
                <a:schemeClr val="dk1"/>
              </a:buClr>
              <a:buSzPts val="1100"/>
              <a:buNone/>
            </a:pPr>
            <a:endParaRPr sz="1100" dirty="0"/>
          </a:p>
          <a:p>
            <a:pPr marL="457200" lvl="1" indent="0" algn="l" rtl="0">
              <a:lnSpc>
                <a:spcPct val="90000"/>
              </a:lnSpc>
              <a:spcBef>
                <a:spcPts val="500"/>
              </a:spcBef>
              <a:spcAft>
                <a:spcPts val="0"/>
              </a:spcAft>
              <a:buClr>
                <a:schemeClr val="dk1"/>
              </a:buClr>
              <a:buSzPts val="1100"/>
              <a:buNone/>
            </a:pPr>
            <a:endParaRPr sz="1100" dirty="0"/>
          </a:p>
          <a:p>
            <a:pPr marL="457200" lvl="1" indent="0" algn="l" rtl="0">
              <a:lnSpc>
                <a:spcPct val="90000"/>
              </a:lnSpc>
              <a:spcBef>
                <a:spcPts val="500"/>
              </a:spcBef>
              <a:spcAft>
                <a:spcPts val="0"/>
              </a:spcAft>
              <a:buClr>
                <a:schemeClr val="dk1"/>
              </a:buClr>
              <a:buSzPts val="1100"/>
              <a:buNone/>
            </a:pPr>
            <a:endParaRPr sz="1100" dirty="0"/>
          </a:p>
          <a:p>
            <a:pPr marL="228600" lvl="0" indent="-158750" algn="l" rtl="0">
              <a:lnSpc>
                <a:spcPct val="90000"/>
              </a:lnSpc>
              <a:spcBef>
                <a:spcPts val="1000"/>
              </a:spcBef>
              <a:spcAft>
                <a:spcPts val="0"/>
              </a:spcAft>
              <a:buClr>
                <a:schemeClr val="dk1"/>
              </a:buClr>
              <a:buSzPts val="1100"/>
              <a:buNone/>
            </a:pPr>
            <a:endParaRPr sz="1100" dirty="0"/>
          </a:p>
          <a:p>
            <a:pPr marL="228600" lvl="0" indent="-158750" algn="l" rtl="0">
              <a:lnSpc>
                <a:spcPct val="90000"/>
              </a:lnSpc>
              <a:spcBef>
                <a:spcPts val="1000"/>
              </a:spcBef>
              <a:spcAft>
                <a:spcPts val="0"/>
              </a:spcAft>
              <a:buClr>
                <a:schemeClr val="dk1"/>
              </a:buClr>
              <a:buSzPts val="1100"/>
              <a:buNone/>
            </a:pPr>
            <a:endParaRPr sz="1100" dirty="0"/>
          </a:p>
        </p:txBody>
      </p:sp>
      <p:pic>
        <p:nvPicPr>
          <p:cNvPr id="260" name="Google Shape;260;p14" descr="Screen Shot 2022-10-15 at 10.51.44 AM.png"/>
          <p:cNvPicPr preferRelativeResize="0"/>
          <p:nvPr/>
        </p:nvPicPr>
        <p:blipFill rotWithShape="1">
          <a:blip r:embed="rId3">
            <a:alphaModFix/>
          </a:blip>
          <a:srcRect/>
          <a:stretch/>
        </p:blipFill>
        <p:spPr>
          <a:xfrm>
            <a:off x="6749716" y="3602438"/>
            <a:ext cx="4578892" cy="228100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15"/>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6" name="Google Shape;266;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200"/>
              <a:buFont typeface="Calibri"/>
              <a:buNone/>
            </a:pPr>
            <a:r>
              <a:rPr lang="en-US" sz="4200" b="1" dirty="0">
                <a:solidFill>
                  <a:srgbClr val="002060"/>
                </a:solidFill>
              </a:rPr>
              <a:t>How would a USAR Program work in Kentucky? </a:t>
            </a:r>
            <a:endParaRPr dirty="0"/>
          </a:p>
        </p:txBody>
      </p:sp>
      <p:sp>
        <p:nvSpPr>
          <p:cNvPr id="267" name="Google Shape;267;p15"/>
          <p:cNvSpPr/>
          <p:nvPr/>
        </p:nvSpPr>
        <p:spPr>
          <a:xfrm>
            <a:off x="669036" y="1677373"/>
            <a:ext cx="10853928" cy="18288"/>
          </a:xfrm>
          <a:custGeom>
            <a:avLst/>
            <a:gdLst/>
            <a:ahLst/>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8" name="Google Shape;268;p15"/>
          <p:cNvSpPr txBox="1">
            <a:spLocks noGrp="1"/>
          </p:cNvSpPr>
          <p:nvPr>
            <p:ph type="body" idx="1"/>
          </p:nvPr>
        </p:nvSpPr>
        <p:spPr>
          <a:xfrm>
            <a:off x="838200" y="1929384"/>
            <a:ext cx="10515600" cy="4251960"/>
          </a:xfrm>
          <a:prstGeom prst="rect">
            <a:avLst/>
          </a:prstGeom>
          <a:noFill/>
          <a:ln>
            <a:noFill/>
          </a:ln>
        </p:spPr>
        <p:txBody>
          <a:bodyPr spcFirstLastPara="1" wrap="square" lIns="91425" tIns="45700" rIns="91425" bIns="45700" anchor="t" anchorCtr="0">
            <a:normAutofit lnSpcReduction="10000"/>
          </a:bodyPr>
          <a:lstStyle/>
          <a:p>
            <a:pPr marL="342900" lvl="0" indent="-342900" algn="l" rtl="0">
              <a:lnSpc>
                <a:spcPct val="90000"/>
              </a:lnSpc>
              <a:spcBef>
                <a:spcPts val="0"/>
              </a:spcBef>
              <a:spcAft>
                <a:spcPts val="0"/>
              </a:spcAft>
              <a:buClr>
                <a:schemeClr val="dk1"/>
              </a:buClr>
              <a:buSzPts val="2200"/>
              <a:buChar char="•"/>
            </a:pPr>
            <a:r>
              <a:rPr lang="en-US" sz="2200" b="1" dirty="0"/>
              <a:t>The Kentucky USAR Program would have oversight of the regional teams and task forces.</a:t>
            </a:r>
            <a:endParaRPr b="1" dirty="0"/>
          </a:p>
          <a:p>
            <a:pPr marL="342900" lvl="0" indent="-342900" algn="l" rtl="0">
              <a:lnSpc>
                <a:spcPct val="90000"/>
              </a:lnSpc>
              <a:spcBef>
                <a:spcPts val="1000"/>
              </a:spcBef>
              <a:spcAft>
                <a:spcPts val="0"/>
              </a:spcAft>
              <a:buClr>
                <a:schemeClr val="dk1"/>
              </a:buClr>
              <a:buSzPts val="2200"/>
              <a:buChar char="•"/>
            </a:pPr>
            <a:r>
              <a:rPr lang="en-US" sz="2200" b="1" dirty="0"/>
              <a:t>It would provide financial responsibility over Task Forces and Regional Teams </a:t>
            </a:r>
            <a:endParaRPr b="1" dirty="0"/>
          </a:p>
          <a:p>
            <a:pPr marL="342900" lvl="0" indent="-342900" algn="l" rtl="0">
              <a:lnSpc>
                <a:spcPct val="90000"/>
              </a:lnSpc>
              <a:spcBef>
                <a:spcPts val="1000"/>
              </a:spcBef>
              <a:spcAft>
                <a:spcPts val="0"/>
              </a:spcAft>
              <a:buClr>
                <a:schemeClr val="dk1"/>
              </a:buClr>
              <a:buSzPts val="2200"/>
              <a:buChar char="•"/>
            </a:pPr>
            <a:r>
              <a:rPr lang="en-US" sz="2200" b="1" dirty="0"/>
              <a:t>It would provide uniformed training for each of the teams.  This organizational component would allow the entire state to be trained as one.</a:t>
            </a:r>
            <a:endParaRPr dirty="0"/>
          </a:p>
          <a:p>
            <a:pPr marL="342900" lvl="0" indent="-342900" algn="l" rtl="0">
              <a:lnSpc>
                <a:spcPct val="90000"/>
              </a:lnSpc>
              <a:spcBef>
                <a:spcPts val="1000"/>
              </a:spcBef>
              <a:spcAft>
                <a:spcPts val="0"/>
              </a:spcAft>
              <a:buClr>
                <a:srgbClr val="262626"/>
              </a:buClr>
              <a:buSzPts val="2200"/>
              <a:buChar char="•"/>
            </a:pPr>
            <a:r>
              <a:rPr lang="en-US" sz="2200" b="1" dirty="0">
                <a:solidFill>
                  <a:srgbClr val="262626"/>
                </a:solidFill>
              </a:rPr>
              <a:t>It would allow standardization on what equipment is purchased,  how it is distributed, and would be consistent.</a:t>
            </a:r>
            <a:endParaRPr sz="2200" dirty="0">
              <a:solidFill>
                <a:srgbClr val="262626"/>
              </a:solidFill>
            </a:endParaRPr>
          </a:p>
          <a:p>
            <a:pPr marL="342900" lvl="0" indent="-342900" algn="l" rtl="0">
              <a:lnSpc>
                <a:spcPct val="90000"/>
              </a:lnSpc>
              <a:spcBef>
                <a:spcPts val="1000"/>
              </a:spcBef>
              <a:spcAft>
                <a:spcPts val="0"/>
              </a:spcAft>
              <a:buClr>
                <a:srgbClr val="262626"/>
              </a:buClr>
              <a:buSzPts val="2200"/>
              <a:buChar char="•"/>
            </a:pPr>
            <a:r>
              <a:rPr lang="en-US" sz="2200" b="1" dirty="0">
                <a:solidFill>
                  <a:srgbClr val="262626"/>
                </a:solidFill>
              </a:rPr>
              <a:t>This would allow volunteer and paid departments a resource for assistance and expertise </a:t>
            </a:r>
            <a:endParaRPr sz="2200" dirty="0">
              <a:solidFill>
                <a:srgbClr val="262626"/>
              </a:solidFill>
            </a:endParaRPr>
          </a:p>
          <a:p>
            <a:pPr marL="228600" lvl="0" indent="-228600" algn="l" rtl="0">
              <a:lnSpc>
                <a:spcPct val="90000"/>
              </a:lnSpc>
              <a:spcBef>
                <a:spcPts val="1000"/>
              </a:spcBef>
              <a:spcAft>
                <a:spcPts val="0"/>
              </a:spcAft>
              <a:buClr>
                <a:srgbClr val="C00000"/>
              </a:buClr>
              <a:buSzPts val="2200"/>
              <a:buChar char="•"/>
            </a:pPr>
            <a:r>
              <a:rPr lang="en-US" sz="2200" b="1" dirty="0">
                <a:solidFill>
                  <a:srgbClr val="C00000"/>
                </a:solidFill>
              </a:rPr>
              <a:t>This would allow for state-wide response teams at the hands of the Governor, KY Emergency Management, local Emergency Managers, and others to call upon when disasters strike.</a:t>
            </a:r>
            <a:endParaRPr sz="2200" dirty="0">
              <a:solidFill>
                <a:srgbClr val="C00000"/>
              </a:solidFill>
            </a:endParaRPr>
          </a:p>
          <a:p>
            <a:pPr marL="342900" lvl="0" indent="-203200" algn="l" rtl="0">
              <a:lnSpc>
                <a:spcPct val="90000"/>
              </a:lnSpc>
              <a:spcBef>
                <a:spcPts val="1000"/>
              </a:spcBef>
              <a:spcAft>
                <a:spcPts val="0"/>
              </a:spcAft>
              <a:buClr>
                <a:schemeClr val="dk1"/>
              </a:buClr>
              <a:buSzPts val="2200"/>
              <a:buNone/>
            </a:pPr>
            <a:endParaRPr sz="2200" b="1" dirty="0"/>
          </a:p>
          <a:p>
            <a:pPr marL="0" lvl="0" indent="0" algn="l" rtl="0">
              <a:lnSpc>
                <a:spcPct val="90000"/>
              </a:lnSpc>
              <a:spcBef>
                <a:spcPts val="1000"/>
              </a:spcBef>
              <a:spcAft>
                <a:spcPts val="0"/>
              </a:spcAft>
              <a:buClr>
                <a:schemeClr val="dk1"/>
              </a:buClr>
              <a:buSzPts val="2200"/>
              <a:buNone/>
            </a:pPr>
            <a:endParaRPr sz="2200" b="1" dirty="0"/>
          </a:p>
          <a:p>
            <a:pPr marL="800100" lvl="1" indent="-114300" algn="l" rtl="0">
              <a:lnSpc>
                <a:spcPct val="90000"/>
              </a:lnSpc>
              <a:spcBef>
                <a:spcPts val="500"/>
              </a:spcBef>
              <a:spcAft>
                <a:spcPts val="0"/>
              </a:spcAft>
              <a:buClr>
                <a:schemeClr val="dk1"/>
              </a:buClr>
              <a:buSzPts val="1800"/>
              <a:buNone/>
            </a:pPr>
            <a:endParaRPr sz="1800" b="1" dirty="0"/>
          </a:p>
          <a:p>
            <a:pPr marL="342900" lvl="0" indent="-203200" algn="l" rtl="0">
              <a:lnSpc>
                <a:spcPct val="90000"/>
              </a:lnSpc>
              <a:spcBef>
                <a:spcPts val="1000"/>
              </a:spcBef>
              <a:spcAft>
                <a:spcPts val="0"/>
              </a:spcAft>
              <a:buClr>
                <a:schemeClr val="dk1"/>
              </a:buClr>
              <a:buSzPts val="2200"/>
              <a:buNone/>
            </a:pPr>
            <a:endParaRPr sz="2200" b="1" dirty="0"/>
          </a:p>
          <a:p>
            <a:pPr marL="228600" lvl="0" indent="-88900" algn="l" rtl="0">
              <a:lnSpc>
                <a:spcPct val="90000"/>
              </a:lnSpc>
              <a:spcBef>
                <a:spcPts val="1000"/>
              </a:spcBef>
              <a:spcAft>
                <a:spcPts val="0"/>
              </a:spcAft>
              <a:buClr>
                <a:schemeClr val="dk1"/>
              </a:buClr>
              <a:buSzPts val="2200"/>
              <a:buNone/>
            </a:pPr>
            <a:endParaRPr sz="22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16"/>
          <p:cNvSpPr/>
          <p:nvPr/>
        </p:nvSpPr>
        <p:spPr>
          <a:xfrm>
            <a:off x="0" y="365125"/>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4" name="Google Shape;27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200"/>
              <a:buFont typeface="Calibri"/>
              <a:buNone/>
            </a:pPr>
            <a:r>
              <a:rPr lang="en-US" sz="4200" b="1" dirty="0">
                <a:solidFill>
                  <a:srgbClr val="002060"/>
                </a:solidFill>
              </a:rPr>
              <a:t>How would a USAR Program work in Kentucky? </a:t>
            </a:r>
            <a:endParaRPr dirty="0"/>
          </a:p>
        </p:txBody>
      </p:sp>
      <p:sp>
        <p:nvSpPr>
          <p:cNvPr id="275" name="Google Shape;275;p16"/>
          <p:cNvSpPr/>
          <p:nvPr/>
        </p:nvSpPr>
        <p:spPr>
          <a:xfrm>
            <a:off x="669036" y="1677373"/>
            <a:ext cx="10853928" cy="18288"/>
          </a:xfrm>
          <a:custGeom>
            <a:avLst/>
            <a:gdLst/>
            <a:ahLst/>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6" name="Google Shape;276;p16"/>
          <p:cNvSpPr txBox="1">
            <a:spLocks noGrp="1"/>
          </p:cNvSpPr>
          <p:nvPr>
            <p:ph type="body" idx="1"/>
          </p:nvPr>
        </p:nvSpPr>
        <p:spPr>
          <a:xfrm>
            <a:off x="726450" y="1556405"/>
            <a:ext cx="7877033" cy="4251960"/>
          </a:xfrm>
          <a:prstGeom prst="rect">
            <a:avLst/>
          </a:prstGeom>
          <a:noFill/>
          <a:ln>
            <a:noFill/>
          </a:ln>
        </p:spPr>
        <p:txBody>
          <a:bodyPr spcFirstLastPara="1" wrap="square" lIns="91425" tIns="45700" rIns="91425" bIns="45700" anchor="t" anchorCtr="0">
            <a:noAutofit/>
          </a:bodyPr>
          <a:lstStyle/>
          <a:p>
            <a:pPr marL="228600" lvl="0" indent="-101600" algn="l" rtl="0">
              <a:lnSpc>
                <a:spcPct val="90000"/>
              </a:lnSpc>
              <a:spcBef>
                <a:spcPts val="0"/>
              </a:spcBef>
              <a:spcAft>
                <a:spcPts val="0"/>
              </a:spcAft>
              <a:buClr>
                <a:schemeClr val="dk1"/>
              </a:buClr>
              <a:buSzPct val="100000"/>
              <a:buNone/>
            </a:pPr>
            <a:endParaRPr b="1" dirty="0">
              <a:solidFill>
                <a:srgbClr val="000000"/>
              </a:solidFill>
            </a:endParaRPr>
          </a:p>
          <a:p>
            <a:pPr marL="19050" lvl="0" indent="0" algn="l" rtl="0">
              <a:lnSpc>
                <a:spcPct val="90000"/>
              </a:lnSpc>
              <a:spcBef>
                <a:spcPts val="1000"/>
              </a:spcBef>
              <a:spcAft>
                <a:spcPts val="0"/>
              </a:spcAft>
              <a:buClr>
                <a:schemeClr val="dk1"/>
              </a:buClr>
              <a:buSzPct val="100000"/>
              <a:buNone/>
            </a:pPr>
            <a:r>
              <a:rPr lang="en-US" b="1" dirty="0"/>
              <a:t>Positions </a:t>
            </a:r>
            <a:endParaRPr dirty="0"/>
          </a:p>
          <a:p>
            <a:pPr marL="800100" lvl="1" indent="-209550" algn="l" rtl="0">
              <a:lnSpc>
                <a:spcPct val="90000"/>
              </a:lnSpc>
              <a:spcBef>
                <a:spcPts val="500"/>
              </a:spcBef>
              <a:spcAft>
                <a:spcPts val="0"/>
              </a:spcAft>
              <a:buClr>
                <a:schemeClr val="dk1"/>
              </a:buClr>
              <a:buSzPct val="100000"/>
              <a:buChar char="•"/>
            </a:pPr>
            <a:r>
              <a:rPr lang="en-US" sz="2800" dirty="0"/>
              <a:t>KY USAR Program Director</a:t>
            </a:r>
            <a:endParaRPr sz="2800" dirty="0"/>
          </a:p>
          <a:p>
            <a:pPr marL="800100" lvl="1" indent="-209550" algn="l" rtl="0">
              <a:lnSpc>
                <a:spcPct val="90000"/>
              </a:lnSpc>
              <a:spcBef>
                <a:spcPts val="500"/>
              </a:spcBef>
              <a:spcAft>
                <a:spcPts val="0"/>
              </a:spcAft>
              <a:buClr>
                <a:schemeClr val="dk1"/>
              </a:buClr>
              <a:buSzPct val="100000"/>
              <a:buChar char="•"/>
            </a:pPr>
            <a:r>
              <a:rPr lang="en-US" sz="2800" dirty="0"/>
              <a:t>KY USAR Program Asst. Director of Operations</a:t>
            </a:r>
            <a:endParaRPr sz="2800" dirty="0"/>
          </a:p>
          <a:p>
            <a:pPr marL="800100" lvl="1" indent="-209550" algn="l" rtl="0">
              <a:lnSpc>
                <a:spcPct val="90000"/>
              </a:lnSpc>
              <a:spcBef>
                <a:spcPts val="500"/>
              </a:spcBef>
              <a:spcAft>
                <a:spcPts val="0"/>
              </a:spcAft>
              <a:buClr>
                <a:schemeClr val="dk1"/>
              </a:buClr>
              <a:buSzPct val="100000"/>
              <a:buChar char="•"/>
            </a:pPr>
            <a:r>
              <a:rPr lang="en-US" sz="2800" dirty="0"/>
              <a:t>KY USAR Program Asst. Director of Planning</a:t>
            </a:r>
            <a:endParaRPr sz="2800" dirty="0"/>
          </a:p>
          <a:p>
            <a:pPr marL="1257300" lvl="1" indent="0" algn="l" rtl="0">
              <a:lnSpc>
                <a:spcPct val="90000"/>
              </a:lnSpc>
              <a:spcBef>
                <a:spcPts val="500"/>
              </a:spcBef>
              <a:spcAft>
                <a:spcPts val="0"/>
              </a:spcAft>
              <a:buClr>
                <a:schemeClr val="dk1"/>
              </a:buClr>
              <a:buSzPct val="100000"/>
              <a:buNone/>
            </a:pPr>
            <a:r>
              <a:rPr lang="en-US" sz="2800" dirty="0"/>
              <a:t>•(4) Part Time Training Officers</a:t>
            </a:r>
            <a:endParaRPr sz="2800" dirty="0"/>
          </a:p>
          <a:p>
            <a:pPr marL="800100" lvl="1" indent="-209550" algn="l" rtl="0">
              <a:lnSpc>
                <a:spcPct val="90000"/>
              </a:lnSpc>
              <a:spcBef>
                <a:spcPts val="500"/>
              </a:spcBef>
              <a:spcAft>
                <a:spcPts val="0"/>
              </a:spcAft>
              <a:buClr>
                <a:schemeClr val="dk1"/>
              </a:buClr>
              <a:buSzPct val="100000"/>
              <a:buChar char="•"/>
            </a:pPr>
            <a:r>
              <a:rPr lang="en-US" sz="2800" dirty="0"/>
              <a:t>KY USAR Program Asst. Director of Logistics</a:t>
            </a:r>
            <a:endParaRPr sz="2800" dirty="0"/>
          </a:p>
          <a:p>
            <a:pPr marL="1257300" lvl="1" indent="0" algn="l" rtl="0">
              <a:lnSpc>
                <a:spcPct val="90000"/>
              </a:lnSpc>
              <a:spcBef>
                <a:spcPts val="500"/>
              </a:spcBef>
              <a:spcAft>
                <a:spcPts val="0"/>
              </a:spcAft>
              <a:buClr>
                <a:schemeClr val="dk1"/>
              </a:buClr>
              <a:buSzPct val="100000"/>
              <a:buNone/>
            </a:pPr>
            <a:r>
              <a:rPr lang="en-US" sz="2800" dirty="0"/>
              <a:t>•(4) Part Time Logistics Officers</a:t>
            </a:r>
            <a:endParaRPr sz="2800" dirty="0"/>
          </a:p>
          <a:p>
            <a:pPr marL="800100" lvl="1" indent="-209550" algn="l" rtl="0">
              <a:lnSpc>
                <a:spcPct val="90000"/>
              </a:lnSpc>
              <a:spcBef>
                <a:spcPts val="500"/>
              </a:spcBef>
              <a:spcAft>
                <a:spcPts val="0"/>
              </a:spcAft>
              <a:buClr>
                <a:schemeClr val="dk1"/>
              </a:buClr>
              <a:buSzPct val="100000"/>
              <a:buChar char="•"/>
            </a:pPr>
            <a:r>
              <a:rPr lang="en-US" sz="2800" dirty="0"/>
              <a:t>KY USAR Program Finance Officer</a:t>
            </a:r>
            <a:endParaRPr sz="2800" dirty="0"/>
          </a:p>
          <a:p>
            <a:pPr marL="800100" lvl="1" indent="-209550" algn="l" rtl="0">
              <a:lnSpc>
                <a:spcPct val="90000"/>
              </a:lnSpc>
              <a:spcBef>
                <a:spcPts val="500"/>
              </a:spcBef>
              <a:spcAft>
                <a:spcPts val="0"/>
              </a:spcAft>
              <a:buClr>
                <a:schemeClr val="dk1"/>
              </a:buClr>
              <a:buSzPct val="100000"/>
              <a:buChar char="•"/>
            </a:pPr>
            <a:r>
              <a:rPr lang="en-US" sz="2800" dirty="0"/>
              <a:t>KY USAR Program Administrative Assistant </a:t>
            </a:r>
            <a:endParaRPr sz="28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80"/>
        <p:cNvGrpSpPr/>
        <p:nvPr/>
      </p:nvGrpSpPr>
      <p:grpSpPr>
        <a:xfrm>
          <a:off x="0" y="0"/>
          <a:ext cx="0" cy="0"/>
          <a:chOff x="0" y="0"/>
          <a:chExt cx="0" cy="0"/>
        </a:xfrm>
      </p:grpSpPr>
      <p:sp>
        <p:nvSpPr>
          <p:cNvPr id="281" name="Google Shape;281;p17"/>
          <p:cNvSpPr/>
          <p:nvPr/>
        </p:nvSpPr>
        <p:spPr>
          <a:xfrm>
            <a:off x="0" y="0"/>
            <a:ext cx="12192000" cy="68580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82" name="Google Shape;282;p17"/>
          <p:cNvPicPr preferRelativeResize="0"/>
          <p:nvPr/>
        </p:nvPicPr>
        <p:blipFill rotWithShape="1">
          <a:blip r:embed="rId3">
            <a:alphaModFix amt="35000"/>
          </a:blip>
          <a:srcRect/>
          <a:stretch/>
        </p:blipFill>
        <p:spPr>
          <a:xfrm>
            <a:off x="20" y="10"/>
            <a:ext cx="12191980" cy="6857990"/>
          </a:xfrm>
          <a:prstGeom prst="rect">
            <a:avLst/>
          </a:prstGeom>
          <a:noFill/>
          <a:ln>
            <a:noFill/>
          </a:ln>
        </p:spPr>
      </p:pic>
      <p:sp>
        <p:nvSpPr>
          <p:cNvPr id="283" name="Google Shape;283;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0000"/>
              </a:buClr>
              <a:buSzPts val="4400"/>
              <a:buFont typeface="Calibri"/>
              <a:buNone/>
            </a:pPr>
            <a:r>
              <a:rPr lang="en-US" b="1" dirty="0">
                <a:solidFill>
                  <a:srgbClr val="FF0000"/>
                </a:solidFill>
              </a:rPr>
              <a:t>How would a USAR Program work in Kentucky? </a:t>
            </a:r>
            <a:endParaRPr dirty="0"/>
          </a:p>
        </p:txBody>
      </p:sp>
      <p:sp>
        <p:nvSpPr>
          <p:cNvPr id="284" name="Google Shape;284;p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FFFFFF"/>
              </a:buClr>
              <a:buSzPts val="1800"/>
              <a:buChar char="•"/>
            </a:pPr>
            <a:r>
              <a:rPr lang="en-US" sz="1800" b="1" dirty="0">
                <a:solidFill>
                  <a:srgbClr val="FFFFFF"/>
                </a:solidFill>
              </a:rPr>
              <a:t>Establish a </a:t>
            </a:r>
            <a:r>
              <a:rPr lang="en-US" sz="1800" b="1" i="1" dirty="0">
                <a:solidFill>
                  <a:srgbClr val="FF0000"/>
                </a:solidFill>
              </a:rPr>
              <a:t>Type 1 team</a:t>
            </a:r>
            <a:r>
              <a:rPr lang="en-US" sz="1800" b="1" dirty="0">
                <a:solidFill>
                  <a:srgbClr val="FFFFFF"/>
                </a:solidFill>
              </a:rPr>
              <a:t> that would consist of several areas of responsibility </a:t>
            </a:r>
            <a:endParaRPr dirty="0"/>
          </a:p>
          <a:p>
            <a:pPr marL="685800" lvl="1" indent="-228600" algn="l" rtl="0">
              <a:lnSpc>
                <a:spcPct val="90000"/>
              </a:lnSpc>
              <a:spcBef>
                <a:spcPts val="500"/>
              </a:spcBef>
              <a:spcAft>
                <a:spcPts val="0"/>
              </a:spcAft>
              <a:buClr>
                <a:srgbClr val="FFFFFF"/>
              </a:buClr>
              <a:buSzPts val="1800"/>
              <a:buChar char="•"/>
            </a:pPr>
            <a:r>
              <a:rPr lang="en-US" sz="1800" b="1" dirty="0">
                <a:solidFill>
                  <a:srgbClr val="FFFFFF"/>
                </a:solidFill>
              </a:rPr>
              <a:t>Search</a:t>
            </a:r>
            <a:endParaRPr dirty="0"/>
          </a:p>
          <a:p>
            <a:pPr marL="685800" lvl="1" indent="-228600" algn="l" rtl="0">
              <a:lnSpc>
                <a:spcPct val="90000"/>
              </a:lnSpc>
              <a:spcBef>
                <a:spcPts val="500"/>
              </a:spcBef>
              <a:spcAft>
                <a:spcPts val="0"/>
              </a:spcAft>
              <a:buClr>
                <a:srgbClr val="FFFFFF"/>
              </a:buClr>
              <a:buSzPts val="1800"/>
              <a:buChar char="•"/>
            </a:pPr>
            <a:r>
              <a:rPr lang="en-US" sz="1800" b="1" dirty="0">
                <a:solidFill>
                  <a:srgbClr val="FFFFFF"/>
                </a:solidFill>
              </a:rPr>
              <a:t>Rescue</a:t>
            </a:r>
            <a:endParaRPr dirty="0"/>
          </a:p>
          <a:p>
            <a:pPr marL="685800" lvl="1" indent="-228600" algn="l" rtl="0">
              <a:lnSpc>
                <a:spcPct val="90000"/>
              </a:lnSpc>
              <a:spcBef>
                <a:spcPts val="500"/>
              </a:spcBef>
              <a:spcAft>
                <a:spcPts val="0"/>
              </a:spcAft>
              <a:buClr>
                <a:srgbClr val="FFFFFF"/>
              </a:buClr>
              <a:buSzPts val="1800"/>
              <a:buChar char="•"/>
            </a:pPr>
            <a:r>
              <a:rPr lang="en-US" sz="1800" b="1" dirty="0">
                <a:solidFill>
                  <a:srgbClr val="FFFFFF"/>
                </a:solidFill>
              </a:rPr>
              <a:t>HazMat </a:t>
            </a:r>
            <a:endParaRPr dirty="0"/>
          </a:p>
          <a:p>
            <a:pPr marL="685800" lvl="1" indent="-228600" algn="l" rtl="0">
              <a:lnSpc>
                <a:spcPct val="90000"/>
              </a:lnSpc>
              <a:spcBef>
                <a:spcPts val="500"/>
              </a:spcBef>
              <a:spcAft>
                <a:spcPts val="0"/>
              </a:spcAft>
              <a:buClr>
                <a:srgbClr val="FFFFFF"/>
              </a:buClr>
              <a:buSzPts val="1800"/>
              <a:buChar char="•"/>
            </a:pPr>
            <a:r>
              <a:rPr lang="en-US" sz="1800" b="1" dirty="0">
                <a:solidFill>
                  <a:srgbClr val="FFFFFF"/>
                </a:solidFill>
              </a:rPr>
              <a:t>Medical</a:t>
            </a:r>
            <a:endParaRPr dirty="0"/>
          </a:p>
          <a:p>
            <a:pPr marL="685800" lvl="1" indent="-228600" algn="l" rtl="0">
              <a:lnSpc>
                <a:spcPct val="90000"/>
              </a:lnSpc>
              <a:spcBef>
                <a:spcPts val="500"/>
              </a:spcBef>
              <a:spcAft>
                <a:spcPts val="0"/>
              </a:spcAft>
              <a:buClr>
                <a:srgbClr val="FFFFFF"/>
              </a:buClr>
              <a:buSzPts val="1800"/>
              <a:buChar char="•"/>
            </a:pPr>
            <a:r>
              <a:rPr lang="en-US" sz="1800" b="1" dirty="0">
                <a:solidFill>
                  <a:srgbClr val="FFFFFF"/>
                </a:solidFill>
              </a:rPr>
              <a:t>Planning</a:t>
            </a:r>
            <a:endParaRPr dirty="0"/>
          </a:p>
          <a:p>
            <a:pPr marL="685800" lvl="1" indent="-228600" algn="l" rtl="0">
              <a:lnSpc>
                <a:spcPct val="90000"/>
              </a:lnSpc>
              <a:spcBef>
                <a:spcPts val="500"/>
              </a:spcBef>
              <a:spcAft>
                <a:spcPts val="0"/>
              </a:spcAft>
              <a:buClr>
                <a:srgbClr val="FFFFFF"/>
              </a:buClr>
              <a:buSzPts val="1800"/>
              <a:buChar char="•"/>
            </a:pPr>
            <a:r>
              <a:rPr lang="en-US" sz="1800" b="1" dirty="0">
                <a:solidFill>
                  <a:srgbClr val="FFFFFF"/>
                </a:solidFill>
              </a:rPr>
              <a:t>Safety</a:t>
            </a:r>
            <a:endParaRPr dirty="0"/>
          </a:p>
          <a:p>
            <a:pPr marL="685800" lvl="1" indent="-228600" algn="l" rtl="0">
              <a:lnSpc>
                <a:spcPct val="90000"/>
              </a:lnSpc>
              <a:spcBef>
                <a:spcPts val="500"/>
              </a:spcBef>
              <a:spcAft>
                <a:spcPts val="0"/>
              </a:spcAft>
              <a:buClr>
                <a:srgbClr val="FFFFFF"/>
              </a:buClr>
              <a:buSzPts val="1800"/>
              <a:buChar char="•"/>
            </a:pPr>
            <a:r>
              <a:rPr lang="en-US" sz="1800" b="1" dirty="0">
                <a:solidFill>
                  <a:srgbClr val="FFFFFF"/>
                </a:solidFill>
              </a:rPr>
              <a:t>Canines</a:t>
            </a:r>
            <a:endParaRPr sz="1800" b="1" dirty="0">
              <a:solidFill>
                <a:srgbClr val="FFFFFF"/>
              </a:solidFill>
            </a:endParaRPr>
          </a:p>
          <a:p>
            <a:pPr marL="228600" lvl="0" indent="-228600" algn="l" rtl="0">
              <a:lnSpc>
                <a:spcPct val="90000"/>
              </a:lnSpc>
              <a:spcBef>
                <a:spcPts val="1000"/>
              </a:spcBef>
              <a:spcAft>
                <a:spcPts val="0"/>
              </a:spcAft>
              <a:buClr>
                <a:srgbClr val="FFFFFF"/>
              </a:buClr>
              <a:buSzPts val="1800"/>
              <a:buChar char="•"/>
            </a:pPr>
            <a:r>
              <a:rPr lang="en-US" sz="1800" b="1" dirty="0">
                <a:solidFill>
                  <a:srgbClr val="FFFFFF"/>
                </a:solidFill>
              </a:rPr>
              <a:t>Highly skilled Structural Collapse and All-Hazard Rescue for </a:t>
            </a:r>
            <a:r>
              <a:rPr lang="en-US" sz="1800" b="1" i="1" dirty="0">
                <a:solidFill>
                  <a:srgbClr val="FF0000"/>
                </a:solidFill>
              </a:rPr>
              <a:t>24hr</a:t>
            </a:r>
            <a:r>
              <a:rPr lang="en-US" sz="1800" b="1" dirty="0">
                <a:solidFill>
                  <a:srgbClr val="FFFFFF"/>
                </a:solidFill>
              </a:rPr>
              <a:t> work cycles</a:t>
            </a:r>
            <a:endParaRPr sz="1800" b="1" dirty="0">
              <a:solidFill>
                <a:srgbClr val="FFFFFF"/>
              </a:solidFill>
            </a:endParaRPr>
          </a:p>
          <a:p>
            <a:pPr marL="228600" lvl="0" indent="-228600" algn="l" rtl="0">
              <a:lnSpc>
                <a:spcPct val="90000"/>
              </a:lnSpc>
              <a:spcBef>
                <a:spcPts val="1000"/>
              </a:spcBef>
              <a:spcAft>
                <a:spcPts val="0"/>
              </a:spcAft>
              <a:buClr>
                <a:srgbClr val="FFFFFF"/>
              </a:buClr>
              <a:buSzPts val="1800"/>
              <a:buChar char="•"/>
            </a:pPr>
            <a:r>
              <a:rPr lang="en-US" sz="1800" b="1" dirty="0">
                <a:solidFill>
                  <a:srgbClr val="FFFFFF"/>
                </a:solidFill>
              </a:rPr>
              <a:t>Deployed for up to 14 days and 3 days self sufficient</a:t>
            </a:r>
            <a:endParaRPr sz="1800" b="1" dirty="0">
              <a:solidFill>
                <a:srgbClr val="FFFFFF"/>
              </a:solidFill>
            </a:endParaRPr>
          </a:p>
          <a:p>
            <a:pPr marL="228600" lvl="0" indent="-228600" algn="l" rtl="0">
              <a:lnSpc>
                <a:spcPct val="90000"/>
              </a:lnSpc>
              <a:spcBef>
                <a:spcPts val="1000"/>
              </a:spcBef>
              <a:spcAft>
                <a:spcPts val="0"/>
              </a:spcAft>
              <a:buClr>
                <a:srgbClr val="FFFFFF"/>
              </a:buClr>
              <a:buSzPts val="1800"/>
              <a:buChar char="•"/>
            </a:pPr>
            <a:r>
              <a:rPr lang="en-US" sz="1800" b="1" dirty="0">
                <a:solidFill>
                  <a:srgbClr val="FFFFFF"/>
                </a:solidFill>
              </a:rPr>
              <a:t>FEMA model is 70 personnel for a Type 1 </a:t>
            </a:r>
            <a:endParaRPr sz="1800" b="1" dirty="0">
              <a:solidFill>
                <a:srgbClr val="FFFFFF"/>
              </a:solidFill>
            </a:endParaRPr>
          </a:p>
          <a:p>
            <a:pPr marL="228600" lvl="0" indent="-228600" algn="l" rtl="0">
              <a:lnSpc>
                <a:spcPct val="90000"/>
              </a:lnSpc>
              <a:spcBef>
                <a:spcPts val="1000"/>
              </a:spcBef>
              <a:spcAft>
                <a:spcPts val="0"/>
              </a:spcAft>
              <a:buClr>
                <a:srgbClr val="FFFFFF"/>
              </a:buClr>
              <a:buSzPts val="1800"/>
              <a:buChar char="•"/>
            </a:pPr>
            <a:r>
              <a:rPr lang="en-US" sz="1800" b="1" dirty="0">
                <a:solidFill>
                  <a:srgbClr val="FFFFFF"/>
                </a:solidFill>
              </a:rPr>
              <a:t>The Type 1 Task Force would be three deep in these positions.</a:t>
            </a:r>
            <a:r>
              <a:rPr lang="en-US" sz="1800" dirty="0">
                <a:solidFill>
                  <a:srgbClr val="FFFFFF"/>
                </a:solidFill>
              </a:rPr>
              <a:t> </a:t>
            </a:r>
            <a:endParaRPr dirty="0"/>
          </a:p>
          <a:p>
            <a:pPr marL="228600" lvl="0" indent="-228600" algn="l" rtl="0">
              <a:lnSpc>
                <a:spcPct val="90000"/>
              </a:lnSpc>
              <a:spcBef>
                <a:spcPts val="1000"/>
              </a:spcBef>
              <a:spcAft>
                <a:spcPts val="0"/>
              </a:spcAft>
              <a:buClr>
                <a:srgbClr val="FF0000"/>
              </a:buClr>
              <a:buSzPts val="1800"/>
              <a:buChar char="•"/>
            </a:pPr>
            <a:r>
              <a:rPr lang="en-US" sz="1800" b="1" i="1" dirty="0">
                <a:solidFill>
                  <a:srgbClr val="FF0000"/>
                </a:solidFill>
              </a:rPr>
              <a:t>Located in Central Kentucky/ Lexington area </a:t>
            </a:r>
            <a:endParaRPr dirty="0"/>
          </a:p>
          <a:p>
            <a:pPr marL="228600" lvl="0" indent="-158750" algn="l" rtl="0">
              <a:lnSpc>
                <a:spcPct val="90000"/>
              </a:lnSpc>
              <a:spcBef>
                <a:spcPts val="1000"/>
              </a:spcBef>
              <a:spcAft>
                <a:spcPts val="0"/>
              </a:spcAft>
              <a:buClr>
                <a:schemeClr val="lt1"/>
              </a:buClr>
              <a:buSzPts val="1100"/>
              <a:buNone/>
            </a:pPr>
            <a:endParaRPr sz="1100" b="1" dirty="0">
              <a:solidFill>
                <a:srgbClr val="FFFFFF"/>
              </a:solidFill>
            </a:endParaRPr>
          </a:p>
          <a:p>
            <a:pPr marL="457200" lvl="1" indent="0" algn="l" rtl="0">
              <a:lnSpc>
                <a:spcPct val="90000"/>
              </a:lnSpc>
              <a:spcBef>
                <a:spcPts val="500"/>
              </a:spcBef>
              <a:spcAft>
                <a:spcPts val="0"/>
              </a:spcAft>
              <a:buClr>
                <a:schemeClr val="lt1"/>
              </a:buClr>
              <a:buSzPts val="1100"/>
              <a:buNone/>
            </a:pPr>
            <a:endParaRPr sz="1100" b="1" dirty="0">
              <a:solidFill>
                <a:srgbClr val="FFFFFF"/>
              </a:solidFill>
            </a:endParaRPr>
          </a:p>
          <a:p>
            <a:pPr marL="457200" lvl="1" indent="0" algn="l" rtl="0">
              <a:lnSpc>
                <a:spcPct val="90000"/>
              </a:lnSpc>
              <a:spcBef>
                <a:spcPts val="500"/>
              </a:spcBef>
              <a:spcAft>
                <a:spcPts val="0"/>
              </a:spcAft>
              <a:buClr>
                <a:schemeClr val="lt1"/>
              </a:buClr>
              <a:buSzPts val="1100"/>
              <a:buNone/>
            </a:pPr>
            <a:endParaRPr sz="1100" dirty="0">
              <a:solidFill>
                <a:srgbClr val="FFFFFF"/>
              </a:solidFill>
            </a:endParaRPr>
          </a:p>
          <a:p>
            <a:pPr marL="228600" lvl="0" indent="-158750" algn="l" rtl="0">
              <a:lnSpc>
                <a:spcPct val="90000"/>
              </a:lnSpc>
              <a:spcBef>
                <a:spcPts val="1000"/>
              </a:spcBef>
              <a:spcAft>
                <a:spcPts val="0"/>
              </a:spcAft>
              <a:buClr>
                <a:schemeClr val="lt1"/>
              </a:buClr>
              <a:buSzPts val="1100"/>
              <a:buNone/>
            </a:pPr>
            <a:endParaRPr sz="1100" dirty="0">
              <a:solidFill>
                <a:srgbClr val="FFFFFF"/>
              </a:solidFill>
            </a:endParaRPr>
          </a:p>
          <a:p>
            <a:pPr marL="228600" lvl="0" indent="-158750" algn="l" rtl="0">
              <a:lnSpc>
                <a:spcPct val="90000"/>
              </a:lnSpc>
              <a:spcBef>
                <a:spcPts val="1000"/>
              </a:spcBef>
              <a:spcAft>
                <a:spcPts val="0"/>
              </a:spcAft>
              <a:buClr>
                <a:schemeClr val="lt1"/>
              </a:buClr>
              <a:buSzPts val="1100"/>
              <a:buNone/>
            </a:pPr>
            <a:endParaRPr sz="1100" dirty="0">
              <a:solidFill>
                <a:srgbClr val="FFFFFF"/>
              </a:solidFill>
            </a:endParaRPr>
          </a:p>
        </p:txBody>
      </p:sp>
      <p:sp>
        <p:nvSpPr>
          <p:cNvPr id="285" name="Google Shape;285;p17"/>
          <p:cNvSpPr txBox="1"/>
          <p:nvPr/>
        </p:nvSpPr>
        <p:spPr>
          <a:xfrm>
            <a:off x="9019629" y="6038463"/>
            <a:ext cx="3172371"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dirty="0">
                <a:solidFill>
                  <a:schemeClr val="lt1"/>
                </a:solidFill>
                <a:latin typeface="Calibri"/>
                <a:ea typeface="Calibri"/>
                <a:cs typeface="Calibri"/>
                <a:sym typeface="Calibri"/>
              </a:rPr>
              <a:t>KY Floods, Ned KY</a:t>
            </a:r>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89"/>
        <p:cNvGrpSpPr/>
        <p:nvPr/>
      </p:nvGrpSpPr>
      <p:grpSpPr>
        <a:xfrm>
          <a:off x="0" y="0"/>
          <a:ext cx="0" cy="0"/>
          <a:chOff x="0" y="0"/>
          <a:chExt cx="0" cy="0"/>
        </a:xfrm>
      </p:grpSpPr>
      <p:sp>
        <p:nvSpPr>
          <p:cNvPr id="290" name="Google Shape;290;p18"/>
          <p:cNvSpPr/>
          <p:nvPr/>
        </p:nvSpPr>
        <p:spPr>
          <a:xfrm>
            <a:off x="0" y="0"/>
            <a:ext cx="12192000" cy="68580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91" name="Google Shape;291;p18"/>
          <p:cNvPicPr preferRelativeResize="0"/>
          <p:nvPr/>
        </p:nvPicPr>
        <p:blipFill rotWithShape="1">
          <a:blip r:embed="rId3" cstate="hqprint">
            <a:alphaModFix amt="35000"/>
            <a:extLst>
              <a:ext uri="{28A0092B-C50C-407E-A947-70E740481C1C}">
                <a14:useLocalDpi xmlns:a14="http://schemas.microsoft.com/office/drawing/2010/main"/>
              </a:ext>
            </a:extLst>
          </a:blip>
          <a:srcRect/>
          <a:stretch/>
        </p:blipFill>
        <p:spPr>
          <a:xfrm>
            <a:off x="20" y="10"/>
            <a:ext cx="12191980" cy="6857990"/>
          </a:xfrm>
          <a:prstGeom prst="rect">
            <a:avLst/>
          </a:prstGeom>
          <a:noFill/>
          <a:ln>
            <a:noFill/>
          </a:ln>
        </p:spPr>
      </p:pic>
      <p:sp>
        <p:nvSpPr>
          <p:cNvPr id="292" name="Google Shape;292;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0000"/>
              </a:buClr>
              <a:buSzPts val="4400"/>
              <a:buFont typeface="Calibri"/>
              <a:buNone/>
            </a:pPr>
            <a:r>
              <a:rPr lang="en-US" b="1">
                <a:solidFill>
                  <a:srgbClr val="FF0000"/>
                </a:solidFill>
              </a:rPr>
              <a:t>How would a USAR program work in Kentucky? </a:t>
            </a:r>
            <a:endParaRPr/>
          </a:p>
        </p:txBody>
      </p:sp>
      <p:sp>
        <p:nvSpPr>
          <p:cNvPr id="293" name="Google Shape;293;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FFFFFF"/>
              </a:buClr>
              <a:buSzPts val="1800"/>
              <a:buChar char="•"/>
            </a:pPr>
            <a:r>
              <a:rPr lang="en-US" sz="1800" b="1" dirty="0">
                <a:solidFill>
                  <a:srgbClr val="FFFFFF"/>
                </a:solidFill>
              </a:rPr>
              <a:t>Establish a </a:t>
            </a:r>
            <a:r>
              <a:rPr lang="en-US" sz="1800" b="1" i="1" dirty="0">
                <a:solidFill>
                  <a:srgbClr val="FF0000"/>
                </a:solidFill>
              </a:rPr>
              <a:t>Type 3 team</a:t>
            </a:r>
            <a:r>
              <a:rPr lang="en-US" sz="1800" b="1" dirty="0">
                <a:solidFill>
                  <a:srgbClr val="FF0000"/>
                </a:solidFill>
              </a:rPr>
              <a:t> </a:t>
            </a:r>
            <a:r>
              <a:rPr lang="en-US" sz="1800" b="1" dirty="0">
                <a:solidFill>
                  <a:srgbClr val="FFFFFF"/>
                </a:solidFill>
              </a:rPr>
              <a:t>that would consist of several areas of responsibility </a:t>
            </a:r>
            <a:endParaRPr dirty="0"/>
          </a:p>
          <a:p>
            <a:pPr marL="685800" lvl="1" indent="-228600" algn="l" rtl="0">
              <a:lnSpc>
                <a:spcPct val="90000"/>
              </a:lnSpc>
              <a:spcBef>
                <a:spcPts val="500"/>
              </a:spcBef>
              <a:spcAft>
                <a:spcPts val="0"/>
              </a:spcAft>
              <a:buClr>
                <a:srgbClr val="FFFFFF"/>
              </a:buClr>
              <a:buSzPts val="1800"/>
              <a:buChar char="•"/>
            </a:pPr>
            <a:r>
              <a:rPr lang="en-US" sz="1800" b="1" dirty="0">
                <a:solidFill>
                  <a:srgbClr val="FFFFFF"/>
                </a:solidFill>
              </a:rPr>
              <a:t>Search</a:t>
            </a:r>
            <a:endParaRPr dirty="0"/>
          </a:p>
          <a:p>
            <a:pPr marL="685800" lvl="1" indent="-228600" algn="l" rtl="0">
              <a:lnSpc>
                <a:spcPct val="90000"/>
              </a:lnSpc>
              <a:spcBef>
                <a:spcPts val="500"/>
              </a:spcBef>
              <a:spcAft>
                <a:spcPts val="0"/>
              </a:spcAft>
              <a:buClr>
                <a:srgbClr val="FFFFFF"/>
              </a:buClr>
              <a:buSzPts val="1800"/>
              <a:buChar char="•"/>
            </a:pPr>
            <a:r>
              <a:rPr lang="en-US" sz="1800" b="1" dirty="0">
                <a:solidFill>
                  <a:srgbClr val="FFFFFF"/>
                </a:solidFill>
              </a:rPr>
              <a:t>Rescue</a:t>
            </a:r>
            <a:endParaRPr dirty="0"/>
          </a:p>
          <a:p>
            <a:pPr marL="685800" lvl="1" indent="-228600" algn="l" rtl="0">
              <a:lnSpc>
                <a:spcPct val="90000"/>
              </a:lnSpc>
              <a:spcBef>
                <a:spcPts val="500"/>
              </a:spcBef>
              <a:spcAft>
                <a:spcPts val="0"/>
              </a:spcAft>
              <a:buClr>
                <a:srgbClr val="FFFFFF"/>
              </a:buClr>
              <a:buSzPts val="1800"/>
              <a:buChar char="•"/>
            </a:pPr>
            <a:r>
              <a:rPr lang="en-US" sz="1800" b="1" dirty="0">
                <a:solidFill>
                  <a:srgbClr val="FFFFFF"/>
                </a:solidFill>
              </a:rPr>
              <a:t>HazMat </a:t>
            </a:r>
            <a:endParaRPr dirty="0"/>
          </a:p>
          <a:p>
            <a:pPr marL="685800" lvl="1" indent="-228600" algn="l" rtl="0">
              <a:lnSpc>
                <a:spcPct val="90000"/>
              </a:lnSpc>
              <a:spcBef>
                <a:spcPts val="500"/>
              </a:spcBef>
              <a:spcAft>
                <a:spcPts val="0"/>
              </a:spcAft>
              <a:buClr>
                <a:srgbClr val="FFFFFF"/>
              </a:buClr>
              <a:buSzPts val="1800"/>
              <a:buChar char="•"/>
            </a:pPr>
            <a:r>
              <a:rPr lang="en-US" sz="1800" b="1" dirty="0">
                <a:solidFill>
                  <a:srgbClr val="FFFFFF"/>
                </a:solidFill>
              </a:rPr>
              <a:t>Medical</a:t>
            </a:r>
            <a:endParaRPr dirty="0"/>
          </a:p>
          <a:p>
            <a:pPr marL="685800" lvl="1" indent="-228600" algn="l" rtl="0">
              <a:lnSpc>
                <a:spcPct val="90000"/>
              </a:lnSpc>
              <a:spcBef>
                <a:spcPts val="500"/>
              </a:spcBef>
              <a:spcAft>
                <a:spcPts val="0"/>
              </a:spcAft>
              <a:buClr>
                <a:srgbClr val="FFFFFF"/>
              </a:buClr>
              <a:buSzPts val="1800"/>
              <a:buChar char="•"/>
            </a:pPr>
            <a:r>
              <a:rPr lang="en-US" sz="1800" b="1" dirty="0">
                <a:solidFill>
                  <a:srgbClr val="FFFFFF"/>
                </a:solidFill>
              </a:rPr>
              <a:t>Planning</a:t>
            </a:r>
            <a:endParaRPr dirty="0"/>
          </a:p>
          <a:p>
            <a:pPr marL="685800" lvl="1" indent="-228600" algn="l" rtl="0">
              <a:lnSpc>
                <a:spcPct val="90000"/>
              </a:lnSpc>
              <a:spcBef>
                <a:spcPts val="500"/>
              </a:spcBef>
              <a:spcAft>
                <a:spcPts val="0"/>
              </a:spcAft>
              <a:buClr>
                <a:srgbClr val="FFFFFF"/>
              </a:buClr>
              <a:buSzPts val="1800"/>
              <a:buChar char="•"/>
            </a:pPr>
            <a:r>
              <a:rPr lang="en-US" sz="1800" b="1" dirty="0">
                <a:solidFill>
                  <a:srgbClr val="FFFFFF"/>
                </a:solidFill>
              </a:rPr>
              <a:t>Safety</a:t>
            </a:r>
            <a:endParaRPr dirty="0"/>
          </a:p>
          <a:p>
            <a:pPr marL="685800" lvl="1" indent="-228600" algn="l" rtl="0">
              <a:lnSpc>
                <a:spcPct val="90000"/>
              </a:lnSpc>
              <a:spcBef>
                <a:spcPts val="500"/>
              </a:spcBef>
              <a:spcAft>
                <a:spcPts val="0"/>
              </a:spcAft>
              <a:buClr>
                <a:srgbClr val="FFFFFF"/>
              </a:buClr>
              <a:buSzPts val="1800"/>
              <a:buChar char="•"/>
            </a:pPr>
            <a:r>
              <a:rPr lang="en-US" sz="1800" b="1" dirty="0">
                <a:solidFill>
                  <a:srgbClr val="FFFFFF"/>
                </a:solidFill>
              </a:rPr>
              <a:t>Canines</a:t>
            </a:r>
            <a:endParaRPr sz="1800" b="1" dirty="0">
              <a:solidFill>
                <a:srgbClr val="FFFFFF"/>
              </a:solidFill>
            </a:endParaRPr>
          </a:p>
          <a:p>
            <a:pPr marL="228600" lvl="0" indent="-228600" algn="l" rtl="0">
              <a:lnSpc>
                <a:spcPct val="90000"/>
              </a:lnSpc>
              <a:spcBef>
                <a:spcPts val="1000"/>
              </a:spcBef>
              <a:spcAft>
                <a:spcPts val="0"/>
              </a:spcAft>
              <a:buClr>
                <a:srgbClr val="FFFFFF"/>
              </a:buClr>
              <a:buSzPts val="1800"/>
              <a:buChar char="•"/>
            </a:pPr>
            <a:r>
              <a:rPr lang="en-US" sz="1800" b="1" dirty="0">
                <a:solidFill>
                  <a:srgbClr val="FFFFFF"/>
                </a:solidFill>
              </a:rPr>
              <a:t>Highly skilled Structural Collapse and All-Hazard Rescue for </a:t>
            </a:r>
            <a:r>
              <a:rPr lang="en-US" sz="1800" b="1" i="1" dirty="0">
                <a:solidFill>
                  <a:srgbClr val="FF0000"/>
                </a:solidFill>
              </a:rPr>
              <a:t>12hr</a:t>
            </a:r>
            <a:r>
              <a:rPr lang="en-US" sz="1800" b="1" dirty="0">
                <a:solidFill>
                  <a:srgbClr val="FF0000"/>
                </a:solidFill>
              </a:rPr>
              <a:t> </a:t>
            </a:r>
            <a:r>
              <a:rPr lang="en-US" sz="1800" b="1" dirty="0">
                <a:solidFill>
                  <a:srgbClr val="FFFFFF"/>
                </a:solidFill>
              </a:rPr>
              <a:t>work cycles</a:t>
            </a:r>
            <a:endParaRPr sz="1800" b="1" dirty="0">
              <a:solidFill>
                <a:srgbClr val="FFFFFF"/>
              </a:solidFill>
            </a:endParaRPr>
          </a:p>
          <a:p>
            <a:pPr marL="228600" lvl="0" indent="-228600" algn="l" rtl="0">
              <a:lnSpc>
                <a:spcPct val="90000"/>
              </a:lnSpc>
              <a:spcBef>
                <a:spcPts val="1000"/>
              </a:spcBef>
              <a:spcAft>
                <a:spcPts val="0"/>
              </a:spcAft>
              <a:buClr>
                <a:srgbClr val="FFFFFF"/>
              </a:buClr>
              <a:buSzPts val="1800"/>
              <a:buChar char="•"/>
            </a:pPr>
            <a:r>
              <a:rPr lang="en-US" sz="1800" b="1" dirty="0">
                <a:solidFill>
                  <a:srgbClr val="FFFFFF"/>
                </a:solidFill>
              </a:rPr>
              <a:t>Deployed for up to 14 days and 3 days self sufficient</a:t>
            </a:r>
            <a:endParaRPr sz="1800" b="1" dirty="0">
              <a:solidFill>
                <a:srgbClr val="FFFFFF"/>
              </a:solidFill>
            </a:endParaRPr>
          </a:p>
          <a:p>
            <a:pPr marL="228600" lvl="0" indent="-228600" algn="l" rtl="0">
              <a:lnSpc>
                <a:spcPct val="90000"/>
              </a:lnSpc>
              <a:spcBef>
                <a:spcPts val="1000"/>
              </a:spcBef>
              <a:spcAft>
                <a:spcPts val="0"/>
              </a:spcAft>
              <a:buClr>
                <a:srgbClr val="FFFFFF"/>
              </a:buClr>
              <a:buSzPts val="1800"/>
              <a:buChar char="•"/>
            </a:pPr>
            <a:r>
              <a:rPr lang="en-US" sz="1800" b="1" dirty="0">
                <a:solidFill>
                  <a:srgbClr val="FFFFFF"/>
                </a:solidFill>
              </a:rPr>
              <a:t>FEMA model is 35 personnel for a Type 3 </a:t>
            </a:r>
            <a:endParaRPr sz="1800" b="1" dirty="0">
              <a:solidFill>
                <a:srgbClr val="FFFFFF"/>
              </a:solidFill>
            </a:endParaRPr>
          </a:p>
          <a:p>
            <a:pPr marL="228600" lvl="0" indent="-228600" algn="l" rtl="0">
              <a:lnSpc>
                <a:spcPct val="90000"/>
              </a:lnSpc>
              <a:spcBef>
                <a:spcPts val="1000"/>
              </a:spcBef>
              <a:spcAft>
                <a:spcPts val="0"/>
              </a:spcAft>
              <a:buClr>
                <a:srgbClr val="FFFFFF"/>
              </a:buClr>
              <a:buSzPts val="1800"/>
              <a:buChar char="•"/>
            </a:pPr>
            <a:r>
              <a:rPr lang="en-US" sz="1800" b="1" dirty="0">
                <a:solidFill>
                  <a:srgbClr val="FFFFFF"/>
                </a:solidFill>
              </a:rPr>
              <a:t>The Type 3 Task Force would be three deep in these positions.</a:t>
            </a:r>
            <a:r>
              <a:rPr lang="en-US" sz="1800" dirty="0">
                <a:solidFill>
                  <a:srgbClr val="FFFFFF"/>
                </a:solidFill>
              </a:rPr>
              <a:t> </a:t>
            </a:r>
            <a:endParaRPr dirty="0"/>
          </a:p>
          <a:p>
            <a:pPr marL="228600" lvl="0" indent="-228600" algn="l" rtl="0">
              <a:lnSpc>
                <a:spcPct val="90000"/>
              </a:lnSpc>
              <a:spcBef>
                <a:spcPts val="1000"/>
              </a:spcBef>
              <a:spcAft>
                <a:spcPts val="0"/>
              </a:spcAft>
              <a:buClr>
                <a:srgbClr val="FF0000"/>
              </a:buClr>
              <a:buSzPts val="1800"/>
              <a:buChar char="•"/>
            </a:pPr>
            <a:r>
              <a:rPr lang="en-US" sz="1800" b="1" i="1" dirty="0">
                <a:solidFill>
                  <a:srgbClr val="FF0000"/>
                </a:solidFill>
              </a:rPr>
              <a:t>Located in Jefferson County/ Louisville area </a:t>
            </a:r>
            <a:endParaRPr dirty="0"/>
          </a:p>
          <a:p>
            <a:pPr marL="228600" lvl="0" indent="-158750" algn="l" rtl="0">
              <a:lnSpc>
                <a:spcPct val="90000"/>
              </a:lnSpc>
              <a:spcBef>
                <a:spcPts val="1000"/>
              </a:spcBef>
              <a:spcAft>
                <a:spcPts val="0"/>
              </a:spcAft>
              <a:buClr>
                <a:schemeClr val="lt1"/>
              </a:buClr>
              <a:buSzPts val="1100"/>
              <a:buNone/>
            </a:pPr>
            <a:endParaRPr sz="1100" b="1" i="1" dirty="0">
              <a:solidFill>
                <a:srgbClr val="FFFFFF"/>
              </a:solidFill>
            </a:endParaRPr>
          </a:p>
          <a:p>
            <a:pPr marL="457200" lvl="1" indent="0" algn="l" rtl="0">
              <a:lnSpc>
                <a:spcPct val="90000"/>
              </a:lnSpc>
              <a:spcBef>
                <a:spcPts val="500"/>
              </a:spcBef>
              <a:spcAft>
                <a:spcPts val="0"/>
              </a:spcAft>
              <a:buClr>
                <a:schemeClr val="lt1"/>
              </a:buClr>
              <a:buSzPts val="1100"/>
              <a:buNone/>
            </a:pPr>
            <a:endParaRPr sz="1100" b="1" dirty="0">
              <a:solidFill>
                <a:srgbClr val="FFFFFF"/>
              </a:solidFill>
            </a:endParaRPr>
          </a:p>
          <a:p>
            <a:pPr marL="457200" lvl="1" indent="0" algn="l" rtl="0">
              <a:lnSpc>
                <a:spcPct val="90000"/>
              </a:lnSpc>
              <a:spcBef>
                <a:spcPts val="500"/>
              </a:spcBef>
              <a:spcAft>
                <a:spcPts val="0"/>
              </a:spcAft>
              <a:buClr>
                <a:schemeClr val="lt1"/>
              </a:buClr>
              <a:buSzPts val="1100"/>
              <a:buNone/>
            </a:pPr>
            <a:endParaRPr sz="1100" dirty="0">
              <a:solidFill>
                <a:srgbClr val="FFFFFF"/>
              </a:solidFill>
            </a:endParaRPr>
          </a:p>
          <a:p>
            <a:pPr marL="228600" lvl="0" indent="-158750" algn="l" rtl="0">
              <a:lnSpc>
                <a:spcPct val="90000"/>
              </a:lnSpc>
              <a:spcBef>
                <a:spcPts val="1000"/>
              </a:spcBef>
              <a:spcAft>
                <a:spcPts val="0"/>
              </a:spcAft>
              <a:buClr>
                <a:schemeClr val="lt1"/>
              </a:buClr>
              <a:buSzPts val="1100"/>
              <a:buNone/>
            </a:pPr>
            <a:endParaRPr sz="1100" dirty="0">
              <a:solidFill>
                <a:srgbClr val="FFFFFF"/>
              </a:solidFill>
            </a:endParaRPr>
          </a:p>
          <a:p>
            <a:pPr marL="228600" lvl="0" indent="-158750" algn="l" rtl="0">
              <a:lnSpc>
                <a:spcPct val="90000"/>
              </a:lnSpc>
              <a:spcBef>
                <a:spcPts val="1000"/>
              </a:spcBef>
              <a:spcAft>
                <a:spcPts val="0"/>
              </a:spcAft>
              <a:buClr>
                <a:schemeClr val="lt1"/>
              </a:buClr>
              <a:buSzPts val="1100"/>
              <a:buNone/>
            </a:pPr>
            <a:endParaRPr sz="1100" dirty="0">
              <a:solidFill>
                <a:srgbClr val="FFFFFF"/>
              </a:solidFill>
            </a:endParaRPr>
          </a:p>
        </p:txBody>
      </p:sp>
      <p:sp>
        <p:nvSpPr>
          <p:cNvPr id="294" name="Google Shape;294;p18"/>
          <p:cNvSpPr txBox="1"/>
          <p:nvPr/>
        </p:nvSpPr>
        <p:spPr>
          <a:xfrm>
            <a:off x="8911021" y="6213366"/>
            <a:ext cx="317237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chemeClr val="lt1"/>
                </a:solidFill>
                <a:latin typeface="Calibri"/>
                <a:ea typeface="Calibri"/>
                <a:cs typeface="Calibri"/>
                <a:sym typeface="Calibri"/>
              </a:rPr>
              <a:t>Candle Factory, Mayfield KY</a:t>
            </a:r>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Shape 298"/>
        <p:cNvGrpSpPr/>
        <p:nvPr/>
      </p:nvGrpSpPr>
      <p:grpSpPr>
        <a:xfrm>
          <a:off x="0" y="0"/>
          <a:ext cx="0" cy="0"/>
          <a:chOff x="0" y="0"/>
          <a:chExt cx="0" cy="0"/>
        </a:xfrm>
      </p:grpSpPr>
      <p:sp>
        <p:nvSpPr>
          <p:cNvPr id="299" name="Google Shape;299;p19"/>
          <p:cNvSpPr txBox="1">
            <a:spLocks noGrp="1"/>
          </p:cNvSpPr>
          <p:nvPr>
            <p:ph type="title"/>
          </p:nvPr>
        </p:nvSpPr>
        <p:spPr>
          <a:xfrm>
            <a:off x="518616" y="4077991"/>
            <a:ext cx="10923638" cy="131764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6000"/>
              <a:buFont typeface="Calibri"/>
              <a:buNone/>
            </a:pPr>
            <a:r>
              <a:rPr lang="en-US" sz="6000" b="1">
                <a:solidFill>
                  <a:schemeClr val="lt1"/>
                </a:solidFill>
                <a:latin typeface="Calibri"/>
                <a:ea typeface="Calibri"/>
                <a:cs typeface="Calibri"/>
                <a:sym typeface="Calibri"/>
              </a:rPr>
              <a:t>Task Force Response Times </a:t>
            </a:r>
            <a:endParaRPr/>
          </a:p>
        </p:txBody>
      </p:sp>
      <p:pic>
        <p:nvPicPr>
          <p:cNvPr id="300" name="Google Shape;300;p19"/>
          <p:cNvPicPr preferRelativeResize="0"/>
          <p:nvPr/>
        </p:nvPicPr>
        <p:blipFill rotWithShape="1">
          <a:blip r:embed="rId3" cstate="hqprint">
            <a:alphaModFix/>
            <a:extLst>
              <a:ext uri="{28A0092B-C50C-407E-A947-70E740481C1C}">
                <a14:useLocalDpi xmlns:a14="http://schemas.microsoft.com/office/drawing/2010/main"/>
              </a:ext>
            </a:extLst>
          </a:blip>
          <a:srcRect t="1037" r="-1" b="3216"/>
          <a:stretch/>
        </p:blipFill>
        <p:spPr>
          <a:xfrm>
            <a:off x="20" y="10"/>
            <a:ext cx="6095974" cy="4252522"/>
          </a:xfrm>
          <a:prstGeom prst="rect">
            <a:avLst/>
          </a:prstGeom>
          <a:noFill/>
          <a:ln>
            <a:noFill/>
          </a:ln>
        </p:spPr>
      </p:pic>
      <p:pic>
        <p:nvPicPr>
          <p:cNvPr id="301" name="Google Shape;301;p19"/>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6095999" y="-681"/>
            <a:ext cx="6096001" cy="4253215"/>
          </a:xfrm>
          <a:prstGeom prst="rect">
            <a:avLst/>
          </a:prstGeom>
          <a:noFill/>
          <a:ln>
            <a:noFill/>
          </a:ln>
        </p:spPr>
      </p:pic>
      <p:cxnSp>
        <p:nvCxnSpPr>
          <p:cNvPr id="302" name="Google Shape;302;p19"/>
          <p:cNvCxnSpPr/>
          <p:nvPr/>
        </p:nvCxnSpPr>
        <p:spPr>
          <a:xfrm>
            <a:off x="6096000" y="-680"/>
            <a:ext cx="0" cy="4242816"/>
          </a:xfrm>
          <a:prstGeom prst="straightConnector1">
            <a:avLst/>
          </a:prstGeom>
          <a:noFill/>
          <a:ln w="101600" cap="flat" cmpd="sng">
            <a:solidFill>
              <a:schemeClr val="lt1"/>
            </a:solidFill>
            <a:prstDash val="solid"/>
            <a:miter lim="800000"/>
            <a:headEnd type="none" w="sm" len="sm"/>
            <a:tailEnd type="none" w="sm" len="sm"/>
          </a:ln>
        </p:spPr>
      </p:cxnSp>
      <p:cxnSp>
        <p:nvCxnSpPr>
          <p:cNvPr id="303" name="Google Shape;303;p19"/>
          <p:cNvCxnSpPr/>
          <p:nvPr/>
        </p:nvCxnSpPr>
        <p:spPr>
          <a:xfrm>
            <a:off x="-2" y="4242136"/>
            <a:ext cx="12192002" cy="0"/>
          </a:xfrm>
          <a:prstGeom prst="straightConnector1">
            <a:avLst/>
          </a:prstGeom>
          <a:noFill/>
          <a:ln w="101600" cap="flat" cmpd="sng">
            <a:solidFill>
              <a:schemeClr val="lt1"/>
            </a:solidFill>
            <a:prstDash val="solid"/>
            <a:miter lim="800000"/>
            <a:headEnd type="none" w="sm" len="sm"/>
            <a:tailEnd type="none" w="sm" len="sm"/>
          </a:ln>
        </p:spPr>
      </p:cxnSp>
      <p:sp>
        <p:nvSpPr>
          <p:cNvPr id="304" name="Google Shape;304;p19"/>
          <p:cNvSpPr txBox="1"/>
          <p:nvPr/>
        </p:nvSpPr>
        <p:spPr>
          <a:xfrm>
            <a:off x="7369365" y="5583781"/>
            <a:ext cx="374403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chemeClr val="lt1"/>
                </a:solidFill>
                <a:latin typeface="Calibri"/>
                <a:ea typeface="Calibri"/>
                <a:cs typeface="Calibri"/>
                <a:sym typeface="Calibri"/>
              </a:rPr>
              <a:t>6-hour and 8-hour response times</a:t>
            </a:r>
            <a:endParaRPr sz="1800" dirty="0">
              <a:solidFill>
                <a:schemeClr val="lt1"/>
              </a:solidFill>
              <a:latin typeface="Calibri"/>
              <a:ea typeface="Calibri"/>
              <a:cs typeface="Calibri"/>
              <a:sym typeface="Calibri"/>
            </a:endParaRPr>
          </a:p>
          <a:p>
            <a:pPr marL="0" marR="0" lvl="0" indent="0" algn="ctr" rtl="0">
              <a:spcBef>
                <a:spcPts val="0"/>
              </a:spcBef>
              <a:spcAft>
                <a:spcPts val="0"/>
              </a:spcAft>
              <a:buNone/>
            </a:pPr>
            <a:r>
              <a:rPr lang="en-US" sz="1800" dirty="0">
                <a:solidFill>
                  <a:schemeClr val="lt1"/>
                </a:solidFill>
                <a:latin typeface="Calibri"/>
                <a:ea typeface="Calibri"/>
                <a:cs typeface="Calibri"/>
                <a:sym typeface="Calibri"/>
              </a:rPr>
              <a:t>(360 Mile Radius)</a:t>
            </a:r>
            <a:endParaRPr dirty="0"/>
          </a:p>
          <a:p>
            <a:pPr marL="0" marR="0" lvl="0" indent="0" algn="ctr" rtl="0">
              <a:spcBef>
                <a:spcPts val="0"/>
              </a:spcBef>
              <a:spcAft>
                <a:spcPts val="0"/>
              </a:spcAft>
              <a:buNone/>
            </a:pPr>
            <a:r>
              <a:rPr lang="en-US" sz="1800" dirty="0">
                <a:solidFill>
                  <a:schemeClr val="lt1"/>
                </a:solidFill>
                <a:latin typeface="Calibri"/>
                <a:ea typeface="Calibri"/>
                <a:cs typeface="Calibri"/>
                <a:sym typeface="Calibri"/>
              </a:rPr>
              <a:t>(480 Mile Radius )</a:t>
            </a:r>
            <a:endParaRPr dirty="0"/>
          </a:p>
        </p:txBody>
      </p:sp>
      <p:sp>
        <p:nvSpPr>
          <p:cNvPr id="305" name="Google Shape;305;p19"/>
          <p:cNvSpPr txBox="1"/>
          <p:nvPr/>
        </p:nvSpPr>
        <p:spPr>
          <a:xfrm>
            <a:off x="1359374" y="5544686"/>
            <a:ext cx="274320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2-hour Response Times </a:t>
            </a:r>
            <a:endParaRPr sz="1800">
              <a:solidFill>
                <a:schemeClr val="lt1"/>
              </a:solidFill>
              <a:latin typeface="Calibri"/>
              <a:ea typeface="Calibri"/>
              <a:cs typeface="Calibri"/>
              <a:sym typeface="Calibri"/>
            </a:endParaRPr>
          </a:p>
          <a:p>
            <a:pPr marL="0" marR="0" lvl="0" indent="0" algn="ctr" rtl="0">
              <a:spcBef>
                <a:spcPts val="0"/>
              </a:spcBef>
              <a:spcAft>
                <a:spcPts val="0"/>
              </a:spcAft>
              <a:buNone/>
            </a:pPr>
            <a:r>
              <a:rPr lang="en-US" sz="1800">
                <a:solidFill>
                  <a:schemeClr val="lt1"/>
                </a:solidFill>
                <a:latin typeface="Calibri"/>
                <a:ea typeface="Calibri"/>
                <a:cs typeface="Calibri"/>
                <a:sym typeface="Calibri"/>
              </a:rPr>
              <a:t>(120 Mile Radius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4" name="Google Shape;124;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5400"/>
              <a:buFont typeface="Calibri"/>
              <a:buNone/>
            </a:pPr>
            <a:r>
              <a:rPr lang="en-US" sz="5400" b="1">
                <a:solidFill>
                  <a:srgbClr val="002060"/>
                </a:solidFill>
              </a:rPr>
              <a:t>Introductions </a:t>
            </a:r>
            <a:endParaRPr/>
          </a:p>
        </p:txBody>
      </p:sp>
      <p:sp>
        <p:nvSpPr>
          <p:cNvPr id="125" name="Google Shape;125;p2"/>
          <p:cNvSpPr/>
          <p:nvPr/>
        </p:nvSpPr>
        <p:spPr>
          <a:xfrm>
            <a:off x="669036" y="1677373"/>
            <a:ext cx="10853928" cy="18288"/>
          </a:xfrm>
          <a:custGeom>
            <a:avLst/>
            <a:gdLst/>
            <a:ahLst/>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6" name="Google Shape;126;p2"/>
          <p:cNvSpPr txBox="1">
            <a:spLocks noGrp="1"/>
          </p:cNvSpPr>
          <p:nvPr>
            <p:ph type="body" idx="1"/>
          </p:nvPr>
        </p:nvSpPr>
        <p:spPr>
          <a:xfrm>
            <a:off x="838200" y="1929384"/>
            <a:ext cx="4129315" cy="425196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200"/>
              <a:buNone/>
            </a:pPr>
            <a:r>
              <a:rPr lang="en-US" sz="2200" b="1"/>
              <a:t>Captain Ryan Hogsten </a:t>
            </a:r>
            <a:endParaRPr sz="2200"/>
          </a:p>
          <a:p>
            <a:pPr marL="0" lvl="0" indent="0" algn="ctr" rtl="0">
              <a:lnSpc>
                <a:spcPct val="90000"/>
              </a:lnSpc>
              <a:spcBef>
                <a:spcPts val="1000"/>
              </a:spcBef>
              <a:spcAft>
                <a:spcPts val="0"/>
              </a:spcAft>
              <a:buClr>
                <a:schemeClr val="dk1"/>
              </a:buClr>
              <a:buSzPts val="2200"/>
              <a:buNone/>
            </a:pPr>
            <a:r>
              <a:rPr lang="en-US" sz="2200" i="1"/>
              <a:t>Rescue Company 1 </a:t>
            </a:r>
            <a:endParaRPr/>
          </a:p>
          <a:p>
            <a:pPr marL="0" lvl="0" indent="0" algn="ctr" rtl="0">
              <a:lnSpc>
                <a:spcPct val="90000"/>
              </a:lnSpc>
              <a:spcBef>
                <a:spcPts val="1000"/>
              </a:spcBef>
              <a:spcAft>
                <a:spcPts val="0"/>
              </a:spcAft>
              <a:buClr>
                <a:schemeClr val="dk1"/>
              </a:buClr>
              <a:buSzPts val="2200"/>
              <a:buNone/>
            </a:pPr>
            <a:r>
              <a:rPr lang="en-US" sz="2200" i="1"/>
              <a:t>Lexington Fire Department </a:t>
            </a:r>
            <a:endParaRPr sz="2200"/>
          </a:p>
          <a:p>
            <a:pPr marL="0" lvl="0" indent="0" algn="ctr" rtl="0">
              <a:lnSpc>
                <a:spcPct val="90000"/>
              </a:lnSpc>
              <a:spcBef>
                <a:spcPts val="1000"/>
              </a:spcBef>
              <a:spcAft>
                <a:spcPts val="0"/>
              </a:spcAft>
              <a:buClr>
                <a:schemeClr val="dk1"/>
              </a:buClr>
              <a:buSzPts val="2200"/>
              <a:buNone/>
            </a:pPr>
            <a:endParaRPr sz="2200" i="1"/>
          </a:p>
          <a:p>
            <a:pPr marL="0" lvl="0" indent="0" algn="ctr" rtl="0">
              <a:lnSpc>
                <a:spcPct val="90000"/>
              </a:lnSpc>
              <a:spcBef>
                <a:spcPts val="1000"/>
              </a:spcBef>
              <a:spcAft>
                <a:spcPts val="0"/>
              </a:spcAft>
              <a:buClr>
                <a:schemeClr val="dk1"/>
              </a:buClr>
              <a:buSzPts val="2200"/>
              <a:buNone/>
            </a:pPr>
            <a:endParaRPr sz="2200" i="1"/>
          </a:p>
          <a:p>
            <a:pPr marL="0" lvl="0" indent="0" algn="ctr" rtl="0">
              <a:lnSpc>
                <a:spcPct val="90000"/>
              </a:lnSpc>
              <a:spcBef>
                <a:spcPts val="1000"/>
              </a:spcBef>
              <a:spcAft>
                <a:spcPts val="0"/>
              </a:spcAft>
              <a:buClr>
                <a:schemeClr val="dk1"/>
              </a:buClr>
              <a:buSzPts val="2200"/>
              <a:buNone/>
            </a:pPr>
            <a:r>
              <a:rPr lang="en-US" sz="2200" b="1"/>
              <a:t>Lieutenant Doug Hargreaves</a:t>
            </a:r>
            <a:endParaRPr sz="2200"/>
          </a:p>
          <a:p>
            <a:pPr marL="0" lvl="0" indent="0" algn="ctr" rtl="0">
              <a:lnSpc>
                <a:spcPct val="90000"/>
              </a:lnSpc>
              <a:spcBef>
                <a:spcPts val="1000"/>
              </a:spcBef>
              <a:spcAft>
                <a:spcPts val="0"/>
              </a:spcAft>
              <a:buClr>
                <a:schemeClr val="dk1"/>
              </a:buClr>
              <a:buSzPts val="2200"/>
              <a:buNone/>
            </a:pPr>
            <a:r>
              <a:rPr lang="en-US" sz="2200" i="1"/>
              <a:t>Executive Officer of Special Operations  </a:t>
            </a:r>
            <a:endParaRPr/>
          </a:p>
          <a:p>
            <a:pPr marL="0" lvl="0" indent="0" algn="ctr" rtl="0">
              <a:lnSpc>
                <a:spcPct val="90000"/>
              </a:lnSpc>
              <a:spcBef>
                <a:spcPts val="1000"/>
              </a:spcBef>
              <a:spcAft>
                <a:spcPts val="0"/>
              </a:spcAft>
              <a:buClr>
                <a:schemeClr val="dk1"/>
              </a:buClr>
              <a:buSzPts val="2200"/>
              <a:buNone/>
            </a:pPr>
            <a:r>
              <a:rPr lang="en-US" sz="2200" i="1"/>
              <a:t>Lexington Fire Department </a:t>
            </a:r>
            <a:endParaRPr/>
          </a:p>
        </p:txBody>
      </p:sp>
      <p:sp>
        <p:nvSpPr>
          <p:cNvPr id="127" name="Google Shape;127;p2"/>
          <p:cNvSpPr txBox="1"/>
          <p:nvPr/>
        </p:nvSpPr>
        <p:spPr>
          <a:xfrm>
            <a:off x="4834079" y="1959154"/>
            <a:ext cx="7271657" cy="20928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i="0" u="none" strike="noStrike" cap="none">
                <a:solidFill>
                  <a:schemeClr val="dk1"/>
                </a:solidFill>
                <a:latin typeface="Calibri"/>
                <a:ea typeface="Calibri"/>
                <a:cs typeface="Calibri"/>
                <a:sym typeface="Calibri"/>
              </a:rPr>
              <a:t>-30 Years with Kentucky Fire Service</a:t>
            </a:r>
            <a:endParaRPr sz="1600" b="1">
              <a:solidFill>
                <a:schemeClr val="dk1"/>
              </a:solidFill>
              <a:latin typeface="Calibri"/>
              <a:ea typeface="Calibri"/>
              <a:cs typeface="Calibri"/>
              <a:sym typeface="Calibri"/>
            </a:endParaRPr>
          </a:p>
          <a:p>
            <a:pPr marL="0" marR="0" lvl="0" indent="0" algn="l" rtl="0">
              <a:spcBef>
                <a:spcPts val="0"/>
              </a:spcBef>
              <a:spcAft>
                <a:spcPts val="0"/>
              </a:spcAft>
              <a:buNone/>
            </a:pPr>
            <a:r>
              <a:rPr lang="en-US" sz="1600" b="1">
                <a:solidFill>
                  <a:schemeClr val="dk1"/>
                </a:solidFill>
                <a:latin typeface="Calibri"/>
                <a:ea typeface="Calibri"/>
                <a:cs typeface="Calibri"/>
                <a:sym typeface="Calibri"/>
              </a:rPr>
              <a:t>-22 years with Special Operations-Urban Search &amp; Rescue</a:t>
            </a:r>
            <a:endParaRPr sz="1600" b="1">
              <a:solidFill>
                <a:schemeClr val="dk1"/>
              </a:solidFill>
              <a:latin typeface="Calibri"/>
              <a:ea typeface="Calibri"/>
              <a:cs typeface="Calibri"/>
              <a:sym typeface="Calibri"/>
            </a:endParaRPr>
          </a:p>
          <a:p>
            <a:pPr marL="0" marR="0" lvl="0" indent="0" algn="l" rtl="0">
              <a:spcBef>
                <a:spcPts val="0"/>
              </a:spcBef>
              <a:spcAft>
                <a:spcPts val="0"/>
              </a:spcAft>
              <a:buNone/>
            </a:pPr>
            <a:r>
              <a:rPr lang="en-US" sz="1600" b="1">
                <a:solidFill>
                  <a:schemeClr val="dk1"/>
                </a:solidFill>
                <a:latin typeface="Calibri"/>
                <a:ea typeface="Calibri"/>
                <a:cs typeface="Calibri"/>
                <a:sym typeface="Calibri"/>
              </a:rPr>
              <a:t>-17 years with OH-TF1 (FEMA Urban Search &amp; Rescue)</a:t>
            </a:r>
            <a:endParaRPr sz="1600" b="1">
              <a:solidFill>
                <a:schemeClr val="dk1"/>
              </a:solidFill>
              <a:latin typeface="Calibri"/>
              <a:ea typeface="Calibri"/>
              <a:cs typeface="Calibri"/>
              <a:sym typeface="Calibri"/>
            </a:endParaRPr>
          </a:p>
          <a:p>
            <a:pPr marL="0" marR="0" lvl="0" indent="0" algn="l" rtl="0">
              <a:spcBef>
                <a:spcPts val="0"/>
              </a:spcBef>
              <a:spcAft>
                <a:spcPts val="0"/>
              </a:spcAft>
              <a:buNone/>
            </a:pPr>
            <a:r>
              <a:rPr lang="en-US" sz="1600" b="1">
                <a:solidFill>
                  <a:schemeClr val="dk1"/>
                </a:solidFill>
                <a:latin typeface="Calibri"/>
                <a:ea typeface="Calibri"/>
                <a:cs typeface="Calibri"/>
                <a:sym typeface="Calibri"/>
              </a:rPr>
              <a:t>-Multiple National/Statewide deployments including Hurricane Ian, Surfside FL, Candle Factory Mayfield KY, Mudslide/Collapse Stanton KY, Eastern KY Flood, Hurricanes, etc.</a:t>
            </a:r>
            <a:endParaRPr sz="1600" b="1">
              <a:solidFill>
                <a:schemeClr val="dk1"/>
              </a:solidFill>
              <a:latin typeface="Calibri"/>
              <a:ea typeface="Calibri"/>
              <a:cs typeface="Calibri"/>
              <a:sym typeface="Calibri"/>
            </a:endParaRPr>
          </a:p>
          <a:p>
            <a:pPr marL="0" marR="0" lvl="0" indent="0" algn="l" rtl="0">
              <a:spcBef>
                <a:spcPts val="0"/>
              </a:spcBef>
              <a:spcAft>
                <a:spcPts val="0"/>
              </a:spcAft>
              <a:buNone/>
            </a:pPr>
            <a:r>
              <a:rPr lang="en-US" sz="1600" b="1">
                <a:solidFill>
                  <a:schemeClr val="dk1"/>
                </a:solidFill>
                <a:latin typeface="Calibri"/>
                <a:ea typeface="Calibri"/>
                <a:cs typeface="Calibri"/>
                <a:sym typeface="Calibri"/>
              </a:rPr>
              <a:t>-12 years as Structural Collapse Leader for Lexington Fire Dept.</a:t>
            </a:r>
            <a:endParaRPr sz="1600" b="1">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8" name="Google Shape;128;p2"/>
          <p:cNvSpPr txBox="1"/>
          <p:nvPr/>
        </p:nvSpPr>
        <p:spPr>
          <a:xfrm>
            <a:off x="4895755" y="4140192"/>
            <a:ext cx="7003142" cy="23391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dirty="0">
                <a:solidFill>
                  <a:schemeClr val="dk1"/>
                </a:solidFill>
                <a:latin typeface="Calibri"/>
                <a:ea typeface="Calibri"/>
                <a:cs typeface="Calibri"/>
                <a:sym typeface="Calibri"/>
              </a:rPr>
              <a:t>-Presented on the behalf of Kentucky at 2022 SUSAR Conference </a:t>
            </a:r>
            <a:endParaRPr sz="1600" b="1"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600" b="1" dirty="0">
                <a:solidFill>
                  <a:schemeClr val="dk1"/>
                </a:solidFill>
                <a:latin typeface="Calibri"/>
                <a:ea typeface="Calibri"/>
                <a:cs typeface="Calibri"/>
                <a:sym typeface="Calibri"/>
              </a:rPr>
              <a:t>-30 years with Kentucky Fire Service</a:t>
            </a:r>
            <a:endParaRPr sz="1600" b="1"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600" b="1" dirty="0">
                <a:solidFill>
                  <a:schemeClr val="dk1"/>
                </a:solidFill>
                <a:latin typeface="Calibri"/>
                <a:ea typeface="Calibri"/>
                <a:cs typeface="Calibri"/>
                <a:sym typeface="Calibri"/>
              </a:rPr>
              <a:t>-18 years with Special Operations-Urban Search &amp; Rescue</a:t>
            </a:r>
            <a:endParaRPr sz="1600" b="1"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600" b="1" dirty="0">
                <a:solidFill>
                  <a:schemeClr val="dk1"/>
                </a:solidFill>
                <a:latin typeface="Calibri"/>
                <a:ea typeface="Calibri"/>
                <a:cs typeface="Calibri"/>
                <a:sym typeface="Calibri"/>
              </a:rPr>
              <a:t>-5 years with OH-TF1 (FEMA Urban Search &amp; Rescue)</a:t>
            </a:r>
            <a:endParaRPr sz="1600" b="1"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600" b="1" dirty="0">
                <a:solidFill>
                  <a:schemeClr val="dk1"/>
                </a:solidFill>
                <a:latin typeface="Calibri"/>
                <a:ea typeface="Calibri"/>
                <a:cs typeface="Calibri"/>
                <a:sym typeface="Calibri"/>
              </a:rPr>
              <a:t>-Multiple National/Statewide deployments including Hurricane Irene, Candle Factory Mayfield KY, Clay City Flooding, Mudslide/Collapse Stanton KY, Eastern KY Flood, etc.</a:t>
            </a:r>
            <a:endParaRPr sz="1600" b="1"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600" b="1" dirty="0">
                <a:solidFill>
                  <a:schemeClr val="dk1"/>
                </a:solidFill>
                <a:latin typeface="Calibri"/>
                <a:ea typeface="Calibri"/>
                <a:cs typeface="Calibri"/>
                <a:sym typeface="Calibri"/>
              </a:rPr>
              <a:t>-Statewide Operations Manager during Eastern KY Floods </a:t>
            </a:r>
            <a:endParaRPr sz="1600" b="1"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09"/>
        <p:cNvGrpSpPr/>
        <p:nvPr/>
      </p:nvGrpSpPr>
      <p:grpSpPr>
        <a:xfrm>
          <a:off x="0" y="0"/>
          <a:ext cx="0" cy="0"/>
          <a:chOff x="0" y="0"/>
          <a:chExt cx="0" cy="0"/>
        </a:xfrm>
      </p:grpSpPr>
      <p:sp>
        <p:nvSpPr>
          <p:cNvPr id="310" name="Google Shape;310;p20"/>
          <p:cNvSpPr/>
          <p:nvPr/>
        </p:nvSpPr>
        <p:spPr>
          <a:xfrm>
            <a:off x="0" y="0"/>
            <a:ext cx="12192000" cy="68580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11" name="Google Shape;311;p20"/>
          <p:cNvPicPr preferRelativeResize="0"/>
          <p:nvPr/>
        </p:nvPicPr>
        <p:blipFill rotWithShape="1">
          <a:blip r:embed="rId3" cstate="hqprint">
            <a:alphaModFix amt="35000"/>
            <a:extLst>
              <a:ext uri="{28A0092B-C50C-407E-A947-70E740481C1C}">
                <a14:useLocalDpi xmlns:a14="http://schemas.microsoft.com/office/drawing/2010/main"/>
              </a:ext>
            </a:extLst>
          </a:blip>
          <a:srcRect b="-1"/>
          <a:stretch/>
        </p:blipFill>
        <p:spPr>
          <a:xfrm>
            <a:off x="20" y="-1"/>
            <a:ext cx="12191980" cy="6858001"/>
          </a:xfrm>
          <a:prstGeom prst="rect">
            <a:avLst/>
          </a:prstGeom>
          <a:noFill/>
          <a:ln>
            <a:noFill/>
          </a:ln>
        </p:spPr>
      </p:pic>
      <p:sp>
        <p:nvSpPr>
          <p:cNvPr id="312" name="Google Shape;312;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0000"/>
              </a:buClr>
              <a:buSzPts val="4400"/>
              <a:buFont typeface="Calibri"/>
              <a:buNone/>
            </a:pPr>
            <a:r>
              <a:rPr lang="en-US" b="1">
                <a:solidFill>
                  <a:srgbClr val="FF0000"/>
                </a:solidFill>
              </a:rPr>
              <a:t>How would a USAR program work in Kentucky? </a:t>
            </a:r>
            <a:endParaRPr>
              <a:solidFill>
                <a:srgbClr val="FF0000"/>
              </a:solidFill>
            </a:endParaRPr>
          </a:p>
        </p:txBody>
      </p:sp>
      <p:sp>
        <p:nvSpPr>
          <p:cNvPr id="313" name="Google Shape;313;p20"/>
          <p:cNvSpPr txBox="1">
            <a:spLocks noGrp="1"/>
          </p:cNvSpPr>
          <p:nvPr>
            <p:ph type="body" idx="1"/>
          </p:nvPr>
        </p:nvSpPr>
        <p:spPr>
          <a:xfrm>
            <a:off x="678976" y="1643655"/>
            <a:ext cx="9696735" cy="4351338"/>
          </a:xfrm>
          <a:prstGeom prst="rect">
            <a:avLst/>
          </a:prstGeom>
          <a:noFill/>
          <a:ln>
            <a:noFill/>
          </a:ln>
        </p:spPr>
        <p:txBody>
          <a:bodyPr spcFirstLastPara="1" wrap="square" lIns="91425" tIns="45700" rIns="91425" bIns="45700" anchor="t" anchorCtr="0">
            <a:normAutofit/>
          </a:bodyPr>
          <a:lstStyle/>
          <a:p>
            <a:pPr marL="228600" lvl="0" indent="-133350" algn="l" rtl="0">
              <a:lnSpc>
                <a:spcPct val="90000"/>
              </a:lnSpc>
              <a:spcBef>
                <a:spcPts val="0"/>
              </a:spcBef>
              <a:spcAft>
                <a:spcPts val="0"/>
              </a:spcAft>
              <a:buClr>
                <a:schemeClr val="lt1"/>
              </a:buClr>
              <a:buSzPts val="1500"/>
              <a:buNone/>
            </a:pPr>
            <a:endParaRPr sz="1500">
              <a:solidFill>
                <a:srgbClr val="FFFFFF"/>
              </a:solidFill>
            </a:endParaRPr>
          </a:p>
          <a:p>
            <a:pPr marL="228600" lvl="0" indent="-228600" algn="l" rtl="0">
              <a:lnSpc>
                <a:spcPct val="90000"/>
              </a:lnSpc>
              <a:spcBef>
                <a:spcPts val="1000"/>
              </a:spcBef>
              <a:spcAft>
                <a:spcPts val="0"/>
              </a:spcAft>
              <a:buClr>
                <a:srgbClr val="FFFFFF"/>
              </a:buClr>
              <a:buSzPts val="2000"/>
              <a:buChar char="•"/>
            </a:pPr>
            <a:r>
              <a:rPr lang="en-US" sz="2000" b="1">
                <a:solidFill>
                  <a:srgbClr val="FFFFFF"/>
                </a:solidFill>
              </a:rPr>
              <a:t>Establish </a:t>
            </a:r>
            <a:r>
              <a:rPr lang="en-US" sz="2000" b="1" i="1">
                <a:solidFill>
                  <a:srgbClr val="FF0000"/>
                </a:solidFill>
              </a:rPr>
              <a:t>(10) Regional teams </a:t>
            </a:r>
            <a:r>
              <a:rPr lang="en-US" sz="2000" b="1">
                <a:solidFill>
                  <a:srgbClr val="FFFFFF"/>
                </a:solidFill>
              </a:rPr>
              <a:t>that would consist of several areas of responsibility </a:t>
            </a:r>
            <a:endParaRPr sz="2000">
              <a:solidFill>
                <a:srgbClr val="FFFFFF"/>
              </a:solidFill>
            </a:endParaRPr>
          </a:p>
          <a:p>
            <a:pPr marL="685800" lvl="1" indent="-228600" algn="l" rtl="0">
              <a:lnSpc>
                <a:spcPct val="90000"/>
              </a:lnSpc>
              <a:spcBef>
                <a:spcPts val="500"/>
              </a:spcBef>
              <a:spcAft>
                <a:spcPts val="0"/>
              </a:spcAft>
              <a:buClr>
                <a:srgbClr val="FFFFFF"/>
              </a:buClr>
              <a:buSzPts val="2000"/>
              <a:buChar char="•"/>
            </a:pPr>
            <a:r>
              <a:rPr lang="en-US" sz="2000" b="1">
                <a:solidFill>
                  <a:srgbClr val="FFFFFF"/>
                </a:solidFill>
              </a:rPr>
              <a:t>Search / Rescue (Type 1 Heavy Rescue Team)</a:t>
            </a:r>
            <a:endParaRPr sz="2000">
              <a:solidFill>
                <a:srgbClr val="FFFFFF"/>
              </a:solidFill>
            </a:endParaRPr>
          </a:p>
          <a:p>
            <a:pPr marL="685800" lvl="1" indent="-228600" algn="l" rtl="0">
              <a:lnSpc>
                <a:spcPct val="90000"/>
              </a:lnSpc>
              <a:spcBef>
                <a:spcPts val="500"/>
              </a:spcBef>
              <a:spcAft>
                <a:spcPts val="0"/>
              </a:spcAft>
              <a:buClr>
                <a:srgbClr val="FFFFFF"/>
              </a:buClr>
              <a:buSzPts val="2000"/>
              <a:buChar char="•"/>
            </a:pPr>
            <a:r>
              <a:rPr lang="en-US" sz="2000" b="1">
                <a:solidFill>
                  <a:srgbClr val="FFFFFF"/>
                </a:solidFill>
              </a:rPr>
              <a:t>Swiftwater Rescue Team (Type 2 Swiftwater Team)</a:t>
            </a:r>
            <a:endParaRPr sz="2000">
              <a:solidFill>
                <a:srgbClr val="FFFFFF"/>
              </a:solidFill>
            </a:endParaRPr>
          </a:p>
          <a:p>
            <a:pPr marL="228600" lvl="0" indent="-228600" algn="l" rtl="0">
              <a:lnSpc>
                <a:spcPct val="90000"/>
              </a:lnSpc>
              <a:spcBef>
                <a:spcPts val="1000"/>
              </a:spcBef>
              <a:spcAft>
                <a:spcPts val="0"/>
              </a:spcAft>
              <a:buClr>
                <a:srgbClr val="FFFFFF"/>
              </a:buClr>
              <a:buSzPts val="2000"/>
              <a:buChar char="•"/>
            </a:pPr>
            <a:r>
              <a:rPr lang="en-US" sz="2000" b="1">
                <a:solidFill>
                  <a:srgbClr val="FFFFFF"/>
                </a:solidFill>
              </a:rPr>
              <a:t>Highly skilled All-Hazards Responders for </a:t>
            </a:r>
            <a:r>
              <a:rPr lang="en-US" sz="2000" b="1" i="1">
                <a:solidFill>
                  <a:srgbClr val="FF0000"/>
                </a:solidFill>
              </a:rPr>
              <a:t>12hr</a:t>
            </a:r>
            <a:r>
              <a:rPr lang="en-US" sz="2000" b="1">
                <a:solidFill>
                  <a:srgbClr val="FF0000"/>
                </a:solidFill>
              </a:rPr>
              <a:t> </a:t>
            </a:r>
            <a:r>
              <a:rPr lang="en-US" sz="2000" b="1">
                <a:solidFill>
                  <a:srgbClr val="FFFFFF"/>
                </a:solidFill>
              </a:rPr>
              <a:t>work cycles</a:t>
            </a:r>
            <a:endParaRPr sz="2000">
              <a:solidFill>
                <a:srgbClr val="FFFFFF"/>
              </a:solidFill>
            </a:endParaRPr>
          </a:p>
          <a:p>
            <a:pPr marL="228600" lvl="0" indent="-228600" algn="l" rtl="0">
              <a:lnSpc>
                <a:spcPct val="90000"/>
              </a:lnSpc>
              <a:spcBef>
                <a:spcPts val="1000"/>
              </a:spcBef>
              <a:spcAft>
                <a:spcPts val="0"/>
              </a:spcAft>
              <a:buClr>
                <a:srgbClr val="FFFFFF"/>
              </a:buClr>
              <a:buSzPts val="2000"/>
              <a:buChar char="•"/>
            </a:pPr>
            <a:r>
              <a:rPr lang="en-US" sz="2000" b="1">
                <a:solidFill>
                  <a:srgbClr val="FFFFFF"/>
                </a:solidFill>
              </a:rPr>
              <a:t>Able to respond very quickly</a:t>
            </a:r>
            <a:endParaRPr sz="2000">
              <a:solidFill>
                <a:srgbClr val="FFFFFF"/>
              </a:solidFill>
            </a:endParaRPr>
          </a:p>
          <a:p>
            <a:pPr marL="228600" lvl="0" indent="-228600" algn="l" rtl="0">
              <a:lnSpc>
                <a:spcPct val="90000"/>
              </a:lnSpc>
              <a:spcBef>
                <a:spcPts val="1000"/>
              </a:spcBef>
              <a:spcAft>
                <a:spcPts val="0"/>
              </a:spcAft>
              <a:buClr>
                <a:srgbClr val="FFFFFF"/>
              </a:buClr>
              <a:buSzPts val="2000"/>
              <a:buChar char="•"/>
            </a:pPr>
            <a:r>
              <a:rPr lang="en-US" sz="2000" b="1">
                <a:solidFill>
                  <a:srgbClr val="FFFFFF"/>
                </a:solidFill>
              </a:rPr>
              <a:t>FEMA model is 12 personnel for this type of team.</a:t>
            </a:r>
            <a:endParaRPr sz="2000">
              <a:solidFill>
                <a:srgbClr val="FFFFFF"/>
              </a:solidFill>
            </a:endParaRPr>
          </a:p>
          <a:p>
            <a:pPr marL="228600" lvl="0" indent="-228600" algn="l" rtl="0">
              <a:lnSpc>
                <a:spcPct val="90000"/>
              </a:lnSpc>
              <a:spcBef>
                <a:spcPts val="1000"/>
              </a:spcBef>
              <a:spcAft>
                <a:spcPts val="0"/>
              </a:spcAft>
              <a:buClr>
                <a:srgbClr val="FFFFFF"/>
              </a:buClr>
              <a:buSzPts val="2000"/>
              <a:buChar char="•"/>
            </a:pPr>
            <a:r>
              <a:rPr lang="en-US" sz="2000" b="1">
                <a:solidFill>
                  <a:srgbClr val="FFFFFF"/>
                </a:solidFill>
              </a:rPr>
              <a:t>A Regional Team would be three deep in these positions.</a:t>
            </a:r>
            <a:r>
              <a:rPr lang="en-US" sz="2000">
                <a:solidFill>
                  <a:srgbClr val="FFFFFF"/>
                </a:solidFill>
              </a:rPr>
              <a:t> </a:t>
            </a:r>
            <a:endParaRPr/>
          </a:p>
          <a:p>
            <a:pPr marL="228600" lvl="0" indent="-228600" algn="l" rtl="0">
              <a:lnSpc>
                <a:spcPct val="90000"/>
              </a:lnSpc>
              <a:spcBef>
                <a:spcPts val="1000"/>
              </a:spcBef>
              <a:spcAft>
                <a:spcPts val="0"/>
              </a:spcAft>
              <a:buClr>
                <a:srgbClr val="FF0000"/>
              </a:buClr>
              <a:buSzPts val="2000"/>
              <a:buChar char="•"/>
            </a:pPr>
            <a:r>
              <a:rPr lang="en-US" sz="2000" b="1" i="1">
                <a:solidFill>
                  <a:srgbClr val="FF0000"/>
                </a:solidFill>
              </a:rPr>
              <a:t>Located in each of the 10 current Emergency Management Regions</a:t>
            </a:r>
            <a:endParaRPr sz="2000">
              <a:solidFill>
                <a:srgbClr val="FF0000"/>
              </a:solidFill>
            </a:endParaRPr>
          </a:p>
        </p:txBody>
      </p:sp>
      <p:sp>
        <p:nvSpPr>
          <p:cNvPr id="314" name="Google Shape;314;p20"/>
          <p:cNvSpPr txBox="1"/>
          <p:nvPr/>
        </p:nvSpPr>
        <p:spPr>
          <a:xfrm>
            <a:off x="9366468" y="5985641"/>
            <a:ext cx="2734442"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dirty="0">
                <a:solidFill>
                  <a:schemeClr val="lt1"/>
                </a:solidFill>
                <a:latin typeface="Calibri"/>
                <a:ea typeface="Calibri"/>
                <a:cs typeface="Calibri"/>
                <a:sym typeface="Calibri"/>
              </a:rPr>
              <a:t>Lost Creek, KY Floods</a:t>
            </a:r>
            <a:endParaRPr sz="1400" dirty="0">
              <a:solidFill>
                <a:schemeClr val="lt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21"/>
          <p:cNvSpPr/>
          <p:nvPr/>
        </p:nvSpPr>
        <p:spPr>
          <a:xfrm>
            <a:off x="0" y="0"/>
            <a:ext cx="12188952"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20" name="Google Shape;320;p21"/>
          <p:cNvPicPr preferRelativeResize="0"/>
          <p:nvPr/>
        </p:nvPicPr>
        <p:blipFill rotWithShape="1">
          <a:blip r:embed="rId3" cstate="hqprint">
            <a:alphaModFix amt="50000"/>
            <a:extLst>
              <a:ext uri="{28A0092B-C50C-407E-A947-70E740481C1C}">
                <a14:useLocalDpi xmlns:a14="http://schemas.microsoft.com/office/drawing/2010/main"/>
              </a:ext>
            </a:extLst>
          </a:blip>
          <a:srcRect t="1507" r="-1" b="-1"/>
          <a:stretch/>
        </p:blipFill>
        <p:spPr>
          <a:xfrm>
            <a:off x="20" y="10"/>
            <a:ext cx="12188930" cy="6857990"/>
          </a:xfrm>
          <a:prstGeom prst="rect">
            <a:avLst/>
          </a:prstGeom>
          <a:noFill/>
          <a:ln>
            <a:noFill/>
          </a:ln>
        </p:spPr>
      </p:pic>
      <p:sp>
        <p:nvSpPr>
          <p:cNvPr id="321" name="Google Shape;321;p21"/>
          <p:cNvSpPr txBox="1">
            <a:spLocks noGrp="1"/>
          </p:cNvSpPr>
          <p:nvPr>
            <p:ph type="title"/>
          </p:nvPr>
        </p:nvSpPr>
        <p:spPr>
          <a:xfrm>
            <a:off x="1524000" y="3316923"/>
            <a:ext cx="9144000" cy="86868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FFFFF"/>
              </a:buClr>
              <a:buSzPts val="4400"/>
              <a:buFont typeface="Calibri"/>
              <a:buNone/>
            </a:pPr>
            <a:r>
              <a:rPr lang="en-US">
                <a:solidFill>
                  <a:srgbClr val="FFFFFF"/>
                </a:solidFill>
              </a:rPr>
              <a:t>Coverage of 10 Regional Teams </a:t>
            </a:r>
            <a:endParaRPr/>
          </a:p>
        </p:txBody>
      </p:sp>
      <p:sp>
        <p:nvSpPr>
          <p:cNvPr id="322" name="Google Shape;322;p21"/>
          <p:cNvSpPr txBox="1">
            <a:spLocks noGrp="1"/>
          </p:cNvSpPr>
          <p:nvPr>
            <p:ph type="body" idx="1"/>
          </p:nvPr>
        </p:nvSpPr>
        <p:spPr>
          <a:xfrm>
            <a:off x="1788630" y="5463790"/>
            <a:ext cx="9144000" cy="523984"/>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FFFFFF"/>
              </a:buClr>
              <a:buSzPts val="2400"/>
              <a:buNone/>
            </a:pPr>
            <a:r>
              <a:rPr lang="en-US" sz="2400">
                <a:solidFill>
                  <a:srgbClr val="FFFFFF"/>
                </a:solidFill>
              </a:rPr>
              <a:t>Each circle is having a 60-mile radius </a:t>
            </a:r>
            <a:endParaRPr/>
          </a:p>
        </p:txBody>
      </p:sp>
      <p:sp>
        <p:nvSpPr>
          <p:cNvPr id="323" name="Google Shape;323;p21"/>
          <p:cNvSpPr/>
          <p:nvPr/>
        </p:nvSpPr>
        <p:spPr>
          <a:xfrm>
            <a:off x="3974206" y="4368623"/>
            <a:ext cx="4243589" cy="18288"/>
          </a:xfrm>
          <a:custGeom>
            <a:avLst/>
            <a:gdLst/>
            <a:ahLst/>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4901"/>
            </a:srgbClr>
          </a:solidFill>
          <a:ln w="44450" cap="rnd" cmpd="sng">
            <a:solidFill>
              <a:srgbClr val="FFFFFF">
                <a:alpha val="74901"/>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7"/>
        <p:cNvGrpSpPr/>
        <p:nvPr/>
      </p:nvGrpSpPr>
      <p:grpSpPr>
        <a:xfrm>
          <a:off x="0" y="0"/>
          <a:ext cx="0" cy="0"/>
          <a:chOff x="0" y="0"/>
          <a:chExt cx="0" cy="0"/>
        </a:xfrm>
      </p:grpSpPr>
      <p:sp>
        <p:nvSpPr>
          <p:cNvPr id="328" name="Google Shape;328;p22"/>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9" name="Google Shape;329;p22"/>
          <p:cNvSpPr txBox="1">
            <a:spLocks noGrp="1"/>
          </p:cNvSpPr>
          <p:nvPr>
            <p:ph type="title"/>
          </p:nvPr>
        </p:nvSpPr>
        <p:spPr>
          <a:xfrm>
            <a:off x="572493" y="238539"/>
            <a:ext cx="11018520" cy="143441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2060"/>
              </a:buClr>
              <a:buSzPts val="4600"/>
              <a:buFont typeface="Calibri"/>
              <a:buNone/>
            </a:pPr>
            <a:r>
              <a:rPr lang="en-US" sz="4600" b="1" dirty="0">
                <a:solidFill>
                  <a:srgbClr val="002060"/>
                </a:solidFill>
              </a:rPr>
              <a:t>How much would a USAR Program cost the Commonwealth of Kentucky?</a:t>
            </a:r>
            <a:r>
              <a:rPr lang="en-US" sz="4600" b="1" dirty="0"/>
              <a:t> </a:t>
            </a:r>
            <a:endParaRPr dirty="0"/>
          </a:p>
        </p:txBody>
      </p:sp>
      <p:sp>
        <p:nvSpPr>
          <p:cNvPr id="330" name="Google Shape;330;p22"/>
          <p:cNvSpPr/>
          <p:nvPr/>
        </p:nvSpPr>
        <p:spPr>
          <a:xfrm>
            <a:off x="572493" y="1681544"/>
            <a:ext cx="10972800" cy="18288"/>
          </a:xfrm>
          <a:custGeom>
            <a:avLst/>
            <a:gdLst/>
            <a:ahLst/>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4901"/>
            </a:schemeClr>
          </a:solidFill>
          <a:ln w="44450" cap="rnd" cmpd="sng">
            <a:solidFill>
              <a:schemeClr val="accent2">
                <a:alpha val="74901"/>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1" name="Google Shape;331;p22"/>
          <p:cNvSpPr txBox="1">
            <a:spLocks noGrp="1"/>
          </p:cNvSpPr>
          <p:nvPr>
            <p:ph type="body" idx="1"/>
          </p:nvPr>
        </p:nvSpPr>
        <p:spPr>
          <a:xfrm>
            <a:off x="572493" y="2071316"/>
            <a:ext cx="6713552" cy="4119172"/>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Clr>
                <a:schemeClr val="dk1"/>
              </a:buClr>
              <a:buSzPts val="2200"/>
              <a:buChar char="•"/>
            </a:pPr>
            <a:r>
              <a:rPr lang="en-US" sz="2200" dirty="0"/>
              <a:t>We took into the consideration the following:</a:t>
            </a:r>
            <a:endParaRPr dirty="0"/>
          </a:p>
          <a:p>
            <a:pPr marL="800100" lvl="1" indent="-342900" algn="l" rtl="0">
              <a:lnSpc>
                <a:spcPct val="90000"/>
              </a:lnSpc>
              <a:spcBef>
                <a:spcPts val="500"/>
              </a:spcBef>
              <a:spcAft>
                <a:spcPts val="0"/>
              </a:spcAft>
              <a:buClr>
                <a:schemeClr val="dk1"/>
              </a:buClr>
              <a:buSzPts val="2200"/>
              <a:buChar char="•"/>
            </a:pPr>
            <a:r>
              <a:rPr lang="en-US" sz="2200" dirty="0"/>
              <a:t>FEMA, SUSAR, NFPA, and EMAP guidelines</a:t>
            </a:r>
            <a:endParaRPr dirty="0"/>
          </a:p>
          <a:p>
            <a:pPr marL="800100" lvl="1" indent="-342900" algn="l" rtl="0">
              <a:lnSpc>
                <a:spcPct val="90000"/>
              </a:lnSpc>
              <a:spcBef>
                <a:spcPts val="500"/>
              </a:spcBef>
              <a:spcAft>
                <a:spcPts val="0"/>
              </a:spcAft>
              <a:buClr>
                <a:schemeClr val="dk1"/>
              </a:buClr>
              <a:buSzPts val="2200"/>
              <a:buChar char="•"/>
            </a:pPr>
            <a:r>
              <a:rPr lang="en-US" sz="2200" dirty="0"/>
              <a:t>Realistic times for developing, and training.</a:t>
            </a:r>
            <a:endParaRPr dirty="0"/>
          </a:p>
          <a:p>
            <a:pPr marL="800100" lvl="1" indent="-342900" algn="l" rtl="0">
              <a:lnSpc>
                <a:spcPct val="90000"/>
              </a:lnSpc>
              <a:spcBef>
                <a:spcPts val="500"/>
              </a:spcBef>
              <a:spcAft>
                <a:spcPts val="0"/>
              </a:spcAft>
              <a:buClr>
                <a:schemeClr val="dk1"/>
              </a:buClr>
              <a:buSzPts val="2200"/>
              <a:buChar char="•"/>
            </a:pPr>
            <a:r>
              <a:rPr lang="en-US" sz="2200" dirty="0"/>
              <a:t>Equipment and Fleet</a:t>
            </a:r>
            <a:endParaRPr dirty="0"/>
          </a:p>
          <a:p>
            <a:pPr marL="800100" lvl="1" indent="-342900" algn="l" rtl="0">
              <a:lnSpc>
                <a:spcPct val="90000"/>
              </a:lnSpc>
              <a:spcBef>
                <a:spcPts val="500"/>
              </a:spcBef>
              <a:spcAft>
                <a:spcPts val="0"/>
              </a:spcAft>
              <a:buClr>
                <a:schemeClr val="dk1"/>
              </a:buClr>
              <a:buSzPts val="2200"/>
              <a:buChar char="•"/>
            </a:pPr>
            <a:r>
              <a:rPr lang="en-US" sz="2200" dirty="0"/>
              <a:t>Current supply chains </a:t>
            </a:r>
            <a:endParaRPr dirty="0"/>
          </a:p>
          <a:p>
            <a:pPr marL="800100" lvl="1" indent="-342900" algn="l" rtl="0">
              <a:lnSpc>
                <a:spcPct val="90000"/>
              </a:lnSpc>
              <a:spcBef>
                <a:spcPts val="500"/>
              </a:spcBef>
              <a:spcAft>
                <a:spcPts val="0"/>
              </a:spcAft>
              <a:buClr>
                <a:schemeClr val="dk1"/>
              </a:buClr>
              <a:buSzPts val="2200"/>
              <a:buChar char="•"/>
            </a:pPr>
            <a:r>
              <a:rPr lang="en-US" sz="2200" dirty="0"/>
              <a:t>Geographics of Kentucky</a:t>
            </a:r>
            <a:endParaRPr dirty="0"/>
          </a:p>
          <a:p>
            <a:pPr marL="342900" lvl="0" indent="-342900" algn="l" rtl="0">
              <a:lnSpc>
                <a:spcPct val="90000"/>
              </a:lnSpc>
              <a:spcBef>
                <a:spcPts val="1000"/>
              </a:spcBef>
              <a:spcAft>
                <a:spcPts val="0"/>
              </a:spcAft>
              <a:buClr>
                <a:schemeClr val="dk1"/>
              </a:buClr>
              <a:buSzPts val="2200"/>
              <a:buChar char="•"/>
            </a:pPr>
            <a:r>
              <a:rPr lang="en-US" sz="2200" dirty="0"/>
              <a:t>Overall cost to fund a Kentucky USAR program </a:t>
            </a:r>
            <a:endParaRPr dirty="0"/>
          </a:p>
          <a:p>
            <a:pPr marL="800100" lvl="1" indent="-342900" algn="l" rtl="0">
              <a:lnSpc>
                <a:spcPct val="90000"/>
              </a:lnSpc>
              <a:spcBef>
                <a:spcPts val="500"/>
              </a:spcBef>
              <a:spcAft>
                <a:spcPts val="0"/>
              </a:spcAft>
              <a:buClr>
                <a:schemeClr val="dk1"/>
              </a:buClr>
              <a:buSzPts val="2200"/>
              <a:buChar char="•"/>
            </a:pPr>
            <a:r>
              <a:rPr lang="en-US" sz="2200" b="1" dirty="0"/>
              <a:t>Year 1</a:t>
            </a:r>
            <a:r>
              <a:rPr lang="en-US" sz="2200" dirty="0"/>
              <a:t>       $12,875,000</a:t>
            </a:r>
            <a:endParaRPr dirty="0"/>
          </a:p>
          <a:p>
            <a:pPr marL="800100" lvl="1" indent="-342900" algn="l" rtl="0">
              <a:lnSpc>
                <a:spcPct val="90000"/>
              </a:lnSpc>
              <a:spcBef>
                <a:spcPts val="500"/>
              </a:spcBef>
              <a:spcAft>
                <a:spcPts val="0"/>
              </a:spcAft>
              <a:buClr>
                <a:schemeClr val="dk1"/>
              </a:buClr>
              <a:buSzPts val="2200"/>
              <a:buChar char="•"/>
            </a:pPr>
            <a:r>
              <a:rPr lang="en-US" sz="2200" b="1" dirty="0"/>
              <a:t>Year 2</a:t>
            </a:r>
            <a:r>
              <a:rPr lang="en-US" sz="2200" dirty="0"/>
              <a:t>       $12,959,000</a:t>
            </a:r>
            <a:endParaRPr dirty="0"/>
          </a:p>
          <a:p>
            <a:pPr marL="800100" lvl="1" indent="-342900" algn="l" rtl="0">
              <a:lnSpc>
                <a:spcPct val="90000"/>
              </a:lnSpc>
              <a:spcBef>
                <a:spcPts val="500"/>
              </a:spcBef>
              <a:spcAft>
                <a:spcPts val="0"/>
              </a:spcAft>
              <a:buClr>
                <a:schemeClr val="dk1"/>
              </a:buClr>
              <a:buSzPts val="2200"/>
              <a:buChar char="•"/>
            </a:pPr>
            <a:r>
              <a:rPr lang="en-US" sz="2200" b="1" dirty="0"/>
              <a:t>Year 3</a:t>
            </a:r>
            <a:r>
              <a:rPr lang="en-US" sz="2200" dirty="0"/>
              <a:t>       $  3,149,000</a:t>
            </a:r>
            <a:endParaRPr dirty="0"/>
          </a:p>
          <a:p>
            <a:pPr marL="800100" lvl="1" indent="-342900" algn="l" rtl="0">
              <a:lnSpc>
                <a:spcPct val="90000"/>
              </a:lnSpc>
              <a:spcBef>
                <a:spcPts val="500"/>
              </a:spcBef>
              <a:spcAft>
                <a:spcPts val="0"/>
              </a:spcAft>
              <a:buClr>
                <a:schemeClr val="dk1"/>
              </a:buClr>
              <a:buSzPts val="2200"/>
              <a:buChar char="•"/>
            </a:pPr>
            <a:r>
              <a:rPr lang="en-US" sz="2200" b="1" dirty="0"/>
              <a:t>Year 4-10</a:t>
            </a:r>
            <a:r>
              <a:rPr lang="en-US" sz="2200" dirty="0"/>
              <a:t>  $  3,024,000</a:t>
            </a:r>
            <a:endParaRPr dirty="0"/>
          </a:p>
        </p:txBody>
      </p:sp>
      <p:pic>
        <p:nvPicPr>
          <p:cNvPr id="332" name="Google Shape;332;p22"/>
          <p:cNvPicPr preferRelativeResize="0"/>
          <p:nvPr/>
        </p:nvPicPr>
        <p:blipFill rotWithShape="1">
          <a:blip r:embed="rId3" cstate="hqprint">
            <a:alphaModFix/>
            <a:extLst>
              <a:ext uri="{28A0092B-C50C-407E-A947-70E740481C1C}">
                <a14:useLocalDpi xmlns:a14="http://schemas.microsoft.com/office/drawing/2010/main"/>
              </a:ext>
            </a:extLst>
          </a:blip>
          <a:srcRect b="-5"/>
          <a:stretch/>
        </p:blipFill>
        <p:spPr>
          <a:xfrm>
            <a:off x="7675658" y="2093976"/>
            <a:ext cx="3941064" cy="409651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1" indent="0" algn="l" rtl="0">
              <a:spcBef>
                <a:spcPts val="0"/>
              </a:spcBef>
              <a:spcAft>
                <a:spcPts val="0"/>
              </a:spcAft>
              <a:buNone/>
            </a:pPr>
            <a:r>
              <a:rPr lang="en-US" sz="4400" b="1">
                <a:solidFill>
                  <a:srgbClr val="002060"/>
                </a:solidFill>
                <a:latin typeface="Calibri"/>
                <a:ea typeface="Calibri"/>
                <a:cs typeface="Calibri"/>
                <a:sym typeface="Calibri"/>
              </a:rPr>
              <a:t>When would Kentucky expect to see deployable teams?</a:t>
            </a:r>
            <a:endParaRPr/>
          </a:p>
        </p:txBody>
      </p:sp>
      <p:sp>
        <p:nvSpPr>
          <p:cNvPr id="338" name="Google Shape;338;p2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Clr>
                <a:schemeClr val="dk1"/>
              </a:buClr>
              <a:buSzPts val="2800"/>
              <a:buChar char="•"/>
            </a:pPr>
            <a:r>
              <a:rPr lang="en-US"/>
              <a:t>Projected timeline Kentucky USAR program </a:t>
            </a:r>
            <a:endParaRPr/>
          </a:p>
          <a:p>
            <a:pPr marL="800100" lvl="1" indent="-342900" algn="l" rtl="0">
              <a:lnSpc>
                <a:spcPct val="90000"/>
              </a:lnSpc>
              <a:spcBef>
                <a:spcPts val="500"/>
              </a:spcBef>
              <a:spcAft>
                <a:spcPts val="0"/>
              </a:spcAft>
              <a:buClr>
                <a:schemeClr val="dk1"/>
              </a:buClr>
              <a:buSzPts val="2400"/>
              <a:buChar char="•"/>
            </a:pPr>
            <a:r>
              <a:rPr lang="en-US" b="1"/>
              <a:t>Year 1</a:t>
            </a:r>
            <a:r>
              <a:rPr lang="en-US"/>
              <a:t>   </a:t>
            </a:r>
            <a:endParaRPr/>
          </a:p>
          <a:p>
            <a:pPr marL="1257300" lvl="2" indent="-228600" algn="l" rtl="0">
              <a:lnSpc>
                <a:spcPct val="90000"/>
              </a:lnSpc>
              <a:spcBef>
                <a:spcPts val="500"/>
              </a:spcBef>
              <a:spcAft>
                <a:spcPts val="0"/>
              </a:spcAft>
              <a:buClr>
                <a:schemeClr val="dk1"/>
              </a:buClr>
              <a:buSzPts val="2000"/>
              <a:buChar char="•"/>
            </a:pPr>
            <a:r>
              <a:rPr lang="en-US"/>
              <a:t>Establish the USAR program.</a:t>
            </a:r>
            <a:endParaRPr/>
          </a:p>
          <a:p>
            <a:pPr marL="1257300" lvl="2" indent="-228600" algn="l" rtl="0">
              <a:lnSpc>
                <a:spcPct val="90000"/>
              </a:lnSpc>
              <a:spcBef>
                <a:spcPts val="500"/>
              </a:spcBef>
              <a:spcAft>
                <a:spcPts val="0"/>
              </a:spcAft>
              <a:buClr>
                <a:schemeClr val="dk1"/>
              </a:buClr>
              <a:buSzPts val="2000"/>
              <a:buChar char="•"/>
            </a:pPr>
            <a:r>
              <a:rPr lang="en-US"/>
              <a:t>Establish 5 deployable regional teams.  </a:t>
            </a:r>
            <a:endParaRPr/>
          </a:p>
          <a:p>
            <a:pPr marL="1257300" lvl="2" indent="-228600" algn="l" rtl="0">
              <a:lnSpc>
                <a:spcPct val="90000"/>
              </a:lnSpc>
              <a:spcBef>
                <a:spcPts val="500"/>
              </a:spcBef>
              <a:spcAft>
                <a:spcPts val="0"/>
              </a:spcAft>
              <a:buClr>
                <a:schemeClr val="dk1"/>
              </a:buClr>
              <a:buSzPts val="2000"/>
              <a:buChar char="•"/>
            </a:pPr>
            <a:r>
              <a:rPr lang="en-US"/>
              <a:t>KY-TF1, and KY-TF2 would be deployable on a limited basis.</a:t>
            </a:r>
            <a:endParaRPr/>
          </a:p>
          <a:p>
            <a:pPr marL="1257300" lvl="2" indent="-228600" algn="l" rtl="0">
              <a:lnSpc>
                <a:spcPct val="90000"/>
              </a:lnSpc>
              <a:spcBef>
                <a:spcPts val="500"/>
              </a:spcBef>
              <a:spcAft>
                <a:spcPts val="0"/>
              </a:spcAft>
              <a:buClr>
                <a:schemeClr val="dk1"/>
              </a:buClr>
              <a:buSzPts val="2000"/>
              <a:buChar char="•"/>
            </a:pPr>
            <a:r>
              <a:rPr lang="en-US"/>
              <a:t>Membership advanced  training </a:t>
            </a:r>
            <a:endParaRPr/>
          </a:p>
          <a:p>
            <a:pPr marL="800100" lvl="1" indent="-342900" algn="l" rtl="0">
              <a:lnSpc>
                <a:spcPct val="90000"/>
              </a:lnSpc>
              <a:spcBef>
                <a:spcPts val="500"/>
              </a:spcBef>
              <a:spcAft>
                <a:spcPts val="0"/>
              </a:spcAft>
              <a:buClr>
                <a:schemeClr val="dk1"/>
              </a:buClr>
              <a:buSzPts val="2400"/>
              <a:buChar char="•"/>
            </a:pPr>
            <a:r>
              <a:rPr lang="en-US" b="1"/>
              <a:t>Year 2</a:t>
            </a:r>
            <a:r>
              <a:rPr lang="en-US"/>
              <a:t>  </a:t>
            </a:r>
            <a:endParaRPr/>
          </a:p>
          <a:p>
            <a:pPr marL="1257300" lvl="2" indent="-228600" algn="l" rtl="0">
              <a:lnSpc>
                <a:spcPct val="90000"/>
              </a:lnSpc>
              <a:spcBef>
                <a:spcPts val="500"/>
              </a:spcBef>
              <a:spcAft>
                <a:spcPts val="0"/>
              </a:spcAft>
              <a:buClr>
                <a:schemeClr val="dk1"/>
              </a:buClr>
              <a:buSzPts val="2000"/>
              <a:buChar char="•"/>
            </a:pPr>
            <a:r>
              <a:rPr lang="en-US"/>
              <a:t>Establish the remaining 5 deployable regional teams.  </a:t>
            </a:r>
            <a:endParaRPr/>
          </a:p>
          <a:p>
            <a:pPr marL="1257300" lvl="2" indent="-228600" algn="l" rtl="0">
              <a:lnSpc>
                <a:spcPct val="90000"/>
              </a:lnSpc>
              <a:spcBef>
                <a:spcPts val="500"/>
              </a:spcBef>
              <a:spcAft>
                <a:spcPts val="0"/>
              </a:spcAft>
              <a:buClr>
                <a:schemeClr val="dk1"/>
              </a:buClr>
              <a:buSzPts val="2000"/>
              <a:buChar char="•"/>
            </a:pPr>
            <a:r>
              <a:rPr lang="en-US"/>
              <a:t>KY-TF1, and KY-TF2 would be fully deployable. </a:t>
            </a:r>
            <a:endParaRPr/>
          </a:p>
          <a:p>
            <a:pPr marL="1257300" lvl="2" indent="-228600" algn="l" rtl="0">
              <a:lnSpc>
                <a:spcPct val="90000"/>
              </a:lnSpc>
              <a:spcBef>
                <a:spcPts val="500"/>
              </a:spcBef>
              <a:spcAft>
                <a:spcPts val="0"/>
              </a:spcAft>
              <a:buClr>
                <a:schemeClr val="dk1"/>
              </a:buClr>
              <a:buSzPts val="2000"/>
              <a:buChar char="•"/>
            </a:pPr>
            <a:r>
              <a:rPr lang="en-US"/>
              <a:t>Membership advanced  training.</a:t>
            </a:r>
            <a:endParaRPr/>
          </a:p>
          <a:p>
            <a:pPr marL="1257300" lvl="2" indent="-228600" algn="l" rtl="0">
              <a:lnSpc>
                <a:spcPct val="90000"/>
              </a:lnSpc>
              <a:spcBef>
                <a:spcPts val="500"/>
              </a:spcBef>
              <a:spcAft>
                <a:spcPts val="0"/>
              </a:spcAft>
              <a:buClr>
                <a:schemeClr val="dk1"/>
              </a:buClr>
              <a:buSzPts val="2000"/>
              <a:buChar char="•"/>
            </a:pPr>
            <a:r>
              <a:rPr lang="en-US"/>
              <a:t>Start annual 3-day state mobilization exercise.</a:t>
            </a:r>
            <a:endParaRPr/>
          </a:p>
          <a:p>
            <a:pPr marL="342900" lvl="0" indent="-16510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2"/>
        <p:cNvGrpSpPr/>
        <p:nvPr/>
      </p:nvGrpSpPr>
      <p:grpSpPr>
        <a:xfrm>
          <a:off x="0" y="0"/>
          <a:ext cx="0" cy="0"/>
          <a:chOff x="0" y="0"/>
          <a:chExt cx="0" cy="0"/>
        </a:xfrm>
      </p:grpSpPr>
      <p:pic>
        <p:nvPicPr>
          <p:cNvPr id="343" name="Google Shape;343;p24"/>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20" y="10"/>
            <a:ext cx="12191980" cy="3710603"/>
          </a:xfrm>
          <a:custGeom>
            <a:avLst/>
            <a:gdLst/>
            <a:ahLst/>
            <a:cxnLst/>
            <a:rect l="l" t="t" r="r" b="b"/>
            <a:pathLst>
              <a:path w="12192000" h="3692092" extrusionOk="0">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ln>
            <a:noFill/>
          </a:ln>
        </p:spPr>
      </p:pic>
      <p:sp>
        <p:nvSpPr>
          <p:cNvPr id="344" name="Google Shape;344;p24"/>
          <p:cNvSpPr txBox="1">
            <a:spLocks noGrp="1"/>
          </p:cNvSpPr>
          <p:nvPr>
            <p:ph type="body" idx="1"/>
          </p:nvPr>
        </p:nvSpPr>
        <p:spPr>
          <a:xfrm>
            <a:off x="618699" y="4253268"/>
            <a:ext cx="11102069" cy="196364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2060"/>
              </a:buClr>
              <a:buSzPts val="2000"/>
              <a:buNone/>
            </a:pPr>
            <a:r>
              <a:rPr lang="en-US" b="1" dirty="0">
                <a:solidFill>
                  <a:srgbClr val="002060"/>
                </a:solidFill>
              </a:rPr>
              <a:t>Scenario 1 </a:t>
            </a:r>
            <a:endParaRPr b="1" dirty="0">
              <a:solidFill>
                <a:srgbClr val="002060"/>
              </a:solidFill>
            </a:endParaRPr>
          </a:p>
          <a:p>
            <a:pPr marL="228600" lvl="0" indent="-228600" algn="l" rtl="0">
              <a:lnSpc>
                <a:spcPct val="90000"/>
              </a:lnSpc>
              <a:spcBef>
                <a:spcPts val="1000"/>
              </a:spcBef>
              <a:spcAft>
                <a:spcPts val="0"/>
              </a:spcAft>
              <a:buClr>
                <a:schemeClr val="dk1"/>
              </a:buClr>
              <a:buSzPts val="1600"/>
              <a:buChar char="•"/>
            </a:pPr>
            <a:r>
              <a:rPr lang="en-US" sz="1600" b="1" dirty="0"/>
              <a:t>A tornado has touched down in the western part of the state.  </a:t>
            </a:r>
            <a:endParaRPr sz="1600" b="1" dirty="0"/>
          </a:p>
          <a:p>
            <a:pPr marL="228600" lvl="0" indent="-228600" algn="l" rtl="0">
              <a:lnSpc>
                <a:spcPct val="90000"/>
              </a:lnSpc>
              <a:spcBef>
                <a:spcPts val="1000"/>
              </a:spcBef>
              <a:spcAft>
                <a:spcPts val="0"/>
              </a:spcAft>
              <a:buClr>
                <a:schemeClr val="dk1"/>
              </a:buClr>
              <a:buSzPts val="1600"/>
              <a:buChar char="•"/>
            </a:pPr>
            <a:r>
              <a:rPr lang="en-US" sz="1600" b="1" dirty="0"/>
              <a:t>The local jurisdiction responds and determines that they need are assistance from their regional team.</a:t>
            </a:r>
            <a:endParaRPr sz="1600" b="1" dirty="0"/>
          </a:p>
          <a:p>
            <a:pPr marL="228600" lvl="0" indent="-228600" algn="l" rtl="0">
              <a:lnSpc>
                <a:spcPct val="90000"/>
              </a:lnSpc>
              <a:spcBef>
                <a:spcPts val="1000"/>
              </a:spcBef>
              <a:spcAft>
                <a:spcPts val="0"/>
              </a:spcAft>
              <a:buClr>
                <a:schemeClr val="dk1"/>
              </a:buClr>
              <a:buSzPts val="1600"/>
              <a:buChar char="•"/>
            </a:pPr>
            <a:r>
              <a:rPr lang="en-US" sz="1600" b="1" dirty="0"/>
              <a:t>The State EOC is notified, and they issue a state incident number. The State EOC along with the regional team notifies the KY USAR command staff of an incident.</a:t>
            </a:r>
            <a:endParaRPr sz="1600" b="1" dirty="0"/>
          </a:p>
          <a:p>
            <a:pPr marL="228600" lvl="0" indent="-228600" algn="l" rtl="0">
              <a:lnSpc>
                <a:spcPct val="90000"/>
              </a:lnSpc>
              <a:spcBef>
                <a:spcPts val="1000"/>
              </a:spcBef>
              <a:spcAft>
                <a:spcPts val="0"/>
              </a:spcAft>
              <a:buClr>
                <a:schemeClr val="dk1"/>
              </a:buClr>
              <a:buSzPts val="1600"/>
              <a:buChar char="•"/>
            </a:pPr>
            <a:r>
              <a:rPr lang="en-US" sz="1600" b="1" dirty="0"/>
              <a:t>Once the regional team arrives on scene, team leadership will perform a size up of the incident and request additional regional team(s) and task force(s) if needed. </a:t>
            </a:r>
            <a:endParaRPr sz="1600" b="1" dirty="0"/>
          </a:p>
          <a:p>
            <a:pPr marL="228600" lvl="0" indent="-228600" algn="l" rtl="0">
              <a:lnSpc>
                <a:spcPct val="90000"/>
              </a:lnSpc>
              <a:spcBef>
                <a:spcPts val="1000"/>
              </a:spcBef>
              <a:spcAft>
                <a:spcPts val="0"/>
              </a:spcAft>
              <a:buClr>
                <a:schemeClr val="dk1"/>
              </a:buClr>
              <a:buSzPts val="1600"/>
              <a:buChar char="•"/>
            </a:pPr>
            <a:r>
              <a:rPr lang="en-US" sz="1600" b="1" dirty="0"/>
              <a:t>KY USAR command staff will then have regional teams and task forces dispatched to the appropriate areas. </a:t>
            </a:r>
            <a:endParaRPr sz="1600" b="1"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8"/>
        <p:cNvGrpSpPr/>
        <p:nvPr/>
      </p:nvGrpSpPr>
      <p:grpSpPr>
        <a:xfrm>
          <a:off x="0" y="0"/>
          <a:ext cx="0" cy="0"/>
          <a:chOff x="0" y="0"/>
          <a:chExt cx="0" cy="0"/>
        </a:xfrm>
      </p:grpSpPr>
      <p:pic>
        <p:nvPicPr>
          <p:cNvPr id="349" name="Google Shape;349;p25"/>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20" y="10"/>
            <a:ext cx="12191980" cy="3710603"/>
          </a:xfrm>
          <a:custGeom>
            <a:avLst/>
            <a:gdLst/>
            <a:ahLst/>
            <a:cxnLst/>
            <a:rect l="l" t="t" r="r" b="b"/>
            <a:pathLst>
              <a:path w="12192000" h="3692092" extrusionOk="0">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ln>
            <a:noFill/>
          </a:ln>
        </p:spPr>
      </p:pic>
      <p:sp>
        <p:nvSpPr>
          <p:cNvPr id="350" name="Google Shape;350;p25"/>
          <p:cNvSpPr txBox="1">
            <a:spLocks noGrp="1"/>
          </p:cNvSpPr>
          <p:nvPr>
            <p:ph type="body" idx="1"/>
          </p:nvPr>
        </p:nvSpPr>
        <p:spPr>
          <a:xfrm>
            <a:off x="2029159" y="4035861"/>
            <a:ext cx="8133681" cy="2452687"/>
          </a:xfrm>
          <a:prstGeom prst="rect">
            <a:avLst/>
          </a:prstGeom>
          <a:noFill/>
          <a:ln>
            <a:noFill/>
          </a:ln>
        </p:spPr>
        <p:txBody>
          <a:bodyPr spcFirstLastPara="1" wrap="square" lIns="91425" tIns="45700" rIns="91425" bIns="45700" anchor="ctr" anchorCtr="0">
            <a:normAutofit lnSpcReduction="10000"/>
          </a:bodyPr>
          <a:lstStyle/>
          <a:p>
            <a:pPr marL="0" lvl="0" indent="0" algn="l" rtl="0">
              <a:lnSpc>
                <a:spcPct val="90000"/>
              </a:lnSpc>
              <a:spcBef>
                <a:spcPts val="0"/>
              </a:spcBef>
              <a:spcAft>
                <a:spcPts val="0"/>
              </a:spcAft>
              <a:buClr>
                <a:srgbClr val="FF0000"/>
              </a:buClr>
              <a:buSzPts val="1400"/>
              <a:buNone/>
            </a:pPr>
            <a:r>
              <a:rPr lang="en-US" b="1" dirty="0">
                <a:solidFill>
                  <a:srgbClr val="FF0000"/>
                </a:solidFill>
              </a:rPr>
              <a:t>Scenario 2</a:t>
            </a:r>
            <a:endParaRPr dirty="0">
              <a:solidFill>
                <a:srgbClr val="FF0000"/>
              </a:solidFill>
            </a:endParaRPr>
          </a:p>
          <a:p>
            <a:pPr marL="228600" lvl="0" indent="-228600" algn="l" rtl="0">
              <a:lnSpc>
                <a:spcPct val="90000"/>
              </a:lnSpc>
              <a:spcBef>
                <a:spcPts val="1000"/>
              </a:spcBef>
              <a:spcAft>
                <a:spcPts val="0"/>
              </a:spcAft>
              <a:buClr>
                <a:schemeClr val="dk1"/>
              </a:buClr>
              <a:buSzPts val="1400"/>
              <a:buChar char="•"/>
            </a:pPr>
            <a:r>
              <a:rPr lang="en-US" sz="1400" b="1" dirty="0"/>
              <a:t>There are reports from local and state meteorologist that potential heavy rains and flooding are issued for a part of the state. </a:t>
            </a:r>
            <a:endParaRPr b="1" dirty="0"/>
          </a:p>
          <a:p>
            <a:pPr marL="228600" lvl="0" indent="-228600" algn="l" rtl="0">
              <a:lnSpc>
                <a:spcPct val="90000"/>
              </a:lnSpc>
              <a:spcBef>
                <a:spcPts val="1000"/>
              </a:spcBef>
              <a:spcAft>
                <a:spcPts val="0"/>
              </a:spcAft>
              <a:buClr>
                <a:schemeClr val="dk1"/>
              </a:buClr>
              <a:buSzPts val="1400"/>
              <a:buChar char="•"/>
            </a:pPr>
            <a:r>
              <a:rPr lang="en-US" sz="1400" b="1" dirty="0"/>
              <a:t>KY USAR would place regional teams in that part of the state and closest task force on alert. They would start to pre-roster a team.</a:t>
            </a:r>
            <a:endParaRPr b="1" dirty="0"/>
          </a:p>
          <a:p>
            <a:pPr marL="228600" lvl="0" indent="-228600" algn="l" rtl="0">
              <a:lnSpc>
                <a:spcPct val="90000"/>
              </a:lnSpc>
              <a:spcBef>
                <a:spcPts val="1000"/>
              </a:spcBef>
              <a:spcAft>
                <a:spcPts val="0"/>
              </a:spcAft>
              <a:buClr>
                <a:schemeClr val="dk1"/>
              </a:buClr>
              <a:buSzPts val="1400"/>
              <a:buChar char="•"/>
            </a:pPr>
            <a:r>
              <a:rPr lang="en-US" sz="1400" b="1" dirty="0"/>
              <a:t>Local and regional EM directors may request for type 2 water rescue regional team(s) to stage in an area.  This will prevent delays in a response.  A state incident number would be created.</a:t>
            </a:r>
            <a:endParaRPr b="1" dirty="0"/>
          </a:p>
          <a:p>
            <a:pPr marL="228600" lvl="0" indent="-228600" algn="l" rtl="0">
              <a:lnSpc>
                <a:spcPct val="90000"/>
              </a:lnSpc>
              <a:spcBef>
                <a:spcPts val="1000"/>
              </a:spcBef>
              <a:spcAft>
                <a:spcPts val="0"/>
              </a:spcAft>
              <a:buClr>
                <a:schemeClr val="dk1"/>
              </a:buClr>
              <a:buSzPts val="1400"/>
              <a:buChar char="•"/>
            </a:pPr>
            <a:r>
              <a:rPr lang="en-US" sz="1400" b="1" dirty="0"/>
              <a:t>Once the local jurisdiction has become unable to support the mission then they can request for response from a regional team </a:t>
            </a:r>
            <a:endParaRPr b="1" dirty="0"/>
          </a:p>
          <a:p>
            <a:pPr marL="228600" lvl="0" indent="-139700" algn="l" rtl="0">
              <a:lnSpc>
                <a:spcPct val="90000"/>
              </a:lnSpc>
              <a:spcBef>
                <a:spcPts val="1000"/>
              </a:spcBef>
              <a:spcAft>
                <a:spcPts val="0"/>
              </a:spcAft>
              <a:buClr>
                <a:schemeClr val="dk1"/>
              </a:buClr>
              <a:buSzPts val="1400"/>
              <a:buNone/>
            </a:pPr>
            <a:endParaRPr sz="14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4"/>
        <p:cNvGrpSpPr/>
        <p:nvPr/>
      </p:nvGrpSpPr>
      <p:grpSpPr>
        <a:xfrm>
          <a:off x="0" y="0"/>
          <a:ext cx="0" cy="0"/>
          <a:chOff x="0" y="0"/>
          <a:chExt cx="0" cy="0"/>
        </a:xfrm>
      </p:grpSpPr>
      <p:pic>
        <p:nvPicPr>
          <p:cNvPr id="355" name="Google Shape;355;p26"/>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20" y="10"/>
            <a:ext cx="12191980" cy="3710603"/>
          </a:xfrm>
          <a:custGeom>
            <a:avLst/>
            <a:gdLst/>
            <a:ahLst/>
            <a:cxnLst/>
            <a:rect l="l" t="t" r="r" b="b"/>
            <a:pathLst>
              <a:path w="12192000" h="3692092" extrusionOk="0">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ln>
            <a:noFill/>
          </a:ln>
        </p:spPr>
      </p:pic>
      <p:sp>
        <p:nvSpPr>
          <p:cNvPr id="356" name="Google Shape;356;p26"/>
          <p:cNvSpPr txBox="1">
            <a:spLocks noGrp="1"/>
          </p:cNvSpPr>
          <p:nvPr>
            <p:ph type="body" idx="1"/>
          </p:nvPr>
        </p:nvSpPr>
        <p:spPr>
          <a:xfrm>
            <a:off x="1278341" y="3752850"/>
            <a:ext cx="10431054" cy="245268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0000"/>
              </a:buClr>
              <a:buSzPts val="1800"/>
              <a:buNone/>
            </a:pPr>
            <a:r>
              <a:rPr lang="en-US" b="1" dirty="0">
                <a:solidFill>
                  <a:srgbClr val="FF0000"/>
                </a:solidFill>
              </a:rPr>
              <a:t>Scenario 3</a:t>
            </a:r>
            <a:endParaRPr dirty="0"/>
          </a:p>
          <a:p>
            <a:pPr marL="228600" lvl="0" indent="-228600" algn="l" rtl="0">
              <a:lnSpc>
                <a:spcPct val="90000"/>
              </a:lnSpc>
              <a:spcBef>
                <a:spcPts val="1000"/>
              </a:spcBef>
              <a:spcAft>
                <a:spcPts val="0"/>
              </a:spcAft>
              <a:buClr>
                <a:schemeClr val="dk1"/>
              </a:buClr>
              <a:buSzPts val="1800"/>
              <a:buChar char="•"/>
            </a:pPr>
            <a:r>
              <a:rPr lang="en-US" sz="1800" b="1" dirty="0"/>
              <a:t>A Category 4 hurricane is predicted to make landfall in 3 days.</a:t>
            </a:r>
            <a:endParaRPr sz="1800" dirty="0"/>
          </a:p>
          <a:p>
            <a:pPr marL="228600" lvl="0" indent="-228600" algn="l" rtl="0">
              <a:lnSpc>
                <a:spcPct val="90000"/>
              </a:lnSpc>
              <a:spcBef>
                <a:spcPts val="1000"/>
              </a:spcBef>
              <a:spcAft>
                <a:spcPts val="0"/>
              </a:spcAft>
              <a:buClr>
                <a:schemeClr val="dk1"/>
              </a:buClr>
              <a:buSzPts val="1800"/>
              <a:buChar char="•"/>
            </a:pPr>
            <a:r>
              <a:rPr lang="en-US" sz="1800" b="1" dirty="0"/>
              <a:t>The state of Alabama has requested the following from the state of Kentucky through EMAC:</a:t>
            </a:r>
            <a:endParaRPr sz="1800" dirty="0"/>
          </a:p>
          <a:p>
            <a:pPr marL="685800" lvl="1" indent="-342900" algn="l" rtl="0">
              <a:lnSpc>
                <a:spcPct val="90000"/>
              </a:lnSpc>
              <a:spcBef>
                <a:spcPts val="500"/>
              </a:spcBef>
              <a:spcAft>
                <a:spcPts val="0"/>
              </a:spcAft>
              <a:buClr>
                <a:schemeClr val="dk1"/>
              </a:buClr>
              <a:buSzPts val="1400"/>
              <a:buChar char="•"/>
            </a:pPr>
            <a:r>
              <a:rPr lang="en-US" sz="1400" b="1" dirty="0"/>
              <a:t>(1) Type 3 USAR team </a:t>
            </a:r>
            <a:endParaRPr sz="1400" dirty="0"/>
          </a:p>
          <a:p>
            <a:pPr marL="685800" lvl="1" indent="-342900" algn="l" rtl="0">
              <a:lnSpc>
                <a:spcPct val="90000"/>
              </a:lnSpc>
              <a:spcBef>
                <a:spcPts val="500"/>
              </a:spcBef>
              <a:spcAft>
                <a:spcPts val="0"/>
              </a:spcAft>
              <a:buClr>
                <a:schemeClr val="dk1"/>
              </a:buClr>
              <a:buSzPts val="1400"/>
              <a:buChar char="•"/>
            </a:pPr>
            <a:r>
              <a:rPr lang="en-US" sz="1400" b="1" dirty="0"/>
              <a:t>(4) Type 2 Swiftwater teams</a:t>
            </a:r>
            <a:endParaRPr sz="1400" dirty="0"/>
          </a:p>
          <a:p>
            <a:pPr marL="228600" lvl="0" indent="-228600" algn="l" rtl="0">
              <a:lnSpc>
                <a:spcPct val="90000"/>
              </a:lnSpc>
              <a:spcBef>
                <a:spcPts val="1000"/>
              </a:spcBef>
              <a:spcAft>
                <a:spcPts val="0"/>
              </a:spcAft>
              <a:buClr>
                <a:schemeClr val="dk1"/>
              </a:buClr>
              <a:buSzPts val="1800"/>
              <a:buChar char="•"/>
            </a:pPr>
            <a:r>
              <a:rPr lang="en-US" sz="1800" b="1" dirty="0"/>
              <a:t>State of Kentucky accepts their request and deploys the needed resource to assist their state needs</a:t>
            </a:r>
            <a:endParaRP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0"/>
        <p:cNvGrpSpPr/>
        <p:nvPr/>
      </p:nvGrpSpPr>
      <p:grpSpPr>
        <a:xfrm>
          <a:off x="0" y="0"/>
          <a:ext cx="0" cy="0"/>
          <a:chOff x="0" y="0"/>
          <a:chExt cx="0" cy="0"/>
        </a:xfrm>
      </p:grpSpPr>
      <p:sp>
        <p:nvSpPr>
          <p:cNvPr id="361" name="Google Shape;361;p27"/>
          <p:cNvSpPr/>
          <p:nvPr/>
        </p:nvSpPr>
        <p:spPr>
          <a:xfrm>
            <a:off x="3049"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62" name="Google Shape;362;p27"/>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2522356" y="10"/>
            <a:ext cx="9669642" cy="6857990"/>
          </a:xfrm>
          <a:prstGeom prst="rect">
            <a:avLst/>
          </a:prstGeom>
          <a:noFill/>
          <a:ln>
            <a:noFill/>
          </a:ln>
        </p:spPr>
      </p:pic>
      <p:sp>
        <p:nvSpPr>
          <p:cNvPr id="363" name="Google Shape;363;p27"/>
          <p:cNvSpPr/>
          <p:nvPr/>
        </p:nvSpPr>
        <p:spPr>
          <a:xfrm>
            <a:off x="16477" y="0"/>
            <a:ext cx="7390263" cy="6858000"/>
          </a:xfrm>
          <a:prstGeom prst="rect">
            <a:avLst/>
          </a:prstGeom>
          <a:gradFill>
            <a:gsLst>
              <a:gs pos="0">
                <a:srgbClr val="FFFFFF">
                  <a:alpha val="0"/>
                </a:srgbClr>
              </a:gs>
              <a:gs pos="19000">
                <a:srgbClr val="FFFFFF">
                  <a:alpha val="37647"/>
                </a:srgbClr>
              </a:gs>
              <a:gs pos="35000">
                <a:srgbClr val="FFFFFF">
                  <a:alpha val="76862"/>
                </a:srgbClr>
              </a:gs>
              <a:gs pos="48000">
                <a:schemeClr val="lt1"/>
              </a:gs>
              <a:gs pos="100000">
                <a:schemeClr val="lt1"/>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4" name="Google Shape;364;p27"/>
          <p:cNvSpPr txBox="1">
            <a:spLocks noGrp="1"/>
          </p:cNvSpPr>
          <p:nvPr>
            <p:ph type="title"/>
          </p:nvPr>
        </p:nvSpPr>
        <p:spPr>
          <a:xfrm>
            <a:off x="587992" y="3288020"/>
            <a:ext cx="4208875" cy="189991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en-US" sz="4000" b="1" i="1" dirty="0"/>
              <a:t>Thank you</a:t>
            </a:r>
            <a:br>
              <a:rPr lang="en-US" sz="4000" b="1" i="1" dirty="0"/>
            </a:br>
            <a:r>
              <a:rPr lang="en-US" sz="4000" b="1" i="1" dirty="0"/>
              <a:t>Any Questions?</a:t>
            </a:r>
            <a:endParaRPr sz="4000" b="1" i="1" dirty="0"/>
          </a:p>
        </p:txBody>
      </p:sp>
      <p:sp>
        <p:nvSpPr>
          <p:cNvPr id="365" name="Google Shape;365;p27"/>
          <p:cNvSpPr txBox="1">
            <a:spLocks noGrp="1"/>
          </p:cNvSpPr>
          <p:nvPr>
            <p:ph type="body" idx="1"/>
          </p:nvPr>
        </p:nvSpPr>
        <p:spPr>
          <a:xfrm>
            <a:off x="542500" y="478022"/>
            <a:ext cx="5425164" cy="205953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000"/>
              <a:buNone/>
            </a:pPr>
            <a:r>
              <a:rPr lang="en-US" sz="2400" b="1" dirty="0"/>
              <a:t>The time is now to prepare, equip, and train our first responders to respond to Kentucky's next disaster. </a:t>
            </a:r>
            <a:br>
              <a:rPr lang="en-US" sz="2400" b="1" dirty="0"/>
            </a:br>
            <a:endParaRPr lang="en-US" sz="2400" b="1" dirty="0"/>
          </a:p>
          <a:p>
            <a:pPr marL="0" lvl="0" indent="0" algn="l" rtl="0">
              <a:lnSpc>
                <a:spcPct val="90000"/>
              </a:lnSpc>
              <a:spcBef>
                <a:spcPts val="0"/>
              </a:spcBef>
              <a:spcAft>
                <a:spcPts val="0"/>
              </a:spcAft>
              <a:buClr>
                <a:schemeClr val="dk1"/>
              </a:buClr>
              <a:buSzPts val="2000"/>
              <a:buNone/>
            </a:pPr>
            <a:endParaRPr lang="en-US" sz="2400" b="1" dirty="0"/>
          </a:p>
          <a:p>
            <a:pPr marL="0" lvl="0" indent="0" algn="l" rtl="0">
              <a:lnSpc>
                <a:spcPct val="90000"/>
              </a:lnSpc>
              <a:spcBef>
                <a:spcPts val="0"/>
              </a:spcBef>
              <a:spcAft>
                <a:spcPts val="0"/>
              </a:spcAft>
              <a:buClr>
                <a:schemeClr val="dk1"/>
              </a:buClr>
              <a:buSzPts val="2000"/>
              <a:buNone/>
            </a:pPr>
            <a:endParaRPr sz="2400" b="1" dirty="0"/>
          </a:p>
          <a:p>
            <a:pPr marL="0" lvl="0" indent="0" algn="l" rtl="0">
              <a:lnSpc>
                <a:spcPct val="90000"/>
              </a:lnSpc>
              <a:spcBef>
                <a:spcPts val="1000"/>
              </a:spcBef>
              <a:spcAft>
                <a:spcPts val="0"/>
              </a:spcAft>
              <a:buClr>
                <a:schemeClr val="dk1"/>
              </a:buClr>
              <a:buSzPts val="2000"/>
              <a:buNone/>
            </a:pPr>
            <a:r>
              <a:rPr lang="en-US" sz="2400" b="1" dirty="0"/>
              <a:t>A Kentucky USAR program is the right choice</a:t>
            </a:r>
            <a:endParaRPr sz="2400" b="1" dirty="0"/>
          </a:p>
        </p:txBody>
      </p:sp>
      <p:sp>
        <p:nvSpPr>
          <p:cNvPr id="366" name="Google Shape;366;p27"/>
          <p:cNvSpPr txBox="1"/>
          <p:nvPr/>
        </p:nvSpPr>
        <p:spPr>
          <a:xfrm>
            <a:off x="9386596" y="5369358"/>
            <a:ext cx="27432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chemeClr val="lt1"/>
                </a:solidFill>
                <a:latin typeface="Calibri"/>
                <a:ea typeface="Calibri"/>
                <a:cs typeface="Calibri"/>
                <a:sym typeface="Calibri"/>
              </a:rPr>
              <a:t>Eastern KY Flood </a:t>
            </a:r>
            <a:endParaRPr b="1"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Google Shape;133;p3" descr="westlibertyaerial2.jpeg"/>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1" y="10"/>
            <a:ext cx="12192000" cy="6857990"/>
          </a:xfrm>
          <a:prstGeom prst="rect">
            <a:avLst/>
          </a:prstGeom>
          <a:noFill/>
          <a:ln>
            <a:noFill/>
          </a:ln>
        </p:spPr>
      </p:pic>
      <p:sp>
        <p:nvSpPr>
          <p:cNvPr id="134" name="Google Shape;134;p3"/>
          <p:cNvSpPr/>
          <p:nvPr/>
        </p:nvSpPr>
        <p:spPr>
          <a:xfrm flipH="1">
            <a:off x="0" y="998175"/>
            <a:ext cx="6017172" cy="5859825"/>
          </a:xfrm>
          <a:custGeom>
            <a:avLst/>
            <a:gdLst/>
            <a:ahLst/>
            <a:cxnLst/>
            <a:rect l="l" t="t" r="r" b="b"/>
            <a:pathLst>
              <a:path w="1333" h="1298" extrusionOk="0">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lt1">
              <a:alpha val="74901"/>
            </a:schemeClr>
          </a:solidFill>
          <a:ln>
            <a:noFill/>
          </a:ln>
        </p:spPr>
        <p:txBody>
          <a:bodyPr spcFirstLastPara="1" wrap="square" lIns="91425" tIns="45700" rIns="91425" bIns="45700" anchor="t" anchorCtr="0">
            <a:normAutofit/>
          </a:bodyPr>
          <a:lstStyle/>
          <a:p>
            <a:pPr marL="0" marR="0" lvl="0" indent="0" algn="ctr" rtl="0">
              <a:spcBef>
                <a:spcPts val="0"/>
              </a:spcBef>
              <a:spcAft>
                <a:spcPts val="0"/>
              </a:spcAft>
              <a:buClr>
                <a:schemeClr val="dk1"/>
              </a:buClr>
              <a:buSzPts val="1600"/>
              <a:buFont typeface="Arial"/>
              <a:buNone/>
            </a:pPr>
            <a:endParaRPr sz="1600" cap="none">
              <a:solidFill>
                <a:schemeClr val="dk1"/>
              </a:solidFill>
              <a:latin typeface="Calibri"/>
              <a:ea typeface="Calibri"/>
              <a:cs typeface="Calibri"/>
              <a:sym typeface="Calibri"/>
            </a:endParaRPr>
          </a:p>
        </p:txBody>
      </p:sp>
      <p:sp>
        <p:nvSpPr>
          <p:cNvPr id="135" name="Google Shape;135;p3"/>
          <p:cNvSpPr txBox="1">
            <a:spLocks noGrp="1"/>
          </p:cNvSpPr>
          <p:nvPr>
            <p:ph type="title"/>
          </p:nvPr>
        </p:nvSpPr>
        <p:spPr>
          <a:xfrm>
            <a:off x="709448" y="1827685"/>
            <a:ext cx="4204137" cy="134275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2060"/>
              </a:buClr>
              <a:buSzPts val="2800"/>
              <a:buFont typeface="Calibri"/>
              <a:buNone/>
            </a:pPr>
            <a:r>
              <a:rPr lang="en-US" sz="2800" b="1">
                <a:solidFill>
                  <a:srgbClr val="002060"/>
                </a:solidFill>
              </a:rPr>
              <a:t>Urban Search and Rescue in Kentucky </a:t>
            </a:r>
            <a:endParaRPr/>
          </a:p>
        </p:txBody>
      </p:sp>
      <p:cxnSp>
        <p:nvCxnSpPr>
          <p:cNvPr id="136" name="Google Shape;136;p3"/>
          <p:cNvCxnSpPr/>
          <p:nvPr/>
        </p:nvCxnSpPr>
        <p:spPr>
          <a:xfrm>
            <a:off x="2287051" y="3337139"/>
            <a:ext cx="935420" cy="0"/>
          </a:xfrm>
          <a:prstGeom prst="straightConnector1">
            <a:avLst/>
          </a:prstGeom>
          <a:noFill/>
          <a:ln w="25400" cap="sq" cmpd="sng">
            <a:solidFill>
              <a:srgbClr val="262626"/>
            </a:solidFill>
            <a:prstDash val="solid"/>
            <a:bevel/>
            <a:headEnd type="none" w="sm" len="sm"/>
            <a:tailEnd type="none" w="sm" len="sm"/>
          </a:ln>
        </p:spPr>
      </p:cxnSp>
      <p:sp>
        <p:nvSpPr>
          <p:cNvPr id="137" name="Google Shape;137;p3"/>
          <p:cNvSpPr txBox="1">
            <a:spLocks noGrp="1"/>
          </p:cNvSpPr>
          <p:nvPr>
            <p:ph type="body" idx="1"/>
          </p:nvPr>
        </p:nvSpPr>
        <p:spPr>
          <a:xfrm>
            <a:off x="367366" y="3043762"/>
            <a:ext cx="4693662" cy="3453725"/>
          </a:xfrm>
          <a:prstGeom prst="rect">
            <a:avLst/>
          </a:prstGeom>
          <a:noFill/>
          <a:ln>
            <a:noFill/>
          </a:ln>
        </p:spPr>
        <p:txBody>
          <a:bodyPr spcFirstLastPara="1" wrap="square" lIns="91425" tIns="45700" rIns="91425" bIns="45700" anchor="ctr" anchorCtr="0">
            <a:noAutofit/>
          </a:bodyPr>
          <a:lstStyle/>
          <a:p>
            <a:pPr marL="685800" lvl="1" indent="-228600" algn="l" rtl="0">
              <a:lnSpc>
                <a:spcPct val="90000"/>
              </a:lnSpc>
              <a:spcBef>
                <a:spcPts val="500"/>
              </a:spcBef>
              <a:spcAft>
                <a:spcPts val="0"/>
              </a:spcAft>
              <a:buClr>
                <a:schemeClr val="dk1"/>
              </a:buClr>
              <a:buSzPts val="1600"/>
              <a:buFont typeface="Arial"/>
              <a:buChar char="•"/>
            </a:pPr>
            <a:r>
              <a:rPr lang="en-US" sz="2000" b="1" dirty="0"/>
              <a:t>What is Urban Search and Rescue?</a:t>
            </a:r>
            <a:endParaRPr sz="2000" b="1" dirty="0"/>
          </a:p>
          <a:p>
            <a:pPr marL="685800" lvl="1" indent="-228600" algn="l" rtl="0">
              <a:lnSpc>
                <a:spcPct val="90000"/>
              </a:lnSpc>
              <a:spcBef>
                <a:spcPts val="500"/>
              </a:spcBef>
              <a:spcAft>
                <a:spcPts val="0"/>
              </a:spcAft>
              <a:buClr>
                <a:schemeClr val="dk1"/>
              </a:buClr>
              <a:buSzPts val="1600"/>
              <a:buFont typeface="Arial"/>
              <a:buChar char="•"/>
            </a:pPr>
            <a:r>
              <a:rPr lang="en-US" sz="2000" b="1" dirty="0"/>
              <a:t>Why does Kentucky need a USAR team(s)?</a:t>
            </a:r>
            <a:endParaRPr sz="2000" b="1" dirty="0"/>
          </a:p>
          <a:p>
            <a:pPr marL="685800" lvl="1" indent="-228600" algn="l" rtl="0">
              <a:lnSpc>
                <a:spcPct val="90000"/>
              </a:lnSpc>
              <a:spcBef>
                <a:spcPts val="500"/>
              </a:spcBef>
              <a:spcAft>
                <a:spcPts val="0"/>
              </a:spcAft>
              <a:buClr>
                <a:schemeClr val="dk1"/>
              </a:buClr>
              <a:buSzPts val="1600"/>
              <a:buFont typeface="Arial"/>
              <a:buChar char="•"/>
            </a:pPr>
            <a:r>
              <a:rPr lang="en-US" sz="2000" b="1" dirty="0"/>
              <a:t>How would a USAR program work in Kentucky? </a:t>
            </a:r>
            <a:endParaRPr sz="2000" b="1" dirty="0"/>
          </a:p>
          <a:p>
            <a:pPr marL="685800" lvl="1" indent="-228600" algn="l" rtl="0">
              <a:lnSpc>
                <a:spcPct val="90000"/>
              </a:lnSpc>
              <a:spcBef>
                <a:spcPts val="500"/>
              </a:spcBef>
              <a:spcAft>
                <a:spcPts val="0"/>
              </a:spcAft>
              <a:buClr>
                <a:schemeClr val="dk1"/>
              </a:buClr>
              <a:buSzPts val="1600"/>
              <a:buFont typeface="Arial"/>
              <a:buChar char="•"/>
            </a:pPr>
            <a:r>
              <a:rPr lang="en-US" sz="2000" b="1" dirty="0"/>
              <a:t>How much will this cost to fund a program?</a:t>
            </a:r>
            <a:endParaRPr sz="2000" b="1" dirty="0"/>
          </a:p>
          <a:p>
            <a:pPr marL="685800" lvl="1" indent="-228600" algn="l" rtl="0">
              <a:lnSpc>
                <a:spcPct val="90000"/>
              </a:lnSpc>
              <a:spcBef>
                <a:spcPts val="500"/>
              </a:spcBef>
              <a:spcAft>
                <a:spcPts val="0"/>
              </a:spcAft>
              <a:buClr>
                <a:schemeClr val="dk1"/>
              </a:buClr>
              <a:buSzPts val="1600"/>
              <a:buFont typeface="Arial"/>
              <a:buChar char="•"/>
            </a:pPr>
            <a:r>
              <a:rPr lang="en-US" sz="2000" b="1" dirty="0"/>
              <a:t>When would Kentucky expect to see deployable teams?</a:t>
            </a:r>
            <a:endParaRPr sz="2000" b="1" dirty="0"/>
          </a:p>
        </p:txBody>
      </p:sp>
      <p:sp>
        <p:nvSpPr>
          <p:cNvPr id="138" name="Google Shape;138;p3"/>
          <p:cNvSpPr txBox="1"/>
          <p:nvPr/>
        </p:nvSpPr>
        <p:spPr>
          <a:xfrm>
            <a:off x="6806086" y="6312821"/>
            <a:ext cx="339401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chemeClr val="lt1"/>
                </a:solidFill>
                <a:latin typeface="Calibri"/>
                <a:ea typeface="Calibri"/>
                <a:cs typeface="Calibri"/>
                <a:sym typeface="Calibri"/>
              </a:rPr>
              <a:t>West Liberty KY Tornado 2012</a:t>
            </a:r>
            <a:endParaRPr b="1"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4"/>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4" name="Google Shape;144;p4"/>
          <p:cNvSpPr txBox="1">
            <a:spLocks noGrp="1"/>
          </p:cNvSpPr>
          <p:nvPr>
            <p:ph type="title"/>
          </p:nvPr>
        </p:nvSpPr>
        <p:spPr>
          <a:xfrm>
            <a:off x="640080" y="325369"/>
            <a:ext cx="4368602" cy="1956841"/>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2060"/>
              </a:buClr>
              <a:buSzPts val="4200"/>
              <a:buFont typeface="Calibri"/>
              <a:buNone/>
            </a:pPr>
            <a:r>
              <a:rPr lang="en-US" sz="4200" b="1" dirty="0">
                <a:solidFill>
                  <a:srgbClr val="002060"/>
                </a:solidFill>
              </a:rPr>
              <a:t>What is Urban Search and Rescue in 2022?</a:t>
            </a:r>
            <a:endParaRPr sz="4200" b="1" dirty="0">
              <a:solidFill>
                <a:srgbClr val="002060"/>
              </a:solidFill>
            </a:endParaRPr>
          </a:p>
        </p:txBody>
      </p:sp>
      <p:sp>
        <p:nvSpPr>
          <p:cNvPr id="145" name="Google Shape;145;p4"/>
          <p:cNvSpPr/>
          <p:nvPr/>
        </p:nvSpPr>
        <p:spPr>
          <a:xfrm>
            <a:off x="640080" y="2586994"/>
            <a:ext cx="3474720" cy="18288"/>
          </a:xfrm>
          <a:custGeom>
            <a:avLst/>
            <a:gdLst/>
            <a:ahLst/>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6" name="Google Shape;146;p4"/>
          <p:cNvSpPr txBox="1">
            <a:spLocks noGrp="1"/>
          </p:cNvSpPr>
          <p:nvPr>
            <p:ph type="body" idx="1"/>
          </p:nvPr>
        </p:nvSpPr>
        <p:spPr>
          <a:xfrm>
            <a:off x="-6900" y="2872899"/>
            <a:ext cx="5278757" cy="380949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1600"/>
              <a:buChar char="•"/>
            </a:pPr>
            <a:r>
              <a:rPr lang="en-US" sz="1600" b="1"/>
              <a:t>Urban search and rescue is a type of technical rescue operation that involves the highly trained and organized teams. </a:t>
            </a:r>
            <a:endParaRPr sz="1600" b="1"/>
          </a:p>
          <a:p>
            <a:pPr marL="228600" lvl="0" indent="-228600" algn="l" rtl="0">
              <a:lnSpc>
                <a:spcPct val="90000"/>
              </a:lnSpc>
              <a:spcBef>
                <a:spcPts val="1000"/>
              </a:spcBef>
              <a:spcAft>
                <a:spcPts val="0"/>
              </a:spcAft>
              <a:buClr>
                <a:schemeClr val="dk1"/>
              </a:buClr>
              <a:buSzPts val="1600"/>
              <a:buChar char="•"/>
            </a:pPr>
            <a:r>
              <a:rPr lang="en-US" sz="1600" b="1"/>
              <a:t>These teams can locate, extricate, and provide initial medical stabilization of victims trapped in an </a:t>
            </a:r>
            <a:r>
              <a:rPr lang="en-US" sz="1600" b="1" i="1" u="sng">
                <a:solidFill>
                  <a:srgbClr val="FF0000"/>
                </a:solidFill>
              </a:rPr>
              <a:t>urban</a:t>
            </a:r>
            <a:r>
              <a:rPr lang="en-US" sz="1600" b="1"/>
              <a:t> and </a:t>
            </a:r>
            <a:r>
              <a:rPr lang="en-US" sz="1600" b="1" i="1" u="sng">
                <a:solidFill>
                  <a:srgbClr val="FF0000"/>
                </a:solidFill>
              </a:rPr>
              <a:t>rural</a:t>
            </a:r>
            <a:r>
              <a:rPr lang="en-US" sz="1600" b="1">
                <a:solidFill>
                  <a:srgbClr val="FF0000"/>
                </a:solidFill>
              </a:rPr>
              <a:t> </a:t>
            </a:r>
            <a:r>
              <a:rPr lang="en-US" sz="1600" b="1"/>
              <a:t>areas.  </a:t>
            </a:r>
            <a:endParaRPr sz="1600" b="1"/>
          </a:p>
          <a:p>
            <a:pPr marL="228600" lvl="0" indent="-228600" algn="l" rtl="0">
              <a:lnSpc>
                <a:spcPct val="90000"/>
              </a:lnSpc>
              <a:spcBef>
                <a:spcPts val="1000"/>
              </a:spcBef>
              <a:spcAft>
                <a:spcPts val="0"/>
              </a:spcAft>
              <a:buClr>
                <a:schemeClr val="dk1"/>
              </a:buClr>
              <a:buSzPts val="1600"/>
              <a:buChar char="•"/>
            </a:pPr>
            <a:r>
              <a:rPr lang="en-US" sz="1600" b="1"/>
              <a:t>Once described as mainly a team for structural collapses due to natural disasters, war, terrorism or accidents. Teams today are used for all type of disasters. </a:t>
            </a:r>
            <a:endParaRPr sz="1600" b="1"/>
          </a:p>
          <a:p>
            <a:pPr marL="228600" lvl="0" indent="-228600" algn="l" rtl="0">
              <a:lnSpc>
                <a:spcPct val="90000"/>
              </a:lnSpc>
              <a:spcBef>
                <a:spcPts val="1000"/>
              </a:spcBef>
              <a:spcAft>
                <a:spcPts val="0"/>
              </a:spcAft>
              <a:buClr>
                <a:schemeClr val="dk1"/>
              </a:buClr>
              <a:buSzPts val="1600"/>
              <a:buChar char="•"/>
            </a:pPr>
            <a:r>
              <a:rPr lang="en-US" sz="1600" b="1"/>
              <a:t>They are known as an organized  All-Hazards Team that follows FEMA guidelines  </a:t>
            </a:r>
            <a:endParaRPr sz="1600" b="1"/>
          </a:p>
          <a:p>
            <a:pPr marL="228600" lvl="0" indent="-133350" algn="l" rtl="0">
              <a:lnSpc>
                <a:spcPct val="90000"/>
              </a:lnSpc>
              <a:spcBef>
                <a:spcPts val="1000"/>
              </a:spcBef>
              <a:spcAft>
                <a:spcPts val="0"/>
              </a:spcAft>
              <a:buClr>
                <a:schemeClr val="dk1"/>
              </a:buClr>
              <a:buSzPts val="1500"/>
              <a:buNone/>
            </a:pPr>
            <a:endParaRPr sz="1500"/>
          </a:p>
        </p:txBody>
      </p:sp>
      <p:pic>
        <p:nvPicPr>
          <p:cNvPr id="147" name="Google Shape;147;p4"/>
          <p:cNvPicPr preferRelativeResize="0"/>
          <p:nvPr/>
        </p:nvPicPr>
        <p:blipFill rotWithShape="1">
          <a:blip r:embed="rId3" cstate="hqprint">
            <a:alphaModFix/>
            <a:extLst>
              <a:ext uri="{28A0092B-C50C-407E-A947-70E740481C1C}">
                <a14:useLocalDpi xmlns:a14="http://schemas.microsoft.com/office/drawing/2010/main"/>
              </a:ext>
            </a:extLst>
          </a:blip>
          <a:srcRect r="-4"/>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148" name="Google Shape;148;p4"/>
          <p:cNvSpPr txBox="1"/>
          <p:nvPr/>
        </p:nvSpPr>
        <p:spPr>
          <a:xfrm>
            <a:off x="8461828" y="5943600"/>
            <a:ext cx="31496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Candle Factory, Mayfield KY</a:t>
            </a:r>
            <a:endParaRPr/>
          </a:p>
          <a:p>
            <a:pPr marL="0" marR="0" lvl="0" indent="0" algn="ctr" rtl="0">
              <a:spcBef>
                <a:spcPts val="0"/>
              </a:spcBef>
              <a:spcAft>
                <a:spcPts val="0"/>
              </a:spcAft>
              <a:buNone/>
            </a:pPr>
            <a:r>
              <a:rPr lang="en-US" sz="1800">
                <a:solidFill>
                  <a:schemeClr val="lt1"/>
                </a:solidFill>
                <a:latin typeface="Calibri"/>
                <a:ea typeface="Calibri"/>
                <a:cs typeface="Calibri"/>
                <a:sym typeface="Calibri"/>
              </a:rPr>
              <a:t>Western KY Tornado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5"/>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4" name="Google Shape;154;p5"/>
          <p:cNvSpPr txBox="1">
            <a:spLocks noGrp="1"/>
          </p:cNvSpPr>
          <p:nvPr>
            <p:ph type="title"/>
          </p:nvPr>
        </p:nvSpPr>
        <p:spPr>
          <a:xfrm>
            <a:off x="7255563" y="1443384"/>
            <a:ext cx="4789298" cy="89158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002060"/>
              </a:buClr>
              <a:buSzPts val="2700"/>
              <a:buFont typeface="Calibri"/>
              <a:buNone/>
            </a:pPr>
            <a:r>
              <a:rPr lang="en-US" sz="3600" b="1" dirty="0">
                <a:solidFill>
                  <a:srgbClr val="002060"/>
                </a:solidFill>
              </a:rPr>
              <a:t>What are the capabilities of a Task Force?</a:t>
            </a:r>
            <a:endParaRPr sz="3600" dirty="0">
              <a:solidFill>
                <a:srgbClr val="002060"/>
              </a:solidFill>
            </a:endParaRPr>
          </a:p>
        </p:txBody>
      </p:sp>
      <p:pic>
        <p:nvPicPr>
          <p:cNvPr id="155" name="Google Shape;155;p5"/>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20" y="10"/>
            <a:ext cx="6717436" cy="6857990"/>
          </a:xfrm>
          <a:custGeom>
            <a:avLst/>
            <a:gdLst/>
            <a:ahLst/>
            <a:cxnLst/>
            <a:rect l="l" t="t" r="r" b="b"/>
            <a:pathLst>
              <a:path w="6717456" h="6858000" extrusionOk="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noFill/>
          <a:ln>
            <a:noFill/>
          </a:ln>
          <a:effectLst>
            <a:outerShdw blurRad="50800" dist="38100" algn="l" rotWithShape="0">
              <a:srgbClr val="D8D8D8">
                <a:alpha val="29803"/>
              </a:srgbClr>
            </a:outerShdw>
          </a:effectLst>
        </p:spPr>
      </p:pic>
      <p:sp>
        <p:nvSpPr>
          <p:cNvPr id="156" name="Google Shape;156;p5"/>
          <p:cNvSpPr/>
          <p:nvPr/>
        </p:nvSpPr>
        <p:spPr>
          <a:xfrm rot="5400000">
            <a:off x="7589864" y="387939"/>
            <a:ext cx="73152" cy="54864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7" name="Google Shape;157;p5"/>
          <p:cNvSpPr/>
          <p:nvPr/>
        </p:nvSpPr>
        <p:spPr>
          <a:xfrm>
            <a:off x="7336172" y="2240371"/>
            <a:ext cx="4206240"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8" name="Google Shape;158;p5"/>
          <p:cNvSpPr txBox="1">
            <a:spLocks noGrp="1"/>
          </p:cNvSpPr>
          <p:nvPr>
            <p:ph type="body" idx="1"/>
          </p:nvPr>
        </p:nvSpPr>
        <p:spPr>
          <a:xfrm>
            <a:off x="7255563" y="2557587"/>
            <a:ext cx="4590416" cy="3717317"/>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1800"/>
              <a:buChar char="•"/>
            </a:pPr>
            <a:r>
              <a:rPr lang="en-US" sz="1800" b="1" dirty="0"/>
              <a:t>Physical search and rescue operations in damaged/collapsed structures</a:t>
            </a:r>
            <a:endParaRPr sz="1800" b="1" dirty="0"/>
          </a:p>
          <a:p>
            <a:pPr marL="228600" lvl="0" indent="-228600" algn="l" rtl="0">
              <a:lnSpc>
                <a:spcPct val="90000"/>
              </a:lnSpc>
              <a:spcBef>
                <a:spcPts val="1000"/>
              </a:spcBef>
              <a:spcAft>
                <a:spcPts val="0"/>
              </a:spcAft>
              <a:buClr>
                <a:schemeClr val="dk1"/>
              </a:buClr>
              <a:buSzPts val="1800"/>
              <a:buChar char="•"/>
            </a:pPr>
            <a:r>
              <a:rPr lang="en-US" sz="1800" b="1" dirty="0"/>
              <a:t>Emergency medical care for entombed survivors, task force personnel and search canines</a:t>
            </a:r>
            <a:endParaRPr sz="1800" b="1" dirty="0"/>
          </a:p>
          <a:p>
            <a:pPr marL="228600" lvl="0" indent="-228600" algn="l" rtl="0">
              <a:lnSpc>
                <a:spcPct val="90000"/>
              </a:lnSpc>
              <a:spcBef>
                <a:spcPts val="1000"/>
              </a:spcBef>
              <a:spcAft>
                <a:spcPts val="0"/>
              </a:spcAft>
              <a:buClr>
                <a:schemeClr val="dk1"/>
              </a:buClr>
              <a:buSzPts val="1800"/>
              <a:buChar char="•"/>
            </a:pPr>
            <a:r>
              <a:rPr lang="en-US" sz="1800" b="1" dirty="0"/>
              <a:t>Reconnaissance to assess damage and needs, and provide feedback to local, state, tribal, territorial and federal officials. </a:t>
            </a:r>
            <a:endParaRPr sz="1800" b="1" dirty="0"/>
          </a:p>
          <a:p>
            <a:pPr marL="228600" lvl="0" indent="-228600" algn="l" rtl="0">
              <a:lnSpc>
                <a:spcPct val="90000"/>
              </a:lnSpc>
              <a:spcBef>
                <a:spcPts val="1000"/>
              </a:spcBef>
              <a:spcAft>
                <a:spcPts val="0"/>
              </a:spcAft>
              <a:buClr>
                <a:schemeClr val="dk1"/>
              </a:buClr>
              <a:buSzPts val="1800"/>
              <a:buChar char="•"/>
            </a:pPr>
            <a:r>
              <a:rPr lang="en-US" sz="1800" b="1" dirty="0"/>
              <a:t>Assessment/shut-off of utilities to houses and other buildings</a:t>
            </a:r>
            <a:endParaRPr sz="1800" b="1" dirty="0"/>
          </a:p>
          <a:p>
            <a:pPr marL="228600" lvl="0" indent="-228600" algn="l" rtl="0">
              <a:lnSpc>
                <a:spcPct val="90000"/>
              </a:lnSpc>
              <a:spcBef>
                <a:spcPts val="1000"/>
              </a:spcBef>
              <a:spcAft>
                <a:spcPts val="0"/>
              </a:spcAft>
              <a:buClr>
                <a:schemeClr val="dk1"/>
              </a:buClr>
              <a:buSzPts val="1800"/>
              <a:buChar char="•"/>
            </a:pPr>
            <a:r>
              <a:rPr lang="en-US" sz="1800" b="1" dirty="0"/>
              <a:t>Hazardous materials surveys/evaluations</a:t>
            </a:r>
            <a:endParaRPr sz="1800" b="1" dirty="0"/>
          </a:p>
        </p:txBody>
      </p:sp>
      <p:sp>
        <p:nvSpPr>
          <p:cNvPr id="159" name="Google Shape;159;p5"/>
          <p:cNvSpPr txBox="1"/>
          <p:nvPr/>
        </p:nvSpPr>
        <p:spPr>
          <a:xfrm>
            <a:off x="2953658" y="6096000"/>
            <a:ext cx="332377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Surfside FL, Condo Collapse</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6"/>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5" name="Google Shape;165;p6"/>
          <p:cNvSpPr txBox="1">
            <a:spLocks noGrp="1"/>
          </p:cNvSpPr>
          <p:nvPr>
            <p:ph type="title"/>
          </p:nvPr>
        </p:nvSpPr>
        <p:spPr>
          <a:xfrm>
            <a:off x="5297762" y="329184"/>
            <a:ext cx="5578785" cy="178308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002060"/>
              </a:buClr>
              <a:buSzPts val="4600"/>
              <a:buFont typeface="Calibri"/>
              <a:buNone/>
            </a:pPr>
            <a:r>
              <a:rPr lang="en-US" sz="4600" b="1" dirty="0">
                <a:solidFill>
                  <a:srgbClr val="002060"/>
                </a:solidFill>
              </a:rPr>
              <a:t>What are the capabilities of a Task Force?</a:t>
            </a:r>
            <a:endParaRPr sz="4600" dirty="0">
              <a:solidFill>
                <a:srgbClr val="002060"/>
              </a:solidFill>
            </a:endParaRPr>
          </a:p>
        </p:txBody>
      </p:sp>
      <p:pic>
        <p:nvPicPr>
          <p:cNvPr id="166" name="Google Shape;166;p6"/>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1" y="10"/>
            <a:ext cx="4657344" cy="6857990"/>
          </a:xfrm>
          <a:custGeom>
            <a:avLst/>
            <a:gdLst/>
            <a:ahLst/>
            <a:cxnLst/>
            <a:rect l="l" t="t" r="r" b="b"/>
            <a:pathLst>
              <a:path w="4657344" h="6858000" extrusionOk="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
        <p:nvSpPr>
          <p:cNvPr id="167" name="Google Shape;167;p6"/>
          <p:cNvSpPr/>
          <p:nvPr/>
        </p:nvSpPr>
        <p:spPr>
          <a:xfrm>
            <a:off x="5297762" y="2374947"/>
            <a:ext cx="4243589" cy="18288"/>
          </a:xfrm>
          <a:custGeom>
            <a:avLst/>
            <a:gdLst/>
            <a:ahLst/>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8" name="Google Shape;168;p6"/>
          <p:cNvSpPr txBox="1">
            <a:spLocks noGrp="1"/>
          </p:cNvSpPr>
          <p:nvPr>
            <p:ph type="body" idx="1"/>
          </p:nvPr>
        </p:nvSpPr>
        <p:spPr>
          <a:xfrm>
            <a:off x="5297762" y="2706624"/>
            <a:ext cx="6251110" cy="3483864"/>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200"/>
              <a:buChar char="•"/>
            </a:pPr>
            <a:r>
              <a:rPr lang="en-US" sz="2200" b="1"/>
              <a:t>Structural/hazard evaluations of buildings needed for immediate occupancy to support disaster relief operations</a:t>
            </a:r>
            <a:endParaRPr sz="2200" b="1"/>
          </a:p>
          <a:p>
            <a:pPr marL="228600" lvl="0" indent="-228600" algn="l" rtl="0">
              <a:lnSpc>
                <a:spcPct val="90000"/>
              </a:lnSpc>
              <a:spcBef>
                <a:spcPts val="1000"/>
              </a:spcBef>
              <a:spcAft>
                <a:spcPts val="0"/>
              </a:spcAft>
              <a:buClr>
                <a:schemeClr val="dk1"/>
              </a:buClr>
              <a:buSzPts val="2200"/>
              <a:buChar char="•"/>
            </a:pPr>
            <a:r>
              <a:rPr lang="en-US" sz="2200" b="1"/>
              <a:t>Stabilizing damaged structures, including shoring and cribbing operations on damaged buildings</a:t>
            </a:r>
            <a:endParaRPr sz="2200" b="1"/>
          </a:p>
          <a:p>
            <a:pPr marL="228600" lvl="0" indent="-228600" algn="l" rtl="0">
              <a:lnSpc>
                <a:spcPct val="90000"/>
              </a:lnSpc>
              <a:spcBef>
                <a:spcPts val="1000"/>
              </a:spcBef>
              <a:spcAft>
                <a:spcPts val="0"/>
              </a:spcAft>
              <a:buClr>
                <a:schemeClr val="dk1"/>
              </a:buClr>
              <a:buSzPts val="2200"/>
              <a:buChar char="•"/>
            </a:pPr>
            <a:r>
              <a:rPr lang="en-US" sz="2200" b="1"/>
              <a:t>Hazardous Materials Equipment Push Packages for operations in a contaminated environment</a:t>
            </a:r>
            <a:endParaRPr sz="2200" b="1"/>
          </a:p>
          <a:p>
            <a:pPr marL="228600" lvl="0" indent="-228600" algn="l" rtl="0">
              <a:lnSpc>
                <a:spcPct val="90000"/>
              </a:lnSpc>
              <a:spcBef>
                <a:spcPts val="1000"/>
              </a:spcBef>
              <a:spcAft>
                <a:spcPts val="0"/>
              </a:spcAft>
              <a:buClr>
                <a:schemeClr val="dk1"/>
              </a:buClr>
              <a:buSzPts val="2200"/>
              <a:buChar char="•"/>
            </a:pPr>
            <a:r>
              <a:rPr lang="en-US" sz="2200" b="1"/>
              <a:t>Search and rescue operations in a water environment</a:t>
            </a:r>
            <a:endParaRPr sz="2200" b="1"/>
          </a:p>
        </p:txBody>
      </p:sp>
      <p:sp>
        <p:nvSpPr>
          <p:cNvPr id="169" name="Google Shape;169;p6"/>
          <p:cNvSpPr txBox="1"/>
          <p:nvPr/>
        </p:nvSpPr>
        <p:spPr>
          <a:xfrm>
            <a:off x="246743" y="6059714"/>
            <a:ext cx="28448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FFFFF"/>
                </a:solidFill>
                <a:latin typeface="Calibri"/>
                <a:ea typeface="Calibri"/>
                <a:cs typeface="Calibri"/>
                <a:sym typeface="Calibri"/>
              </a:rPr>
              <a:t>Breathitt County Morning Operational Brief</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7"/>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5" name="Google Shape;175;p7"/>
          <p:cNvSpPr/>
          <p:nvPr/>
        </p:nvSpPr>
        <p:spPr>
          <a:xfrm>
            <a:off x="0" y="0"/>
            <a:ext cx="12192000" cy="68580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76" name="Google Shape;176;p7"/>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7" name="Google Shape;177;p7"/>
          <p:cNvSpPr/>
          <p:nvPr/>
        </p:nvSpPr>
        <p:spPr>
          <a:xfrm>
            <a:off x="0" y="0"/>
            <a:ext cx="12192000" cy="68580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78" name="Google Shape;178;p7"/>
          <p:cNvPicPr preferRelativeResize="0"/>
          <p:nvPr/>
        </p:nvPicPr>
        <p:blipFill rotWithShape="1">
          <a:blip r:embed="rId3" cstate="hqprint">
            <a:alphaModFix amt="35000"/>
            <a:extLst>
              <a:ext uri="{28A0092B-C50C-407E-A947-70E740481C1C}">
                <a14:useLocalDpi xmlns:a14="http://schemas.microsoft.com/office/drawing/2010/main"/>
              </a:ext>
            </a:extLst>
          </a:blip>
          <a:srcRect/>
          <a:stretch/>
        </p:blipFill>
        <p:spPr>
          <a:xfrm>
            <a:off x="20" y="0"/>
            <a:ext cx="12191980" cy="6858000"/>
          </a:xfrm>
          <a:prstGeom prst="rect">
            <a:avLst/>
          </a:prstGeom>
          <a:noFill/>
          <a:ln>
            <a:noFill/>
          </a:ln>
        </p:spPr>
      </p:pic>
      <p:sp>
        <p:nvSpPr>
          <p:cNvPr id="179" name="Google Shape;179;p7"/>
          <p:cNvSpPr txBox="1">
            <a:spLocks noGrp="1"/>
          </p:cNvSpPr>
          <p:nvPr>
            <p:ph type="title"/>
          </p:nvPr>
        </p:nvSpPr>
        <p:spPr>
          <a:xfrm>
            <a:off x="841248" y="934720"/>
            <a:ext cx="10333736" cy="964101"/>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FF0000"/>
              </a:buClr>
              <a:buSzPts val="4800"/>
              <a:buFont typeface="Calibri"/>
              <a:buNone/>
            </a:pPr>
            <a:r>
              <a:rPr lang="en-US" sz="4800" b="1" dirty="0">
                <a:solidFill>
                  <a:srgbClr val="FF0000"/>
                </a:solidFill>
              </a:rPr>
              <a:t>Why Urban Search and Rescue?</a:t>
            </a:r>
            <a:r>
              <a:rPr lang="en-US" sz="4800" b="1" dirty="0">
                <a:solidFill>
                  <a:srgbClr val="FFFFFF"/>
                </a:solidFill>
              </a:rPr>
              <a:t> </a:t>
            </a:r>
            <a:endParaRPr sz="5400" dirty="0">
              <a:solidFill>
                <a:srgbClr val="FFFFFF"/>
              </a:solidFill>
            </a:endParaRPr>
          </a:p>
        </p:txBody>
      </p:sp>
      <p:sp>
        <p:nvSpPr>
          <p:cNvPr id="180" name="Google Shape;180;p7"/>
          <p:cNvSpPr/>
          <p:nvPr/>
        </p:nvSpPr>
        <p:spPr>
          <a:xfrm>
            <a:off x="865953" y="2899927"/>
            <a:ext cx="10451592" cy="1828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1" name="Google Shape;181;p7"/>
          <p:cNvSpPr/>
          <p:nvPr/>
        </p:nvSpPr>
        <p:spPr>
          <a:xfrm rot="10800000" flipH="1">
            <a:off x="841248" y="2776031"/>
            <a:ext cx="1873457" cy="13716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2" name="Google Shape;182;p7"/>
          <p:cNvSpPr/>
          <p:nvPr/>
        </p:nvSpPr>
        <p:spPr>
          <a:xfrm>
            <a:off x="865953" y="2899927"/>
            <a:ext cx="10451592" cy="1828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3" name="Google Shape;183;p7"/>
          <p:cNvSpPr/>
          <p:nvPr/>
        </p:nvSpPr>
        <p:spPr>
          <a:xfrm rot="10800000" flipH="1">
            <a:off x="841248" y="2776031"/>
            <a:ext cx="1873457" cy="13716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4" name="Google Shape;184;p7"/>
          <p:cNvSpPr txBox="1">
            <a:spLocks noGrp="1"/>
          </p:cNvSpPr>
          <p:nvPr>
            <p:ph type="body" idx="1"/>
          </p:nvPr>
        </p:nvSpPr>
        <p:spPr>
          <a:xfrm>
            <a:off x="841248" y="3337269"/>
            <a:ext cx="10509504" cy="2905686"/>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FFFFFF"/>
              </a:buClr>
              <a:buSzPts val="2200"/>
              <a:buChar char="•"/>
            </a:pPr>
            <a:r>
              <a:rPr lang="en-US" sz="2200" b="1">
                <a:solidFill>
                  <a:srgbClr val="FFFFFF"/>
                </a:solidFill>
              </a:rPr>
              <a:t>Flooding </a:t>
            </a:r>
            <a:endParaRPr/>
          </a:p>
          <a:p>
            <a:pPr marL="228600" lvl="0" indent="-228600" algn="l" rtl="0">
              <a:lnSpc>
                <a:spcPct val="90000"/>
              </a:lnSpc>
              <a:spcBef>
                <a:spcPts val="1000"/>
              </a:spcBef>
              <a:spcAft>
                <a:spcPts val="0"/>
              </a:spcAft>
              <a:buClr>
                <a:srgbClr val="FFFFFF"/>
              </a:buClr>
              <a:buSzPts val="2200"/>
              <a:buChar char="•"/>
            </a:pPr>
            <a:r>
              <a:rPr lang="en-US" sz="2200" b="1">
                <a:solidFill>
                  <a:srgbClr val="FFFFFF"/>
                </a:solidFill>
              </a:rPr>
              <a:t>Tornados </a:t>
            </a:r>
            <a:endParaRPr/>
          </a:p>
          <a:p>
            <a:pPr marL="228600" lvl="0" indent="-228600" algn="l" rtl="0">
              <a:lnSpc>
                <a:spcPct val="90000"/>
              </a:lnSpc>
              <a:spcBef>
                <a:spcPts val="1000"/>
              </a:spcBef>
              <a:spcAft>
                <a:spcPts val="0"/>
              </a:spcAft>
              <a:buClr>
                <a:srgbClr val="FFFFFF"/>
              </a:buClr>
              <a:buSzPts val="2200"/>
              <a:buChar char="•"/>
            </a:pPr>
            <a:r>
              <a:rPr lang="en-US" sz="2200" b="1">
                <a:solidFill>
                  <a:srgbClr val="FFFFFF"/>
                </a:solidFill>
              </a:rPr>
              <a:t>Earthquakes </a:t>
            </a:r>
            <a:endParaRPr/>
          </a:p>
          <a:p>
            <a:pPr marL="228600" lvl="0" indent="-228600" algn="l" rtl="0">
              <a:lnSpc>
                <a:spcPct val="90000"/>
              </a:lnSpc>
              <a:spcBef>
                <a:spcPts val="1000"/>
              </a:spcBef>
              <a:spcAft>
                <a:spcPts val="0"/>
              </a:spcAft>
              <a:buClr>
                <a:srgbClr val="FFFFFF"/>
              </a:buClr>
              <a:buSzPts val="2200"/>
              <a:buChar char="•"/>
            </a:pPr>
            <a:r>
              <a:rPr lang="en-US" sz="2200" b="1">
                <a:solidFill>
                  <a:srgbClr val="FFFFFF"/>
                </a:solidFill>
              </a:rPr>
              <a:t>Hurricanes</a:t>
            </a:r>
            <a:endParaRPr/>
          </a:p>
          <a:p>
            <a:pPr marL="228600" lvl="0" indent="-228600" algn="l" rtl="0">
              <a:lnSpc>
                <a:spcPct val="90000"/>
              </a:lnSpc>
              <a:spcBef>
                <a:spcPts val="1000"/>
              </a:spcBef>
              <a:spcAft>
                <a:spcPts val="0"/>
              </a:spcAft>
              <a:buClr>
                <a:srgbClr val="FFFFFF"/>
              </a:buClr>
              <a:buSzPts val="2200"/>
              <a:buChar char="•"/>
            </a:pPr>
            <a:r>
              <a:rPr lang="en-US" sz="2200" b="1">
                <a:solidFill>
                  <a:srgbClr val="FFFFFF"/>
                </a:solidFill>
              </a:rPr>
              <a:t>Ice Storms </a:t>
            </a:r>
            <a:endParaRPr/>
          </a:p>
          <a:p>
            <a:pPr marL="228600" lvl="0" indent="-228600" algn="l" rtl="0">
              <a:lnSpc>
                <a:spcPct val="90000"/>
              </a:lnSpc>
              <a:spcBef>
                <a:spcPts val="1000"/>
              </a:spcBef>
              <a:spcAft>
                <a:spcPts val="0"/>
              </a:spcAft>
              <a:buClr>
                <a:srgbClr val="FFFFFF"/>
              </a:buClr>
              <a:buSzPts val="2200"/>
              <a:buChar char="•"/>
            </a:pPr>
            <a:r>
              <a:rPr lang="en-US" sz="2200" b="1">
                <a:solidFill>
                  <a:srgbClr val="FFFFFF"/>
                </a:solidFill>
              </a:rPr>
              <a:t>Infrastructure Collapse </a:t>
            </a:r>
            <a:endParaRPr/>
          </a:p>
          <a:p>
            <a:pPr marL="0" lvl="0" indent="0" algn="l" rtl="0">
              <a:lnSpc>
                <a:spcPct val="90000"/>
              </a:lnSpc>
              <a:spcBef>
                <a:spcPts val="1000"/>
              </a:spcBef>
              <a:spcAft>
                <a:spcPts val="0"/>
              </a:spcAft>
              <a:buClr>
                <a:schemeClr val="dk1"/>
              </a:buClr>
              <a:buSzPts val="2200"/>
              <a:buNone/>
            </a:pPr>
            <a:endParaRPr sz="2200">
              <a:solidFill>
                <a:srgbClr val="FFFFFF"/>
              </a:solidFill>
            </a:endParaRPr>
          </a:p>
        </p:txBody>
      </p:sp>
      <p:sp>
        <p:nvSpPr>
          <p:cNvPr id="185" name="Google Shape;185;p7"/>
          <p:cNvSpPr txBox="1"/>
          <p:nvPr/>
        </p:nvSpPr>
        <p:spPr>
          <a:xfrm>
            <a:off x="9052560" y="6055360"/>
            <a:ext cx="27432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Clay City Floods of 2021</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8"/>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1" name="Google Shape;191;p8"/>
          <p:cNvSpPr/>
          <p:nvPr/>
        </p:nvSpPr>
        <p:spPr>
          <a:xfrm>
            <a:off x="554416" y="365125"/>
            <a:ext cx="11167447" cy="2089317"/>
          </a:xfrm>
          <a:prstGeom prst="rect">
            <a:avLst/>
          </a:prstGeom>
          <a:solidFill>
            <a:schemeClr val="lt1"/>
          </a:solidFill>
          <a:ln w="12700" cap="flat" cmpd="sng">
            <a:solidFill>
              <a:srgbClr val="DEDEDE"/>
            </a:solidFill>
            <a:prstDash val="solid"/>
            <a:miter lim="800000"/>
            <a:headEnd type="none" w="sm" len="sm"/>
            <a:tailEnd type="none" w="sm" len="sm"/>
          </a:ln>
          <a:effectLst>
            <a:outerShdw blurRad="50800" dist="38100" dir="2700000" algn="tl" rotWithShape="0">
              <a:srgbClr val="C5C2C2">
                <a:alpha val="4980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92" name="Google Shape;192;p8"/>
          <p:cNvSpPr txBox="1">
            <a:spLocks noGrp="1"/>
          </p:cNvSpPr>
          <p:nvPr>
            <p:ph type="title"/>
          </p:nvPr>
        </p:nvSpPr>
        <p:spPr>
          <a:xfrm>
            <a:off x="1051560" y="586822"/>
            <a:ext cx="3657600" cy="164592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3200"/>
              <a:buFont typeface="Calibri"/>
              <a:buNone/>
            </a:pPr>
            <a:r>
              <a:rPr lang="en-US" sz="3600" b="1" dirty="0">
                <a:solidFill>
                  <a:srgbClr val="002060"/>
                </a:solidFill>
              </a:rPr>
              <a:t>Interesting Facts </a:t>
            </a:r>
            <a:endParaRPr sz="3600" dirty="0"/>
          </a:p>
        </p:txBody>
      </p:sp>
      <p:sp>
        <p:nvSpPr>
          <p:cNvPr id="193" name="Google Shape;193;p8"/>
          <p:cNvSpPr/>
          <p:nvPr/>
        </p:nvSpPr>
        <p:spPr>
          <a:xfrm>
            <a:off x="490408" y="1057739"/>
            <a:ext cx="128016" cy="7040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4" name="Google Shape;194;p8"/>
          <p:cNvSpPr/>
          <p:nvPr/>
        </p:nvSpPr>
        <p:spPr>
          <a:xfrm rot="5400000">
            <a:off x="4243541" y="1400638"/>
            <a:ext cx="1463040"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95" name="Google Shape;195;p8"/>
          <p:cNvSpPr txBox="1">
            <a:spLocks noGrp="1"/>
          </p:cNvSpPr>
          <p:nvPr>
            <p:ph type="body" idx="1"/>
          </p:nvPr>
        </p:nvSpPr>
        <p:spPr>
          <a:xfrm>
            <a:off x="5250106" y="586822"/>
            <a:ext cx="6106742" cy="1645920"/>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chemeClr val="dk1"/>
              </a:buClr>
              <a:buSzPts val="1800"/>
              <a:buChar char="•"/>
            </a:pPr>
            <a:r>
              <a:rPr lang="en-US" sz="1800" dirty="0"/>
              <a:t>The trend of these tornados is to start in the southwest part of Kentucky. </a:t>
            </a:r>
            <a:endParaRPr dirty="0"/>
          </a:p>
          <a:p>
            <a:pPr marL="228600" lvl="0" indent="-228600" algn="l" rtl="0">
              <a:lnSpc>
                <a:spcPct val="90000"/>
              </a:lnSpc>
              <a:spcBef>
                <a:spcPts val="1000"/>
              </a:spcBef>
              <a:spcAft>
                <a:spcPts val="0"/>
              </a:spcAft>
              <a:buClr>
                <a:schemeClr val="dk1"/>
              </a:buClr>
              <a:buSzPts val="1800"/>
              <a:buChar char="•"/>
            </a:pPr>
            <a:r>
              <a:rPr lang="en-US" sz="1800" dirty="0"/>
              <a:t>Travel northeast through Bowling Green, Louisville, Lexington and Frankfort  </a:t>
            </a:r>
            <a:endParaRPr sz="1800" dirty="0"/>
          </a:p>
        </p:txBody>
      </p:sp>
      <p:pic>
        <p:nvPicPr>
          <p:cNvPr id="196" name="Google Shape;196;p8"/>
          <p:cNvPicPr preferRelativeResize="0"/>
          <p:nvPr/>
        </p:nvPicPr>
        <p:blipFill rotWithShape="1">
          <a:blip r:embed="rId3">
            <a:alphaModFix/>
          </a:blip>
          <a:srcRect/>
          <a:stretch/>
        </p:blipFill>
        <p:spPr>
          <a:xfrm>
            <a:off x="727420" y="2729397"/>
            <a:ext cx="5142235" cy="3483864"/>
          </a:xfrm>
          <a:prstGeom prst="rect">
            <a:avLst/>
          </a:prstGeom>
          <a:noFill/>
          <a:ln>
            <a:noFill/>
          </a:ln>
        </p:spPr>
      </p:pic>
      <p:pic>
        <p:nvPicPr>
          <p:cNvPr id="197" name="Google Shape;197;p8"/>
          <p:cNvPicPr preferRelativeResize="0"/>
          <p:nvPr/>
        </p:nvPicPr>
        <p:blipFill rotWithShape="1">
          <a:blip r:embed="rId4">
            <a:alphaModFix/>
          </a:blip>
          <a:srcRect/>
          <a:stretch/>
        </p:blipFill>
        <p:spPr>
          <a:xfrm>
            <a:off x="6379682" y="2729397"/>
            <a:ext cx="5161280" cy="3483864"/>
          </a:xfrm>
          <a:prstGeom prst="rect">
            <a:avLst/>
          </a:prstGeom>
          <a:noFill/>
          <a:ln>
            <a:noFill/>
          </a:ln>
        </p:spPr>
      </p:pic>
      <p:sp>
        <p:nvSpPr>
          <p:cNvPr id="198" name="Google Shape;198;p8"/>
          <p:cNvSpPr txBox="1"/>
          <p:nvPr/>
        </p:nvSpPr>
        <p:spPr>
          <a:xfrm>
            <a:off x="2596376" y="6211229"/>
            <a:ext cx="107981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2021</a:t>
            </a:r>
            <a:endParaRPr sz="1800">
              <a:solidFill>
                <a:schemeClr val="dk1"/>
              </a:solidFill>
              <a:latin typeface="Calibri"/>
              <a:ea typeface="Calibri"/>
              <a:cs typeface="Calibri"/>
              <a:sym typeface="Calibri"/>
            </a:endParaRPr>
          </a:p>
        </p:txBody>
      </p:sp>
      <p:sp>
        <p:nvSpPr>
          <p:cNvPr id="199" name="Google Shape;199;p8"/>
          <p:cNvSpPr txBox="1"/>
          <p:nvPr/>
        </p:nvSpPr>
        <p:spPr>
          <a:xfrm>
            <a:off x="8413595" y="6304156"/>
            <a:ext cx="107981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2022</a:t>
            </a:r>
            <a:endParaRPr sz="180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9"/>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5" name="Google Shape;205;p9"/>
          <p:cNvSpPr/>
          <p:nvPr/>
        </p:nvSpPr>
        <p:spPr>
          <a:xfrm>
            <a:off x="554416" y="365125"/>
            <a:ext cx="11167447" cy="2089317"/>
          </a:xfrm>
          <a:prstGeom prst="rect">
            <a:avLst/>
          </a:prstGeom>
          <a:solidFill>
            <a:schemeClr val="lt1"/>
          </a:solidFill>
          <a:ln w="12700" cap="flat" cmpd="sng">
            <a:solidFill>
              <a:srgbClr val="DEDEDE"/>
            </a:solidFill>
            <a:prstDash val="solid"/>
            <a:miter lim="800000"/>
            <a:headEnd type="none" w="sm" len="sm"/>
            <a:tailEnd type="none" w="sm" len="sm"/>
          </a:ln>
          <a:effectLst>
            <a:outerShdw blurRad="50800" dist="38100" dir="2700000" algn="tl" rotWithShape="0">
              <a:srgbClr val="C5C2C2">
                <a:alpha val="4980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06" name="Google Shape;206;p9"/>
          <p:cNvSpPr txBox="1">
            <a:spLocks noGrp="1"/>
          </p:cNvSpPr>
          <p:nvPr>
            <p:ph type="title"/>
          </p:nvPr>
        </p:nvSpPr>
        <p:spPr>
          <a:xfrm>
            <a:off x="1051560" y="586822"/>
            <a:ext cx="3657600" cy="164592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F5496"/>
              </a:buClr>
              <a:buSzPts val="3200"/>
              <a:buFont typeface="Calibri"/>
              <a:buNone/>
            </a:pPr>
            <a:r>
              <a:rPr lang="en-US" sz="3600" b="1" dirty="0">
                <a:solidFill>
                  <a:srgbClr val="002060"/>
                </a:solidFill>
              </a:rPr>
              <a:t>Interesting Facts </a:t>
            </a:r>
            <a:endParaRPr sz="3600" dirty="0">
              <a:solidFill>
                <a:srgbClr val="002060"/>
              </a:solidFill>
            </a:endParaRPr>
          </a:p>
        </p:txBody>
      </p:sp>
      <p:sp>
        <p:nvSpPr>
          <p:cNvPr id="207" name="Google Shape;207;p9"/>
          <p:cNvSpPr/>
          <p:nvPr/>
        </p:nvSpPr>
        <p:spPr>
          <a:xfrm>
            <a:off x="490408" y="1057739"/>
            <a:ext cx="128016" cy="7040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8" name="Google Shape;208;p9"/>
          <p:cNvSpPr/>
          <p:nvPr/>
        </p:nvSpPr>
        <p:spPr>
          <a:xfrm rot="5400000">
            <a:off x="4243541" y="1400638"/>
            <a:ext cx="1463040"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09" name="Google Shape;209;p9"/>
          <p:cNvSpPr txBox="1">
            <a:spLocks noGrp="1"/>
          </p:cNvSpPr>
          <p:nvPr>
            <p:ph type="body" idx="1"/>
          </p:nvPr>
        </p:nvSpPr>
        <p:spPr>
          <a:xfrm>
            <a:off x="5250106" y="586822"/>
            <a:ext cx="6106742" cy="1645920"/>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chemeClr val="dk1"/>
              </a:buClr>
              <a:buSzPts val="1800"/>
              <a:buChar char="•"/>
            </a:pPr>
            <a:r>
              <a:rPr lang="en-US" sz="2000" dirty="0"/>
              <a:t>New Madrid Fault </a:t>
            </a:r>
            <a:endParaRPr sz="2000" dirty="0"/>
          </a:p>
          <a:p>
            <a:pPr marL="685800" lvl="1" indent="-228600" algn="l" rtl="0">
              <a:lnSpc>
                <a:spcPct val="90000"/>
              </a:lnSpc>
              <a:spcBef>
                <a:spcPts val="500"/>
              </a:spcBef>
              <a:spcAft>
                <a:spcPts val="0"/>
              </a:spcAft>
              <a:buClr>
                <a:schemeClr val="dk1"/>
              </a:buClr>
              <a:buSzPts val="1400"/>
              <a:buChar char="•"/>
            </a:pPr>
            <a:r>
              <a:rPr lang="en-US" sz="2000" dirty="0"/>
              <a:t>Capstone 2014 (Liquefaction of Western Ky)</a:t>
            </a:r>
            <a:endParaRPr sz="2000" dirty="0"/>
          </a:p>
          <a:p>
            <a:pPr marL="228600" lvl="0" indent="-228600" algn="l" rtl="0">
              <a:lnSpc>
                <a:spcPct val="90000"/>
              </a:lnSpc>
              <a:spcBef>
                <a:spcPts val="1000"/>
              </a:spcBef>
              <a:spcAft>
                <a:spcPts val="0"/>
              </a:spcAft>
              <a:buClr>
                <a:schemeClr val="dk1"/>
              </a:buClr>
              <a:buSzPts val="1800"/>
              <a:buChar char="•"/>
            </a:pPr>
            <a:r>
              <a:rPr lang="en-US" sz="2000" dirty="0"/>
              <a:t>Flooding deaths 1996-2020</a:t>
            </a:r>
            <a:endParaRPr sz="2000" dirty="0"/>
          </a:p>
          <a:p>
            <a:pPr marL="685800" lvl="1" indent="-228600" algn="l" rtl="0">
              <a:lnSpc>
                <a:spcPct val="90000"/>
              </a:lnSpc>
              <a:spcBef>
                <a:spcPts val="500"/>
              </a:spcBef>
              <a:spcAft>
                <a:spcPts val="0"/>
              </a:spcAft>
              <a:buClr>
                <a:schemeClr val="dk1"/>
              </a:buClr>
              <a:buSzPts val="1400"/>
              <a:buChar char="•"/>
            </a:pPr>
            <a:r>
              <a:rPr lang="en-US" sz="2000" dirty="0"/>
              <a:t>Ranked 5th in the United States </a:t>
            </a:r>
            <a:endParaRPr sz="2000" dirty="0"/>
          </a:p>
        </p:txBody>
      </p:sp>
      <p:pic>
        <p:nvPicPr>
          <p:cNvPr id="210" name="Google Shape;210;p9"/>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557783" y="2929655"/>
            <a:ext cx="5481509" cy="3083348"/>
          </a:xfrm>
          <a:prstGeom prst="rect">
            <a:avLst/>
          </a:prstGeom>
          <a:noFill/>
          <a:ln>
            <a:noFill/>
          </a:ln>
        </p:spPr>
      </p:pic>
      <p:pic>
        <p:nvPicPr>
          <p:cNvPr id="211" name="Google Shape;211;p9"/>
          <p:cNvPicPr preferRelativeResize="0"/>
          <p:nvPr/>
        </p:nvPicPr>
        <p:blipFill rotWithShape="1">
          <a:blip r:embed="rId4">
            <a:alphaModFix/>
          </a:blip>
          <a:srcRect/>
          <a:stretch/>
        </p:blipFill>
        <p:spPr>
          <a:xfrm>
            <a:off x="6198781" y="2942126"/>
            <a:ext cx="5523082" cy="3058406"/>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TotalTime>
  <Words>573</Words>
  <Application>Microsoft Office PowerPoint</Application>
  <PresentationFormat>Widescreen</PresentationFormat>
  <Paragraphs>236</Paragraphs>
  <Slides>27</Slides>
  <Notes>27</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27</vt:i4>
      </vt:variant>
    </vt:vector>
  </HeadingPairs>
  <TitlesOfParts>
    <vt:vector size="31" baseType="lpstr">
      <vt:lpstr>Arial</vt:lpstr>
      <vt:lpstr>Calibri</vt:lpstr>
      <vt:lpstr>office theme</vt:lpstr>
      <vt:lpstr>office theme</vt:lpstr>
      <vt:lpstr>Kentucky Urban Search and Rescue Initiative </vt:lpstr>
      <vt:lpstr>Introductions </vt:lpstr>
      <vt:lpstr>Urban Search and Rescue in Kentucky </vt:lpstr>
      <vt:lpstr>What is Urban Search and Rescue in 2022?</vt:lpstr>
      <vt:lpstr>What are the capabilities of a Task Force?</vt:lpstr>
      <vt:lpstr>What are the capabilities of a Task Force?</vt:lpstr>
      <vt:lpstr>Why Urban Search and Rescue? </vt:lpstr>
      <vt:lpstr>Interesting Facts </vt:lpstr>
      <vt:lpstr>Interesting Facts </vt:lpstr>
      <vt:lpstr>History of USAR in Kentucky </vt:lpstr>
      <vt:lpstr>State/Federal Urban Search and Rescue teams in the country </vt:lpstr>
      <vt:lpstr>How would a USAR program work in Kentucky? </vt:lpstr>
      <vt:lpstr>Kentucky USAR Mission Statement </vt:lpstr>
      <vt:lpstr>Accredited USAR Program and Teams in Kentucky</vt:lpstr>
      <vt:lpstr>How would a USAR Program work in Kentucky? </vt:lpstr>
      <vt:lpstr>How would a USAR Program work in Kentucky? </vt:lpstr>
      <vt:lpstr>How would a USAR Program work in Kentucky? </vt:lpstr>
      <vt:lpstr>How would a USAR program work in Kentucky? </vt:lpstr>
      <vt:lpstr>Task Force Response Times </vt:lpstr>
      <vt:lpstr>How would a USAR program work in Kentucky? </vt:lpstr>
      <vt:lpstr>Coverage of 10 Regional Teams </vt:lpstr>
      <vt:lpstr>How much would a USAR Program cost the Commonwealth of Kentucky? </vt:lpstr>
      <vt:lpstr>When would Kentucky expect to see deployable teams?</vt:lpstr>
      <vt:lpstr>PowerPoint Presentation</vt:lpstr>
      <vt:lpstr>PowerPoint Presentation</vt:lpstr>
      <vt:lpstr>PowerPoint Presentation</vt:lpstr>
      <vt:lpstr>Thank you Any 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Kentucky Urban Search and Rescue Initiative</dc:title>
  <dc:creator>Schaaf, Logan (LRC)</dc:creator>
  <cp:lastModifiedBy>Schaaf, Logan (LRC)</cp:lastModifiedBy>
  <cp:revision>4</cp:revision>
  <dcterms:created xsi:type="dcterms:W3CDTF">2022-10-02T20:12:14Z</dcterms:created>
  <dcterms:modified xsi:type="dcterms:W3CDTF">2022-10-21T15:44:11Z</dcterms:modified>
</cp:coreProperties>
</file>