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4" r:id="rId4"/>
    <p:sldId id="265" r:id="rId5"/>
    <p:sldId id="266" r:id="rId6"/>
    <p:sldId id="257" r:id="rId7"/>
    <p:sldId id="267" r:id="rId8"/>
    <p:sldId id="270" r:id="rId9"/>
    <p:sldId id="271" r:id="rId10"/>
    <p:sldId id="272" r:id="rId11"/>
    <p:sldId id="273" r:id="rId12"/>
    <p:sldId id="275" r:id="rId13"/>
    <p:sldId id="277" r:id="rId14"/>
    <p:sldId id="276" r:id="rId15"/>
    <p:sldId id="26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Carmichael" initials="MC" lastIdx="1" clrIdx="0">
    <p:extLst>
      <p:ext uri="{19B8F6BF-5375-455C-9EA6-DF929625EA0E}">
        <p15:presenceInfo xmlns:p15="http://schemas.microsoft.com/office/powerpoint/2012/main" userId="1a64118b2313d51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421A-7AE9-4405-A812-ABBF9DCA196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7C3B-2FA2-44D4-A04C-40586577D48C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206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421A-7AE9-4405-A812-ABBF9DCA196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7C3B-2FA2-44D4-A04C-40586577D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4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421A-7AE9-4405-A812-ABBF9DCA196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7C3B-2FA2-44D4-A04C-40586577D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93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421A-7AE9-4405-A812-ABBF9DCA196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7C3B-2FA2-44D4-A04C-40586577D48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0846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421A-7AE9-4405-A812-ABBF9DCA196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7C3B-2FA2-44D4-A04C-40586577D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34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421A-7AE9-4405-A812-ABBF9DCA196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7C3B-2FA2-44D4-A04C-40586577D4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3009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421A-7AE9-4405-A812-ABBF9DCA196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7C3B-2FA2-44D4-A04C-40586577D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96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421A-7AE9-4405-A812-ABBF9DCA196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7C3B-2FA2-44D4-A04C-40586577D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421A-7AE9-4405-A812-ABBF9DCA196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7C3B-2FA2-44D4-A04C-40586577D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4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421A-7AE9-4405-A812-ABBF9DCA196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7C3B-2FA2-44D4-A04C-40586577D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10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421A-7AE9-4405-A812-ABBF9DCA196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7C3B-2FA2-44D4-A04C-40586577D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5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421A-7AE9-4405-A812-ABBF9DCA196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7C3B-2FA2-44D4-A04C-40586577D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2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421A-7AE9-4405-A812-ABBF9DCA196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7C3B-2FA2-44D4-A04C-40586577D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7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421A-7AE9-4405-A812-ABBF9DCA196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7C3B-2FA2-44D4-A04C-40586577D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5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421A-7AE9-4405-A812-ABBF9DCA196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7C3B-2FA2-44D4-A04C-40586577D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30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421A-7AE9-4405-A812-ABBF9DCA196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7C3B-2FA2-44D4-A04C-40586577D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82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421A-7AE9-4405-A812-ABBF9DCA196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7C3B-2FA2-44D4-A04C-40586577D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53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C49421A-7AE9-4405-A812-ABBF9DCA196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6267C3B-2FA2-44D4-A04C-40586577D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866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pZSX5BrCQw&amp;t=16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ista.com/statistics/250279/us-veterans-by-period-of-military-service/" TargetMode="External"/><Relationship Id="rId7" Type="http://schemas.openxmlformats.org/officeDocument/2006/relationships/hyperlink" Target="https://cdn.jamanetwork.com/ama/content_public/journal/jamanetworkopen/938906/zld220087t1_1651174064.36344.png?Expires=1689099596&amp;Signature=TbIrtbZN9d0G4FglvvfxAaKuqn7Lz3uDdiNMNQhT9xRxLe4bqr4q5rOBe1ZnHl1n6WtRGWXxLyRi-LYivgsZG8BJLWymnepb39JhQpIiwpNHWY7nCP9oeHE4kftOCAn9Y24vDsoxBSVvzVqr~xVE~gPSDCoO6BC0cudxs7M2i3bKqtZh40zfEttnBlX0Wzhne4R~GSULHId~B2lfDWlaxso4orKQdw-Yg32nMH8971~krHPDl1elpx9IRaITfb60DWLvOJCyVXM4jfkX6Rbtf58rNWdajCzH6ubc5bt7wuzOM1ij2BIWhtz950PXFMiQ0U9XZJbWpUZsZDnIGB-szQ__&amp;Key-Pair-Id=APKAIE5G5CRDK6RD3PGA" TargetMode="External"/><Relationship Id="rId2" Type="http://schemas.openxmlformats.org/officeDocument/2006/relationships/hyperlink" Target="https://watson.brown.edu/costsofwar/papers/2021/Suicid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ubmed.ncbi.nlm.nih.gov/32915350/" TargetMode="External"/><Relationship Id="rId5" Type="http://schemas.openxmlformats.org/officeDocument/2006/relationships/hyperlink" Target="https://e55c5558-502f-457d-8a07-a49806f5ff14.usrfiles.com/ugd/e55c55_1cd5b99bea734bb295762263a003e767.pdf" TargetMode="External"/><Relationship Id="rId4" Type="http://schemas.openxmlformats.org/officeDocument/2006/relationships/hyperlink" Target="https://view.officeapps.live.com/op/view.aspx?src=https%3A%2F%2Fwww.mentalhealth.va.gov%2Fdocs%2Fdata-sheets%2F2020%2F2001-2020-National-Data-Appendix_508.xlsx&amp;wdOrigin=BROWSELIN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channel/UCzegYF4p5bZ-5YWFtVzITE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y4wasGGKUQ&amp;t=4s" TargetMode="External"/><Relationship Id="rId2" Type="http://schemas.openxmlformats.org/officeDocument/2006/relationships/hyperlink" Target="https://www.youtube.com/watch?v=mmy8Q0fyij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iktok.com/@averagefloridaman/video/7234131559442566446" TargetMode="External"/><Relationship Id="rId4" Type="http://schemas.openxmlformats.org/officeDocument/2006/relationships/hyperlink" Target="https://www.youtube.com/watch?v=oWU_eUBL23Y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6CB79-463D-4739-AF28-EFB887F0EB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How do we PREVENT Veteran suicide???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DB9058-C186-18F8-BE34-00045C9C4D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CW4 US Army Special Forces (Retired)</a:t>
            </a:r>
          </a:p>
          <a:p>
            <a:r>
              <a:rPr lang="en-US" dirty="0"/>
              <a:t>Michael Carmichael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B9C88EA-FAEA-8EBA-231E-7C176E0F1113}"/>
              </a:ext>
            </a:extLst>
          </p:cNvPr>
          <p:cNvSpPr txBox="1">
            <a:spLocks/>
          </p:cNvSpPr>
          <p:nvPr/>
        </p:nvSpPr>
        <p:spPr>
          <a:xfrm>
            <a:off x="1676400" y="503459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Check A Vet </a:t>
            </a:r>
          </a:p>
          <a:p>
            <a:r>
              <a:rPr lang="en-US"/>
              <a:t>President, Founder, and CEO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09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8C82F-9347-2247-8DA8-378BE2158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94096"/>
            <a:ext cx="12127345" cy="150706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Myths and misconceptions (education 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397BE-726E-BD9C-2B67-06C7CAF4A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5626" y="393192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/>
              <a:t>Old vs. young</a:t>
            </a:r>
          </a:p>
          <a:p>
            <a:r>
              <a:rPr lang="en-US" dirty="0"/>
              <a:t>Combat vs. non-combat</a:t>
            </a:r>
          </a:p>
          <a:p>
            <a:r>
              <a:rPr lang="en-US" dirty="0"/>
              <a:t>Worst time of year</a:t>
            </a:r>
          </a:p>
          <a:p>
            <a:r>
              <a:rPr lang="en-US" dirty="0"/>
              <a:t>Mental illness</a:t>
            </a:r>
          </a:p>
          <a:p>
            <a:r>
              <a:rPr lang="en-US" dirty="0"/>
              <a:t>Presidential priorities</a:t>
            </a:r>
          </a:p>
          <a:p>
            <a:pPr lvl="1"/>
            <a:r>
              <a:rPr lang="en-US" dirty="0"/>
              <a:t>Lethal means safety</a:t>
            </a:r>
          </a:p>
          <a:p>
            <a:pPr lvl="1"/>
            <a:r>
              <a:rPr lang="en-US" dirty="0"/>
              <a:t>Enhancing crisis care</a:t>
            </a:r>
          </a:p>
          <a:p>
            <a:pPr lvl="1"/>
            <a:r>
              <a:rPr lang="en-US" dirty="0"/>
              <a:t>Increasing access to effective care</a:t>
            </a:r>
          </a:p>
          <a:p>
            <a:pPr lvl="1"/>
            <a:r>
              <a:rPr lang="en-US" dirty="0">
                <a:hlinkClick r:id="rId2"/>
              </a:rPr>
              <a:t>Addressing upstream risk and protective factors</a:t>
            </a:r>
            <a:endParaRPr lang="en-US" dirty="0"/>
          </a:p>
          <a:p>
            <a:pPr lvl="1"/>
            <a:r>
              <a:rPr lang="en-US" dirty="0"/>
              <a:t>Increasing coordination, data sharing, and evaluation efforts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09D3EF-4D65-6C9C-6D1C-F9AB9C18A632}"/>
              </a:ext>
            </a:extLst>
          </p:cNvPr>
          <p:cNvSpPr txBox="1"/>
          <p:nvPr/>
        </p:nvSpPr>
        <p:spPr>
          <a:xfrm>
            <a:off x="365760" y="393192"/>
            <a:ext cx="1208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State </a:t>
            </a:r>
          </a:p>
          <a:p>
            <a:pPr algn="ctr"/>
            <a:r>
              <a:rPr lang="en-US" dirty="0"/>
              <a:t>Prevention</a:t>
            </a:r>
          </a:p>
          <a:p>
            <a:pPr algn="ctr"/>
            <a:r>
              <a:rPr lang="en-US" dirty="0"/>
              <a:t>efforts</a:t>
            </a:r>
          </a:p>
        </p:txBody>
      </p:sp>
    </p:spTree>
    <p:extLst>
      <p:ext uri="{BB962C8B-B14F-4D97-AF65-F5344CB8AC3E}">
        <p14:creationId xmlns:p14="http://schemas.microsoft.com/office/powerpoint/2010/main" val="368051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8C82F-9347-2247-8DA8-378BE2158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019" y="5649723"/>
            <a:ext cx="8534400" cy="1507067"/>
          </a:xfrm>
        </p:spPr>
        <p:txBody>
          <a:bodyPr/>
          <a:lstStyle/>
          <a:p>
            <a:pPr algn="ctr"/>
            <a:r>
              <a:rPr lang="en-US" b="1" dirty="0"/>
              <a:t>Peer-to-peer support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397BE-726E-BD9C-2B67-06C7CAF4A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7546" y="274320"/>
            <a:ext cx="8534400" cy="5957455"/>
          </a:xfrm>
        </p:spPr>
        <p:txBody>
          <a:bodyPr>
            <a:normAutofit/>
          </a:bodyPr>
          <a:lstStyle/>
          <a:p>
            <a:r>
              <a:rPr lang="en-US" dirty="0"/>
              <a:t>In the style of Alcoholics Anonymous for Veterans</a:t>
            </a:r>
          </a:p>
          <a:p>
            <a:r>
              <a:rPr lang="en-US" dirty="0"/>
              <a:t>In the style of Al-anon for the base of support</a:t>
            </a:r>
          </a:p>
          <a:p>
            <a:r>
              <a:rPr lang="en-US" dirty="0"/>
              <a:t>Cost to develop the Proof of Concept </a:t>
            </a:r>
          </a:p>
          <a:p>
            <a:pPr lvl="1"/>
            <a:r>
              <a:rPr lang="en-US" dirty="0"/>
              <a:t>VA SSG Fox Grant $600,000 +</a:t>
            </a:r>
          </a:p>
          <a:p>
            <a:pPr lvl="2"/>
            <a:r>
              <a:rPr lang="en-US" dirty="0"/>
              <a:t>VA cost-prohibitive constraints</a:t>
            </a:r>
          </a:p>
          <a:p>
            <a:pPr lvl="2"/>
            <a:r>
              <a:rPr lang="en-US" dirty="0"/>
              <a:t>Sabotaging constraints</a:t>
            </a:r>
          </a:p>
          <a:p>
            <a:pPr lvl="2"/>
            <a:r>
              <a:rPr lang="en-US" dirty="0"/>
              <a:t>Only ten months of employment</a:t>
            </a:r>
          </a:p>
          <a:p>
            <a:pPr lvl="2"/>
            <a:r>
              <a:rPr lang="en-US" dirty="0"/>
              <a:t>Start the process off again from scratch each year</a:t>
            </a:r>
          </a:p>
          <a:p>
            <a:pPr lvl="1"/>
            <a:r>
              <a:rPr lang="en-US" dirty="0"/>
              <a:t>State or independent investor expense $900,000</a:t>
            </a:r>
          </a:p>
          <a:p>
            <a:pPr lvl="2"/>
            <a:r>
              <a:rPr lang="en-US" dirty="0"/>
              <a:t>Built to succeed with no VA constraints</a:t>
            </a:r>
          </a:p>
          <a:p>
            <a:pPr lvl="2"/>
            <a:r>
              <a:rPr lang="en-US" dirty="0"/>
              <a:t>12 months of employment</a:t>
            </a:r>
          </a:p>
          <a:p>
            <a:pPr lvl="2"/>
            <a:r>
              <a:rPr lang="en-US" dirty="0"/>
              <a:t>Success equals continuation</a:t>
            </a:r>
          </a:p>
          <a:p>
            <a:r>
              <a:rPr lang="en-US" dirty="0"/>
              <a:t>Minimal const to spread and sustain</a:t>
            </a:r>
          </a:p>
          <a:p>
            <a:pPr lvl="1"/>
            <a:r>
              <a:rPr lang="en-US" dirty="0"/>
              <a:t>Cost effective after the program is established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09D3EF-4D65-6C9C-6D1C-F9AB9C18A632}"/>
              </a:ext>
            </a:extLst>
          </p:cNvPr>
          <p:cNvSpPr txBox="1"/>
          <p:nvPr/>
        </p:nvSpPr>
        <p:spPr>
          <a:xfrm>
            <a:off x="305391" y="393192"/>
            <a:ext cx="13292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Community </a:t>
            </a:r>
          </a:p>
          <a:p>
            <a:pPr algn="ctr"/>
            <a:r>
              <a:rPr lang="en-US" dirty="0"/>
              <a:t>Prevention</a:t>
            </a:r>
          </a:p>
          <a:p>
            <a:pPr algn="ctr"/>
            <a:r>
              <a:rPr lang="en-US" dirty="0"/>
              <a:t>efforts</a:t>
            </a:r>
          </a:p>
        </p:txBody>
      </p:sp>
    </p:spTree>
    <p:extLst>
      <p:ext uri="{BB962C8B-B14F-4D97-AF65-F5344CB8AC3E}">
        <p14:creationId xmlns:p14="http://schemas.microsoft.com/office/powerpoint/2010/main" val="385442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80A3A-514A-39F4-FBC6-8B48AC7E0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Summary: Keys to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99B0B-8488-8A82-40BF-3A471BD83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State prevention efforts</a:t>
            </a:r>
          </a:p>
          <a:p>
            <a:pPr lvl="1"/>
            <a:r>
              <a:rPr lang="en-US" dirty="0"/>
              <a:t>Raise awareness</a:t>
            </a:r>
          </a:p>
          <a:p>
            <a:pPr lvl="1"/>
            <a:r>
              <a:rPr lang="en-US" dirty="0"/>
              <a:t>Call to action</a:t>
            </a:r>
          </a:p>
          <a:p>
            <a:pPr lvl="1"/>
            <a:r>
              <a:rPr lang="en-US" dirty="0"/>
              <a:t>Education</a:t>
            </a:r>
          </a:p>
          <a:p>
            <a:endParaRPr lang="en-US" dirty="0"/>
          </a:p>
          <a:p>
            <a:r>
              <a:rPr lang="en-US" dirty="0"/>
              <a:t>Community prevention</a:t>
            </a:r>
          </a:p>
          <a:p>
            <a:pPr lvl="1"/>
            <a:r>
              <a:rPr lang="en-US" dirty="0"/>
              <a:t>Peer-to-peer support groups 	</a:t>
            </a:r>
          </a:p>
          <a:p>
            <a:pPr lvl="2"/>
            <a:r>
              <a:rPr lang="en-US" dirty="0"/>
              <a:t>Veterans</a:t>
            </a:r>
          </a:p>
          <a:p>
            <a:pPr lvl="2"/>
            <a:r>
              <a:rPr lang="en-US" dirty="0"/>
              <a:t>Support base</a:t>
            </a:r>
          </a:p>
        </p:txBody>
      </p:sp>
    </p:spTree>
    <p:extLst>
      <p:ext uri="{BB962C8B-B14F-4D97-AF65-F5344CB8AC3E}">
        <p14:creationId xmlns:p14="http://schemas.microsoft.com/office/powerpoint/2010/main" val="34181581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A5D49-9D2F-1840-C42E-E07703DD0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bad is Kentucky???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5A86495-60D4-46AE-73BF-A83427BFBC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3052" y="685800"/>
            <a:ext cx="4136721" cy="3614738"/>
          </a:xfrm>
        </p:spPr>
      </p:pic>
    </p:spTree>
    <p:extLst>
      <p:ext uri="{BB962C8B-B14F-4D97-AF65-F5344CB8AC3E}">
        <p14:creationId xmlns:p14="http://schemas.microsoft.com/office/powerpoint/2010/main" val="759271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35C8B-4F61-3E6E-335B-64C88A96E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70361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B5442-248A-D90D-AE77-CF096DF00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DDBED-B033-C0B3-3836-5525B8EA2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400" dirty="0">
                <a:latin typeface="+mj-lt"/>
              </a:rPr>
              <a:t>(1) Brown University study: </a:t>
            </a:r>
            <a:r>
              <a:rPr lang="en-US" sz="1400" dirty="0">
                <a:latin typeface="+mj-lt"/>
                <a:hlinkClick r:id="rId2"/>
              </a:rPr>
              <a:t>https://watson.brown.edu/costsofwar/papers/2021/Suicides</a:t>
            </a:r>
            <a:endParaRPr lang="en-US" sz="1400" dirty="0">
              <a:latin typeface="+mj-lt"/>
            </a:endParaRPr>
          </a:p>
          <a:p>
            <a:r>
              <a:rPr lang="en-US" sz="1400" dirty="0">
                <a:latin typeface="+mj-lt"/>
              </a:rPr>
              <a:t>(2) Post 9/11 era Veterans in 2021: </a:t>
            </a:r>
            <a:r>
              <a:rPr lang="en-US" sz="1400" dirty="0">
                <a:latin typeface="+mj-lt"/>
                <a:hlinkClick r:id="rId3"/>
              </a:rPr>
              <a:t>https://www.statista.com/statistics/250279/us-veterans-by-period-of-military-service/</a:t>
            </a:r>
            <a:endParaRPr lang="en-US" sz="1400" dirty="0">
              <a:latin typeface="+mj-lt"/>
            </a:endParaRPr>
          </a:p>
          <a:p>
            <a:r>
              <a:rPr lang="en-US" sz="1400" dirty="0">
                <a:latin typeface="+mj-lt"/>
              </a:rPr>
              <a:t>(3) 2001-2020 National Data Appendix: </a:t>
            </a:r>
            <a:r>
              <a:rPr lang="en-US" sz="1400" dirty="0">
                <a:latin typeface="+mj-lt"/>
                <a:hlinkClick r:id="rId4"/>
              </a:rPr>
              <a:t>https://view.officeapps.live.com/op/view.aspx?src=https%3A%2F%2Fwww.mentalhealth.va.gov%2Fdocs%2Fdata-sheets%2F2020%2F2001-2020-National-Data-Appendix_508.xlsx&amp;wdOrigin=BROWSELINK</a:t>
            </a:r>
            <a:endParaRPr lang="en-US" sz="1400" dirty="0">
              <a:latin typeface="+mj-lt"/>
            </a:endParaRPr>
          </a:p>
          <a:p>
            <a:endParaRPr lang="en-US" sz="1400" dirty="0">
              <a:latin typeface="+mj-lt"/>
            </a:endParaRPr>
          </a:p>
          <a:p>
            <a:r>
              <a:rPr lang="en-US" sz="1400" dirty="0">
                <a:latin typeface="+mj-lt"/>
              </a:rPr>
              <a:t>(4) Operation Deep Dive: </a:t>
            </a:r>
            <a:r>
              <a:rPr lang="en-US" sz="1400" dirty="0">
                <a:latin typeface="+mj-lt"/>
                <a:hlinkClick r:id="rId5"/>
              </a:rPr>
              <a:t>https://e55c5558-502f-457d-8a07-a49806f5ff14.usrfiles.com/ugd/e55c55_1cd5b99bea734bb295762263a003e767.pdf</a:t>
            </a:r>
            <a:endParaRPr lang="en-US" sz="1400" dirty="0">
              <a:latin typeface="+mj-lt"/>
            </a:endParaRPr>
          </a:p>
          <a:p>
            <a:r>
              <a:rPr lang="en-US" sz="1400" dirty="0">
                <a:latin typeface="+mj-lt"/>
              </a:rPr>
              <a:t>(5) National Library of Medicine: </a:t>
            </a:r>
            <a:r>
              <a:rPr lang="en-US" sz="1400" dirty="0">
                <a:latin typeface="+mj-lt"/>
                <a:hlinkClick r:id="rId6"/>
              </a:rPr>
              <a:t>https://pubmed.ncbi.nlm.nih.gov/32915350/</a:t>
            </a:r>
            <a:endParaRPr lang="en-US" sz="1400" dirty="0">
              <a:latin typeface="+mj-lt"/>
            </a:endParaRPr>
          </a:p>
          <a:p>
            <a:r>
              <a:rPr lang="en-US" sz="1400" dirty="0">
                <a:latin typeface="+mj-lt"/>
              </a:rPr>
              <a:t>(6)</a:t>
            </a:r>
            <a:r>
              <a:rPr lang="en-US" sz="1400" b="1" i="0" dirty="0">
                <a:solidFill>
                  <a:srgbClr val="333333"/>
                </a:solidFill>
                <a:effectLst/>
                <a:latin typeface="+mj-lt"/>
              </a:rPr>
              <a:t> Analysis of Methods of Suicide Among US Military Veterans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>
                <a:latin typeface="+mj-lt"/>
                <a:hlinkClick r:id="rId7"/>
              </a:rPr>
              <a:t>https://cdn.jamanetwork.com/ama/content_public/journal/jamanetworkopen/938906/zld220087t1_1651174064.36344.png?Expires=1689099596&amp;Signature=TbIrtbZN9d0G4FglvvfxAaKuqn7Lz3uDdiNMNQhT9xRxLe4bqr4q5rOBe1ZnHl1n6WtRGWXxLyRi-LYivgsZG8BJLWymnepb39JhQpIiwpNHWY7nCP9oeHE4kftOCAn9Y24vDsoxBSVvzVqr~xVE~gPSDCoO6BC0cudxs7M2i3bKqtZh40zfEttnBlX0Wzhne4R~GSULHId~B2lfDWlaxso4orKQdw-Yg32nMH8971~krHPDl1elpx9IRaITfb60DWLvOJCyVXM4jfkX6Rbtf58rNWdajCzH6ubc5bt7wuzOM1ij2BIWhtz950PXFMiQ0U9XZJbWpUZsZDnIGB-szQ__&amp;Key-Pair-Id=APKAIE5G5CRDK6RD3PGA</a:t>
            </a:r>
            <a:endParaRPr lang="en-US" sz="1400" dirty="0">
              <a:latin typeface="+mj-lt"/>
            </a:endParaRPr>
          </a:p>
          <a:p>
            <a:endParaRPr lang="en-US" sz="1400" dirty="0">
              <a:latin typeface="+mj-lt"/>
            </a:endParaRPr>
          </a:p>
          <a:p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44875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E659F-0007-2F60-F9B4-7B317DFDC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3676D-F80E-580D-9460-20E20EE94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</a:t>
            </a:r>
          </a:p>
          <a:p>
            <a:r>
              <a:rPr lang="en-US" dirty="0"/>
              <a:t>Check A Vet</a:t>
            </a:r>
          </a:p>
          <a:p>
            <a:pPr lvl="1"/>
            <a:r>
              <a:rPr lang="en-US" b="1" i="1" dirty="0">
                <a:effectLst/>
                <a:latin typeface="Poppins" panose="00000500000000000000" pitchFamily="2" charset="0"/>
              </a:rPr>
              <a:t>Check A Vet will prevent Veteran suicide by raising public awareness and calling upon American citizens to meaningfully and routinely engage Veterans.</a:t>
            </a:r>
            <a:endParaRPr lang="en-US" dirty="0"/>
          </a:p>
          <a:p>
            <a:r>
              <a:rPr lang="en-US" dirty="0"/>
              <a:t>Team</a:t>
            </a:r>
          </a:p>
          <a:p>
            <a:pPr lvl="1"/>
            <a:r>
              <a:rPr lang="en-US" dirty="0"/>
              <a:t>The Honorable Christopher Miller</a:t>
            </a:r>
          </a:p>
          <a:p>
            <a:pPr lvl="1"/>
            <a:r>
              <a:rPr lang="en-US" dirty="0"/>
              <a:t>Faye Grund, PhD, PMHNP</a:t>
            </a:r>
          </a:p>
          <a:p>
            <a:pPr lvl="1"/>
            <a:r>
              <a:rPr lang="en-US" dirty="0"/>
              <a:t>Dave Wilson, Secretary and Treasurer</a:t>
            </a:r>
          </a:p>
        </p:txBody>
      </p:sp>
    </p:spTree>
    <p:extLst>
      <p:ext uri="{BB962C8B-B14F-4D97-AF65-F5344CB8AC3E}">
        <p14:creationId xmlns:p14="http://schemas.microsoft.com/office/powerpoint/2010/main" val="356719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80A3A-514A-39F4-FBC6-8B48AC7E0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Keys to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99B0B-8488-8A82-40BF-3A471BD83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State prevention efforts</a:t>
            </a:r>
          </a:p>
          <a:p>
            <a:pPr lvl="1"/>
            <a:r>
              <a:rPr lang="en-US" dirty="0"/>
              <a:t>Raise awareness</a:t>
            </a:r>
          </a:p>
          <a:p>
            <a:pPr lvl="1"/>
            <a:r>
              <a:rPr lang="en-US" dirty="0"/>
              <a:t>Call to action</a:t>
            </a:r>
          </a:p>
          <a:p>
            <a:pPr lvl="1"/>
            <a:r>
              <a:rPr lang="en-US" dirty="0"/>
              <a:t>Education</a:t>
            </a:r>
          </a:p>
          <a:p>
            <a:endParaRPr lang="en-US" dirty="0"/>
          </a:p>
          <a:p>
            <a:r>
              <a:rPr lang="en-US" dirty="0"/>
              <a:t>Community prevention</a:t>
            </a:r>
          </a:p>
          <a:p>
            <a:pPr lvl="1"/>
            <a:r>
              <a:rPr lang="en-US" dirty="0"/>
              <a:t>Peer-to-peer support groups 	</a:t>
            </a:r>
          </a:p>
          <a:p>
            <a:pPr lvl="2"/>
            <a:r>
              <a:rPr lang="en-US" dirty="0"/>
              <a:t>Veterans</a:t>
            </a:r>
          </a:p>
          <a:p>
            <a:pPr lvl="2"/>
            <a:r>
              <a:rPr lang="en-US" dirty="0"/>
              <a:t>Support base</a:t>
            </a:r>
          </a:p>
        </p:txBody>
      </p:sp>
    </p:spTree>
    <p:extLst>
      <p:ext uri="{BB962C8B-B14F-4D97-AF65-F5344CB8AC3E}">
        <p14:creationId xmlns:p14="http://schemas.microsoft.com/office/powerpoint/2010/main" val="39413172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8C82F-9347-2247-8DA8-378BE2158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1. Raise Awareness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397BE-726E-BD9C-2B67-06C7CAF4A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2506" y="37043"/>
            <a:ext cx="10515600" cy="4667250"/>
          </a:xfrm>
        </p:spPr>
        <p:txBody>
          <a:bodyPr/>
          <a:lstStyle/>
          <a:p>
            <a:r>
              <a:rPr lang="en-US" dirty="0"/>
              <a:t>How many</a:t>
            </a:r>
          </a:p>
          <a:p>
            <a:r>
              <a:rPr lang="en-US" dirty="0"/>
              <a:t>Who</a:t>
            </a:r>
          </a:p>
          <a:p>
            <a:r>
              <a:rPr lang="en-US" dirty="0"/>
              <a:t>Where</a:t>
            </a:r>
          </a:p>
          <a:p>
            <a:r>
              <a:rPr lang="en-US" dirty="0"/>
              <a:t>When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F271FD-3C98-75F4-8E6C-9F8A07E46E42}"/>
              </a:ext>
            </a:extLst>
          </p:cNvPr>
          <p:cNvSpPr txBox="1"/>
          <p:nvPr/>
        </p:nvSpPr>
        <p:spPr>
          <a:xfrm>
            <a:off x="365760" y="393192"/>
            <a:ext cx="1208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State </a:t>
            </a:r>
          </a:p>
          <a:p>
            <a:pPr algn="ctr"/>
            <a:r>
              <a:rPr lang="en-US" dirty="0"/>
              <a:t>Prevention</a:t>
            </a:r>
          </a:p>
          <a:p>
            <a:pPr algn="ctr"/>
            <a:r>
              <a:rPr lang="en-US" dirty="0"/>
              <a:t>efforts</a:t>
            </a:r>
          </a:p>
        </p:txBody>
      </p:sp>
    </p:spTree>
    <p:extLst>
      <p:ext uri="{BB962C8B-B14F-4D97-AF65-F5344CB8AC3E}">
        <p14:creationId xmlns:p14="http://schemas.microsoft.com/office/powerpoint/2010/main" val="164671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7E0F-6C61-B373-2FA6-99FDA9763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your Veteran Suicide IQ</a:t>
            </a:r>
          </a:p>
        </p:txBody>
      </p:sp>
      <p:pic>
        <p:nvPicPr>
          <p:cNvPr id="5" name="Content Placeholder 4">
            <a:hlinkClick r:id="rId2"/>
            <a:extLst>
              <a:ext uri="{FF2B5EF4-FFF2-40B4-BE49-F238E27FC236}">
                <a16:creationId xmlns:a16="http://schemas.microsoft.com/office/drawing/2014/main" id="{F6AF2F82-23CE-D8A6-0531-7EB659D117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22273" y="376053"/>
            <a:ext cx="7225774" cy="3989229"/>
          </a:xfrm>
        </p:spPr>
      </p:pic>
    </p:spTree>
    <p:extLst>
      <p:ext uri="{BB962C8B-B14F-4D97-AF65-F5344CB8AC3E}">
        <p14:creationId xmlns:p14="http://schemas.microsoft.com/office/powerpoint/2010/main" val="383451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DFC57-3ECF-0035-5D29-9872D640B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729" y="0"/>
            <a:ext cx="8534400" cy="1507067"/>
          </a:xfrm>
        </p:spPr>
        <p:txBody>
          <a:bodyPr/>
          <a:lstStyle/>
          <a:p>
            <a:pPr algn="ctr"/>
            <a:r>
              <a:rPr lang="en-US" b="1" dirty="0"/>
              <a:t>How many?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3414A-574A-B83D-2245-A8D3F9732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638" y="1718863"/>
            <a:ext cx="10515600" cy="486778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Google Search: </a:t>
            </a:r>
          </a:p>
          <a:p>
            <a:pPr lvl="1"/>
            <a:r>
              <a:rPr lang="en-US" dirty="0"/>
              <a:t>30,177 </a:t>
            </a:r>
          </a:p>
          <a:p>
            <a:pPr lvl="2"/>
            <a:r>
              <a:rPr lang="en-US" dirty="0"/>
              <a:t>Brown University study (1) by Thomas Howard Suitt, III. Suitt is Ph.D. in Theology and is a recent graduate of the Graduate Program in Religion at Boston University. Only includes </a:t>
            </a:r>
            <a:r>
              <a:rPr lang="en-US" b="1" dirty="0">
                <a:solidFill>
                  <a:srgbClr val="C00000"/>
                </a:solidFill>
              </a:rPr>
              <a:t>post-9/11 era Veterans</a:t>
            </a:r>
            <a:r>
              <a:rPr lang="en-US" dirty="0"/>
              <a:t>. The problem with the data. Post 9/11 era Veteran Population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1.3 million </a:t>
            </a:r>
            <a:r>
              <a:rPr lang="en-US" dirty="0"/>
              <a:t>(2)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in 2021. Veteran population in 2021 </a:t>
            </a:r>
            <a:r>
              <a:rPr lang="en-US" dirty="0">
                <a:solidFill>
                  <a:srgbClr val="C00000"/>
                </a:solidFill>
              </a:rPr>
              <a:t>16.5 million</a:t>
            </a:r>
            <a:r>
              <a:rPr lang="en-US" dirty="0"/>
              <a:t>.</a:t>
            </a:r>
          </a:p>
          <a:p>
            <a:r>
              <a:rPr lang="en-US" dirty="0"/>
              <a:t>VA reporting:</a:t>
            </a:r>
          </a:p>
          <a:p>
            <a:pPr lvl="1"/>
            <a:r>
              <a:rPr lang="en-US" dirty="0"/>
              <a:t>Has the VA published the number of Veteran suicide since 9/11? Not that I have ever been able to find.</a:t>
            </a:r>
          </a:p>
          <a:p>
            <a:pPr lvl="1"/>
            <a:r>
              <a:rPr lang="en-US" dirty="0"/>
              <a:t>Does the VA have a number?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127,560</a:t>
            </a:r>
            <a:r>
              <a:rPr lang="en-US" dirty="0"/>
              <a:t> (3). After 18 months of looking, I found an appendix with all of the years listed. It is buried under five layers of VA web pages.</a:t>
            </a:r>
          </a:p>
          <a:p>
            <a:r>
              <a:rPr lang="en-US" dirty="0"/>
              <a:t>Operation Deep Dive:</a:t>
            </a:r>
          </a:p>
          <a:p>
            <a:pPr lvl="1"/>
            <a:r>
              <a:rPr lang="en-US" dirty="0"/>
              <a:t>VA’s number is underreported by a factor of 2.4x, not reporting Self Inflicted Mortality 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306,151 </a:t>
            </a:r>
            <a:r>
              <a:rPr lang="en-US" dirty="0"/>
              <a:t>This is at a rate of 44 per day.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* 377,587 </a:t>
            </a:r>
            <a:r>
              <a:rPr lang="en-US" dirty="0"/>
              <a:t>Actual number is higher due to excluded groups and lack of information.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9CD7B9-9C43-F2A9-8FAB-2D6A603607BB}"/>
              </a:ext>
            </a:extLst>
          </p:cNvPr>
          <p:cNvSpPr txBox="1"/>
          <p:nvPr/>
        </p:nvSpPr>
        <p:spPr>
          <a:xfrm>
            <a:off x="365760" y="393192"/>
            <a:ext cx="1208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State </a:t>
            </a:r>
          </a:p>
          <a:p>
            <a:pPr algn="ctr"/>
            <a:r>
              <a:rPr lang="en-US" dirty="0"/>
              <a:t>Prevention</a:t>
            </a:r>
          </a:p>
          <a:p>
            <a:pPr algn="ctr"/>
            <a:r>
              <a:rPr lang="en-US" dirty="0"/>
              <a:t>efforts</a:t>
            </a:r>
          </a:p>
        </p:txBody>
      </p:sp>
    </p:spTree>
    <p:extLst>
      <p:ext uri="{BB962C8B-B14F-4D97-AF65-F5344CB8AC3E}">
        <p14:creationId xmlns:p14="http://schemas.microsoft.com/office/powerpoint/2010/main" val="24150267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6EC2066-5E42-0728-1212-84144A3F0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450" y="5035736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Who; Where; How; Special Circumstance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3C0A7-13C5-B014-DC43-DE0580C1A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5129" y="1107141"/>
            <a:ext cx="9974824" cy="459441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Who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White</a:t>
            </a:r>
            <a:r>
              <a:rPr lang="en-US" dirty="0"/>
              <a:t> Veterans account for 87%, black Veterans are the lowest with 6%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Male</a:t>
            </a:r>
            <a:r>
              <a:rPr lang="en-US" dirty="0"/>
              <a:t> Veterans account for 96%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35 and over</a:t>
            </a:r>
            <a:r>
              <a:rPr lang="en-US" dirty="0"/>
              <a:t> account for 86%</a:t>
            </a:r>
          </a:p>
          <a:p>
            <a:pPr lvl="2"/>
            <a:r>
              <a:rPr lang="en-US" dirty="0"/>
              <a:t>35-54 	26%</a:t>
            </a:r>
          </a:p>
          <a:p>
            <a:pPr lvl="2"/>
            <a:r>
              <a:rPr lang="en-US" dirty="0"/>
              <a:t>55-74 	36%</a:t>
            </a:r>
          </a:p>
          <a:p>
            <a:pPr lvl="2"/>
            <a:r>
              <a:rPr lang="en-US" dirty="0"/>
              <a:t>75+ 	24%</a:t>
            </a:r>
          </a:p>
          <a:p>
            <a:r>
              <a:rPr lang="en-US" dirty="0"/>
              <a:t>Where </a:t>
            </a:r>
          </a:p>
          <a:p>
            <a:pPr lvl="1"/>
            <a:r>
              <a:rPr lang="en-US" dirty="0"/>
              <a:t>In </a:t>
            </a:r>
            <a:r>
              <a:rPr lang="en-US" dirty="0">
                <a:solidFill>
                  <a:srgbClr val="C00000"/>
                </a:solidFill>
              </a:rPr>
              <a:t>Rural areas</a:t>
            </a:r>
            <a:r>
              <a:rPr lang="en-US" dirty="0"/>
              <a:t>, the Veteran suicide rate of 33.3 vs 29.1 in urban areas. 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How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Firearms</a:t>
            </a:r>
            <a:r>
              <a:rPr lang="en-US" dirty="0"/>
              <a:t> 	66% , Suffocation 22%, Poisonings 7%, Other 5%</a:t>
            </a:r>
          </a:p>
          <a:p>
            <a:r>
              <a:rPr lang="en-US" dirty="0"/>
              <a:t>Special Circumstance</a:t>
            </a:r>
          </a:p>
          <a:p>
            <a:pPr lvl="1"/>
            <a:r>
              <a:rPr lang="en-US" dirty="0"/>
              <a:t>VA’s crude rate of Veteran suicide in 2020, was 31.7</a:t>
            </a:r>
          </a:p>
          <a:p>
            <a:pPr lvl="1"/>
            <a:r>
              <a:rPr lang="en-US" dirty="0"/>
              <a:t>VA’s crude rate of Veteran suicide among </a:t>
            </a:r>
            <a:r>
              <a:rPr lang="en-US" dirty="0">
                <a:solidFill>
                  <a:srgbClr val="C00000"/>
                </a:solidFill>
              </a:rPr>
              <a:t>Veterans that seek healthcare from the VA</a:t>
            </a:r>
            <a:r>
              <a:rPr lang="en-US" dirty="0"/>
              <a:t> is 41 or nearly 25% higher</a:t>
            </a:r>
          </a:p>
          <a:p>
            <a:pPr lvl="1"/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852F18-84EC-B4A1-B895-31048BA2E321}"/>
              </a:ext>
            </a:extLst>
          </p:cNvPr>
          <p:cNvSpPr txBox="1"/>
          <p:nvPr/>
        </p:nvSpPr>
        <p:spPr>
          <a:xfrm>
            <a:off x="365760" y="393192"/>
            <a:ext cx="1208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State </a:t>
            </a:r>
          </a:p>
          <a:p>
            <a:pPr algn="ctr"/>
            <a:r>
              <a:rPr lang="en-US" dirty="0"/>
              <a:t>Prevention</a:t>
            </a:r>
          </a:p>
          <a:p>
            <a:pPr algn="ctr"/>
            <a:r>
              <a:rPr lang="en-US" dirty="0"/>
              <a:t>efforts</a:t>
            </a:r>
          </a:p>
        </p:txBody>
      </p:sp>
    </p:spTree>
    <p:extLst>
      <p:ext uri="{BB962C8B-B14F-4D97-AF65-F5344CB8AC3E}">
        <p14:creationId xmlns:p14="http://schemas.microsoft.com/office/powerpoint/2010/main" val="817395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8C82F-9347-2247-8DA8-378BE2158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2. Call to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397BE-726E-BD9C-2B67-06C7CAF4A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3941" y="568302"/>
            <a:ext cx="10515600" cy="4667250"/>
          </a:xfrm>
        </p:spPr>
        <p:txBody>
          <a:bodyPr/>
          <a:lstStyle/>
          <a:p>
            <a:r>
              <a:rPr lang="en-US" dirty="0">
                <a:hlinkClick r:id="rId2"/>
              </a:rPr>
              <a:t>Give hope </a:t>
            </a:r>
            <a:endParaRPr lang="en-US" dirty="0"/>
          </a:p>
          <a:p>
            <a:r>
              <a:rPr lang="en-US" dirty="0">
                <a:hlinkClick r:id="rId3"/>
              </a:rPr>
              <a:t>Pay attention</a:t>
            </a:r>
            <a:endParaRPr lang="en-US" dirty="0"/>
          </a:p>
          <a:p>
            <a:r>
              <a:rPr lang="en-US" dirty="0">
                <a:hlinkClick r:id="rId4"/>
              </a:rPr>
              <a:t>How many people are susceptible to suicide</a:t>
            </a:r>
            <a:endParaRPr lang="en-US" dirty="0"/>
          </a:p>
          <a:p>
            <a:r>
              <a:rPr lang="en-US" dirty="0">
                <a:hlinkClick r:id="rId5"/>
              </a:rPr>
              <a:t>Team approach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DA0F5C-31F0-F797-A68E-E66384082D7E}"/>
              </a:ext>
            </a:extLst>
          </p:cNvPr>
          <p:cNvSpPr txBox="1"/>
          <p:nvPr/>
        </p:nvSpPr>
        <p:spPr>
          <a:xfrm>
            <a:off x="365760" y="393192"/>
            <a:ext cx="1208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State </a:t>
            </a:r>
          </a:p>
          <a:p>
            <a:pPr algn="ctr"/>
            <a:r>
              <a:rPr lang="en-US" dirty="0"/>
              <a:t>Prevention</a:t>
            </a:r>
          </a:p>
          <a:p>
            <a:pPr algn="ctr"/>
            <a:r>
              <a:rPr lang="en-US" dirty="0"/>
              <a:t>efforts</a:t>
            </a:r>
          </a:p>
        </p:txBody>
      </p:sp>
    </p:spTree>
    <p:extLst>
      <p:ext uri="{BB962C8B-B14F-4D97-AF65-F5344CB8AC3E}">
        <p14:creationId xmlns:p14="http://schemas.microsoft.com/office/powerpoint/2010/main" val="55923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8C82F-9347-2247-8DA8-378BE2158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036" y="5350933"/>
            <a:ext cx="8534400" cy="1507067"/>
          </a:xfrm>
        </p:spPr>
        <p:txBody>
          <a:bodyPr/>
          <a:lstStyle/>
          <a:p>
            <a:pPr algn="ctr"/>
            <a:r>
              <a:rPr lang="en-US" b="1" dirty="0"/>
              <a:t>3.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397BE-726E-BD9C-2B67-06C7CAF4A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9835" y="854857"/>
            <a:ext cx="10515600" cy="4667250"/>
          </a:xfrm>
        </p:spPr>
        <p:txBody>
          <a:bodyPr/>
          <a:lstStyle/>
          <a:p>
            <a:r>
              <a:rPr lang="en-US" dirty="0"/>
              <a:t>What do you do if your veteran is in imminent danger of succumbing to suicide?</a:t>
            </a:r>
          </a:p>
          <a:p>
            <a:r>
              <a:rPr lang="en-US" dirty="0"/>
              <a:t>Suicide safety plan</a:t>
            </a:r>
          </a:p>
          <a:p>
            <a:r>
              <a:rPr lang="en-US" dirty="0"/>
              <a:t>Engagement strategies</a:t>
            </a:r>
          </a:p>
          <a:p>
            <a:r>
              <a:rPr lang="en-US" dirty="0"/>
              <a:t>Start simple</a:t>
            </a:r>
          </a:p>
          <a:p>
            <a:r>
              <a:rPr lang="en-US" dirty="0"/>
              <a:t>Subtle signs</a:t>
            </a:r>
          </a:p>
          <a:p>
            <a:r>
              <a:rPr lang="en-US" dirty="0"/>
              <a:t>Risk and protective factors</a:t>
            </a:r>
          </a:p>
          <a:p>
            <a:r>
              <a:rPr lang="en-US" dirty="0"/>
              <a:t>Veterans need to know that its okay not to be okay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75E1B2-BEB9-4886-7C39-45CF1B160F16}"/>
              </a:ext>
            </a:extLst>
          </p:cNvPr>
          <p:cNvSpPr txBox="1"/>
          <p:nvPr/>
        </p:nvSpPr>
        <p:spPr>
          <a:xfrm>
            <a:off x="365760" y="393192"/>
            <a:ext cx="1208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State </a:t>
            </a:r>
          </a:p>
          <a:p>
            <a:pPr algn="ctr"/>
            <a:r>
              <a:rPr lang="en-US" dirty="0"/>
              <a:t>Prevention</a:t>
            </a:r>
          </a:p>
          <a:p>
            <a:pPr algn="ctr"/>
            <a:r>
              <a:rPr lang="en-US" dirty="0"/>
              <a:t>efforts</a:t>
            </a:r>
          </a:p>
        </p:txBody>
      </p:sp>
    </p:spTree>
    <p:extLst>
      <p:ext uri="{BB962C8B-B14F-4D97-AF65-F5344CB8AC3E}">
        <p14:creationId xmlns:p14="http://schemas.microsoft.com/office/powerpoint/2010/main" val="42240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5275</TotalTime>
  <Words>854</Words>
  <Application>Microsoft Office PowerPoint</Application>
  <PresentationFormat>Widescreen</PresentationFormat>
  <Paragraphs>137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Poppins</vt:lpstr>
      <vt:lpstr>Wingdings 3</vt:lpstr>
      <vt:lpstr>Slice</vt:lpstr>
      <vt:lpstr>How do we PREVENT Veteran suicide???</vt:lpstr>
      <vt:lpstr>Introductions</vt:lpstr>
      <vt:lpstr>Keys to Success</vt:lpstr>
      <vt:lpstr>1. Raise Awareness</vt:lpstr>
      <vt:lpstr>What is your Veteran Suicide IQ</vt:lpstr>
      <vt:lpstr>How many?</vt:lpstr>
      <vt:lpstr>Who; Where; How; Special Circumstance</vt:lpstr>
      <vt:lpstr>2. Call to Action</vt:lpstr>
      <vt:lpstr>3. Education</vt:lpstr>
      <vt:lpstr>Myths and misconceptions (education cont.)</vt:lpstr>
      <vt:lpstr>Peer-to-peer support groups</vt:lpstr>
      <vt:lpstr>Summary: Keys to Success</vt:lpstr>
      <vt:lpstr>How bad is Kentucky???</vt:lpstr>
      <vt:lpstr>Questions?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we PREVENT Veteran suicide???</dc:title>
  <dc:creator>Michael Carmichael</dc:creator>
  <cp:lastModifiedBy>Schaaf, Logan (LRC)</cp:lastModifiedBy>
  <cp:revision>6</cp:revision>
  <dcterms:created xsi:type="dcterms:W3CDTF">2023-06-16T10:19:01Z</dcterms:created>
  <dcterms:modified xsi:type="dcterms:W3CDTF">2023-06-20T17:18:46Z</dcterms:modified>
</cp:coreProperties>
</file>