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4" r:id="rId1"/>
  </p:sldMasterIdLst>
  <p:notesMasterIdLst>
    <p:notesMasterId r:id="rId24"/>
  </p:notesMasterIdLst>
  <p:handoutMasterIdLst>
    <p:handoutMasterId r:id="rId25"/>
  </p:handoutMasterIdLst>
  <p:sldIdLst>
    <p:sldId id="749" r:id="rId2"/>
    <p:sldId id="751" r:id="rId3"/>
    <p:sldId id="311" r:id="rId4"/>
    <p:sldId id="754" r:id="rId5"/>
    <p:sldId id="310" r:id="rId6"/>
    <p:sldId id="318" r:id="rId7"/>
    <p:sldId id="746" r:id="rId8"/>
    <p:sldId id="744" r:id="rId9"/>
    <p:sldId id="296" r:id="rId10"/>
    <p:sldId id="323" r:id="rId11"/>
    <p:sldId id="330" r:id="rId12"/>
    <p:sldId id="743" r:id="rId13"/>
    <p:sldId id="741" r:id="rId14"/>
    <p:sldId id="306" r:id="rId15"/>
    <p:sldId id="747" r:id="rId16"/>
    <p:sldId id="329" r:id="rId17"/>
    <p:sldId id="299" r:id="rId18"/>
    <p:sldId id="753" r:id="rId19"/>
    <p:sldId id="328" r:id="rId20"/>
    <p:sldId id="314" r:id="rId21"/>
    <p:sldId id="755" r:id="rId22"/>
    <p:sldId id="32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9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26C98-B365-6649-9C79-EEBB231EE480}" v="15" dt="2023-07-21T19:46:51.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62957"/>
  </p:normalViewPr>
  <p:slideViewPr>
    <p:cSldViewPr snapToGrid="0" snapToObjects="1">
      <p:cViewPr varScale="1">
        <p:scale>
          <a:sx n="62" d="100"/>
          <a:sy n="62" d="100"/>
        </p:scale>
        <p:origin x="78" y="156"/>
      </p:cViewPr>
      <p:guideLst>
        <p:guide orient="horz" pos="2160"/>
        <p:guide pos="3840"/>
      </p:guideLst>
    </p:cSldViewPr>
  </p:slideViewPr>
  <p:outlineViewPr>
    <p:cViewPr>
      <p:scale>
        <a:sx n="33" d="100"/>
        <a:sy n="33" d="100"/>
      </p:scale>
      <p:origin x="0" y="-15408"/>
    </p:cViewPr>
  </p:outlineViewPr>
  <p:notesTextViewPr>
    <p:cViewPr>
      <p:scale>
        <a:sx n="1" d="1"/>
        <a:sy n="1" d="1"/>
      </p:scale>
      <p:origin x="0" y="0"/>
    </p:cViewPr>
  </p:notesTextViewPr>
  <p:notesViewPr>
    <p:cSldViewPr snapToGrid="0" snapToObjects="1">
      <p:cViewPr varScale="1">
        <p:scale>
          <a:sx n="82" d="100"/>
          <a:sy n="82" d="100"/>
        </p:scale>
        <p:origin x="399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3330EF-1579-4DCC-B272-33242FD5CB75}" type="datetimeFigureOut">
              <a:rPr lang="en-US" smtClean="0"/>
              <a:pPr/>
              <a:t>7/21/2023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A35FCC-69A6-4902-AAEB-562F613290D5}" type="slidenum">
              <a:rPr lang="en-US" smtClean="0"/>
              <a:pPr/>
              <a:t>‹#›</a:t>
            </a:fld>
            <a:endParaRPr lang="en-US" dirty="0"/>
          </a:p>
        </p:txBody>
      </p:sp>
    </p:spTree>
    <p:extLst>
      <p:ext uri="{BB962C8B-B14F-4D97-AF65-F5344CB8AC3E}">
        <p14:creationId xmlns:p14="http://schemas.microsoft.com/office/powerpoint/2010/main" val="535203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D5313-DF4A-6A4C-ACF2-61D9A0A65A65}" type="datetimeFigureOut">
              <a:rPr lang="en-US" smtClean="0"/>
              <a:pPr/>
              <a:t>7/21/2023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83EAE-1A2D-474F-8E21-0DE6570EC790}" type="slidenum">
              <a:rPr lang="en-US" smtClean="0"/>
              <a:pPr/>
              <a:t>‹#›</a:t>
            </a:fld>
            <a:endParaRPr lang="en-US" dirty="0"/>
          </a:p>
        </p:txBody>
      </p:sp>
    </p:spTree>
    <p:extLst>
      <p:ext uri="{BB962C8B-B14F-4D97-AF65-F5344CB8AC3E}">
        <p14:creationId xmlns:p14="http://schemas.microsoft.com/office/powerpoint/2010/main" val="16005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Mr. Chairman, Vice Chairman, Committee Members, video guests, thank you for meeting with us. My name is Eric Koleda, 10-year Vietnam Era Air Force Veteran, 26-year UPS Airline Management startup team member and retiree, TreatNOW National Legislative Director, and Co-Founder and Director for HBOT4KYVETS, Inc.</a:t>
            </a:r>
          </a:p>
          <a:p>
            <a:endParaRPr lang="en-US" dirty="0"/>
          </a:p>
          <a:p>
            <a:pPr marL="171450" indent="-171450">
              <a:buFont typeface="Arial" panose="020B0604020202020204" pitchFamily="34" charset="0"/>
              <a:buChar char="•"/>
            </a:pPr>
            <a:r>
              <a:rPr lang="en-US" dirty="0"/>
              <a:t>This body enacted HB 64, The Colonel Ronald D. Ray Traumatic Brain Injury and Treatment Act in 2018.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brother-in-law Ron is no longer with us, succumbing to his Vietnam combat invisible wounds in July 2020. Untreated TBI post-mortem brain analysis confirmed CTE for “The Colonel”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Which is why I am here today to speak with you about helping those Veterans like Ron who suffered the long-term effects of untreated TBI before it is too late.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I am here asking to finish the work we began in 2018 and help fund treatments like five other states have done to date.</a:t>
            </a:r>
          </a:p>
          <a:p>
            <a:endParaRPr lang="en-US" dirty="0"/>
          </a:p>
        </p:txBody>
      </p:sp>
      <p:sp>
        <p:nvSpPr>
          <p:cNvPr id="4" name="Slide Number Placeholder 3"/>
          <p:cNvSpPr>
            <a:spLocks noGrp="1"/>
          </p:cNvSpPr>
          <p:nvPr>
            <p:ph type="sldNum" sz="quarter" idx="5"/>
          </p:nvPr>
        </p:nvSpPr>
        <p:spPr/>
        <p:txBody>
          <a:bodyPr/>
          <a:lstStyle/>
          <a:p>
            <a:fld id="{54983EAE-1A2D-474F-8E21-0DE6570EC790}" type="slidenum">
              <a:rPr lang="en-US" smtClean="0"/>
              <a:pPr/>
              <a:t>1</a:t>
            </a:fld>
            <a:endParaRPr lang="en-US" dirty="0"/>
          </a:p>
        </p:txBody>
      </p:sp>
    </p:spTree>
    <p:extLst>
      <p:ext uri="{BB962C8B-B14F-4D97-AF65-F5344CB8AC3E}">
        <p14:creationId xmlns:p14="http://schemas.microsoft.com/office/powerpoint/2010/main" val="323862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028" y="8684927"/>
            <a:ext cx="2972422" cy="457513"/>
          </a:xfrm>
          <a:prstGeom prst="rect">
            <a:avLst/>
          </a:prstGeom>
          <a:noFill/>
          <a:ln w="9525">
            <a:noFill/>
            <a:miter lim="800000"/>
            <a:headEnd/>
            <a:tailEnd/>
          </a:ln>
        </p:spPr>
        <p:txBody>
          <a:bodyPr lIns="88968" tIns="44484" rIns="88968" bIns="44484" anchor="b"/>
          <a:lstStyle/>
          <a:p>
            <a:pPr algn="r"/>
            <a:fld id="{C872B342-678E-4CDF-A239-E62EE9B0B5A1}" type="slidenum">
              <a:rPr lang="en-US" sz="1200">
                <a:solidFill>
                  <a:prstClr val="black"/>
                </a:solidFill>
                <a:latin typeface="Calibri" pitchFamily="34" charset="0"/>
              </a:rPr>
              <a:pPr algn="r"/>
              <a:t>10</a:t>
            </a:fld>
            <a:endParaRPr lang="en-US" sz="1200" dirty="0">
              <a:solidFill>
                <a:prstClr val="black"/>
              </a:solidFill>
              <a:latin typeface="Calibri" pitchFamily="34" charset="0"/>
            </a:endParaRPr>
          </a:p>
        </p:txBody>
      </p:sp>
      <p:sp>
        <p:nvSpPr>
          <p:cNvPr id="63491" name="Rectangle 2"/>
          <p:cNvSpPr>
            <a:spLocks noGrp="1" noRot="1" noChangeAspect="1" noChangeArrowheads="1" noTextEdit="1"/>
          </p:cNvSpPr>
          <p:nvPr>
            <p:ph type="sldImg"/>
          </p:nvPr>
        </p:nvSpPr>
        <p:spPr bwMode="auto">
          <a:xfrm>
            <a:off x="385763" y="687388"/>
            <a:ext cx="6092825" cy="3427412"/>
          </a:xfrm>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This exact type tissue healing occurs with concussions/TBIs, its just not visible without brain scans as will show in the next slides</a:t>
            </a:r>
          </a:p>
          <a:p>
            <a:pPr>
              <a:spcBef>
                <a:spcPct val="0"/>
              </a:spcBef>
            </a:pPr>
            <a:endParaRPr lang="en-US" dirty="0"/>
          </a:p>
          <a:p>
            <a:pPr marL="171450" indent="-171450">
              <a:spcBef>
                <a:spcPct val="0"/>
              </a:spcBef>
              <a:buFont typeface="Arial" panose="020B0604020202020204" pitchFamily="34" charset="0"/>
              <a:buChar char="•"/>
            </a:pPr>
            <a:r>
              <a:rPr lang="en-US" dirty="0"/>
              <a:t>2.2 million diabetic Veterans in VA healthcare network, 94% of VA DFU Veterans are not informed or provided access to HBOT that heals 74% of DFUs and eliminate LLAs, saving lives </a:t>
            </a:r>
          </a:p>
          <a:p>
            <a:pPr marL="171450" indent="-171450">
              <a:spcBef>
                <a:spcPct val="0"/>
              </a:spcBef>
              <a:buFont typeface="Arial" panose="020B0604020202020204" pitchFamily="34" charset="0"/>
              <a:buChar char="•"/>
            </a:pPr>
            <a:endParaRPr lang="en-US" dirty="0"/>
          </a:p>
          <a:p>
            <a:pPr marL="171450" indent="-171450">
              <a:spcBef>
                <a:spcPct val="0"/>
              </a:spcBef>
              <a:buFont typeface="Arial" panose="020B0604020202020204" pitchFamily="34" charset="0"/>
              <a:buChar char="•"/>
            </a:pPr>
            <a:r>
              <a:rPr lang="en-US" dirty="0"/>
              <a:t>The VA does not operate a single HBOT chamber in all their national 1,100+ facilities</a:t>
            </a:r>
          </a:p>
          <a:p>
            <a:pPr marL="171450" indent="-171450">
              <a:spcBef>
                <a:spcPct val="0"/>
              </a:spcBef>
              <a:buFont typeface="Arial" panose="020B0604020202020204" pitchFamily="34" charset="0"/>
              <a:buChar char="•"/>
            </a:pPr>
            <a:endParaRPr lang="en-US" dirty="0"/>
          </a:p>
          <a:p>
            <a:pPr marL="171450" indent="-171450">
              <a:spcBef>
                <a:spcPct val="0"/>
              </a:spcBef>
              <a:buFont typeface="Arial" panose="020B0604020202020204" pitchFamily="34" charset="0"/>
              <a:buChar char="•"/>
            </a:pPr>
            <a:r>
              <a:rPr lang="en-US" dirty="0"/>
              <a:t>If you want to learn more, you can request a copy of our 50-page report to the US Congress on this issue</a:t>
            </a:r>
          </a:p>
        </p:txBody>
      </p:sp>
    </p:spTree>
    <p:extLst>
      <p:ext uri="{BB962C8B-B14F-4D97-AF65-F5344CB8AC3E}">
        <p14:creationId xmlns:p14="http://schemas.microsoft.com/office/powerpoint/2010/main" val="190666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Ladies and Gentlemen, there is unorthodox medicine being practiced, but HBOT is not a part of it, case in point---- </a:t>
            </a:r>
          </a:p>
        </p:txBody>
      </p:sp>
      <p:sp>
        <p:nvSpPr>
          <p:cNvPr id="4" name="Slide Number Placeholder 3"/>
          <p:cNvSpPr>
            <a:spLocks noGrp="1"/>
          </p:cNvSpPr>
          <p:nvPr>
            <p:ph type="sldNum" sz="quarter" idx="5"/>
          </p:nvPr>
        </p:nvSpPr>
        <p:spPr/>
        <p:txBody>
          <a:bodyPr/>
          <a:lstStyle/>
          <a:p>
            <a:fld id="{54983EAE-1A2D-474F-8E21-0DE6570EC790}" type="slidenum">
              <a:rPr lang="en-US" smtClean="0"/>
              <a:pPr/>
              <a:t>11</a:t>
            </a:fld>
            <a:endParaRPr lang="en-US" dirty="0"/>
          </a:p>
        </p:txBody>
      </p:sp>
    </p:spTree>
    <p:extLst>
      <p:ext uri="{BB962C8B-B14F-4D97-AF65-F5344CB8AC3E}">
        <p14:creationId xmlns:p14="http://schemas.microsoft.com/office/powerpoint/2010/main" val="356196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mesNewRomanPSMT"/>
              </a:rPr>
              <a:t>LSU clinical IRB trial conducted in 2013 by Dr. Paul Harch with his comments on this “Case Report” and I quote:</a:t>
            </a:r>
          </a:p>
          <a:p>
            <a:endParaRPr lang="en-US" b="0" i="0" u="none" strike="noStrike" dirty="0">
              <a:solidFill>
                <a:srgbClr val="000000"/>
              </a:solidFill>
              <a:effectLst/>
              <a:latin typeface="TimesNewRomanPSMT"/>
            </a:endParaRPr>
          </a:p>
          <a:p>
            <a:pPr marL="171450" indent="-171450">
              <a:buFont typeface="Arial" panose="020B0604020202020204" pitchFamily="34" charset="0"/>
              <a:buChar char="•"/>
            </a:pPr>
            <a:r>
              <a:rPr lang="en-US" b="0" i="0" u="none" strike="noStrike" dirty="0">
                <a:solidFill>
                  <a:srgbClr val="000000"/>
                </a:solidFill>
                <a:effectLst/>
                <a:latin typeface="TimesNewRomanPSMT"/>
              </a:rPr>
              <a:t>“The brain scans are amongst the most revealing and shocking that I have ever seen in scanning patients for 34 years and thousands of scans.  </a:t>
            </a:r>
          </a:p>
          <a:p>
            <a:endParaRPr lang="en-US" b="0" i="0" u="none" strike="noStrike" dirty="0">
              <a:solidFill>
                <a:srgbClr val="000000"/>
              </a:solidFill>
              <a:effectLst/>
              <a:latin typeface="TimesNewRomanPSMT"/>
            </a:endParaRPr>
          </a:p>
          <a:p>
            <a:pPr marL="171450" indent="-171450">
              <a:buFont typeface="Arial" panose="020B0604020202020204" pitchFamily="34" charset="0"/>
              <a:buChar char="•"/>
            </a:pPr>
            <a:r>
              <a:rPr lang="en-US" b="0" i="0" u="none" strike="noStrike" dirty="0">
                <a:solidFill>
                  <a:srgbClr val="000000"/>
                </a:solidFill>
                <a:effectLst/>
                <a:latin typeface="TimesNewRomanPSMT"/>
              </a:rPr>
              <a:t>You never see a global reduction in blood flow to an entire brain hemisphere except in stroke and even then, it is not like this. </a:t>
            </a:r>
          </a:p>
          <a:p>
            <a:endParaRPr lang="en-US" b="0" i="0" u="none" strike="noStrike" dirty="0">
              <a:solidFill>
                <a:srgbClr val="000000"/>
              </a:solidFill>
              <a:effectLst/>
              <a:latin typeface="TimesNewRomanPSMT"/>
            </a:endParaRPr>
          </a:p>
          <a:p>
            <a:pPr marL="171450" indent="-171450">
              <a:buFont typeface="Arial" panose="020B0604020202020204" pitchFamily="34" charset="0"/>
              <a:buChar char="•"/>
            </a:pPr>
            <a:r>
              <a:rPr lang="en-US" b="0" i="0" u="none" strike="noStrike" dirty="0">
                <a:solidFill>
                  <a:srgbClr val="000000"/>
                </a:solidFill>
                <a:effectLst/>
                <a:latin typeface="TimesNewRomanPSMT"/>
              </a:rPr>
              <a:t>The psychiatrist who saw Rusty told him that they had too many patients/soldiers with TBI, </a:t>
            </a:r>
          </a:p>
          <a:p>
            <a:endParaRPr lang="en-US" b="0" i="0" u="none" strike="noStrike" dirty="0">
              <a:solidFill>
                <a:srgbClr val="000000"/>
              </a:solidFill>
              <a:effectLst/>
              <a:latin typeface="TimesNewRomanPSMT"/>
            </a:endParaRPr>
          </a:p>
          <a:p>
            <a:pPr marL="171450" indent="-171450">
              <a:buFont typeface="Arial" panose="020B0604020202020204" pitchFamily="34" charset="0"/>
              <a:buChar char="•"/>
            </a:pPr>
            <a:r>
              <a:rPr lang="en-US" b="0" i="0" u="none" strike="noStrike" dirty="0">
                <a:solidFill>
                  <a:srgbClr val="000000"/>
                </a:solidFill>
                <a:effectLst/>
                <a:latin typeface="TimesNewRomanPSMT"/>
              </a:rPr>
              <a:t>so he was giving him a diagnosis of “conversion disorder.” </a:t>
            </a:r>
          </a:p>
          <a:p>
            <a:endParaRPr lang="en-US" b="0" i="0" u="none" strike="noStrike" dirty="0">
              <a:solidFill>
                <a:srgbClr val="000000"/>
              </a:solidFill>
              <a:effectLst/>
              <a:latin typeface="TimesNewRomanPSMT"/>
            </a:endParaRPr>
          </a:p>
          <a:p>
            <a:endParaRPr lang="en-US" b="0" i="0" u="none" strike="noStrike" dirty="0">
              <a:solidFill>
                <a:srgbClr val="000000"/>
              </a:solidFill>
              <a:effectLst/>
              <a:latin typeface="TimesNewRomanPSMT"/>
            </a:endParaRPr>
          </a:p>
        </p:txBody>
      </p:sp>
      <p:sp>
        <p:nvSpPr>
          <p:cNvPr id="4" name="Slide Number Placeholder 3"/>
          <p:cNvSpPr>
            <a:spLocks noGrp="1"/>
          </p:cNvSpPr>
          <p:nvPr>
            <p:ph type="sldNum" sz="quarter" idx="5"/>
          </p:nvPr>
        </p:nvSpPr>
        <p:spPr/>
        <p:txBody>
          <a:bodyPr/>
          <a:lstStyle/>
          <a:p>
            <a:fld id="{54983EAE-1A2D-474F-8E21-0DE6570EC790}" type="slidenum">
              <a:rPr lang="en-US" smtClean="0"/>
              <a:pPr/>
              <a:t>12</a:t>
            </a:fld>
            <a:endParaRPr lang="en-US" dirty="0"/>
          </a:p>
        </p:txBody>
      </p:sp>
    </p:spTree>
    <p:extLst>
      <p:ext uri="{BB962C8B-B14F-4D97-AF65-F5344CB8AC3E}">
        <p14:creationId xmlns:p14="http://schemas.microsoft.com/office/powerpoint/2010/main" val="1177302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This Veteran experienced symptomatic, physical, cognitive, and quality of life improvement, reduction in anxiety and depression, and suicide ideation was eliminated</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Since 2007,12 of 20 national clinical HBOT IRB trials completed had patients with SPECT scans pre and post treatments demonstrating compelling medical evidence of brain wound healing on over 730 Veteran patients</a:t>
            </a:r>
          </a:p>
        </p:txBody>
      </p:sp>
      <p:sp>
        <p:nvSpPr>
          <p:cNvPr id="4" name="Slide Number Placeholder 3"/>
          <p:cNvSpPr>
            <a:spLocks noGrp="1"/>
          </p:cNvSpPr>
          <p:nvPr>
            <p:ph type="sldNum" sz="quarter" idx="5"/>
          </p:nvPr>
        </p:nvSpPr>
        <p:spPr/>
        <p:txBody>
          <a:bodyPr/>
          <a:lstStyle/>
          <a:p>
            <a:fld id="{54983EAE-1A2D-474F-8E21-0DE6570EC790}" type="slidenum">
              <a:rPr lang="en-US" smtClean="0"/>
              <a:pPr/>
              <a:t>13</a:t>
            </a:fld>
            <a:endParaRPr lang="en-US" dirty="0"/>
          </a:p>
        </p:txBody>
      </p:sp>
    </p:spTree>
    <p:extLst>
      <p:ext uri="{BB962C8B-B14F-4D97-AF65-F5344CB8AC3E}">
        <p14:creationId xmlns:p14="http://schemas.microsoft.com/office/powerpoint/2010/main" val="80123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Independent clinical IRB trials since 2007 with over 730 positive results that marry up to what you see here</a:t>
            </a:r>
          </a:p>
          <a:p>
            <a:pPr marL="171450" indent="-171450">
              <a:buFont typeface="Arial" panose="020B0604020202020204" pitchFamily="34" charset="0"/>
              <a:buChar char="•"/>
            </a:pPr>
            <a:endParaRPr lang="en-US" sz="12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t>Is every single treated TBI Veteran healed after 40 HBOT dives, the answer is NO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variables affect the number of treatments required including the number of TBI’s, their severity, length of time since the TBIs have occurred, Veterans post service health condition, alcohol and OUD addiction, PTSD severity, etc.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the 40-dive protocol is where on average we see the biggest improvements overall with all the TBI Veterans who have been treated, especially with eliminating suicide ideation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Brain scans and Cerebral Blood Flow Change or CBF is depicted in the lower third of the slide to the right.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983EAE-1A2D-474F-8E21-0DE6570EC790}" type="slidenum">
              <a:rPr lang="en-US" smtClean="0"/>
              <a:pPr/>
              <a:t>14</a:t>
            </a:fld>
            <a:endParaRPr lang="en-US" dirty="0"/>
          </a:p>
        </p:txBody>
      </p:sp>
    </p:spTree>
    <p:extLst>
      <p:ext uri="{BB962C8B-B14F-4D97-AF65-F5344CB8AC3E}">
        <p14:creationId xmlns:p14="http://schemas.microsoft.com/office/powerpoint/2010/main" val="134050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latin typeface="Calibri" panose="020F0502020204030204" pitchFamily="34" charset="0"/>
                <a:cs typeface="Calibri" panose="020F0502020204030204" pitchFamily="34" charset="0"/>
              </a:rPr>
              <a:t>If funded, we will deliver an annual report providing comprehensive overview of each year results and financial accounting based on contractual agreements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latin typeface="Calibri" panose="020F0502020204030204" pitchFamily="34" charset="0"/>
                <a:cs typeface="Calibri" panose="020F0502020204030204" pitchFamily="34" charset="0"/>
              </a:rPr>
              <a:t>5 Veterans treated to date (3 Army, 1 Marine/USAF, 1 SEAL), 4 successful, 1 Vietnam Veteran removed himself due to stroke condition prior to HBOT, affecting his right ear clearing while in the chamber after 3 dives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latin typeface="Calibri" panose="020F0502020204030204" pitchFamily="34" charset="0"/>
                <a:cs typeface="Calibri" panose="020F0502020204030204" pitchFamily="34" charset="0"/>
              </a:rPr>
              <a:t>Treatment numbers limited by funding,  we self funded the first $30K to to kick-start the treatment program aided with $8K from KY Veterans Program Trust Fund, and a sister non-profit providing treatments through Americas Might Warriors, which is founded and sponsored by Debbie Lee, the mother of a fallen Navy SEAL Marc Lee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latin typeface="Calibri" panose="020F0502020204030204" pitchFamily="34" charset="0"/>
                <a:cs typeface="Calibri" panose="020F0502020204030204" pitchFamily="34" charset="0"/>
              </a:rPr>
              <a:t> Of the $484M societal economic impact cost, approximately 80% is comprised of unemployment and caregiver cost</a:t>
            </a:r>
            <a:endParaRPr lang="en-US" b="0" dirty="0"/>
          </a:p>
          <a:p>
            <a:endParaRPr lang="en-US" b="0" dirty="0"/>
          </a:p>
          <a:p>
            <a:endParaRPr lang="en-US" b="1" i="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4983EAE-1A2D-474F-8E21-0DE6570EC790}" type="slidenum">
              <a:rPr lang="en-US" smtClean="0"/>
              <a:pPr/>
              <a:t>15</a:t>
            </a:fld>
            <a:endParaRPr lang="en-US" dirty="0"/>
          </a:p>
        </p:txBody>
      </p:sp>
    </p:spTree>
    <p:extLst>
      <p:ext uri="{BB962C8B-B14F-4D97-AF65-F5344CB8AC3E}">
        <p14:creationId xmlns:p14="http://schemas.microsoft.com/office/powerpoint/2010/main" val="44977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Military Caregivers have more health problems, strains in family relationships, and PTSD versus civilian caregivers</a:t>
            </a:r>
          </a:p>
          <a:p>
            <a:pPr marL="171450" indent="-171450">
              <a:buFont typeface="Arial" panose="020B0604020202020204" pitchFamily="34" charset="0"/>
              <a:buChar char="•"/>
            </a:pPr>
            <a:endParaRPr lang="en-US" sz="1200"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37% of post-9/11 caregivers are under the age of 30 years old, resulting in long term financial and economic impact</a:t>
            </a:r>
          </a:p>
          <a:p>
            <a:pPr marL="171450" indent="-171450">
              <a:buFont typeface="Arial" panose="020B0604020202020204" pitchFamily="34" charset="0"/>
              <a:buChar char="•"/>
            </a:pPr>
            <a:endParaRPr lang="en-US" sz="1200"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$40,186  X 50 TBI Veterans untreated =$2M economic impact. If 50% return to work, potential $1M return on investment-$750K treatment = $250K positive cash flow to the state</a:t>
            </a:r>
          </a:p>
          <a:p>
            <a:pPr marL="171450" indent="-171450">
              <a:buFont typeface="Arial" panose="020B0604020202020204" pitchFamily="34" charset="0"/>
              <a:buChar char="•"/>
            </a:pPr>
            <a:endParaRPr lang="en-US" sz="1200"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Unemployed Veterans equals $32.7M / 11,311 = $2,890 per TBI Veteran x 50 TBI Veterans = $144,500 State Income Revenue</a:t>
            </a:r>
            <a:endParaRPr lang="en-US" dirty="0"/>
          </a:p>
        </p:txBody>
      </p:sp>
      <p:sp>
        <p:nvSpPr>
          <p:cNvPr id="4" name="Slide Number Placeholder 3"/>
          <p:cNvSpPr>
            <a:spLocks noGrp="1"/>
          </p:cNvSpPr>
          <p:nvPr>
            <p:ph type="sldNum" sz="quarter" idx="5"/>
          </p:nvPr>
        </p:nvSpPr>
        <p:spPr/>
        <p:txBody>
          <a:bodyPr/>
          <a:lstStyle/>
          <a:p>
            <a:fld id="{54983EAE-1A2D-474F-8E21-0DE6570EC790}" type="slidenum">
              <a:rPr lang="en-US" smtClean="0"/>
              <a:pPr/>
              <a:t>16</a:t>
            </a:fld>
            <a:endParaRPr lang="en-US" dirty="0"/>
          </a:p>
        </p:txBody>
      </p:sp>
    </p:spTree>
    <p:extLst>
      <p:ext uri="{BB962C8B-B14F-4D97-AF65-F5344CB8AC3E}">
        <p14:creationId xmlns:p14="http://schemas.microsoft.com/office/powerpoint/2010/main" val="104638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effectLst>
                  <a:outerShdw blurRad="38100" dist="38100" dir="2700000" algn="tl">
                    <a:srgbClr val="000000">
                      <a:alpha val="43137"/>
                    </a:srgbClr>
                  </a:outerShdw>
                </a:effectLst>
                <a:latin typeface="+mn-lt"/>
              </a:rPr>
              <a:t>Three primary bills supporting treatment and funding</a:t>
            </a:r>
          </a:p>
          <a:p>
            <a:pPr marL="171450" indent="-171450">
              <a:buFont typeface="Arial" panose="020B0604020202020204" pitchFamily="34" charset="0"/>
              <a:buChar char="•"/>
            </a:pPr>
            <a:r>
              <a:rPr lang="en-US" sz="1200" b="0" dirty="0">
                <a:effectLst>
                  <a:outerShdw blurRad="38100" dist="38100" dir="2700000" algn="tl">
                    <a:srgbClr val="000000">
                      <a:alpha val="43137"/>
                    </a:srgbClr>
                  </a:outerShdw>
                </a:effectLst>
                <a:latin typeface="+mn-lt"/>
              </a:rPr>
              <a:t>Ten states have HBOT enacted, 6 have funded over $2.9M to date</a:t>
            </a:r>
          </a:p>
          <a:p>
            <a:pPr marL="171450" indent="-171450">
              <a:buFont typeface="Arial" panose="020B0604020202020204" pitchFamily="34" charset="0"/>
              <a:buChar char="•"/>
            </a:pPr>
            <a:r>
              <a:rPr lang="en-US" sz="1200" b="0" dirty="0">
                <a:effectLst>
                  <a:outerShdw blurRad="38100" dist="38100" dir="2700000" algn="tl">
                    <a:srgbClr val="000000">
                      <a:alpha val="43137"/>
                    </a:srgbClr>
                  </a:outerShdw>
                </a:effectLst>
                <a:latin typeface="+mn-lt"/>
              </a:rPr>
              <a:t>6 states drafting or discussing HBOT legislation in this current year sessions</a:t>
            </a:r>
            <a:endParaRPr lang="en-US" sz="1200" b="1" dirty="0">
              <a:effectLst>
                <a:outerShdw blurRad="38100" dist="38100" dir="2700000" algn="tl">
                  <a:srgbClr val="000000">
                    <a:alpha val="43137"/>
                  </a:srgbClr>
                </a:outerShdw>
              </a:effectLst>
              <a:latin typeface="+mn-lt"/>
            </a:endParaRPr>
          </a:p>
          <a:p>
            <a:pPr marL="171450" indent="-171450">
              <a:buFont typeface="Arial" panose="020B0604020202020204" pitchFamily="34" charset="0"/>
              <a:buChar char="•"/>
            </a:pPr>
            <a:endParaRPr lang="en-US" sz="1200" b="1" dirty="0">
              <a:effectLst>
                <a:outerShdw blurRad="38100" dist="38100" dir="2700000" algn="tl">
                  <a:srgbClr val="000000">
                    <a:alpha val="43137"/>
                  </a:srgbClr>
                </a:outerShdw>
              </a:effectLst>
              <a:latin typeface="+mn-lt"/>
            </a:endParaRPr>
          </a:p>
          <a:p>
            <a:pPr marL="171450" indent="-171450">
              <a:buFont typeface="Arial" panose="020B0604020202020204" pitchFamily="34" charset="0"/>
              <a:buChar char="•"/>
            </a:pPr>
            <a:r>
              <a:rPr lang="en-US" b="1" dirty="0">
                <a:effectLst>
                  <a:outerShdw blurRad="38100" dist="38100" dir="2700000" algn="tl">
                    <a:srgbClr val="000000">
                      <a:alpha val="43137"/>
                    </a:srgbClr>
                  </a:outerShdw>
                </a:effectLst>
              </a:rPr>
              <a:t>WE NEED HBOT AS A STANDARD OF CARE TREATMENT FOR TBI/PTSD VETERANS</a:t>
            </a:r>
          </a:p>
          <a:p>
            <a:pPr marL="171450" indent="-171450">
              <a:buFont typeface="Arial" panose="020B0604020202020204" pitchFamily="34" charset="0"/>
              <a:buChar char="•"/>
            </a:pPr>
            <a:r>
              <a:rPr lang="en-US" b="1" dirty="0">
                <a:effectLst>
                  <a:outerShdw blurRad="38100" dist="38100" dir="2700000" algn="tl">
                    <a:srgbClr val="000000">
                      <a:alpha val="43137"/>
                    </a:srgbClr>
                  </a:outerShdw>
                </a:effectLst>
              </a:rPr>
              <a:t>WE NEED NATIONAL FUNDING LEGISLATION </a:t>
            </a:r>
          </a:p>
          <a:p>
            <a:pPr marL="171450" indent="-171450">
              <a:buFont typeface="Arial" panose="020B0604020202020204" pitchFamily="34" charset="0"/>
              <a:buChar char="•"/>
            </a:pPr>
            <a:r>
              <a:rPr lang="en-US" b="1" dirty="0">
                <a:effectLst>
                  <a:outerShdw blurRad="38100" dist="38100" dir="2700000" algn="tl">
                    <a:srgbClr val="000000">
                      <a:alpha val="43137"/>
                    </a:srgbClr>
                  </a:outerShdw>
                </a:effectLst>
              </a:rPr>
              <a:t>WE NEED YOUR HELP IN MIGRATING THIS EFFORT FORWARD BY MIGRATING HCR 40 WITH OUR WASHINGTON CONGRESSIONAL LEGISLATOR TEAM</a:t>
            </a:r>
          </a:p>
          <a:p>
            <a:pPr marL="171450" indent="-171450">
              <a:buFont typeface="Arial" panose="020B0604020202020204" pitchFamily="34" charset="0"/>
              <a:buChar char="•"/>
            </a:pPr>
            <a:r>
              <a:rPr lang="en-US" b="1" dirty="0">
                <a:effectLst>
                  <a:outerShdw blurRad="38100" dist="38100" dir="2700000" algn="tl">
                    <a:srgbClr val="000000">
                      <a:alpha val="43137"/>
                    </a:srgbClr>
                  </a:outerShdw>
                </a:effectLst>
              </a:rPr>
              <a:t>UNTIL ALL THIS HAPPENS, OUR TBI/PTSD VETERNS NEED STATE FUNDING SUPPORT NOW</a:t>
            </a:r>
          </a:p>
          <a:p>
            <a:endParaRPr lang="en-US" dirty="0"/>
          </a:p>
          <a:p>
            <a:endParaRPr lang="en-US" dirty="0"/>
          </a:p>
          <a:p>
            <a:pPr marL="171450" indent="-171450">
              <a:buFont typeface="Arial" panose="020B0604020202020204" pitchFamily="34" charset="0"/>
              <a:buChar char="•"/>
            </a:pPr>
            <a:r>
              <a:rPr lang="en-US" sz="1200" b="1" dirty="0">
                <a:effectLst>
                  <a:outerShdw blurRad="38100" dist="38100" dir="2700000" algn="tl">
                    <a:srgbClr val="000000">
                      <a:alpha val="43137"/>
                    </a:srgbClr>
                  </a:outerShdw>
                </a:effectLst>
                <a:latin typeface="+mn-lt"/>
              </a:rPr>
              <a:t>Rep Stan Lee and Julie Raque Adams during HB64 enactment (Eric Koleda, Alex Nauret, Eunice Ray, Dr. Linda Jeffrey</a:t>
            </a:r>
          </a:p>
          <a:p>
            <a:pPr marL="171450" indent="-171450">
              <a:buFont typeface="Arial" panose="020B0604020202020204" pitchFamily="34" charset="0"/>
              <a:buChar char="•"/>
            </a:pPr>
            <a:r>
              <a:rPr lang="en-US" sz="1200" b="1" dirty="0">
                <a:effectLst>
                  <a:outerShdw blurRad="38100" dist="38100" dir="2700000" algn="tl">
                    <a:srgbClr val="000000">
                      <a:alpha val="43137"/>
                    </a:srgbClr>
                  </a:outerShdw>
                </a:effectLst>
                <a:latin typeface="+mn-lt"/>
              </a:rPr>
              <a:t>KY State VA Commissioner Whitney Allen supported HBOT treatments for TBI/PTSD Veterans as did former Commissioner Ben Adams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Calibri" panose="020F0502020204030204" pitchFamily="34" charset="0"/>
              </a:rPr>
              <a:t>6 states drafting/discussing legislation: MO, CO, IA, MI, OH, NV</a:t>
            </a:r>
            <a:endParaRPr lang="en-US" sz="1200" b="1" dirty="0">
              <a:effectLst>
                <a:outerShdw blurRad="38100" dist="38100" dir="2700000" algn="tl">
                  <a:srgbClr val="000000">
                    <a:alpha val="43137"/>
                  </a:srgbClr>
                </a:outerShdw>
              </a:effectLst>
              <a:latin typeface="+mn-lt"/>
              <a:ea typeface="Candara" charset="0"/>
              <a:cs typeface="Calibri" panose="020F0502020204030204" pitchFamily="34" charset="0"/>
            </a:endParaRPr>
          </a:p>
          <a:p>
            <a:endParaRPr lang="en-US" sz="12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54983EAE-1A2D-474F-8E21-0DE6570EC790}" type="slidenum">
              <a:rPr lang="en-US" smtClean="0"/>
              <a:pPr/>
              <a:t>17</a:t>
            </a:fld>
            <a:endParaRPr lang="en-US" dirty="0"/>
          </a:p>
        </p:txBody>
      </p:sp>
    </p:spTree>
    <p:extLst>
      <p:ext uri="{BB962C8B-B14F-4D97-AF65-F5344CB8AC3E}">
        <p14:creationId xmlns:p14="http://schemas.microsoft.com/office/powerpoint/2010/main" val="546320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Notes on slide</a:t>
            </a:r>
          </a:p>
        </p:txBody>
      </p:sp>
      <p:sp>
        <p:nvSpPr>
          <p:cNvPr id="4" name="Slide Number Placeholder 3"/>
          <p:cNvSpPr>
            <a:spLocks noGrp="1"/>
          </p:cNvSpPr>
          <p:nvPr>
            <p:ph type="sldNum" sz="quarter" idx="5"/>
          </p:nvPr>
        </p:nvSpPr>
        <p:spPr/>
        <p:txBody>
          <a:bodyPr/>
          <a:lstStyle/>
          <a:p>
            <a:fld id="{54983EAE-1A2D-474F-8E21-0DE6570EC790}" type="slidenum">
              <a:rPr lang="en-US" smtClean="0"/>
              <a:pPr/>
              <a:t>18</a:t>
            </a:fld>
            <a:endParaRPr lang="en-US" dirty="0"/>
          </a:p>
        </p:txBody>
      </p:sp>
    </p:spTree>
    <p:extLst>
      <p:ext uri="{BB962C8B-B14F-4D97-AF65-F5344CB8AC3E}">
        <p14:creationId xmlns:p14="http://schemas.microsoft.com/office/powerpoint/2010/main" val="1445051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This is a 2:26 minute video of NC Congressman Jones with senior DoD leadership advocating for HBOT since 2014 or over the past  9-years.</a:t>
            </a:r>
          </a:p>
          <a:p>
            <a:endParaRPr lang="en-US" sz="1600" dirty="0"/>
          </a:p>
          <a:p>
            <a:pPr marL="285750" indent="-285750">
              <a:buFont typeface="Arial" panose="020B0604020202020204" pitchFamily="34" charset="0"/>
              <a:buChar char="•"/>
            </a:pPr>
            <a:r>
              <a:rPr lang="en-US" sz="1600" dirty="0"/>
              <a:t>Both advocating on the use of HBOT, several Marines received treatment with successful outcomes, we should be providing HBOT for our Veterans if its working</a:t>
            </a:r>
          </a:p>
        </p:txBody>
      </p:sp>
      <p:sp>
        <p:nvSpPr>
          <p:cNvPr id="4" name="Slide Number Placeholder 3"/>
          <p:cNvSpPr>
            <a:spLocks noGrp="1"/>
          </p:cNvSpPr>
          <p:nvPr>
            <p:ph type="sldNum" sz="quarter" idx="5"/>
          </p:nvPr>
        </p:nvSpPr>
        <p:spPr/>
        <p:txBody>
          <a:bodyPr/>
          <a:lstStyle/>
          <a:p>
            <a:fld id="{54983EAE-1A2D-474F-8E21-0DE6570EC790}" type="slidenum">
              <a:rPr lang="en-US" smtClean="0"/>
              <a:pPr/>
              <a:t>19</a:t>
            </a:fld>
            <a:endParaRPr lang="en-US" dirty="0"/>
          </a:p>
        </p:txBody>
      </p:sp>
    </p:spTree>
    <p:extLst>
      <p:ext uri="{BB962C8B-B14F-4D97-AF65-F5344CB8AC3E}">
        <p14:creationId xmlns:p14="http://schemas.microsoft.com/office/powerpoint/2010/main" val="204604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distributed our 24-page report on “The Economic Impact of TBI/PTSD Veterans in Kentucky” to the Speaker of the House and members previously which contains all the detail data on how we derived the estimated economic $484.2M cost.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Will cover the cost in greater detail on slide 15/16. We are asking for $1.5M over two-year period or $750K per year with an average cost of $12-15K per Veteran.</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2023 KY population is 4.5M, federal Medicaid/Medicare funding is $9,145 per resident, 4th highest in the country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Approximately $15K in CMS state funding per resident</a:t>
            </a:r>
            <a:r>
              <a:rPr lang="en-US" dirty="0">
                <a:solidFill>
                  <a:srgbClr val="FF0000"/>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If TBI Veterans return to work, it is approximately 50% return on your investment ($12.5K/$25K ) in the first year and 100% second year.</a:t>
            </a:r>
            <a:endParaRPr lang="en-US" dirty="0"/>
          </a:p>
        </p:txBody>
      </p:sp>
      <p:sp>
        <p:nvSpPr>
          <p:cNvPr id="4" name="Slide Number Placeholder 3"/>
          <p:cNvSpPr>
            <a:spLocks noGrp="1"/>
          </p:cNvSpPr>
          <p:nvPr>
            <p:ph type="sldNum" sz="quarter" idx="10"/>
          </p:nvPr>
        </p:nvSpPr>
        <p:spPr/>
        <p:txBody>
          <a:bodyPr/>
          <a:lstStyle/>
          <a:p>
            <a:fld id="{54983EAE-1A2D-474F-8E21-0DE6570EC790}" type="slidenum">
              <a:rPr lang="en-US" smtClean="0"/>
              <a:pPr/>
              <a:t>2</a:t>
            </a:fld>
            <a:endParaRPr lang="en-US" dirty="0"/>
          </a:p>
        </p:txBody>
      </p:sp>
    </p:spTree>
    <p:extLst>
      <p:ext uri="{BB962C8B-B14F-4D97-AF65-F5344CB8AC3E}">
        <p14:creationId xmlns:p14="http://schemas.microsoft.com/office/powerpoint/2010/main" val="175275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$7.7B on mental health and research annually, no change in the suicide rate, but no funds for a treatment with 16-year history demonstrating safety and efficacy with documented results</a:t>
            </a:r>
          </a:p>
        </p:txBody>
      </p:sp>
      <p:sp>
        <p:nvSpPr>
          <p:cNvPr id="4" name="Slide Number Placeholder 3"/>
          <p:cNvSpPr>
            <a:spLocks noGrp="1"/>
          </p:cNvSpPr>
          <p:nvPr>
            <p:ph type="sldNum" sz="quarter" idx="10"/>
          </p:nvPr>
        </p:nvSpPr>
        <p:spPr/>
        <p:txBody>
          <a:bodyPr/>
          <a:lstStyle/>
          <a:p>
            <a:fld id="{54983EAE-1A2D-474F-8E21-0DE6570EC790}" type="slidenum">
              <a:rPr lang="en-US" smtClean="0"/>
              <a:pPr/>
              <a:t>20</a:t>
            </a:fld>
            <a:endParaRPr lang="en-US" dirty="0"/>
          </a:p>
        </p:txBody>
      </p:sp>
    </p:spTree>
    <p:extLst>
      <p:ext uri="{BB962C8B-B14F-4D97-AF65-F5344CB8AC3E}">
        <p14:creationId xmlns:p14="http://schemas.microsoft.com/office/powerpoint/2010/main" val="375684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20 clinical IRB medical trials healing over 730 Veterans since 2007 with compelling medical evidence is irrefutable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Over 21,000 TBI patients treated, approximately 6,500 Veterans in 140 private clinics across the US since 2005 through TreatNOW.org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financial economic impact measures provided in the formal report are sound and reasonable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are asking for reasonable consideration for funding these treatments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983EAE-1A2D-474F-8E21-0DE6570EC790}" type="slidenum">
              <a:rPr lang="en-US" smtClean="0"/>
              <a:pPr/>
              <a:t>21</a:t>
            </a:fld>
            <a:endParaRPr lang="en-US" dirty="0"/>
          </a:p>
        </p:txBody>
      </p:sp>
    </p:spTree>
    <p:extLst>
      <p:ext uri="{BB962C8B-B14F-4D97-AF65-F5344CB8AC3E}">
        <p14:creationId xmlns:p14="http://schemas.microsoft.com/office/powerpoint/2010/main" val="390939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TimesNewRomanPSMT"/>
              </a:rPr>
              <a:t>Our effort parallels that of such national issues as:</a:t>
            </a:r>
          </a:p>
          <a:p>
            <a:pPr marL="171450" indent="-171450" algn="l">
              <a:buFont typeface="Arial" panose="020B0604020202020204" pitchFamily="34" charset="0"/>
              <a:buChar char="•"/>
            </a:pPr>
            <a:r>
              <a:rPr lang="en-US" b="0" i="0" u="none" strike="noStrike" dirty="0">
                <a:solidFill>
                  <a:srgbClr val="000000"/>
                </a:solidFill>
                <a:effectLst/>
                <a:latin typeface="TimesNewRomanPSMT"/>
              </a:rPr>
              <a:t>The cigarette manufacturer's efforts to debunk links between smoking and cancer. </a:t>
            </a:r>
          </a:p>
          <a:p>
            <a:pPr marL="171450" indent="-171450" algn="l">
              <a:buFont typeface="Arial" panose="020B0604020202020204" pitchFamily="34" charset="0"/>
              <a:buChar char="•"/>
            </a:pPr>
            <a:r>
              <a:rPr lang="en-US" b="0" i="0" u="none" strike="noStrike" dirty="0">
                <a:solidFill>
                  <a:srgbClr val="181818"/>
                </a:solidFill>
                <a:effectLst/>
                <a:latin typeface="TimesNewRomanPSMT"/>
              </a:rPr>
              <a:t>Purdue Pharma and the Sackler family using non-addictive opioids for pain and targeting VA Hospitals</a:t>
            </a:r>
            <a:endParaRPr lang="en-US" b="0" i="0" u="none" strike="noStrike" dirty="0">
              <a:solidFill>
                <a:srgbClr val="000000"/>
              </a:solidFill>
              <a:effectLst/>
              <a:latin typeface="TimesNewRomanPSMT"/>
            </a:endParaRPr>
          </a:p>
          <a:p>
            <a:pPr marL="171450" indent="-171450" algn="l">
              <a:buFont typeface="Arial" panose="020B0604020202020204" pitchFamily="34" charset="0"/>
              <a:buChar char="•"/>
            </a:pPr>
            <a:r>
              <a:rPr lang="en-US" b="0" i="0" u="none" strike="noStrike" dirty="0">
                <a:solidFill>
                  <a:srgbClr val="000000"/>
                </a:solidFill>
                <a:effectLst/>
                <a:latin typeface="TimesNewRomanPSMT"/>
              </a:rPr>
              <a:t>The NFL discounting links between concussions and long term affects of CTE. </a:t>
            </a:r>
          </a:p>
          <a:p>
            <a:pPr marL="171450" indent="-171450" algn="l">
              <a:buFont typeface="Arial" panose="020B0604020202020204" pitchFamily="34" charset="0"/>
              <a:buChar char="•"/>
            </a:pPr>
            <a:r>
              <a:rPr lang="en-US" b="0" i="0" u="none" strike="noStrike" dirty="0">
                <a:solidFill>
                  <a:srgbClr val="000000"/>
                </a:solidFill>
                <a:effectLst/>
                <a:latin typeface="TimesNewRomanPSMT"/>
              </a:rPr>
              <a:t>The CTE controversies and the spreading awareness worldwide about how concussions, untreated or misdiagnosed, can and frequently do lead to dementia/depression/death.</a:t>
            </a:r>
          </a:p>
          <a:p>
            <a:endParaRPr lang="en-US" b="1" i="0" u="none" strike="noStrike" dirty="0">
              <a:solidFill>
                <a:srgbClr val="000000"/>
              </a:solidFill>
              <a:effectLst/>
              <a:latin typeface="TimesNewRomanPSMT"/>
            </a:endParaRPr>
          </a:p>
          <a:p>
            <a:r>
              <a:rPr lang="en-US" b="1" i="0" u="none" strike="noStrike" dirty="0">
                <a:solidFill>
                  <a:srgbClr val="000000"/>
                </a:solidFill>
                <a:effectLst/>
                <a:latin typeface="TimesNewRomanPSMT"/>
              </a:rPr>
              <a:t>I belong to a national group of pro-bono Veterans across the country working to interrupt the cycle that has taken the lives of over 220,000 service members and counting. We are here asking for your help to break the cycle besieging our TBI/PTSD Veterans all across the country, but especially here in the Commonwealth. </a:t>
            </a:r>
          </a:p>
          <a:p>
            <a:endParaRPr lang="en-US" dirty="0"/>
          </a:p>
          <a:p>
            <a:r>
              <a:rPr lang="en-US" dirty="0"/>
              <a:t>I would like to introduce Jeff Gantt, former US Marine Sniper, medical retired USAF Pararescue Service member, TBI survivor to share his HBOT treatment experience.</a:t>
            </a:r>
          </a:p>
          <a:p>
            <a:pPr algn="l"/>
            <a:endParaRPr lang="en-US" b="0" i="0" u="none" strike="noStrike" dirty="0">
              <a:solidFill>
                <a:srgbClr val="000000"/>
              </a:solidFill>
              <a:effectLst/>
              <a:latin typeface="TimesNewRomanPSMT"/>
            </a:endParaRPr>
          </a:p>
          <a:p>
            <a:pPr algn="l"/>
            <a:endParaRPr lang="en-US" b="1" i="0" u="none" strike="noStrike" dirty="0">
              <a:solidFill>
                <a:srgbClr val="000000"/>
              </a:solidFill>
              <a:effectLst/>
              <a:latin typeface="TimesNewRomanPSMT"/>
            </a:endParaRPr>
          </a:p>
          <a:p>
            <a:endParaRPr lang="en-US" dirty="0"/>
          </a:p>
        </p:txBody>
      </p:sp>
      <p:sp>
        <p:nvSpPr>
          <p:cNvPr id="4" name="Slide Number Placeholder 3"/>
          <p:cNvSpPr>
            <a:spLocks noGrp="1"/>
          </p:cNvSpPr>
          <p:nvPr>
            <p:ph type="sldNum" sz="quarter" idx="5"/>
          </p:nvPr>
        </p:nvSpPr>
        <p:spPr/>
        <p:txBody>
          <a:bodyPr/>
          <a:lstStyle/>
          <a:p>
            <a:fld id="{54983EAE-1A2D-474F-8E21-0DE6570EC790}" type="slidenum">
              <a:rPr lang="en-US" smtClean="0"/>
              <a:pPr/>
              <a:t>22</a:t>
            </a:fld>
            <a:endParaRPr lang="en-US" dirty="0"/>
          </a:p>
        </p:txBody>
      </p:sp>
    </p:spTree>
    <p:extLst>
      <p:ext uri="{BB962C8B-B14F-4D97-AF65-F5344CB8AC3E}">
        <p14:creationId xmlns:p14="http://schemas.microsoft.com/office/powerpoint/2010/main" val="155617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t>Dr. Daniel Perl, DoD study published in </a:t>
            </a:r>
            <a:r>
              <a:rPr lang="en-US" sz="1400" i="1" dirty="0"/>
              <a:t>Lancet Neurology</a:t>
            </a:r>
            <a:r>
              <a:rPr lang="en-US" sz="1400" dirty="0"/>
              <a:t>, reported in </a:t>
            </a:r>
            <a:r>
              <a:rPr lang="en-US" sz="1400" i="1" dirty="0"/>
              <a:t>The New York Times</a:t>
            </a:r>
            <a:r>
              <a:rPr lang="en-US" sz="1400" dirty="0"/>
              <a:t>, June 16, 2016, stated, </a:t>
            </a:r>
          </a:p>
          <a:p>
            <a:pPr algn="just"/>
            <a:endParaRPr lang="en-US" sz="1400" b="1" dirty="0">
              <a:effectLst>
                <a:outerShdw blurRad="38100" dist="38100" dir="2700000" algn="tl">
                  <a:srgbClr val="000000">
                    <a:alpha val="43137"/>
                  </a:srgbClr>
                </a:outerShdw>
              </a:effectLst>
              <a:latin typeface="Candara" pitchFamily="34" charset="0"/>
            </a:endParaRPr>
          </a:p>
          <a:p>
            <a:pPr algn="just"/>
            <a:r>
              <a:rPr lang="en-US" sz="1400" b="0" dirty="0">
                <a:effectLst>
                  <a:outerShdw blurRad="38100" dist="38100" dir="2700000" algn="tl">
                    <a:srgbClr val="000000">
                      <a:alpha val="43137"/>
                    </a:srgbClr>
                  </a:outerShdw>
                </a:effectLst>
                <a:latin typeface="Candara" pitchFamily="34" charset="0"/>
              </a:rPr>
              <a:t>“The injury is “</a:t>
            </a:r>
            <a:r>
              <a:rPr lang="en-US" sz="1400" b="0" dirty="0">
                <a:solidFill>
                  <a:srgbClr val="FF0000"/>
                </a:solidFill>
                <a:effectLst>
                  <a:outerShdw blurRad="38100" dist="38100" dir="2700000" algn="tl">
                    <a:srgbClr val="000000">
                      <a:alpha val="43137"/>
                    </a:srgbClr>
                  </a:outerShdw>
                </a:effectLst>
                <a:latin typeface="Candara" pitchFamily="34" charset="0"/>
              </a:rPr>
              <a:t>physical” and not just emotional but it is treated as psychological injury.”</a:t>
            </a:r>
          </a:p>
          <a:p>
            <a:pPr algn="just"/>
            <a:endParaRPr lang="en-US" sz="1400" b="0" dirty="0">
              <a:solidFill>
                <a:srgbClr val="FF0000"/>
              </a:solidFill>
              <a:effectLst>
                <a:outerShdw blurRad="38100" dist="38100" dir="2700000" algn="tl">
                  <a:srgbClr val="000000">
                    <a:alpha val="43137"/>
                  </a:srgbClr>
                </a:outerShdw>
              </a:effectLst>
              <a:latin typeface="Candara" pitchFamily="34" charset="0"/>
            </a:endParaRPr>
          </a:p>
          <a:p>
            <a:pPr marL="285750" indent="-285750" algn="just">
              <a:buFont typeface="Arial" panose="020B0604020202020204" pitchFamily="34" charset="0"/>
              <a:buChar char="•"/>
            </a:pPr>
            <a:r>
              <a:rPr lang="en-US" sz="1400" b="0" dirty="0">
                <a:solidFill>
                  <a:srgbClr val="FF0000"/>
                </a:solidFill>
                <a:effectLst>
                  <a:outerShdw blurRad="38100" dist="38100" dir="2700000" algn="tl">
                    <a:srgbClr val="000000">
                      <a:alpha val="43137"/>
                    </a:srgbClr>
                  </a:outerShdw>
                </a:effectLst>
                <a:latin typeface="Candara" pitchFamily="34" charset="0"/>
              </a:rPr>
              <a:t>7,057 deaths and 877,450 TBIs represent an average of 29 combat deaths every month versus 3,656 TBIs per month over 20 years</a:t>
            </a:r>
          </a:p>
          <a:p>
            <a:pPr marL="285750" indent="-285750" algn="just">
              <a:buFont typeface="Arial" panose="020B0604020202020204" pitchFamily="34" charset="0"/>
              <a:buChar char="•"/>
            </a:pPr>
            <a:endParaRPr lang="en-US" sz="1400" b="0" dirty="0">
              <a:solidFill>
                <a:srgbClr val="FF0000"/>
              </a:solidFill>
              <a:effectLst>
                <a:outerShdw blurRad="38100" dist="38100" dir="2700000" algn="tl">
                  <a:srgbClr val="000000">
                    <a:alpha val="43137"/>
                  </a:srgbClr>
                </a:outerShdw>
              </a:effectLst>
              <a:latin typeface="Candara" pitchFamily="34" charset="0"/>
            </a:endParaRPr>
          </a:p>
          <a:p>
            <a:pPr marL="285750" indent="-285750" algn="just">
              <a:buFont typeface="Arial" panose="020B0604020202020204" pitchFamily="34" charset="0"/>
              <a:buChar char="•"/>
            </a:pPr>
            <a:r>
              <a:rPr lang="en-US" sz="1400" b="0" dirty="0">
                <a:solidFill>
                  <a:srgbClr val="FF0000"/>
                </a:solidFill>
                <a:effectLst>
                  <a:outerShdw blurRad="38100" dist="38100" dir="2700000" algn="tl">
                    <a:srgbClr val="000000">
                      <a:alpha val="43137"/>
                    </a:srgbClr>
                  </a:outerShdw>
                </a:effectLst>
                <a:latin typeface="Candara" pitchFamily="34" charset="0"/>
              </a:rPr>
              <a:t>It is reported 53% Army and 18% Marines comprise of 71% of all Veteran TBIs based on their mission of “boots on the ground” for 20 years</a:t>
            </a:r>
          </a:p>
          <a:p>
            <a:pPr algn="just"/>
            <a:endParaRPr lang="en-US" sz="1400" b="1" dirty="0">
              <a:solidFill>
                <a:srgbClr val="FF0000"/>
              </a:solidFill>
              <a:effectLst>
                <a:outerShdw blurRad="38100" dist="38100" dir="2700000" algn="tl">
                  <a:srgbClr val="000000">
                    <a:alpha val="43137"/>
                  </a:srgbClr>
                </a:outerShdw>
              </a:effectLst>
              <a:latin typeface="Candara" pitchFamily="34" charset="0"/>
            </a:endParaRPr>
          </a:p>
          <a:p>
            <a:pPr algn="just"/>
            <a:endParaRPr lang="en-US" sz="1400" b="1" dirty="0">
              <a:effectLst>
                <a:outerShdw blurRad="38100" dist="38100" dir="2700000" algn="tl">
                  <a:srgbClr val="000000">
                    <a:alpha val="43137"/>
                  </a:srgbClr>
                </a:outerShdw>
              </a:effectLst>
              <a:latin typeface="Candara" pitchFamily="34" charset="0"/>
            </a:endParaRPr>
          </a:p>
          <a:p>
            <a:pPr algn="just"/>
            <a:endParaRPr lang="en-US" sz="1400" b="1" dirty="0">
              <a:effectLst>
                <a:outerShdw blurRad="38100" dist="38100" dir="2700000" algn="tl">
                  <a:srgbClr val="000000">
                    <a:alpha val="43137"/>
                  </a:srgbClr>
                </a:outerShdw>
              </a:effectLst>
              <a:latin typeface="Candara" pitchFamily="34" charset="0"/>
            </a:endParaRPr>
          </a:p>
          <a:p>
            <a:endParaRPr lang="en-US" dirty="0"/>
          </a:p>
        </p:txBody>
      </p:sp>
      <p:sp>
        <p:nvSpPr>
          <p:cNvPr id="4" name="Slide Number Placeholder 3"/>
          <p:cNvSpPr>
            <a:spLocks noGrp="1"/>
          </p:cNvSpPr>
          <p:nvPr>
            <p:ph type="sldNum" sz="quarter" idx="10"/>
          </p:nvPr>
        </p:nvSpPr>
        <p:spPr/>
        <p:txBody>
          <a:bodyPr/>
          <a:lstStyle/>
          <a:p>
            <a:fld id="{54983EAE-1A2D-474F-8E21-0DE6570EC790}" type="slidenum">
              <a:rPr lang="en-US" smtClean="0"/>
              <a:pPr/>
              <a:t>3</a:t>
            </a:fld>
            <a:endParaRPr lang="en-US" dirty="0"/>
          </a:p>
        </p:txBody>
      </p:sp>
    </p:spTree>
    <p:extLst>
      <p:ext uri="{BB962C8B-B14F-4D97-AF65-F5344CB8AC3E}">
        <p14:creationId xmlns:p14="http://schemas.microsoft.com/office/powerpoint/2010/main" val="95711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the three most common types of TBIs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80% of Veterans are diagnosed with Mild TBIs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4</a:t>
            </a:r>
            <a:r>
              <a:rPr lang="en-US" baseline="30000" dirty="0"/>
              <a:t>th</a:t>
            </a:r>
            <a:r>
              <a:rPr lang="en-US" dirty="0"/>
              <a:t> type of TBI is Penetrating which is not depicted here </a:t>
            </a:r>
          </a:p>
        </p:txBody>
      </p:sp>
      <p:sp>
        <p:nvSpPr>
          <p:cNvPr id="4" name="Slide Number Placeholder 3"/>
          <p:cNvSpPr>
            <a:spLocks noGrp="1"/>
          </p:cNvSpPr>
          <p:nvPr>
            <p:ph type="sldNum" sz="quarter" idx="5"/>
          </p:nvPr>
        </p:nvSpPr>
        <p:spPr/>
        <p:txBody>
          <a:bodyPr/>
          <a:lstStyle/>
          <a:p>
            <a:fld id="{54983EAE-1A2D-474F-8E21-0DE6570EC790}" type="slidenum">
              <a:rPr lang="en-US" smtClean="0"/>
              <a:pPr/>
              <a:t>4</a:t>
            </a:fld>
            <a:endParaRPr lang="en-US" dirty="0"/>
          </a:p>
        </p:txBody>
      </p:sp>
    </p:spTree>
    <p:extLst>
      <p:ext uri="{BB962C8B-B14F-4D97-AF65-F5344CB8AC3E}">
        <p14:creationId xmlns:p14="http://schemas.microsoft.com/office/powerpoint/2010/main" val="187422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ndara" pitchFamily="34" charset="0"/>
            </a:endParaRPr>
          </a:p>
          <a:p>
            <a:pPr marL="171450" indent="-171450">
              <a:buFont typeface="Arial" panose="020B0604020202020204" pitchFamily="34" charset="0"/>
              <a:buChar char="•"/>
            </a:pPr>
            <a:r>
              <a:rPr lang="en-US" sz="1200" b="0" dirty="0">
                <a:latin typeface="Candara" pitchFamily="34" charset="0"/>
              </a:rPr>
              <a:t>40% of Iraqi</a:t>
            </a:r>
            <a:r>
              <a:rPr lang="en-US" sz="1200" b="0" baseline="0" dirty="0">
                <a:latin typeface="Candara" pitchFamily="34" charset="0"/>
              </a:rPr>
              <a:t> and Afghanistan</a:t>
            </a:r>
            <a:r>
              <a:rPr lang="en-US" sz="1200" b="0" dirty="0">
                <a:latin typeface="Candara" pitchFamily="34" charset="0"/>
              </a:rPr>
              <a:t> vets diagnosed with “mental illness” – AND that’s just 49% of Veterans who are enrolled in VA </a:t>
            </a:r>
          </a:p>
          <a:p>
            <a:pPr marL="171450" indent="-171450">
              <a:buFont typeface="Arial" panose="020B0604020202020204" pitchFamily="34" charset="0"/>
              <a:buChar char="•"/>
            </a:pPr>
            <a:endParaRPr lang="en-US" sz="1200" b="0" dirty="0">
              <a:latin typeface="Candara" pitchFamily="34" charset="0"/>
            </a:endParaRPr>
          </a:p>
          <a:p>
            <a:pPr marL="171450" indent="-171450">
              <a:buFont typeface="Arial" panose="020B0604020202020204" pitchFamily="34" charset="0"/>
              <a:buChar char="•"/>
            </a:pPr>
            <a:r>
              <a:rPr lang="en-US" sz="1200" b="0" dirty="0">
                <a:latin typeface="Candara" pitchFamily="34" charset="0"/>
              </a:rPr>
              <a:t>51% of Veterans deployed to Iraq and Afghanistan were National Guard and Reserves, who are now back in your Kentucky communities</a:t>
            </a:r>
          </a:p>
          <a:p>
            <a:pPr marL="171450" indent="-171450">
              <a:buFont typeface="Arial" panose="020B0604020202020204" pitchFamily="34" charset="0"/>
              <a:buChar char="•"/>
            </a:pPr>
            <a:endParaRPr lang="en-US" sz="1200" b="0" dirty="0">
              <a:latin typeface="Candara" pitchFamily="34" charset="0"/>
            </a:endParaRPr>
          </a:p>
          <a:p>
            <a:pPr marL="171450" indent="-171450">
              <a:buFont typeface="Arial" panose="020B0604020202020204" pitchFamily="34" charset="0"/>
              <a:buChar char="•"/>
            </a:pPr>
            <a:r>
              <a:rPr lang="en-US" sz="1200" b="0" dirty="0">
                <a:latin typeface="Candara" pitchFamily="34" charset="0"/>
              </a:rPr>
              <a:t>20 suicides per day equates to 7,300 per year X 20-years = 146,000 </a:t>
            </a:r>
          </a:p>
          <a:p>
            <a:pPr marL="171450" indent="-171450">
              <a:buFont typeface="Arial" panose="020B0604020202020204" pitchFamily="34" charset="0"/>
              <a:buChar char="•"/>
            </a:pPr>
            <a:endParaRPr lang="en-US" sz="1200" b="0" dirty="0">
              <a:latin typeface="Candara" pitchFamily="34" charset="0"/>
            </a:endParaRPr>
          </a:p>
          <a:p>
            <a:pPr marL="171450" indent="-171450">
              <a:buFont typeface="Arial" panose="020B0604020202020204" pitchFamily="34" charset="0"/>
              <a:buChar char="•"/>
            </a:pPr>
            <a:r>
              <a:rPr lang="en-US" sz="1200" b="0" dirty="0">
                <a:latin typeface="Candara" pitchFamily="34" charset="0"/>
              </a:rPr>
              <a:t>VA number of 17 per day equates to 6,205 X 20 years = 124,100 (the VA stopped reporting Guard and Reserve suicide numbers)</a:t>
            </a:r>
          </a:p>
          <a:p>
            <a:r>
              <a:rPr lang="en-US" sz="1200" b="0" dirty="0">
                <a:latin typeface="Candara" pitchFamily="34" charset="0"/>
              </a:rPr>
              <a:t> </a:t>
            </a:r>
          </a:p>
          <a:p>
            <a:endParaRPr lang="en-US" b="0" dirty="0"/>
          </a:p>
          <a:p>
            <a:endParaRPr lang="en-US" dirty="0"/>
          </a:p>
        </p:txBody>
      </p:sp>
      <p:sp>
        <p:nvSpPr>
          <p:cNvPr id="4" name="Slide Number Placeholder 3"/>
          <p:cNvSpPr>
            <a:spLocks noGrp="1"/>
          </p:cNvSpPr>
          <p:nvPr>
            <p:ph type="sldNum" sz="quarter" idx="10"/>
          </p:nvPr>
        </p:nvSpPr>
        <p:spPr/>
        <p:txBody>
          <a:bodyPr/>
          <a:lstStyle/>
          <a:p>
            <a:fld id="{54983EAE-1A2D-474F-8E21-0DE6570EC790}" type="slidenum">
              <a:rPr lang="en-US" smtClean="0"/>
              <a:pPr/>
              <a:t>5</a:t>
            </a:fld>
            <a:endParaRPr lang="en-US" dirty="0"/>
          </a:p>
        </p:txBody>
      </p:sp>
    </p:spTree>
    <p:extLst>
      <p:ext uri="{BB962C8B-B14F-4D97-AF65-F5344CB8AC3E}">
        <p14:creationId xmlns:p14="http://schemas.microsoft.com/office/powerpoint/2010/main" val="191903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tLang="x-none" sz="1400" b="0" dirty="0"/>
              <a:t>Zoloft &amp; Paxil are the only FDA drugs approved for PTSD  </a:t>
            </a:r>
          </a:p>
          <a:p>
            <a:pPr marL="285750" indent="-285750">
              <a:buFont typeface="Arial" panose="020B0604020202020204" pitchFamily="34" charset="0"/>
              <a:buChar char="•"/>
            </a:pPr>
            <a:endParaRPr lang="en-US" altLang="x-none" sz="1400" b="0" dirty="0"/>
          </a:p>
          <a:p>
            <a:pPr marL="285750" indent="-285750">
              <a:buFont typeface="Arial" panose="020B0604020202020204" pitchFamily="34" charset="0"/>
              <a:buChar char="•"/>
            </a:pPr>
            <a:r>
              <a:rPr lang="en-US" altLang="x-none" sz="1400" b="0" dirty="0"/>
              <a:t>847M opioids delivered to 4 of 8 CMOPs over 8-year period impacting over 679K Veterans, approximately 156 opioid tablets for every OUD Veteran per year</a:t>
            </a:r>
          </a:p>
          <a:p>
            <a:pPr marL="285750" indent="-285750">
              <a:buFont typeface="Arial" panose="020B0604020202020204" pitchFamily="34" charset="0"/>
              <a:buChar char="•"/>
            </a:pPr>
            <a:endParaRPr lang="en-US" altLang="x-none" b="0" dirty="0">
              <a:solidFill>
                <a:srgbClr val="FF0000"/>
              </a:solidFill>
              <a:effectLst>
                <a:outerShdw blurRad="38100" dist="38100" dir="2700000" algn="tl">
                  <a:srgbClr val="000000">
                    <a:alpha val="43137"/>
                  </a:srgbClr>
                </a:outerShdw>
              </a:effectLst>
            </a:endParaRPr>
          </a:p>
          <a:p>
            <a:pPr marL="171450" indent="-171450">
              <a:buFont typeface="Arial" panose="020B0604020202020204" pitchFamily="34" charset="0"/>
              <a:buChar char="•"/>
            </a:pPr>
            <a:r>
              <a:rPr lang="en-US" altLang="x-none" sz="1200" b="0" dirty="0"/>
              <a:t>   Per the Journal of Clinical Psychiatry in Nov 2011 the VA spent  $717 million on Drugs that do not work!!! </a:t>
            </a:r>
            <a:endParaRPr lang="en-US" altLang="x-none" b="0" dirty="0"/>
          </a:p>
          <a:p>
            <a:endParaRPr lang="en-US" altLang="x-none" b="0" dirty="0"/>
          </a:p>
          <a:p>
            <a:endParaRPr lang="en-US" dirty="0"/>
          </a:p>
        </p:txBody>
      </p:sp>
      <p:sp>
        <p:nvSpPr>
          <p:cNvPr id="4" name="Slide Number Placeholder 3"/>
          <p:cNvSpPr>
            <a:spLocks noGrp="1"/>
          </p:cNvSpPr>
          <p:nvPr>
            <p:ph type="sldNum" sz="quarter" idx="10"/>
          </p:nvPr>
        </p:nvSpPr>
        <p:spPr/>
        <p:txBody>
          <a:bodyPr/>
          <a:lstStyle/>
          <a:p>
            <a:fld id="{54983EAE-1A2D-474F-8E21-0DE6570EC790}" type="slidenum">
              <a:rPr lang="en-US" smtClean="0"/>
              <a:pPr/>
              <a:t>6</a:t>
            </a:fld>
            <a:endParaRPr lang="en-US" dirty="0"/>
          </a:p>
        </p:txBody>
      </p:sp>
    </p:spTree>
    <p:extLst>
      <p:ext uri="{BB962C8B-B14F-4D97-AF65-F5344CB8AC3E}">
        <p14:creationId xmlns:p14="http://schemas.microsoft.com/office/powerpoint/2010/main" val="644214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2014 OK first state to enact HBOT for TBI/PTSD Veterans</a:t>
            </a:r>
          </a:p>
          <a:p>
            <a:pPr>
              <a:defRPr/>
            </a:pPr>
            <a:endParaRPr lang="en-US" sz="1200" b="0" dirty="0"/>
          </a:p>
          <a:p>
            <a:pPr marL="171450" indent="-171450">
              <a:buFont typeface="Arial" panose="020B0604020202020204" pitchFamily="34" charset="0"/>
              <a:buChar char="•"/>
              <a:defRPr/>
            </a:pPr>
            <a:r>
              <a:rPr lang="en-US" sz="1200" b="0" dirty="0"/>
              <a:t>In most cases </a:t>
            </a:r>
            <a:r>
              <a:rPr lang="en-US" sz="1200" b="0" dirty="0">
                <a:solidFill>
                  <a:srgbClr val="FF0000"/>
                </a:solidFill>
              </a:rPr>
              <a:t>opiates</a:t>
            </a:r>
            <a:r>
              <a:rPr lang="en-US" b="0" dirty="0"/>
              <a:t> </a:t>
            </a:r>
            <a:r>
              <a:rPr lang="en-US" sz="1200" b="0" dirty="0"/>
              <a:t>are/were prescribed to treat the pain experienced by Veterans with TBI/PTSD</a:t>
            </a:r>
          </a:p>
          <a:p>
            <a:pPr>
              <a:defRPr/>
            </a:pPr>
            <a:endParaRPr lang="en-US" b="0" dirty="0">
              <a:solidFill>
                <a:schemeClr val="tx1"/>
              </a:solidFill>
            </a:endParaRPr>
          </a:p>
          <a:p>
            <a:pPr marL="171450" indent="-171450">
              <a:buFont typeface="Arial" panose="020B0604020202020204" pitchFamily="34" charset="0"/>
              <a:buChar char="•"/>
            </a:pPr>
            <a:r>
              <a:rPr lang="en-US" sz="1200" b="0" dirty="0">
                <a:solidFill>
                  <a:schemeClr val="tx1"/>
                </a:solidFill>
              </a:rPr>
              <a:t>Nearly all of the anti-depressants carry “FDA Black Box Warnings” urging caution in 17-24 year-old's because of the </a:t>
            </a:r>
            <a:r>
              <a:rPr lang="en-US" sz="1200" b="0" dirty="0">
                <a:solidFill>
                  <a:schemeClr val="tx1"/>
                </a:solidFill>
                <a:effectLst>
                  <a:outerShdw blurRad="38100" dist="38100" dir="2700000" algn="tl">
                    <a:srgbClr val="000000">
                      <a:alpha val="43137"/>
                    </a:srgbClr>
                  </a:outerShdw>
                </a:effectLst>
              </a:rPr>
              <a:t>increased risk of suicide, yet they are all still prescribed today </a:t>
            </a:r>
          </a:p>
          <a:p>
            <a:endParaRPr lang="en-US" b="0" dirty="0"/>
          </a:p>
          <a:p>
            <a:pPr marL="171450" indent="-171450">
              <a:buFont typeface="Arial" panose="020B0604020202020204" pitchFamily="34" charset="0"/>
              <a:buChar char="•"/>
            </a:pPr>
            <a:r>
              <a:rPr lang="en-US" b="0" dirty="0"/>
              <a:t>Here is a 2minute testimony of Gregg, and Army Chaplain and TBI survivor because of HBOT</a:t>
            </a:r>
          </a:p>
        </p:txBody>
      </p:sp>
      <p:sp>
        <p:nvSpPr>
          <p:cNvPr id="4" name="Slide Number Placeholder 3"/>
          <p:cNvSpPr>
            <a:spLocks noGrp="1"/>
          </p:cNvSpPr>
          <p:nvPr>
            <p:ph type="sldNum" sz="quarter" idx="5"/>
          </p:nvPr>
        </p:nvSpPr>
        <p:spPr/>
        <p:txBody>
          <a:bodyPr/>
          <a:lstStyle/>
          <a:p>
            <a:fld id="{54983EAE-1A2D-474F-8E21-0DE6570EC790}" type="slidenum">
              <a:rPr lang="en-US" smtClean="0"/>
              <a:pPr/>
              <a:t>7</a:t>
            </a:fld>
            <a:endParaRPr lang="en-US" dirty="0"/>
          </a:p>
        </p:txBody>
      </p:sp>
    </p:spTree>
    <p:extLst>
      <p:ext uri="{BB962C8B-B14F-4D97-AF65-F5344CB8AC3E}">
        <p14:creationId xmlns:p14="http://schemas.microsoft.com/office/powerpoint/2010/main" val="214445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sz="1200" b="0" dirty="0">
                <a:effectLst>
                  <a:outerShdw blurRad="38100" dist="38100" dir="2700000" algn="tl">
                    <a:srgbClr val="000000">
                      <a:alpha val="43137"/>
                    </a:srgbClr>
                  </a:outerShdw>
                </a:effectLst>
                <a:latin typeface="Candara" pitchFamily="34" charset="0"/>
              </a:rPr>
              <a:t>100% oxygen is delivered at 1.5  ATA pressure which delivers 700-1100% more Oxygen to the blood as the next slide will show</a:t>
            </a:r>
          </a:p>
          <a:p>
            <a:pPr marL="171450" indent="-171450">
              <a:spcBef>
                <a:spcPts val="0"/>
              </a:spcBef>
              <a:buFont typeface="Arial" panose="020B0604020202020204" pitchFamily="34" charset="0"/>
              <a:buChar char="•"/>
            </a:pPr>
            <a:endParaRPr lang="en-US" sz="1200" b="0" dirty="0">
              <a:effectLst>
                <a:outerShdw blurRad="38100" dist="38100" dir="2700000" algn="tl">
                  <a:srgbClr val="000000">
                    <a:alpha val="43137"/>
                  </a:srgbClr>
                </a:outerShdw>
              </a:effectLst>
              <a:latin typeface="Candara" pitchFamily="34" charset="0"/>
            </a:endParaRPr>
          </a:p>
          <a:p>
            <a:pPr marL="171450" indent="-171450">
              <a:spcBef>
                <a:spcPts val="0"/>
              </a:spcBef>
              <a:buFont typeface="Arial" panose="020B0604020202020204" pitchFamily="34" charset="0"/>
              <a:buChar char="•"/>
            </a:pPr>
            <a:r>
              <a:rPr lang="en-US" sz="1200" b="0" dirty="0">
                <a:effectLst>
                  <a:outerShdw blurRad="38100" dist="38100" dir="2700000" algn="tl">
                    <a:srgbClr val="000000">
                      <a:alpha val="43137"/>
                    </a:srgbClr>
                  </a:outerShdw>
                </a:effectLst>
                <a:latin typeface="Candara" pitchFamily="34" charset="0"/>
              </a:rPr>
              <a:t>Veterans receive 40 treatments, One (1) hour per day, 5 days per week, over 2-3 month period</a:t>
            </a:r>
          </a:p>
          <a:p>
            <a:pPr marL="171450" indent="-171450">
              <a:spcBef>
                <a:spcPts val="0"/>
              </a:spcBef>
              <a:buFont typeface="Arial" panose="020B0604020202020204" pitchFamily="34" charset="0"/>
              <a:buChar char="•"/>
            </a:pPr>
            <a:endParaRPr lang="en-US" sz="1200" b="0" dirty="0">
              <a:effectLst>
                <a:outerShdw blurRad="38100" dist="38100" dir="2700000" algn="tl">
                  <a:srgbClr val="000000">
                    <a:alpha val="43137"/>
                  </a:srgbClr>
                </a:outerShdw>
              </a:effectLst>
              <a:latin typeface="Candara" pitchFamily="34" charset="0"/>
            </a:endParaRPr>
          </a:p>
          <a:p>
            <a:pPr marL="171450" indent="-171450">
              <a:spcBef>
                <a:spcPts val="0"/>
              </a:spcBef>
              <a:buFont typeface="Arial" panose="020B0604020202020204" pitchFamily="34" charset="0"/>
              <a:buChar char="•"/>
            </a:pPr>
            <a:r>
              <a:rPr lang="en-US" sz="1200" b="0" dirty="0">
                <a:effectLst>
                  <a:outerShdw blurRad="38100" dist="38100" dir="2700000" algn="tl">
                    <a:srgbClr val="000000">
                      <a:alpha val="43137"/>
                    </a:srgbClr>
                  </a:outerShdw>
                </a:effectLst>
                <a:latin typeface="Candara" pitchFamily="34" charset="0"/>
              </a:rPr>
              <a:t>Safety and efficacy validated worldwide for over 2 decades as a wound healing treatment</a:t>
            </a:r>
          </a:p>
          <a:p>
            <a:pPr marL="171450" indent="-171450">
              <a:spcBef>
                <a:spcPts val="0"/>
              </a:spcBef>
              <a:buFont typeface="Arial" panose="020B0604020202020204" pitchFamily="34" charset="0"/>
              <a:buChar char="•"/>
            </a:pPr>
            <a:endParaRPr lang="en-US" sz="1200" b="0" dirty="0">
              <a:effectLst>
                <a:outerShdw blurRad="38100" dist="38100" dir="2700000" algn="tl">
                  <a:srgbClr val="000000">
                    <a:alpha val="43137"/>
                  </a:srgbClr>
                </a:outerShdw>
              </a:effectLst>
              <a:latin typeface="Candara" pitchFamily="34" charset="0"/>
            </a:endParaRPr>
          </a:p>
          <a:p>
            <a:pPr marL="171450" indent="-171450">
              <a:spcBef>
                <a:spcPts val="0"/>
              </a:spcBef>
              <a:buFont typeface="Arial" panose="020B0604020202020204" pitchFamily="34" charset="0"/>
              <a:buChar char="•"/>
            </a:pPr>
            <a:r>
              <a:rPr lang="en-US" sz="1200" b="0" dirty="0">
                <a:effectLst>
                  <a:outerShdw blurRad="38100" dist="38100" dir="2700000" algn="tl">
                    <a:srgbClr val="000000">
                      <a:alpha val="43137"/>
                    </a:srgbClr>
                  </a:outerShdw>
                </a:effectLst>
                <a:latin typeface="Candara" pitchFamily="34" charset="0"/>
              </a:rPr>
              <a:t>6 similar FDA approved treatments which include delayed radiation injury, compromised grafts and flaps, acute thermal burns, crush injuries, gas gangrene, and Diabetic Foot Ulcers </a:t>
            </a:r>
          </a:p>
          <a:p>
            <a:pPr marL="171450" indent="-171450">
              <a:spcBef>
                <a:spcPts val="0"/>
              </a:spcBef>
              <a:buFont typeface="Arial" panose="020B0604020202020204" pitchFamily="34" charset="0"/>
              <a:buChar char="•"/>
            </a:pPr>
            <a:endParaRPr lang="en-US" b="0" dirty="0">
              <a:effectLst>
                <a:outerShdw blurRad="38100" dist="38100" dir="2700000" algn="tl">
                  <a:srgbClr val="000000">
                    <a:alpha val="43137"/>
                  </a:srgbClr>
                </a:outerShdw>
              </a:effectLst>
              <a:latin typeface="Candara" pitchFamily="34" charset="0"/>
            </a:endParaRPr>
          </a:p>
          <a:p>
            <a:pPr marL="171450" indent="-171450">
              <a:spcBef>
                <a:spcPts val="0"/>
              </a:spcBef>
              <a:buFont typeface="Arial" panose="020B0604020202020204" pitchFamily="34" charset="0"/>
              <a:buChar char="•"/>
            </a:pPr>
            <a:r>
              <a:rPr lang="en-US" sz="1200" b="0" dirty="0">
                <a:effectLst>
                  <a:outerShdw blurRad="38100" dist="38100" dir="2700000" algn="tl">
                    <a:srgbClr val="000000">
                      <a:alpha val="43137"/>
                    </a:srgbClr>
                  </a:outerShdw>
                </a:effectLst>
                <a:latin typeface="Candara" pitchFamily="34" charset="0"/>
              </a:rPr>
              <a:t>4 facilities under contract, 3 hospitals, 1 clinic, UofL Health is only one of a few hospital Wound Care HBOT centers for dive duty support of EMS, Police, Navy, Coast Guard and FBI divers in our state. </a:t>
            </a:r>
          </a:p>
          <a:p>
            <a:pPr marL="171450" indent="-171450">
              <a:spcBef>
                <a:spcPts val="0"/>
              </a:spcBef>
              <a:buFont typeface="Arial" panose="020B0604020202020204" pitchFamily="34" charset="0"/>
              <a:buChar char="•"/>
            </a:pPr>
            <a:endParaRPr lang="en-US" sz="1200" b="0" dirty="0">
              <a:effectLst>
                <a:outerShdw blurRad="38100" dist="38100" dir="2700000" algn="tl">
                  <a:srgbClr val="000000">
                    <a:alpha val="43137"/>
                  </a:srgbClr>
                </a:outerShdw>
              </a:effectLst>
              <a:latin typeface="Candara" pitchFamily="34" charset="0"/>
            </a:endParaRPr>
          </a:p>
          <a:p>
            <a:pPr marL="171450" indent="-171450">
              <a:spcBef>
                <a:spcPts val="0"/>
              </a:spcBef>
              <a:buFont typeface="Arial" panose="020B0604020202020204" pitchFamily="34" charset="0"/>
              <a:buChar char="•"/>
            </a:pPr>
            <a:r>
              <a:rPr lang="en-US" sz="1200" b="0" dirty="0">
                <a:effectLst>
                  <a:outerShdw blurRad="38100" dist="38100" dir="2700000" algn="tl">
                    <a:srgbClr val="000000">
                      <a:alpha val="43137"/>
                    </a:srgbClr>
                  </a:outerShdw>
                </a:effectLst>
                <a:latin typeface="Candara" pitchFamily="34" charset="0"/>
              </a:rPr>
              <a:t>If it is safe enough for our police, Coast Guard, FBI, why is it unsafe for Veterans? It is NOT. Hundreds of thousands patients have received FDA, CMS or Tricare approved HBOT</a:t>
            </a:r>
          </a:p>
          <a:p>
            <a:pPr marL="171450" indent="-171450">
              <a:spcBef>
                <a:spcPts val="0"/>
              </a:spcBef>
              <a:buFont typeface="Arial" panose="020B0604020202020204" pitchFamily="34" charset="0"/>
              <a:buChar char="•"/>
            </a:pPr>
            <a:endParaRPr lang="en-US" sz="1200" b="0" dirty="0">
              <a:effectLst>
                <a:outerShdw blurRad="38100" dist="38100" dir="2700000" algn="tl">
                  <a:srgbClr val="000000">
                    <a:alpha val="43137"/>
                  </a:srgbClr>
                </a:outerShdw>
              </a:effectLst>
              <a:latin typeface="Candara" pitchFamily="34" charset="0"/>
            </a:endParaRPr>
          </a:p>
          <a:p>
            <a:endParaRPr lang="en-US" dirty="0"/>
          </a:p>
        </p:txBody>
      </p:sp>
      <p:sp>
        <p:nvSpPr>
          <p:cNvPr id="4" name="Slide Number Placeholder 3"/>
          <p:cNvSpPr>
            <a:spLocks noGrp="1"/>
          </p:cNvSpPr>
          <p:nvPr>
            <p:ph type="sldNum" sz="quarter" idx="5"/>
          </p:nvPr>
        </p:nvSpPr>
        <p:spPr/>
        <p:txBody>
          <a:bodyPr/>
          <a:lstStyle/>
          <a:p>
            <a:fld id="{54983EAE-1A2D-474F-8E21-0DE6570EC790}" type="slidenum">
              <a:rPr lang="en-US" smtClean="0"/>
              <a:pPr/>
              <a:t>8</a:t>
            </a:fld>
            <a:endParaRPr lang="en-US" dirty="0"/>
          </a:p>
        </p:txBody>
      </p:sp>
    </p:spTree>
    <p:extLst>
      <p:ext uri="{BB962C8B-B14F-4D97-AF65-F5344CB8AC3E}">
        <p14:creationId xmlns:p14="http://schemas.microsoft.com/office/powerpoint/2010/main" val="2846429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356DF4-4C30-4095-B6F1-F20875EFD6BC}" type="slidenum">
              <a:rPr lang="en-US"/>
              <a:pPr>
                <a:defRPr/>
              </a:pPr>
              <a:t>9</a:t>
            </a:fld>
            <a:endParaRPr lang="en-US" dirty="0"/>
          </a:p>
        </p:txBody>
      </p:sp>
      <p:sp>
        <p:nvSpPr>
          <p:cNvPr id="95235"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pPr>
            <a:r>
              <a:rPr lang="en-US" baseline="0" dirty="0"/>
              <a:t>Here is a pre and post HBOT blood sample slide which depicts the oxygen saturated blood. The main reason HBOT is a proven accelerated wound healing treatment as it promotes cell and tissue growth as a result of the oxygen “rich blood”</a:t>
            </a:r>
            <a:endParaRPr lang="en-US" sz="2000" baseline="0" dirty="0">
              <a:solidFill>
                <a:srgbClr val="FF0000"/>
              </a:solidFill>
            </a:endParaRPr>
          </a:p>
          <a:p>
            <a:pPr eaLnBrk="1" hangingPunct="1"/>
            <a:endParaRPr lang="en-US" baseline="0" dirty="0"/>
          </a:p>
          <a:p>
            <a:pPr marL="171450" indent="-171450" eaLnBrk="1" hangingPunct="1">
              <a:buFont typeface="Arial" panose="020B0604020202020204" pitchFamily="34" charset="0"/>
              <a:buChar char="•"/>
            </a:pPr>
            <a:r>
              <a:rPr lang="en-US" baseline="0" dirty="0"/>
              <a:t>I am going to warn the committee members and viewers, </a:t>
            </a:r>
          </a:p>
          <a:p>
            <a:pPr marL="171450" indent="-171450" eaLnBrk="1" hangingPunct="1">
              <a:buFont typeface="Arial" panose="020B0604020202020204" pitchFamily="34" charset="0"/>
              <a:buChar char="•"/>
            </a:pPr>
            <a:endParaRPr lang="en-US" baseline="0" dirty="0"/>
          </a:p>
          <a:p>
            <a:pPr marL="171450" indent="-171450" eaLnBrk="1" hangingPunct="1">
              <a:buFont typeface="Arial" panose="020B0604020202020204" pitchFamily="34" charset="0"/>
              <a:buChar char="•"/>
            </a:pPr>
            <a:r>
              <a:rPr lang="en-US" baseline="0" dirty="0"/>
              <a:t>The next slide is a </a:t>
            </a:r>
            <a:r>
              <a:rPr lang="en-US" sz="3600" b="1" baseline="0" dirty="0">
                <a:solidFill>
                  <a:srgbClr val="FF0000"/>
                </a:solidFill>
              </a:rPr>
              <a:t>very graphic slide of a Diabetic Foot Ulcer (DFU)</a:t>
            </a:r>
            <a:r>
              <a:rPr lang="en-US" baseline="0" dirty="0"/>
              <a:t>, </a:t>
            </a:r>
            <a:r>
              <a:rPr lang="en-US" b="1" baseline="0" dirty="0"/>
              <a:t>one day before scheduled amputation, </a:t>
            </a:r>
            <a:r>
              <a:rPr lang="en-US" baseline="0" dirty="0"/>
              <a:t>if you don’t want to view it, please look away.</a:t>
            </a:r>
            <a:endParaRPr lang="en-US" dirty="0"/>
          </a:p>
        </p:txBody>
      </p:sp>
    </p:spTree>
    <p:extLst>
      <p:ext uri="{BB962C8B-B14F-4D97-AF65-F5344CB8AC3E}">
        <p14:creationId xmlns:p14="http://schemas.microsoft.com/office/powerpoint/2010/main" val="428016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23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7" y="6453386"/>
            <a:ext cx="1607944" cy="404614"/>
          </a:xfrm>
        </p:spPr>
        <p:txBody>
          <a:bodyPr/>
          <a:lstStyle>
            <a:lvl1pPr>
              <a:defRPr baseline="0">
                <a:solidFill>
                  <a:schemeClr val="tx2"/>
                </a:solidFill>
              </a:defRPr>
            </a:lvl1pPr>
          </a:lstStyle>
          <a:p>
            <a:fld id="{290EE566-0AD8-AB4C-9DA5-F30EAD74211C}" type="datetime1">
              <a:rPr lang="en-US" smtClean="0"/>
              <a:t>7/21/2023</a:t>
            </a:fld>
            <a:endParaRPr lang="en-US" dirty="0"/>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pPr/>
              <a:t>‹#›</a:t>
            </a:fld>
            <a:endParaRPr lang="en-US" dirty="0"/>
          </a:p>
        </p:txBody>
      </p:sp>
      <p:grpSp>
        <p:nvGrpSpPr>
          <p:cNvPr id="7" name="Group 6"/>
          <p:cNvGrpSpPr/>
          <p:nvPr/>
        </p:nvGrpSpPr>
        <p:grpSpPr>
          <a:xfrm>
            <a:off x="752859"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8" name="Picture 7">
            <a:extLst>
              <a:ext uri="{FF2B5EF4-FFF2-40B4-BE49-F238E27FC236}">
                <a16:creationId xmlns:a16="http://schemas.microsoft.com/office/drawing/2014/main" id="{5A52A6E5-07E1-0E21-3853-5F1635275352}"/>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1638009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2246A5-6230-684A-9BB5-274E515CF51D}" type="datetime1">
              <a:rPr lang="en-US" smtClean="0"/>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7" name="Picture 6">
            <a:extLst>
              <a:ext uri="{FF2B5EF4-FFF2-40B4-BE49-F238E27FC236}">
                <a16:creationId xmlns:a16="http://schemas.microsoft.com/office/drawing/2014/main" id="{DB7A2B00-7A24-25DB-0E99-0CC98779C5AB}"/>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1777691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2" y="624156"/>
            <a:ext cx="1565767"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1"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24D46-34C3-3D49-B2B2-297EF5FD55AA}" type="datetime1">
              <a:rPr lang="en-US" smtClean="0"/>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7" name="Picture 6">
            <a:extLst>
              <a:ext uri="{FF2B5EF4-FFF2-40B4-BE49-F238E27FC236}">
                <a16:creationId xmlns:a16="http://schemas.microsoft.com/office/drawing/2014/main" id="{F5F0FF0D-3348-9BDE-0B27-6CFC9465BA9E}"/>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11400956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C3722F-9983-E442-B470-508049163162}" type="datetime1">
              <a:rPr lang="en-US" smtClean="0"/>
              <a:t>7/21/2023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7" name="Picture 6">
            <a:extLst>
              <a:ext uri="{FF2B5EF4-FFF2-40B4-BE49-F238E27FC236}">
                <a16:creationId xmlns:a16="http://schemas.microsoft.com/office/drawing/2014/main" id="{70BCD234-312D-48FE-CEB4-7DEC4A65E3BB}"/>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271098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2"/>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fld id="{0A661FC5-678B-874A-8618-17C83BCB31C2}" type="datetime1">
              <a:rPr lang="en-US" smtClean="0"/>
              <a:t>7/21/2023</a:t>
            </a:fld>
            <a:endParaRPr lang="en-US" dirty="0"/>
          </a:p>
        </p:txBody>
      </p:sp>
      <p:sp>
        <p:nvSpPr>
          <p:cNvPr id="5" name="Footer Placeholder 4"/>
          <p:cNvSpPr>
            <a:spLocks noGrp="1"/>
          </p:cNvSpPr>
          <p:nvPr>
            <p:ph type="ftr" sz="quarter" idx="11"/>
          </p:nvPr>
        </p:nvSpPr>
        <p:spPr>
          <a:xfrm>
            <a:off x="2584313"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pPr/>
              <a:t>‹#›</a:t>
            </a:fld>
            <a:endParaRPr lang="en-US" dirty="0"/>
          </a:p>
        </p:txBody>
      </p:sp>
      <p:sp>
        <p:nvSpPr>
          <p:cNvPr id="7" name="Freeform 6"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pic>
        <p:nvPicPr>
          <p:cNvPr id="8" name="Picture 7">
            <a:extLst>
              <a:ext uri="{FF2B5EF4-FFF2-40B4-BE49-F238E27FC236}">
                <a16:creationId xmlns:a16="http://schemas.microsoft.com/office/drawing/2014/main" id="{ED9A2C7C-DA8D-DBEC-15EE-6536D22ACA2F}"/>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36651082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CC358B-050A-DB49-ABB3-FF9AEB635B68}" type="datetime1">
              <a:rPr lang="en-US" smtClean="0"/>
              <a:t>7/21/2023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pic>
        <p:nvPicPr>
          <p:cNvPr id="8" name="Picture 7">
            <a:extLst>
              <a:ext uri="{FF2B5EF4-FFF2-40B4-BE49-F238E27FC236}">
                <a16:creationId xmlns:a16="http://schemas.microsoft.com/office/drawing/2014/main" id="{1EB92864-EF08-5D80-4884-BD2C12BD4D95}"/>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7778467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9"/>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5"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5" y="3305209"/>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8B107C-67ED-DE4D-9DD4-CB175AB5A554}" type="datetime1">
              <a:rPr lang="en-US" smtClean="0"/>
              <a:t>7/21/2023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0" name="Picture 9">
            <a:extLst>
              <a:ext uri="{FF2B5EF4-FFF2-40B4-BE49-F238E27FC236}">
                <a16:creationId xmlns:a16="http://schemas.microsoft.com/office/drawing/2014/main" id="{AE0A32A1-7A9D-2B0D-ABEE-59CA7CF85F78}"/>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17802807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F909D8-890E-2145-9DDB-39724ABC8EE4}" type="datetime1">
              <a:rPr lang="en-US" smtClean="0"/>
              <a:t>7/21/2023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pic>
        <p:nvPicPr>
          <p:cNvPr id="6" name="Picture 5">
            <a:extLst>
              <a:ext uri="{FF2B5EF4-FFF2-40B4-BE49-F238E27FC236}">
                <a16:creationId xmlns:a16="http://schemas.microsoft.com/office/drawing/2014/main" id="{D2508CE8-4FC7-E217-629D-5D58E260739E}"/>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238841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945DF-3FCC-1D44-B5E5-E9FA5A4CF725}" type="datetime1">
              <a:rPr lang="en-US" smtClean="0"/>
              <a:t>7/21/2023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663588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65754C37-181A-0C4A-AFDB-C08817E96B7B}" type="datetime1">
              <a:rPr lang="en-US" smtClean="0"/>
              <a:t>7/21/2023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6D22F896-40B5-4ADD-8801-0D06FADFA09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2D85B00C-4034-1901-1A83-CABF6CE9D08B}"/>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4761598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1"/>
            <a:ext cx="6659880" cy="6857999"/>
          </a:xfrm>
        </p:spPr>
        <p:txBody>
          <a:bodyPr anchor="t">
            <a:norm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63195ECE-285B-4A42-85AD-ADC2EF7B1310}" type="datetime1">
              <a:rPr lang="en-US" smtClean="0"/>
              <a:t>7/21/2023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6D22F896-40B5-4ADD-8801-0D06FADFA09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309937B-E60C-1891-BDB8-0684155059FE}"/>
              </a:ext>
            </a:extLst>
          </p:cNvPr>
          <p:cNvPicPr>
            <a:picLocks noChangeAspect="1"/>
          </p:cNvPicPr>
          <p:nvPr userDrawn="1"/>
        </p:nvPicPr>
        <p:blipFill>
          <a:blip r:embed="rId2"/>
          <a:stretch>
            <a:fillRect/>
          </a:stretch>
        </p:blipFill>
        <p:spPr>
          <a:xfrm>
            <a:off x="10618635" y="6007879"/>
            <a:ext cx="1573367" cy="850125"/>
          </a:xfrm>
          <a:prstGeom prst="rect">
            <a:avLst/>
          </a:prstGeom>
        </p:spPr>
      </p:pic>
    </p:spTree>
    <p:extLst>
      <p:ext uri="{BB962C8B-B14F-4D97-AF65-F5344CB8AC3E}">
        <p14:creationId xmlns:p14="http://schemas.microsoft.com/office/powerpoint/2010/main" val="2203818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BE02C36-45C8-EC42-BF7F-5B7942577214}" type="datetime1">
              <a:rPr lang="en-US" smtClean="0"/>
              <a:t>7/21/2023</a:t>
            </a:fld>
            <a:endParaRPr lang="en-US" dirty="0"/>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7"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7132369"/>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defTabSz="914377"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38" indent="-384038" algn="l" defTabSz="914377"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377" indent="-384038" algn="l" defTabSz="914377"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566" indent="-384038" algn="l" defTabSz="914377"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754" indent="-384038" algn="l" defTabSz="914377"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5943" indent="-384038" algn="l" defTabSz="914377"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131" indent="-384038" algn="l" defTabSz="914377"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320" indent="-384038" algn="l" defTabSz="914377"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509" indent="-384038" algn="l" defTabSz="914377"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697" indent="-384038" algn="l" defTabSz="914377"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os="9216" userDrawn="1">
          <p15:clr>
            <a:srgbClr val="F26B43"/>
          </p15:clr>
        </p15:guide>
        <p15:guide id="13" pos="1248" userDrawn="1">
          <p15:clr>
            <a:srgbClr val="F26B43"/>
          </p15:clr>
        </p15:guide>
        <p15:guide id="14" pos="1152" userDrawn="1">
          <p15:clr>
            <a:srgbClr val="F26B43"/>
          </p15:clr>
        </p15:guide>
        <p15:guide id="15" orient="horz" pos="1368" userDrawn="1">
          <p15:clr>
            <a:srgbClr val="F26B43"/>
          </p15:clr>
        </p15:guide>
        <p15:guide id="16" orient="horz" pos="1440" userDrawn="1">
          <p15:clr>
            <a:srgbClr val="F26B43"/>
          </p15:clr>
        </p15:guide>
        <p15:guide id="17" orient="horz" pos="3696" userDrawn="1">
          <p15:clr>
            <a:srgbClr val="F26B43"/>
          </p15:clr>
        </p15:guide>
        <p15:guide id="18" orient="horz" pos="432" userDrawn="1">
          <p15:clr>
            <a:srgbClr val="F26B43"/>
          </p15:clr>
        </p15:guide>
        <p15:guide id="19" orient="horz" pos="1512" userDrawn="1">
          <p15:clr>
            <a:srgbClr val="F26B43"/>
          </p15:clr>
        </p15:guide>
        <p15:guide id="20" pos="6912" userDrawn="1">
          <p15:clr>
            <a:srgbClr val="F26B43"/>
          </p15:clr>
        </p15:guide>
        <p15:guide id="21" pos="936" userDrawn="1">
          <p15:clr>
            <a:srgbClr val="F26B43"/>
          </p15:clr>
        </p15:guide>
        <p15:guide id="22" pos="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rand.org/health/projects/military-caregiver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Y9htsrek50A?feature=oembed"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EWK7405@aol.com/502-938-1300"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d1Ij7pipHxM?feature=oembed" TargetMode="External"/><Relationship Id="rId6" Type="http://schemas.openxmlformats.org/officeDocument/2006/relationships/image" Target="../media/image13.jpeg"/><Relationship Id="rId5" Type="http://schemas.openxmlformats.org/officeDocument/2006/relationships/hyperlink" Target="https://www.youtube.com/@treatnowdotorg/videos"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D76F-4A08-D447-BC44-DA44CC86FFD3}"/>
              </a:ext>
            </a:extLst>
          </p:cNvPr>
          <p:cNvSpPr>
            <a:spLocks noGrp="1"/>
          </p:cNvSpPr>
          <p:nvPr>
            <p:ph type="ctrTitle"/>
          </p:nvPr>
        </p:nvSpPr>
        <p:spPr>
          <a:xfrm>
            <a:off x="6896106" y="857255"/>
            <a:ext cx="2847109" cy="3275147"/>
          </a:xfrm>
        </p:spPr>
        <p:txBody>
          <a:bodyPr>
            <a:normAutofit/>
          </a:bodyPr>
          <a:lstStyle/>
          <a:p>
            <a:br>
              <a:rPr lang="en-US" sz="2100" dirty="0">
                <a:solidFill>
                  <a:schemeClr val="tx1"/>
                </a:solidFill>
                <a:latin typeface="Calibri" panose="020F0502020204030204" pitchFamily="34" charset="0"/>
                <a:cs typeface="Calibri" panose="020F0502020204030204" pitchFamily="34" charset="0"/>
              </a:rPr>
            </a:br>
            <a:endParaRPr lang="en-US" sz="1200" dirty="0">
              <a:solidFill>
                <a:schemeClr val="tx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705C97A9-B898-F248-845A-4842089A92C0}"/>
              </a:ext>
            </a:extLst>
          </p:cNvPr>
          <p:cNvSpPr>
            <a:spLocks noGrp="1"/>
          </p:cNvSpPr>
          <p:nvPr>
            <p:ph type="subTitle" idx="1"/>
          </p:nvPr>
        </p:nvSpPr>
        <p:spPr>
          <a:xfrm>
            <a:off x="7622294" y="3916726"/>
            <a:ext cx="2516959" cy="1345993"/>
          </a:xfrm>
        </p:spPr>
        <p:txBody>
          <a:bodyPr>
            <a:normAutofit/>
          </a:bodyPr>
          <a:lstStyle/>
          <a:p>
            <a:pPr>
              <a:lnSpc>
                <a:spcPct val="102000"/>
              </a:lnSpc>
              <a:spcAft>
                <a:spcPts val="452"/>
              </a:spcAft>
            </a:pPr>
            <a:r>
              <a:rPr lang="en-US" dirty="0">
                <a:latin typeface="Calibri" panose="020F0502020204030204" pitchFamily="34" charset="0"/>
                <a:cs typeface="Calibri" panose="020F0502020204030204" pitchFamily="34" charset="0"/>
              </a:rPr>
              <a:t> </a:t>
            </a:r>
          </a:p>
        </p:txBody>
      </p:sp>
      <p:pic>
        <p:nvPicPr>
          <p:cNvPr id="6" name="Picture 5" descr="A picture containing text&#10;&#10;Description automatically generated">
            <a:extLst>
              <a:ext uri="{FF2B5EF4-FFF2-40B4-BE49-F238E27FC236}">
                <a16:creationId xmlns:a16="http://schemas.microsoft.com/office/drawing/2014/main" id="{4E4A987C-5528-4D98-B33B-26DE422A6CE1}"/>
              </a:ext>
            </a:extLst>
          </p:cNvPr>
          <p:cNvPicPr>
            <a:picLocks noChangeAspect="1"/>
          </p:cNvPicPr>
          <p:nvPr/>
        </p:nvPicPr>
        <p:blipFill>
          <a:blip r:embed="rId3"/>
          <a:stretch>
            <a:fillRect/>
          </a:stretch>
        </p:blipFill>
        <p:spPr>
          <a:xfrm>
            <a:off x="2901425" y="760000"/>
            <a:ext cx="6918372" cy="2917055"/>
          </a:xfrm>
          <a:prstGeom prst="rect">
            <a:avLst/>
          </a:prstGeom>
        </p:spPr>
      </p:pic>
      <p:sp>
        <p:nvSpPr>
          <p:cNvPr id="5" name="TextBox 4">
            <a:extLst>
              <a:ext uri="{FF2B5EF4-FFF2-40B4-BE49-F238E27FC236}">
                <a16:creationId xmlns:a16="http://schemas.microsoft.com/office/drawing/2014/main" id="{D9A654E1-1697-BFC4-E4D8-7808B88705C3}"/>
              </a:ext>
            </a:extLst>
          </p:cNvPr>
          <p:cNvSpPr txBox="1"/>
          <p:nvPr/>
        </p:nvSpPr>
        <p:spPr>
          <a:xfrm>
            <a:off x="1342416" y="4132403"/>
            <a:ext cx="9455469" cy="1569660"/>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 PARTNERSHIP BETWEEN STATE, COMMUNITY HEALTHCARE PROVIDERS, FOR PROFIT AND NON- PROFITS TO MIGRATE HBOT HEALTHCARE UNDER KRS 217.930-942 FOR THE BENEFIT OF VETERANS AND FAMILIES</a:t>
            </a:r>
          </a:p>
          <a:p>
            <a:pPr algn="ctr"/>
            <a:r>
              <a:rPr lang="en-US" sz="2400" dirty="0">
                <a:solidFill>
                  <a:srgbClr val="FF0000"/>
                </a:solidFill>
                <a:latin typeface="Calibri" panose="020F0502020204030204" pitchFamily="34" charset="0"/>
                <a:cs typeface="Calibri" panose="020F0502020204030204" pitchFamily="34" charset="0"/>
              </a:rPr>
              <a:t>                       HEAL BRAINS, STOP SUICIDES, RESTORE LIVES</a:t>
            </a:r>
            <a:endParaRPr lang="en-US" sz="2400" dirty="0"/>
          </a:p>
        </p:txBody>
      </p:sp>
      <p:sp>
        <p:nvSpPr>
          <p:cNvPr id="4" name="Slide Number Placeholder 3">
            <a:extLst>
              <a:ext uri="{FF2B5EF4-FFF2-40B4-BE49-F238E27FC236}">
                <a16:creationId xmlns:a16="http://schemas.microsoft.com/office/drawing/2014/main" id="{E6689BEE-DC0D-5896-785F-1A1D8AA513D8}"/>
              </a:ext>
            </a:extLst>
          </p:cNvPr>
          <p:cNvSpPr>
            <a:spLocks noGrp="1"/>
          </p:cNvSpPr>
          <p:nvPr>
            <p:ph type="sldNum" sz="quarter" idx="12"/>
          </p:nvPr>
        </p:nvSpPr>
        <p:spPr/>
        <p:txBody>
          <a:bodyPr/>
          <a:lstStyle/>
          <a:p>
            <a:fld id="{6D22F896-40B5-4ADD-8801-0D06FADFA095}" type="slidenum">
              <a:rPr lang="en-US" smtClean="0"/>
              <a:pPr/>
              <a:t>1</a:t>
            </a:fld>
            <a:endParaRPr lang="en-US" dirty="0"/>
          </a:p>
        </p:txBody>
      </p:sp>
    </p:spTree>
    <p:extLst>
      <p:ext uri="{BB962C8B-B14F-4D97-AF65-F5344CB8AC3E}">
        <p14:creationId xmlns:p14="http://schemas.microsoft.com/office/powerpoint/2010/main" val="95279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033671" y="152524"/>
            <a:ext cx="10555355" cy="1036637"/>
          </a:xfrm>
        </p:spPr>
        <p:txBody>
          <a:bodyPr>
            <a:noAutofit/>
          </a:bodyPr>
          <a:lstStyle/>
          <a:p>
            <a:pPr algn="ctr"/>
            <a:r>
              <a:rPr lang="en-US" sz="36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DFU: Unresponsive to Conventional </a:t>
            </a: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Therapy-</a:t>
            </a:r>
            <a:br>
              <a:rPr lang="en-US" sz="2700" b="1" dirty="0">
                <a:solidFill>
                  <a:schemeClr val="tx1"/>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HBOT</a:t>
            </a:r>
            <a:r>
              <a:rPr lang="en-US" sz="27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 </a:t>
            </a: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HEALS WOUNDS-FDA/CMS/Tricare Approved </a:t>
            </a:r>
          </a:p>
        </p:txBody>
      </p:sp>
      <p:pic>
        <p:nvPicPr>
          <p:cNvPr id="29699" name="Picture 3"/>
          <p:cNvPicPr>
            <a:picLocks noGrp="1" noChangeAspect="1" noChangeArrowheads="1"/>
          </p:cNvPicPr>
          <p:nvPr>
            <p:ph type="body" idx="4294967295"/>
          </p:nvPr>
        </p:nvPicPr>
        <p:blipFill>
          <a:blip r:embed="rId3" cstate="print"/>
          <a:srcRect/>
          <a:stretch>
            <a:fillRect/>
          </a:stretch>
        </p:blipFill>
        <p:spPr>
          <a:xfrm>
            <a:off x="1391480" y="1151577"/>
            <a:ext cx="4555005" cy="2775104"/>
          </a:xfrm>
        </p:spPr>
      </p:pic>
      <p:pic>
        <p:nvPicPr>
          <p:cNvPr id="29700" name="Picture 4"/>
          <p:cNvPicPr>
            <a:picLocks noChangeAspect="1" noChangeArrowheads="1"/>
          </p:cNvPicPr>
          <p:nvPr/>
        </p:nvPicPr>
        <p:blipFill>
          <a:blip r:embed="rId4" cstate="print"/>
          <a:srcRect/>
          <a:stretch>
            <a:fillRect/>
          </a:stretch>
        </p:blipFill>
        <p:spPr bwMode="auto">
          <a:xfrm>
            <a:off x="6114390" y="1213393"/>
            <a:ext cx="4686129" cy="2712898"/>
          </a:xfrm>
          <a:prstGeom prst="rect">
            <a:avLst/>
          </a:prstGeom>
          <a:noFill/>
          <a:ln w="9525">
            <a:noFill/>
            <a:miter lim="800000"/>
            <a:headEnd/>
            <a:tailEnd/>
          </a:ln>
        </p:spPr>
      </p:pic>
      <p:pic>
        <p:nvPicPr>
          <p:cNvPr id="29701" name="Picture 5"/>
          <p:cNvPicPr>
            <a:picLocks noChangeAspect="1" noChangeArrowheads="1"/>
          </p:cNvPicPr>
          <p:nvPr/>
        </p:nvPicPr>
        <p:blipFill>
          <a:blip r:embed="rId5" cstate="print"/>
          <a:srcRect/>
          <a:stretch>
            <a:fillRect/>
          </a:stretch>
        </p:blipFill>
        <p:spPr bwMode="auto">
          <a:xfrm>
            <a:off x="1391489" y="3985635"/>
            <a:ext cx="4555006" cy="2719847"/>
          </a:xfrm>
          <a:prstGeom prst="rect">
            <a:avLst/>
          </a:prstGeom>
          <a:noFill/>
          <a:ln w="9525">
            <a:noFill/>
            <a:miter lim="800000"/>
            <a:headEnd/>
            <a:tailEnd/>
          </a:ln>
        </p:spPr>
      </p:pic>
      <p:sp>
        <p:nvSpPr>
          <p:cNvPr id="29703" name="Text Box 7"/>
          <p:cNvSpPr txBox="1">
            <a:spLocks noChangeArrowheads="1"/>
          </p:cNvSpPr>
          <p:nvPr/>
        </p:nvSpPr>
        <p:spPr bwMode="auto">
          <a:xfrm>
            <a:off x="2345636" y="5732994"/>
            <a:ext cx="2454965" cy="400110"/>
          </a:xfrm>
          <a:prstGeom prst="rect">
            <a:avLst/>
          </a:prstGeom>
          <a:noFill/>
          <a:ln w="9525">
            <a:noFill/>
            <a:miter lim="800000"/>
            <a:headEnd/>
            <a:tailEnd/>
          </a:ln>
        </p:spPr>
        <p:txBody>
          <a:bodyPr wrap="square">
            <a:spAutoFit/>
          </a:bodyPr>
          <a:lstStyle/>
          <a:p>
            <a:r>
              <a:rPr lang="en-US" sz="2000" b="1" dirty="0">
                <a:solidFill>
                  <a:srgbClr val="FF0000"/>
                </a:solidFill>
                <a:effectLst>
                  <a:outerShdw blurRad="38100" dist="38100" dir="2700000" algn="tl">
                    <a:srgbClr val="000000">
                      <a:alpha val="43137"/>
                    </a:srgbClr>
                  </a:outerShdw>
                </a:effectLst>
                <a:highlight>
                  <a:srgbClr val="FFFF00"/>
                </a:highlight>
                <a:latin typeface="Calibri" pitchFamily="34" charset="0"/>
              </a:rPr>
              <a:t>50 HBOT  Treatments</a:t>
            </a:r>
          </a:p>
        </p:txBody>
      </p:sp>
      <p:sp>
        <p:nvSpPr>
          <p:cNvPr id="29704" name="Text Box 8"/>
          <p:cNvSpPr txBox="1">
            <a:spLocks noChangeArrowheads="1"/>
          </p:cNvSpPr>
          <p:nvPr/>
        </p:nvSpPr>
        <p:spPr bwMode="auto">
          <a:xfrm>
            <a:off x="6114381" y="3926291"/>
            <a:ext cx="4686130" cy="2800767"/>
          </a:xfrm>
          <a:prstGeom prst="rect">
            <a:avLst/>
          </a:prstGeom>
          <a:noFill/>
          <a:ln w="9525">
            <a:noFill/>
            <a:miter lim="800000"/>
            <a:headEnd/>
            <a:tailEnd/>
          </a:ln>
        </p:spPr>
        <p:txBody>
          <a:bodyPr wrap="square">
            <a:spAutoFit/>
          </a:bodyPr>
          <a:lstStyle/>
          <a:p>
            <a:r>
              <a:rPr lang="en-US" sz="2200" b="1" dirty="0">
                <a:latin typeface="Calibri" panose="020F0502020204030204" pitchFamily="34" charset="0"/>
                <a:cs typeface="Calibri" panose="020F0502020204030204" pitchFamily="34" charset="0"/>
              </a:rPr>
              <a:t>Hyperbaric Oxygenation prevents</a:t>
            </a:r>
          </a:p>
          <a:p>
            <a:r>
              <a:rPr lang="en-US" sz="2200" b="1" dirty="0">
                <a:latin typeface="Calibri" panose="020F0502020204030204" pitchFamily="34" charset="0"/>
                <a:cs typeface="Calibri" panose="020F0502020204030204" pitchFamily="34" charset="0"/>
              </a:rPr>
              <a:t>Approximately 74% of Lower Limb Amputations (LLA’s) in diabetic patients.</a:t>
            </a:r>
            <a:r>
              <a:rPr lang="en-US" sz="2200" b="1" dirty="0">
                <a:solidFill>
                  <a:prstClr val="black"/>
                </a:solidFill>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VA Average 36,000+ AMPUTATIONS Per Year Since 2001, </a:t>
            </a:r>
            <a:r>
              <a:rPr lang="en-US" sz="2200" b="1" dirty="0">
                <a:solidFill>
                  <a:srgbClr val="FF0000"/>
                </a:solidFill>
                <a:latin typeface="Calibri" panose="020F0502020204030204" pitchFamily="34" charset="0"/>
                <a:cs typeface="Calibri" panose="020F0502020204030204" pitchFamily="34" charset="0"/>
              </a:rPr>
              <a:t>Over 796K died Post 3-Yr LLA, The VHA does not operate any HBOT Chambers in over 1,100 facilities nation wide</a:t>
            </a:r>
          </a:p>
        </p:txBody>
      </p:sp>
      <p:sp>
        <p:nvSpPr>
          <p:cNvPr id="29706" name="Text Box 10"/>
          <p:cNvSpPr txBox="1">
            <a:spLocks noChangeArrowheads="1"/>
          </p:cNvSpPr>
          <p:nvPr/>
        </p:nvSpPr>
        <p:spPr bwMode="auto">
          <a:xfrm>
            <a:off x="1570008" y="3071004"/>
            <a:ext cx="4192437" cy="400110"/>
          </a:xfrm>
          <a:prstGeom prst="rect">
            <a:avLst/>
          </a:prstGeom>
          <a:noFill/>
          <a:ln w="9525">
            <a:noFill/>
            <a:miter lim="800000"/>
            <a:headEnd/>
            <a:tailEnd/>
          </a:ln>
        </p:spPr>
        <p:txBody>
          <a:bodyPr wrap="square">
            <a:spAutoFit/>
          </a:bodyPr>
          <a:lstStyle/>
          <a:p>
            <a:r>
              <a:rPr lang="en-US" sz="2000" b="1" dirty="0">
                <a:solidFill>
                  <a:srgbClr val="FF0000"/>
                </a:solidFill>
                <a:effectLst>
                  <a:outerShdw blurRad="38100" dist="38100" dir="2700000" algn="tl">
                    <a:srgbClr val="000000">
                      <a:alpha val="43137"/>
                    </a:srgbClr>
                  </a:outerShdw>
                </a:effectLst>
                <a:highlight>
                  <a:srgbClr val="FFFF00"/>
                </a:highlight>
                <a:latin typeface="Calibri" pitchFamily="34" charset="0"/>
              </a:rPr>
              <a:t>1 Day Prior to Scheduled Amputation</a:t>
            </a:r>
          </a:p>
        </p:txBody>
      </p:sp>
      <p:sp>
        <p:nvSpPr>
          <p:cNvPr id="11" name="Footer Placeholder 10"/>
          <p:cNvSpPr txBox="1">
            <a:spLocks noGrp="1"/>
          </p:cNvSpPr>
          <p:nvPr/>
        </p:nvSpPr>
        <p:spPr>
          <a:xfrm>
            <a:off x="6553204" y="5624523"/>
            <a:ext cx="2895600" cy="273844"/>
          </a:xfrm>
          <a:prstGeom prst="rect">
            <a:avLst/>
          </a:prstGeom>
          <a:noFill/>
        </p:spPr>
        <p:txBody>
          <a:bodyPr anchor="ctr"/>
          <a:lstStyle/>
          <a:p>
            <a:pPr algn="ctr">
              <a:defRPr/>
            </a:pPr>
            <a:endParaRPr lang="en-US" sz="900" dirty="0">
              <a:solidFill>
                <a:prstClr val="black"/>
              </a:solidFill>
              <a:latin typeface="Calibri"/>
            </a:endParaRPr>
          </a:p>
        </p:txBody>
      </p:sp>
      <p:sp>
        <p:nvSpPr>
          <p:cNvPr id="2" name="Slide Number Placeholder 1">
            <a:extLst>
              <a:ext uri="{FF2B5EF4-FFF2-40B4-BE49-F238E27FC236}">
                <a16:creationId xmlns:a16="http://schemas.microsoft.com/office/drawing/2014/main" id="{B81E0CD2-1C21-3007-7396-F6B10693149F}"/>
              </a:ext>
            </a:extLst>
          </p:cNvPr>
          <p:cNvSpPr>
            <a:spLocks noGrp="1"/>
          </p:cNvSpPr>
          <p:nvPr>
            <p:ph type="sldNum" sz="quarter" idx="12"/>
          </p:nvPr>
        </p:nvSpPr>
        <p:spPr/>
        <p:txBody>
          <a:bodyPr/>
          <a:lstStyle/>
          <a:p>
            <a:fld id="{6D22F896-40B5-4ADD-8801-0D06FADFA095}" type="slidenum">
              <a:rPr lang="en-US" smtClean="0"/>
              <a:pPr/>
              <a:t>10</a:t>
            </a:fld>
            <a:endParaRPr lang="en-US" dirty="0"/>
          </a:p>
        </p:txBody>
      </p:sp>
    </p:spTree>
    <p:extLst>
      <p:ext uri="{BB962C8B-B14F-4D97-AF65-F5344CB8AC3E}">
        <p14:creationId xmlns:p14="http://schemas.microsoft.com/office/powerpoint/2010/main" val="326861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CA72-12ED-3D35-615E-8F8285582D61}"/>
              </a:ext>
            </a:extLst>
          </p:cNvPr>
          <p:cNvSpPr>
            <a:spLocks noGrp="1"/>
          </p:cNvSpPr>
          <p:nvPr>
            <p:ph type="title"/>
          </p:nvPr>
        </p:nvSpPr>
        <p:spPr>
          <a:xfrm>
            <a:off x="815009" y="404618"/>
            <a:ext cx="6418187" cy="2081412"/>
          </a:xfrm>
        </p:spPr>
        <p:txBody>
          <a:bodyPr>
            <a:normAutofit fontScale="90000"/>
          </a:bodyPr>
          <a:lstStyle/>
          <a:p>
            <a:pPr algn="ctr"/>
            <a:r>
              <a:rPr lang="en-US" sz="4000" dirty="0">
                <a:latin typeface="Calibri" panose="020F0502020204030204" pitchFamily="34" charset="0"/>
                <a:cs typeface="Calibri" panose="020F0502020204030204" pitchFamily="34" charset="0"/>
              </a:rPr>
              <a:t>Example of Severe TBI-HBOT Brain Healing Case Study</a:t>
            </a:r>
            <a:br>
              <a:rPr lang="en-US" sz="1051" dirty="0">
                <a:latin typeface="Calibri" panose="020F0502020204030204" pitchFamily="34" charset="0"/>
                <a:cs typeface="Calibri" panose="020F0502020204030204" pitchFamily="34" charset="0"/>
              </a:rPr>
            </a:br>
            <a:r>
              <a:rPr lang="en-US" sz="2201" dirty="0">
                <a:latin typeface="Calibri" panose="020F0502020204030204" pitchFamily="34" charset="0"/>
                <a:cs typeface="Calibri" panose="020F0502020204030204" pitchFamily="34" charset="0"/>
              </a:rPr>
              <a:t>(“Case Report” published in Psychology Progress in 2013) </a:t>
            </a:r>
            <a:br>
              <a:rPr lang="en-US" sz="2201" dirty="0">
                <a:latin typeface="Calibri" panose="020F0502020204030204" pitchFamily="34" charset="0"/>
                <a:cs typeface="Calibri" panose="020F0502020204030204" pitchFamily="34" charset="0"/>
              </a:rPr>
            </a:br>
            <a:r>
              <a:rPr lang="en-US" sz="2201" dirty="0">
                <a:solidFill>
                  <a:srgbClr val="FF0000"/>
                </a:solidFill>
                <a:latin typeface="Calibri" panose="020F0502020204030204" pitchFamily="34" charset="0"/>
                <a:cs typeface="Calibri" panose="020F0502020204030204" pitchFamily="34" charset="0"/>
              </a:rPr>
              <a:t>80% of Iraq and Afghanistan Invisible Injuries were Mild TBI</a:t>
            </a:r>
            <a:br>
              <a:rPr lang="en-US" sz="1351" dirty="0">
                <a:highlight>
                  <a:srgbClr val="FFFF00"/>
                </a:highlight>
                <a:latin typeface="Calibri" panose="020F0502020204030204" pitchFamily="34" charset="0"/>
                <a:cs typeface="Calibri" panose="020F0502020204030204" pitchFamily="34" charset="0"/>
              </a:rPr>
            </a:br>
            <a:endParaRPr lang="en-US" sz="1351" dirty="0">
              <a:highlight>
                <a:srgbClr val="FFFF00"/>
              </a:highligh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F1B7403-8DA1-21D5-BA43-27AD993503DC}"/>
              </a:ext>
            </a:extLst>
          </p:cNvPr>
          <p:cNvSpPr>
            <a:spLocks noGrp="1"/>
          </p:cNvSpPr>
          <p:nvPr>
            <p:ph idx="1"/>
          </p:nvPr>
        </p:nvSpPr>
        <p:spPr>
          <a:xfrm>
            <a:off x="974041" y="2144302"/>
            <a:ext cx="6259161" cy="4713703"/>
          </a:xfrm>
        </p:spPr>
        <p:txBody>
          <a:bodyPr>
            <a:normAutofit fontScale="25000" lnSpcReduction="20000"/>
          </a:bodyPr>
          <a:lstStyle/>
          <a:p>
            <a:r>
              <a:rPr lang="en-US" sz="8000" dirty="0">
                <a:latin typeface="Calibri" panose="020F0502020204030204" pitchFamily="34" charset="0"/>
                <a:cs typeface="Calibri" panose="020F0502020204030204" pitchFamily="34" charset="0"/>
              </a:rPr>
              <a:t>45-yr old male soldier, 15 months post Loss of Consciousness </a:t>
            </a:r>
          </a:p>
          <a:p>
            <a:r>
              <a:rPr lang="en-US" sz="8000" dirty="0">
                <a:latin typeface="Calibri" panose="020F0502020204030204" pitchFamily="34" charset="0"/>
                <a:cs typeface="Calibri" panose="020F0502020204030204" pitchFamily="34" charset="0"/>
              </a:rPr>
              <a:t>Two separate TBIs in Iraq, 1</a:t>
            </a:r>
            <a:r>
              <a:rPr lang="en-US" sz="8000" baseline="30000" dirty="0">
                <a:latin typeface="Calibri" panose="020F0502020204030204" pitchFamily="34" charset="0"/>
                <a:cs typeface="Calibri" panose="020F0502020204030204" pitchFamily="34" charset="0"/>
              </a:rPr>
              <a:t>st</a:t>
            </a:r>
            <a:r>
              <a:rPr lang="en-US" sz="8000" dirty="0">
                <a:latin typeface="Calibri" panose="020F0502020204030204" pitchFamily="34" charset="0"/>
                <a:cs typeface="Calibri" panose="020F0502020204030204" pitchFamily="34" charset="0"/>
              </a:rPr>
              <a:t> mortar attack and Loss of Consciousness (LOC), second LOC in Humvee on patrol </a:t>
            </a:r>
          </a:p>
          <a:p>
            <a:r>
              <a:rPr lang="en-US" sz="8000" dirty="0">
                <a:latin typeface="Calibri" panose="020F0502020204030204" pitchFamily="34" charset="0"/>
                <a:cs typeface="Calibri" panose="020F0502020204030204" pitchFamily="34" charset="0"/>
              </a:rPr>
              <a:t>Ft Carson, Washington </a:t>
            </a:r>
            <a:r>
              <a:rPr lang="en-US" sz="8000" dirty="0">
                <a:solidFill>
                  <a:srgbClr val="FF0000"/>
                </a:solidFill>
                <a:latin typeface="Calibri" panose="020F0502020204030204" pitchFamily="34" charset="0"/>
                <a:cs typeface="Calibri" panose="020F0502020204030204" pitchFamily="34" charset="0"/>
              </a:rPr>
              <a:t>diagnosis </a:t>
            </a:r>
            <a:r>
              <a:rPr lang="en-US" sz="8000" dirty="0">
                <a:latin typeface="Calibri" panose="020F0502020204030204" pitchFamily="34" charset="0"/>
                <a:cs typeface="Calibri" panose="020F0502020204030204" pitchFamily="34" charset="0"/>
              </a:rPr>
              <a:t>with no medical records: </a:t>
            </a:r>
            <a:r>
              <a:rPr lang="en-US" sz="8000" dirty="0">
                <a:solidFill>
                  <a:srgbClr val="FF0000"/>
                </a:solidFill>
                <a:latin typeface="Calibri" panose="020F0502020204030204" pitchFamily="34" charset="0"/>
                <a:cs typeface="Calibri" panose="020F0502020204030204" pitchFamily="34" charset="0"/>
              </a:rPr>
              <a:t>“Conversion Disorder (CD);” </a:t>
            </a:r>
            <a:r>
              <a:rPr lang="en-US" sz="8000" dirty="0">
                <a:latin typeface="Calibri" panose="020F0502020204030204" pitchFamily="34" charset="0"/>
                <a:cs typeface="Calibri" panose="020F0502020204030204" pitchFamily="34" charset="0"/>
              </a:rPr>
              <a:t>sent to VA, CD is </a:t>
            </a:r>
            <a:r>
              <a:rPr lang="en-US" sz="8000" dirty="0">
                <a:solidFill>
                  <a:srgbClr val="000000"/>
                </a:solidFill>
                <a:latin typeface="Calibri" panose="020F0502020204030204" pitchFamily="34" charset="0"/>
                <a:cs typeface="Calibri" panose="020F0502020204030204" pitchFamily="34" charset="0"/>
              </a:rPr>
              <a:t>person who experiences physical and sensory problems with no neurological pathology</a:t>
            </a:r>
            <a:endParaRPr lang="en-US" sz="8000" dirty="0">
              <a:latin typeface="Calibri" panose="020F0502020204030204" pitchFamily="34" charset="0"/>
              <a:cs typeface="Calibri" panose="020F0502020204030204" pitchFamily="34" charset="0"/>
            </a:endParaRPr>
          </a:p>
          <a:p>
            <a:r>
              <a:rPr lang="en-US" sz="8000" dirty="0">
                <a:latin typeface="Calibri" panose="020F0502020204030204" pitchFamily="34" charset="0"/>
                <a:cs typeface="Calibri" panose="020F0502020204030204" pitchFamily="34" charset="0"/>
              </a:rPr>
              <a:t>Revaluated in New Orleans by Dr. Paul Harch, 16 pieces of shrapnel ID in his arm, </a:t>
            </a:r>
            <a:r>
              <a:rPr lang="en-US" sz="8000" dirty="0">
                <a:solidFill>
                  <a:srgbClr val="FF0000"/>
                </a:solidFill>
                <a:highlight>
                  <a:srgbClr val="FFFF00"/>
                </a:highlight>
                <a:latin typeface="Calibri" panose="020F0502020204030204" pitchFamily="34" charset="0"/>
                <a:cs typeface="Calibri" panose="020F0502020204030204" pitchFamily="34" charset="0"/>
              </a:rPr>
              <a:t>diagnosis severe Persistent Post Concussion Syndrome (PPCS), PTSD. With SPECT scans, VA resends psychiatric diagnosis, Ft Carson refuses to change medical diagnosis position on Conversion Disorder</a:t>
            </a:r>
          </a:p>
          <a:p>
            <a:r>
              <a:rPr lang="en-US" sz="8000" b="1" dirty="0">
                <a:latin typeface="Calibri" panose="020F0502020204030204" pitchFamily="34" charset="0"/>
                <a:cs typeface="Calibri" panose="020F0502020204030204" pitchFamily="34" charset="0"/>
              </a:rPr>
              <a:t>SPECT;</a:t>
            </a:r>
            <a:r>
              <a:rPr lang="en-US" sz="8000" dirty="0">
                <a:latin typeface="Calibri" panose="020F0502020204030204" pitchFamily="34" charset="0"/>
                <a:cs typeface="Calibri" panose="020F0502020204030204" pitchFamily="34" charset="0"/>
              </a:rPr>
              <a:t> </a:t>
            </a:r>
            <a:r>
              <a:rPr lang="en-US" sz="8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Single-Photon Emission Computed Tomography, </a:t>
            </a:r>
            <a:r>
              <a:rPr lang="en-US"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nuclear 3D color imaging </a:t>
            </a:r>
            <a:r>
              <a:rPr lang="en-US" sz="8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detects blood flow to the brain, </a:t>
            </a:r>
            <a:r>
              <a:rPr lang="en-US"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 NOT</a:t>
            </a:r>
          </a:p>
          <a:p>
            <a:pPr marL="0" indent="0">
              <a:buNone/>
            </a:pPr>
            <a:endParaRPr lang="en-US" sz="1200" dirty="0"/>
          </a:p>
          <a:p>
            <a:pPr marL="0" indent="0">
              <a:buNone/>
            </a:pPr>
            <a:endParaRPr lang="en-US" sz="1200" dirty="0"/>
          </a:p>
        </p:txBody>
      </p:sp>
      <p:pic>
        <p:nvPicPr>
          <p:cNvPr id="5" name="Picture 4" descr="Scan of a human brain in a neurology clinic">
            <a:extLst>
              <a:ext uri="{FF2B5EF4-FFF2-40B4-BE49-F238E27FC236}">
                <a16:creationId xmlns:a16="http://schemas.microsoft.com/office/drawing/2014/main" id="{BAB4EB9C-3287-6E03-0A86-A076BFCD591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33205" y="404622"/>
            <a:ext cx="4654004" cy="5596137"/>
          </a:xfrm>
          <a:prstGeom prst="rect">
            <a:avLst/>
          </a:prstGeom>
        </p:spPr>
      </p:pic>
      <p:sp>
        <p:nvSpPr>
          <p:cNvPr id="4" name="Slide Number Placeholder 3">
            <a:extLst>
              <a:ext uri="{FF2B5EF4-FFF2-40B4-BE49-F238E27FC236}">
                <a16:creationId xmlns:a16="http://schemas.microsoft.com/office/drawing/2014/main" id="{E03DA1AB-67B1-F79D-1E68-1F9A4B040537}"/>
              </a:ext>
            </a:extLst>
          </p:cNvPr>
          <p:cNvSpPr>
            <a:spLocks noGrp="1"/>
          </p:cNvSpPr>
          <p:nvPr>
            <p:ph type="sldNum" sz="quarter" idx="12"/>
          </p:nvPr>
        </p:nvSpPr>
        <p:spPr/>
        <p:txBody>
          <a:bodyPr/>
          <a:lstStyle/>
          <a:p>
            <a:fld id="{6D22F896-40B5-4ADD-8801-0D06FADFA095}" type="slidenum">
              <a:rPr lang="en-US" smtClean="0"/>
              <a:pPr/>
              <a:t>11</a:t>
            </a:fld>
            <a:endParaRPr lang="en-US" dirty="0"/>
          </a:p>
        </p:txBody>
      </p:sp>
    </p:spTree>
    <p:extLst>
      <p:ext uri="{BB962C8B-B14F-4D97-AF65-F5344CB8AC3E}">
        <p14:creationId xmlns:p14="http://schemas.microsoft.com/office/powerpoint/2010/main" val="31410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3601" name="Picture 1" descr="DSC04925 Figure 3-Pre-HBOT.tiff">
            <a:extLst>
              <a:ext uri="{FF2B5EF4-FFF2-40B4-BE49-F238E27FC236}">
                <a16:creationId xmlns:a16="http://schemas.microsoft.com/office/drawing/2014/main" id="{2BE5266E-2636-0C47-8503-744B142FA97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2971" y="739037"/>
            <a:ext cx="10776755" cy="57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C4D293-6DAC-9B47-AE4A-5181A8A08CFE}"/>
              </a:ext>
            </a:extLst>
          </p:cNvPr>
          <p:cNvSpPr txBox="1"/>
          <p:nvPr/>
        </p:nvSpPr>
        <p:spPr>
          <a:xfrm>
            <a:off x="726510" y="2169"/>
            <a:ext cx="1146548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LSU IRB #7051:  Paul G. Harch, M.D., Edward F. Fogarty, M.D.</a:t>
            </a:r>
          </a:p>
        </p:txBody>
      </p:sp>
      <p:sp>
        <p:nvSpPr>
          <p:cNvPr id="4" name="Slide Number Placeholder 3">
            <a:extLst>
              <a:ext uri="{FF2B5EF4-FFF2-40B4-BE49-F238E27FC236}">
                <a16:creationId xmlns:a16="http://schemas.microsoft.com/office/drawing/2014/main" id="{0A655BF9-DD71-7D73-7CCF-1CFB0143C788}"/>
              </a:ext>
            </a:extLst>
          </p:cNvPr>
          <p:cNvSpPr>
            <a:spLocks noGrp="1"/>
          </p:cNvSpPr>
          <p:nvPr>
            <p:ph type="sldNum" sz="quarter" idx="12"/>
          </p:nvPr>
        </p:nvSpPr>
        <p:spPr/>
        <p:txBody>
          <a:bodyPr/>
          <a:lstStyle/>
          <a:p>
            <a:fld id="{6D22F896-40B5-4ADD-8801-0D06FADFA095}" type="slidenum">
              <a:rPr lang="en-US" smtClean="0"/>
              <a:pPr/>
              <a:t>12</a:t>
            </a:fld>
            <a:endParaRPr lang="en-US" dirty="0"/>
          </a:p>
        </p:txBody>
      </p:sp>
      <p:sp>
        <p:nvSpPr>
          <p:cNvPr id="5" name="Left Arrow 4">
            <a:extLst>
              <a:ext uri="{FF2B5EF4-FFF2-40B4-BE49-F238E27FC236}">
                <a16:creationId xmlns:a16="http://schemas.microsoft.com/office/drawing/2014/main" id="{271D09C7-F740-FC84-EB31-129EEF60B8CA}"/>
              </a:ext>
            </a:extLst>
          </p:cNvPr>
          <p:cNvSpPr/>
          <p:nvPr/>
        </p:nvSpPr>
        <p:spPr>
          <a:xfrm>
            <a:off x="4724409" y="1894114"/>
            <a:ext cx="3390891" cy="1534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BILATERAL FRONTAL AND TEMPORAL LOBE DEFICITS</a:t>
            </a:r>
          </a:p>
        </p:txBody>
      </p:sp>
      <p:sp>
        <p:nvSpPr>
          <p:cNvPr id="6" name="Right Arrow 5">
            <a:extLst>
              <a:ext uri="{FF2B5EF4-FFF2-40B4-BE49-F238E27FC236}">
                <a16:creationId xmlns:a16="http://schemas.microsoft.com/office/drawing/2014/main" id="{A9E713F8-6D90-D65F-E8D7-2EF666A94A96}"/>
              </a:ext>
            </a:extLst>
          </p:cNvPr>
          <p:cNvSpPr/>
          <p:nvPr/>
        </p:nvSpPr>
        <p:spPr>
          <a:xfrm>
            <a:off x="5540458" y="4359729"/>
            <a:ext cx="3390891" cy="1559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DIFFUSE SCALLOPING</a:t>
            </a:r>
          </a:p>
        </p:txBody>
      </p:sp>
    </p:spTree>
    <p:extLst>
      <p:ext uri="{BB962C8B-B14F-4D97-AF65-F5344CB8AC3E}">
        <p14:creationId xmlns:p14="http://schemas.microsoft.com/office/powerpoint/2010/main" val="316664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5649" name="Picture 1" descr="DSC04931 Figure 5-Post 40 HBOTs.tiff">
            <a:extLst>
              <a:ext uri="{FF2B5EF4-FFF2-40B4-BE49-F238E27FC236}">
                <a16:creationId xmlns:a16="http://schemas.microsoft.com/office/drawing/2014/main" id="{D5DCBDB0-C274-1047-B7D2-747870AB448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27550" y="885207"/>
            <a:ext cx="10559441" cy="5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128817-500C-D6C4-6880-628ECC1F0ED9}"/>
              </a:ext>
            </a:extLst>
          </p:cNvPr>
          <p:cNvSpPr txBox="1"/>
          <p:nvPr/>
        </p:nvSpPr>
        <p:spPr>
          <a:xfrm>
            <a:off x="708990" y="238875"/>
            <a:ext cx="11483009"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LSU IRB #7051:  Paul G. Harch, M.D., Edward F. Fogarty, M.D.</a:t>
            </a:r>
          </a:p>
        </p:txBody>
      </p:sp>
      <p:sp>
        <p:nvSpPr>
          <p:cNvPr id="4" name="Slide Number Placeholder 3">
            <a:extLst>
              <a:ext uri="{FF2B5EF4-FFF2-40B4-BE49-F238E27FC236}">
                <a16:creationId xmlns:a16="http://schemas.microsoft.com/office/drawing/2014/main" id="{EC1A10CC-83FF-2463-F77B-6A68DEC22191}"/>
              </a:ext>
            </a:extLst>
          </p:cNvPr>
          <p:cNvSpPr>
            <a:spLocks noGrp="1"/>
          </p:cNvSpPr>
          <p:nvPr>
            <p:ph type="sldNum" sz="quarter" idx="12"/>
          </p:nvPr>
        </p:nvSpPr>
        <p:spPr/>
        <p:txBody>
          <a:bodyPr/>
          <a:lstStyle/>
          <a:p>
            <a:fld id="{6D22F896-40B5-4ADD-8801-0D06FADFA095}" type="slidenum">
              <a:rPr lang="en-US" smtClean="0"/>
              <a:pPr/>
              <a:t>13</a:t>
            </a:fld>
            <a:endParaRPr lang="en-US" dirty="0"/>
          </a:p>
        </p:txBody>
      </p:sp>
      <p:sp>
        <p:nvSpPr>
          <p:cNvPr id="5" name="Left Arrow 4">
            <a:extLst>
              <a:ext uri="{FF2B5EF4-FFF2-40B4-BE49-F238E27FC236}">
                <a16:creationId xmlns:a16="http://schemas.microsoft.com/office/drawing/2014/main" id="{021ED364-4556-A9DE-85A4-B19EABA7C384}"/>
              </a:ext>
            </a:extLst>
          </p:cNvPr>
          <p:cNvSpPr/>
          <p:nvPr/>
        </p:nvSpPr>
        <p:spPr>
          <a:xfrm>
            <a:off x="4063096" y="1714500"/>
            <a:ext cx="3676647" cy="162865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Lobe Deficits Greatly Reduced</a:t>
            </a:r>
          </a:p>
        </p:txBody>
      </p:sp>
      <p:sp>
        <p:nvSpPr>
          <p:cNvPr id="6" name="Right Arrow 5">
            <a:extLst>
              <a:ext uri="{FF2B5EF4-FFF2-40B4-BE49-F238E27FC236}">
                <a16:creationId xmlns:a16="http://schemas.microsoft.com/office/drawing/2014/main" id="{17AAD50C-12D6-0316-9C42-523FE4799D4C}"/>
              </a:ext>
            </a:extLst>
          </p:cNvPr>
          <p:cNvSpPr/>
          <p:nvPr/>
        </p:nvSpPr>
        <p:spPr>
          <a:xfrm>
            <a:off x="4210054" y="3866377"/>
            <a:ext cx="4003218" cy="18360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Diffuse Scalloping Greatly Reduced</a:t>
            </a:r>
          </a:p>
        </p:txBody>
      </p:sp>
    </p:spTree>
    <p:extLst>
      <p:ext uri="{BB962C8B-B14F-4D97-AF65-F5344CB8AC3E}">
        <p14:creationId xmlns:p14="http://schemas.microsoft.com/office/powerpoint/2010/main" val="370133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798" y="238549"/>
            <a:ext cx="10555359" cy="1536631"/>
          </a:xfrm>
        </p:spPr>
        <p:txBody>
          <a:bodyPr>
            <a:noAutofit/>
          </a:bodyPr>
          <a:lstStyle/>
          <a:p>
            <a:pPr algn="ctr"/>
            <a:r>
              <a:rPr lang="en-US" sz="36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National Brain Injury, Rescue, and Rehabilitation (NBIRR) Study: Post HBOT Results </a:t>
            </a:r>
          </a:p>
        </p:txBody>
      </p:sp>
      <p:pic>
        <p:nvPicPr>
          <p:cNvPr id="4" name="Content Placeholder 3"/>
          <p:cNvPicPr>
            <a:picLocks noGrp="1" noChangeAspect="1"/>
          </p:cNvPicPr>
          <p:nvPr>
            <p:ph idx="1"/>
          </p:nvPr>
        </p:nvPicPr>
        <p:blipFill>
          <a:blip r:embed="rId3"/>
          <a:stretch>
            <a:fillRect/>
          </a:stretch>
        </p:blipFill>
        <p:spPr>
          <a:xfrm>
            <a:off x="7104347" y="1311970"/>
            <a:ext cx="4762976" cy="4790661"/>
          </a:xfrm>
        </p:spPr>
      </p:pic>
      <p:sp>
        <p:nvSpPr>
          <p:cNvPr id="3" name="TextBox 2"/>
          <p:cNvSpPr txBox="1"/>
          <p:nvPr/>
        </p:nvSpPr>
        <p:spPr>
          <a:xfrm>
            <a:off x="874647" y="1728994"/>
            <a:ext cx="6229703" cy="526297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Nearly </a:t>
            </a:r>
            <a:r>
              <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15-point IQ Increase (difference between</a:t>
            </a:r>
          </a:p>
          <a:p>
            <a:r>
              <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H.S. drop out and college graduate)</a:t>
            </a:r>
          </a:p>
          <a:p>
            <a:pPr>
              <a:buNone/>
            </a:pPr>
            <a:endPar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 Reduction in Depression </a:t>
            </a:r>
            <a:r>
              <a:rPr lang="en-US" sz="2000" dirty="0">
                <a:latin typeface="Calibri" panose="020F0502020204030204" pitchFamily="34" charset="0"/>
                <a:cs typeface="Calibri" panose="020F0502020204030204" pitchFamily="34" charset="0"/>
              </a:rPr>
              <a:t>with </a:t>
            </a:r>
            <a:r>
              <a:rPr lang="en-US" sz="2000" b="1" dirty="0">
                <a:solidFill>
                  <a:srgbClr val="FF0000"/>
                </a:solidFill>
                <a:latin typeface="Calibri" panose="020F0502020204030204" pitchFamily="34" charset="0"/>
                <a:cs typeface="Calibri" panose="020F0502020204030204" pitchFamily="34" charset="0"/>
              </a:rPr>
              <a:t>“ virtual elimination” of “Suicide Ideation” , 30% improvement in PTSD symptoms</a:t>
            </a:r>
          </a:p>
          <a:p>
            <a:endParaRPr lang="en-US" sz="2000" b="1" dirty="0">
              <a:latin typeface="Calibri" panose="020F0502020204030204" pitchFamily="34" charset="0"/>
              <a:cs typeface="Calibri" panose="020F0502020204030204" pitchFamily="34" charset="0"/>
            </a:endParaRPr>
          </a:p>
          <a:p>
            <a:r>
              <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Reduction in PCS /87% headaches reduced</a:t>
            </a:r>
          </a:p>
          <a:p>
            <a:endPar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64% had reduced need for prescriptions</a:t>
            </a:r>
          </a:p>
          <a:p>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100%</a:t>
            </a:r>
            <a:r>
              <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showed sustained improvement on neuropsychological test 6 months post HBOT</a:t>
            </a:r>
          </a:p>
          <a:p>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96% Functional Emotional Improvement</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Significant reduction in Anger Issues!</a:t>
            </a:r>
          </a:p>
          <a:p>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Ncbi.nim.nih.gov</a:t>
            </a:r>
          </a:p>
        </p:txBody>
      </p:sp>
      <p:sp>
        <p:nvSpPr>
          <p:cNvPr id="5" name="Slide Number Placeholder 4">
            <a:extLst>
              <a:ext uri="{FF2B5EF4-FFF2-40B4-BE49-F238E27FC236}">
                <a16:creationId xmlns:a16="http://schemas.microsoft.com/office/drawing/2014/main" id="{3EF04E96-3C34-8AE5-C745-EDE7359B6338}"/>
              </a:ext>
            </a:extLst>
          </p:cNvPr>
          <p:cNvSpPr>
            <a:spLocks noGrp="1"/>
          </p:cNvSpPr>
          <p:nvPr>
            <p:ph type="sldNum" sz="quarter" idx="12"/>
          </p:nvPr>
        </p:nvSpPr>
        <p:spPr/>
        <p:txBody>
          <a:bodyPr/>
          <a:lstStyle/>
          <a:p>
            <a:fld id="{6D22F896-40B5-4ADD-8801-0D06FADFA095}" type="slidenum">
              <a:rPr lang="en-US" smtClean="0"/>
              <a:pPr/>
              <a:t>14</a:t>
            </a:fld>
            <a:endParaRPr lang="en-US" dirty="0"/>
          </a:p>
        </p:txBody>
      </p:sp>
    </p:spTree>
    <p:extLst>
      <p:ext uri="{BB962C8B-B14F-4D97-AF65-F5344CB8AC3E}">
        <p14:creationId xmlns:p14="http://schemas.microsoft.com/office/powerpoint/2010/main" val="104297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E3791-835C-CB88-F3FD-5B09CA391790}"/>
              </a:ext>
            </a:extLst>
          </p:cNvPr>
          <p:cNvSpPr>
            <a:spLocks noGrp="1"/>
          </p:cNvSpPr>
          <p:nvPr>
            <p:ph type="title"/>
          </p:nvPr>
        </p:nvSpPr>
        <p:spPr>
          <a:xfrm>
            <a:off x="1013799" y="437326"/>
            <a:ext cx="10535479" cy="755375"/>
          </a:xfrm>
        </p:spPr>
        <p:txBody>
          <a:bodyPr>
            <a:normAutofit/>
          </a:bodyP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TBI/PTSD Veteran</a:t>
            </a:r>
            <a:r>
              <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Economic Impact </a:t>
            </a:r>
            <a:endParaRPr lang="en-US" sz="3600" dirty="0"/>
          </a:p>
        </p:txBody>
      </p:sp>
      <p:sp>
        <p:nvSpPr>
          <p:cNvPr id="3" name="Content Placeholder 2">
            <a:extLst>
              <a:ext uri="{FF2B5EF4-FFF2-40B4-BE49-F238E27FC236}">
                <a16:creationId xmlns:a16="http://schemas.microsoft.com/office/drawing/2014/main" id="{4E4A3A6D-4B71-0FE2-8931-6CD6F1979B88}"/>
              </a:ext>
            </a:extLst>
          </p:cNvPr>
          <p:cNvSpPr>
            <a:spLocks noGrp="1"/>
          </p:cNvSpPr>
          <p:nvPr>
            <p:ph idx="1"/>
          </p:nvPr>
        </p:nvSpPr>
        <p:spPr>
          <a:xfrm>
            <a:off x="1013795" y="1033671"/>
            <a:ext cx="10164420" cy="5824331"/>
          </a:xfrm>
        </p:spPr>
        <p:txBody>
          <a:bodyPr>
            <a:normAutofit fontScale="25000" lnSpcReduction="20000"/>
          </a:bodyPr>
          <a:lstStyle/>
          <a:p>
            <a:pPr lvl="1">
              <a:buFont typeface="Wingdings" pitchFamily="2" charset="2"/>
              <a:buChar char="§"/>
            </a:pPr>
            <a:r>
              <a:rPr lang="en-US" sz="11200" i="0" dirty="0">
                <a:solidFill>
                  <a:schemeClr val="tx1"/>
                </a:solidFill>
                <a:latin typeface="Calibri" panose="020F0502020204030204" pitchFamily="34" charset="0"/>
                <a:cs typeface="Calibri" panose="020F0502020204030204" pitchFamily="34" charset="0"/>
              </a:rPr>
              <a:t>Annual Report to KY Governor, Committee Chairs, VA Commissioner, JECVO on cost and Veteran treatment results</a:t>
            </a:r>
          </a:p>
          <a:p>
            <a:pPr marL="530325" lvl="1" indent="0">
              <a:buNone/>
            </a:pPr>
            <a:endParaRPr lang="en-US" sz="4800" i="0" dirty="0">
              <a:solidFill>
                <a:schemeClr val="tx1"/>
              </a:solidFill>
              <a:latin typeface="Calibri" panose="020F0502020204030204" pitchFamily="34" charset="0"/>
              <a:cs typeface="Calibri" panose="020F0502020204030204" pitchFamily="34" charset="0"/>
            </a:endParaRPr>
          </a:p>
          <a:p>
            <a:pPr lvl="1">
              <a:buFont typeface="Wingdings" pitchFamily="2" charset="2"/>
              <a:buChar char="§"/>
            </a:pPr>
            <a:r>
              <a:rPr lang="en-US" sz="11200" i="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cost to treat and heal all KY TBI wounded warriors with HBOT is less than 0.79% of the lifetime $19.3B costs to leave them untreated.</a:t>
            </a:r>
          </a:p>
          <a:p>
            <a:pPr lvl="1"/>
            <a:endParaRPr lang="en-US" sz="4800" i="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1">
              <a:buFont typeface="Wingdings" pitchFamily="2" charset="2"/>
              <a:buChar char="§"/>
            </a:pPr>
            <a:r>
              <a:rPr lang="en-US" sz="11200" i="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Five TBI Veterans treated to date-1 drop out, 4 successful, 2 returned to work, 1 lost contact, 1 recently completed treatments, </a:t>
            </a:r>
            <a:r>
              <a:rPr lang="en-US" sz="9600" b="1" i="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validation of  treatment efficacy</a:t>
            </a:r>
            <a:endParaRPr lang="en-US" sz="4800" i="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1">
              <a:spcBef>
                <a:spcPts val="751"/>
              </a:spcBef>
              <a:buFont typeface="Wingdings" pitchFamily="2" charset="2"/>
              <a:buChar char="§"/>
            </a:pPr>
            <a:r>
              <a:rPr lang="en-US" sz="11200" i="0" dirty="0">
                <a:latin typeface="Calibri" panose="020F0502020204030204" pitchFamily="34" charset="0"/>
                <a:cs typeface="Calibri" panose="020F0502020204030204" pitchFamily="34" charset="0"/>
              </a:rPr>
              <a:t>The KY $484.2M society cost is high but with HBOT treatment there is a ROI/cost reduction:</a:t>
            </a:r>
          </a:p>
          <a:p>
            <a:pPr marL="530325" lvl="1" indent="0">
              <a:spcBef>
                <a:spcPts val="751"/>
              </a:spcBef>
              <a:buNone/>
            </a:pPr>
            <a:endParaRPr lang="en-US" sz="4800" i="0" dirty="0">
              <a:latin typeface="Calibri" panose="020F0502020204030204" pitchFamily="34" charset="0"/>
              <a:cs typeface="Calibri" panose="020F0502020204030204" pitchFamily="34" charset="0"/>
            </a:endParaRPr>
          </a:p>
          <a:p>
            <a:pPr marL="0" lvl="1" indent="0">
              <a:buNone/>
            </a:pPr>
            <a:r>
              <a:rPr lang="en-US" sz="9600" i="0" dirty="0">
                <a:latin typeface="Calibri" panose="020F0502020204030204" pitchFamily="34" charset="0"/>
                <a:cs typeface="Calibri" panose="020F0502020204030204" pitchFamily="34" charset="0"/>
              </a:rPr>
              <a:t>	</a:t>
            </a:r>
            <a:r>
              <a:rPr lang="en-US" sz="11200" b="1" i="0" dirty="0">
                <a:solidFill>
                  <a:srgbClr val="FF0000"/>
                </a:solidFill>
                <a:latin typeface="Calibri" panose="020F0502020204030204" pitchFamily="34" charset="0"/>
                <a:cs typeface="Calibri" panose="020F0502020204030204" pitchFamily="34" charset="0"/>
              </a:rPr>
              <a:t>Unemployment (30.1%)</a:t>
            </a:r>
            <a:r>
              <a:rPr lang="en-US" sz="11200" i="0" dirty="0">
                <a:solidFill>
                  <a:srgbClr val="00B0F0"/>
                </a:solidFill>
                <a:latin typeface="Calibri" panose="020F0502020204030204" pitchFamily="34" charset="0"/>
                <a:cs typeface="Calibri" panose="020F0502020204030204" pitchFamily="34" charset="0"/>
              </a:rPr>
              <a:t>	</a:t>
            </a:r>
            <a:r>
              <a:rPr lang="en-US" sz="11200" b="1" i="0" dirty="0">
                <a:solidFill>
                  <a:srgbClr val="FF0000"/>
                </a:solidFill>
                <a:latin typeface="Calibri" panose="020F0502020204030204" pitchFamily="34" charset="0"/>
                <a:cs typeface="Calibri" panose="020F0502020204030204" pitchFamily="34" charset="0"/>
              </a:rPr>
              <a:t>Caregivers (49.3% ) (79.4% Total)</a:t>
            </a:r>
          </a:p>
          <a:p>
            <a:pPr marL="530339" lvl="1" indent="0">
              <a:buNone/>
            </a:pPr>
            <a:endParaRPr lang="en-US" sz="11200" dirty="0">
              <a:latin typeface="Calibri" panose="020F0502020204030204" pitchFamily="34" charset="0"/>
              <a:cs typeface="Calibri" panose="020F0502020204030204" pitchFamily="34" charset="0"/>
            </a:endParaRPr>
          </a:p>
          <a:p>
            <a:pPr marL="530339" lvl="1" indent="0">
              <a:buNone/>
            </a:pPr>
            <a:endParaRPr lang="en-US" sz="2475" dirty="0">
              <a:latin typeface="Calibri" panose="020F0502020204030204" pitchFamily="34" charset="0"/>
              <a:cs typeface="Calibri" panose="020F0502020204030204" pitchFamily="34" charset="0"/>
            </a:endParaRPr>
          </a:p>
          <a:p>
            <a:pPr marL="0" indent="0">
              <a:buNone/>
            </a:pPr>
            <a:r>
              <a:rPr lang="en-US" sz="6400" dirty="0">
                <a:latin typeface="Calibri" panose="020F0502020204030204" pitchFamily="34" charset="0"/>
                <a:cs typeface="Calibri" panose="020F0502020204030204" pitchFamily="34" charset="0"/>
              </a:rPr>
              <a:t>The Economic Impact of TBI/PTSD Veterans in Kentucky Report, June 21, 2023</a:t>
            </a:r>
          </a:p>
          <a:p>
            <a:pPr marL="0" indent="0">
              <a:buNone/>
            </a:pPr>
            <a:endParaRPr lang="en-US" dirty="0"/>
          </a:p>
        </p:txBody>
      </p:sp>
      <p:sp>
        <p:nvSpPr>
          <p:cNvPr id="4" name="Slide Number Placeholder 3">
            <a:extLst>
              <a:ext uri="{FF2B5EF4-FFF2-40B4-BE49-F238E27FC236}">
                <a16:creationId xmlns:a16="http://schemas.microsoft.com/office/drawing/2014/main" id="{4AD6B533-4413-0343-FCA2-BCBE9D53A95C}"/>
              </a:ext>
            </a:extLst>
          </p:cNvPr>
          <p:cNvSpPr>
            <a:spLocks noGrp="1"/>
          </p:cNvSpPr>
          <p:nvPr>
            <p:ph type="sldNum" sz="quarter" idx="12"/>
          </p:nvPr>
        </p:nvSpPr>
        <p:spPr/>
        <p:txBody>
          <a:bodyPr/>
          <a:lstStyle/>
          <a:p>
            <a:fld id="{6D22F896-40B5-4ADD-8801-0D06FADFA095}" type="slidenum">
              <a:rPr lang="en-US" smtClean="0"/>
              <a:pPr/>
              <a:t>15</a:t>
            </a:fld>
            <a:endParaRPr lang="en-US" dirty="0"/>
          </a:p>
        </p:txBody>
      </p:sp>
    </p:spTree>
    <p:extLst>
      <p:ext uri="{BB962C8B-B14F-4D97-AF65-F5344CB8AC3E}">
        <p14:creationId xmlns:p14="http://schemas.microsoft.com/office/powerpoint/2010/main" val="286091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11A5-D112-4DC3-2B16-44039867C4AC}"/>
              </a:ext>
            </a:extLst>
          </p:cNvPr>
          <p:cNvSpPr>
            <a:spLocks noGrp="1"/>
          </p:cNvSpPr>
          <p:nvPr>
            <p:ph type="title"/>
          </p:nvPr>
        </p:nvSpPr>
        <p:spPr>
          <a:xfrm>
            <a:off x="1304446" y="259009"/>
            <a:ext cx="9697428" cy="479124"/>
          </a:xfrm>
        </p:spPr>
        <p:txBody>
          <a:bodyPr>
            <a:noAutofit/>
          </a:bodyPr>
          <a:lstStyle/>
          <a:p>
            <a:pPr algn="ctr"/>
            <a:r>
              <a:rPr lang="en-US" sz="3600" b="1" dirty="0">
                <a:latin typeface="Calibri" panose="020F0502020204030204" pitchFamily="34" charset="0"/>
                <a:cs typeface="Calibri" panose="020F0502020204030204" pitchFamily="34" charset="0"/>
              </a:rPr>
              <a:t>Service and Sacrifice of Military Caregivers </a:t>
            </a:r>
          </a:p>
        </p:txBody>
      </p:sp>
      <p:sp>
        <p:nvSpPr>
          <p:cNvPr id="3" name="Content Placeholder 2">
            <a:extLst>
              <a:ext uri="{FF2B5EF4-FFF2-40B4-BE49-F238E27FC236}">
                <a16:creationId xmlns:a16="http://schemas.microsoft.com/office/drawing/2014/main" id="{F667D11F-830D-10F1-AE62-1EF8040B63DE}"/>
              </a:ext>
            </a:extLst>
          </p:cNvPr>
          <p:cNvSpPr>
            <a:spLocks noGrp="1"/>
          </p:cNvSpPr>
          <p:nvPr>
            <p:ph idx="1"/>
          </p:nvPr>
        </p:nvSpPr>
        <p:spPr>
          <a:xfrm>
            <a:off x="1073431" y="894528"/>
            <a:ext cx="10475844" cy="5704463"/>
          </a:xfrm>
        </p:spPr>
        <p:txBody>
          <a:bodyPr>
            <a:normAutofit fontScale="92500" lnSpcReduction="10000"/>
          </a:bodyPr>
          <a:lstStyle/>
          <a:p>
            <a:r>
              <a:rPr lang="en-US" sz="3001" dirty="0">
                <a:solidFill>
                  <a:schemeClr val="tx1"/>
                </a:solidFill>
                <a:latin typeface="Calibri" panose="020F0502020204030204" pitchFamily="34" charset="0"/>
                <a:cs typeface="Calibri" panose="020F0502020204030204" pitchFamily="34" charset="0"/>
              </a:rPr>
              <a:t>5.5 million Americans serve as military and Veteran caregivers </a:t>
            </a:r>
          </a:p>
          <a:p>
            <a:r>
              <a:rPr lang="en-US" sz="3001" dirty="0">
                <a:solidFill>
                  <a:schemeClr val="tx1"/>
                </a:solidFill>
                <a:latin typeface="Calibri" panose="020F0502020204030204" pitchFamily="34" charset="0"/>
                <a:cs typeface="Calibri" panose="020F0502020204030204" pitchFamily="34" charset="0"/>
              </a:rPr>
              <a:t>Caregivers provide nearly </a:t>
            </a:r>
            <a:r>
              <a:rPr lang="en-US" sz="3001" dirty="0">
                <a:solidFill>
                  <a:srgbClr val="FF0000"/>
                </a:solidFill>
                <a:highlight>
                  <a:srgbClr val="FFFF00"/>
                </a:highlight>
                <a:latin typeface="Calibri" panose="020F0502020204030204" pitchFamily="34" charset="0"/>
                <a:cs typeface="Calibri" panose="020F0502020204030204" pitchFamily="34" charset="0"/>
              </a:rPr>
              <a:t>$14 billion worth of voluntary care, </a:t>
            </a:r>
            <a:r>
              <a:rPr lang="en-US" sz="3001" dirty="0">
                <a:solidFill>
                  <a:schemeClr val="tx1"/>
                </a:solidFill>
                <a:latin typeface="Calibri" panose="020F0502020204030204" pitchFamily="34" charset="0"/>
                <a:cs typeface="Calibri" panose="020F0502020204030204" pitchFamily="34" charset="0"/>
              </a:rPr>
              <a:t>mostly spouses, parents or close relatives</a:t>
            </a:r>
          </a:p>
          <a:p>
            <a:r>
              <a:rPr lang="en-US" sz="3001" dirty="0">
                <a:solidFill>
                  <a:schemeClr val="tx1"/>
                </a:solidFill>
                <a:latin typeface="Calibri" panose="020F0502020204030204" pitchFamily="34" charset="0"/>
                <a:cs typeface="Calibri" panose="020F0502020204030204" pitchFamily="34" charset="0"/>
              </a:rPr>
              <a:t>Post-9/11 caregivers are </a:t>
            </a:r>
            <a:r>
              <a:rPr lang="en-US" sz="3001" b="1" dirty="0">
                <a:solidFill>
                  <a:schemeClr val="tx1"/>
                </a:solidFill>
                <a:latin typeface="Calibri" panose="020F0502020204030204" pitchFamily="34" charset="0"/>
                <a:cs typeface="Calibri" panose="020F0502020204030204" pitchFamily="34" charset="0"/>
              </a:rPr>
              <a:t>4 times more likely to suffer depression </a:t>
            </a:r>
            <a:r>
              <a:rPr lang="en-US" sz="3001" dirty="0">
                <a:solidFill>
                  <a:schemeClr val="tx1"/>
                </a:solidFill>
                <a:latin typeface="Calibri" panose="020F0502020204030204" pitchFamily="34" charset="0"/>
                <a:cs typeface="Calibri" panose="020F0502020204030204" pitchFamily="34" charset="0"/>
              </a:rPr>
              <a:t>than civilian caregivers (secondary impact)</a:t>
            </a:r>
          </a:p>
          <a:p>
            <a:r>
              <a:rPr lang="en-US" sz="3001" dirty="0">
                <a:solidFill>
                  <a:schemeClr val="tx1"/>
                </a:solidFill>
                <a:latin typeface="Calibri" panose="020F0502020204030204" pitchFamily="34" charset="0"/>
                <a:cs typeface="Calibri" panose="020F0502020204030204" pitchFamily="34" charset="0"/>
              </a:rPr>
              <a:t>Post-9/11 caregivers on average </a:t>
            </a:r>
            <a:r>
              <a:rPr lang="en-US" sz="3001" dirty="0">
                <a:solidFill>
                  <a:srgbClr val="FF0000"/>
                </a:solidFill>
                <a:highlight>
                  <a:srgbClr val="FFFF00"/>
                </a:highlight>
                <a:latin typeface="Calibri" panose="020F0502020204030204" pitchFamily="34" charset="0"/>
                <a:cs typeface="Calibri" panose="020F0502020204030204" pitchFamily="34" charset="0"/>
              </a:rPr>
              <a:t>miss</a:t>
            </a:r>
            <a:r>
              <a:rPr lang="en-US" sz="3001" dirty="0">
                <a:solidFill>
                  <a:schemeClr val="tx1"/>
                </a:solidFill>
                <a:highlight>
                  <a:srgbClr val="FFFF00"/>
                </a:highlight>
                <a:latin typeface="Calibri" panose="020F0502020204030204" pitchFamily="34" charset="0"/>
                <a:cs typeface="Calibri" panose="020F0502020204030204" pitchFamily="34" charset="0"/>
              </a:rPr>
              <a:t> </a:t>
            </a:r>
            <a:r>
              <a:rPr lang="en-US" sz="3001" dirty="0">
                <a:solidFill>
                  <a:srgbClr val="FF0000"/>
                </a:solidFill>
                <a:highlight>
                  <a:srgbClr val="FFFF00"/>
                </a:highlight>
                <a:latin typeface="Calibri" panose="020F0502020204030204" pitchFamily="34" charset="0"/>
                <a:cs typeface="Calibri" panose="020F0502020204030204" pitchFamily="34" charset="0"/>
              </a:rPr>
              <a:t>348 hours of work (8.7 weeks) </a:t>
            </a:r>
            <a:r>
              <a:rPr lang="en-US" sz="3001" dirty="0">
                <a:solidFill>
                  <a:schemeClr val="tx1"/>
                </a:solidFill>
                <a:latin typeface="Calibri" panose="020F0502020204030204" pitchFamily="34" charset="0"/>
                <a:cs typeface="Calibri" panose="020F0502020204030204" pitchFamily="34" charset="0"/>
              </a:rPr>
              <a:t>yearly due to caregiving, </a:t>
            </a:r>
            <a:r>
              <a:rPr lang="en-US" sz="3001" dirty="0">
                <a:solidFill>
                  <a:srgbClr val="FF0000"/>
                </a:solidFill>
                <a:highlight>
                  <a:srgbClr val="FFFF00"/>
                </a:highlight>
                <a:latin typeface="Calibri" panose="020F0502020204030204" pitchFamily="34" charset="0"/>
                <a:cs typeface="Calibri" panose="020F0502020204030204" pitchFamily="34" charset="0"/>
              </a:rPr>
              <a:t>resulting in $6 billion of lost productivity each year</a:t>
            </a:r>
            <a:endParaRPr lang="en-US" sz="3001" dirty="0">
              <a:solidFill>
                <a:schemeClr val="tx1"/>
              </a:solidFill>
              <a:highlight>
                <a:srgbClr val="FFFF00"/>
              </a:highlight>
              <a:latin typeface="Calibri" panose="020F0502020204030204" pitchFamily="34" charset="0"/>
              <a:cs typeface="Calibri" panose="020F0502020204030204" pitchFamily="34" charset="0"/>
            </a:endParaRPr>
          </a:p>
          <a:p>
            <a:r>
              <a:rPr lang="en-US" sz="3001"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http://www.rand.org/health/projects/military-caregivers</a:t>
            </a:r>
            <a:endParaRPr lang="en-US" sz="3001" dirty="0">
              <a:solidFill>
                <a:schemeClr val="tx1"/>
              </a:solidFill>
              <a:latin typeface="Calibri" panose="020F0502020204030204" pitchFamily="34" charset="0"/>
              <a:cs typeface="Calibri" panose="020F0502020204030204" pitchFamily="34" charset="0"/>
            </a:endParaRPr>
          </a:p>
          <a:p>
            <a:pPr marL="0" indent="0">
              <a:buNone/>
            </a:pPr>
            <a:r>
              <a:rPr lang="en-US" sz="1700" dirty="0"/>
              <a:t>Rand Report: Hidden Heroes; Americans Military Caregivers, March 31, 2014</a:t>
            </a:r>
          </a:p>
          <a:p>
            <a:pPr marL="0" indent="0">
              <a:buNone/>
            </a:pPr>
            <a:endParaRPr lang="en-US" sz="1300" dirty="0">
              <a:solidFill>
                <a:schemeClr val="tx1"/>
              </a:solidFill>
              <a:latin typeface="Calibri" panose="020F0502020204030204" pitchFamily="34" charset="0"/>
              <a:cs typeface="Calibri" panose="020F0502020204030204" pitchFamily="34" charset="0"/>
            </a:endParaRPr>
          </a:p>
          <a:p>
            <a:r>
              <a:rPr lang="en-US" sz="3001" dirty="0">
                <a:solidFill>
                  <a:schemeClr val="tx1"/>
                </a:solidFill>
                <a:latin typeface="Calibri" panose="020F0502020204030204" pitchFamily="34" charset="0"/>
                <a:cs typeface="Calibri" panose="020F0502020204030204" pitchFamily="34" charset="0"/>
              </a:rPr>
              <a:t>11,311 TBI/PTSD Unemployed-KY state income loss </a:t>
            </a:r>
            <a:r>
              <a:rPr lang="en-US" sz="3001" dirty="0">
                <a:solidFill>
                  <a:srgbClr val="FF0000"/>
                </a:solidFill>
                <a:highlight>
                  <a:srgbClr val="FFFF00"/>
                </a:highlight>
                <a:latin typeface="Calibri" panose="020F0502020204030204" pitchFamily="34" charset="0"/>
                <a:cs typeface="Calibri" panose="020F0502020204030204" pitchFamily="34" charset="0"/>
              </a:rPr>
              <a:t>$32.7M</a:t>
            </a:r>
            <a:endParaRPr lang="en-US" sz="1300" dirty="0">
              <a:latin typeface="Calibri" panose="020F0502020204030204" pitchFamily="34" charset="0"/>
              <a:cs typeface="Calibri" panose="020F0502020204030204" pitchFamily="34" charset="0"/>
            </a:endParaRPr>
          </a:p>
          <a:p>
            <a:pPr marL="0" indent="0">
              <a:buNone/>
            </a:pPr>
            <a:r>
              <a:rPr lang="en-US" sz="1700" dirty="0">
                <a:latin typeface="Calibri" panose="020F0502020204030204" pitchFamily="34" charset="0"/>
                <a:cs typeface="Calibri" panose="020F0502020204030204" pitchFamily="34" charset="0"/>
              </a:rPr>
              <a:t>The Economic Impact of TBI/PTSD Veterans in Kentucky Report, June 21, 2023</a:t>
            </a:r>
            <a:endParaRPr lang="en-US" sz="1700" dirty="0"/>
          </a:p>
        </p:txBody>
      </p:sp>
      <p:sp>
        <p:nvSpPr>
          <p:cNvPr id="4" name="Slide Number Placeholder 3">
            <a:extLst>
              <a:ext uri="{FF2B5EF4-FFF2-40B4-BE49-F238E27FC236}">
                <a16:creationId xmlns:a16="http://schemas.microsoft.com/office/drawing/2014/main" id="{040AE793-15A1-44F4-A74C-E3014AE511D9}"/>
              </a:ext>
            </a:extLst>
          </p:cNvPr>
          <p:cNvSpPr>
            <a:spLocks noGrp="1"/>
          </p:cNvSpPr>
          <p:nvPr>
            <p:ph type="sldNum" sz="quarter" idx="12"/>
          </p:nvPr>
        </p:nvSpPr>
        <p:spPr/>
        <p:txBody>
          <a:bodyPr/>
          <a:lstStyle/>
          <a:p>
            <a:fld id="{6D22F896-40B5-4ADD-8801-0D06FADFA095}" type="slidenum">
              <a:rPr lang="en-US" smtClean="0"/>
              <a:pPr/>
              <a:t>16</a:t>
            </a:fld>
            <a:endParaRPr lang="en-US" dirty="0"/>
          </a:p>
        </p:txBody>
      </p:sp>
    </p:spTree>
    <p:extLst>
      <p:ext uri="{BB962C8B-B14F-4D97-AF65-F5344CB8AC3E}">
        <p14:creationId xmlns:p14="http://schemas.microsoft.com/office/powerpoint/2010/main" val="29015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795" y="198791"/>
            <a:ext cx="10515599" cy="1689652"/>
          </a:xfrm>
        </p:spPr>
        <p:txBody>
          <a:bodyPr>
            <a:normAutofit fontScale="90000"/>
          </a:bodyPr>
          <a:lstStyle/>
          <a:p>
            <a:pPr algn="ctr"/>
            <a:r>
              <a:rPr lang="en-US" sz="40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HBOT LEGISLATIVE ACTIONS FOR TBI/PTSD VETERANS</a:t>
            </a:r>
            <a:br>
              <a:rPr lang="en-US" sz="1051"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1924 The US Veterans’ Bureau War Risk Insurance Act </a:t>
            </a:r>
            <a:b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(potential state reimbursement submittal with multiple state AGs)</a:t>
            </a:r>
            <a:b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sz="2700" b="1" dirty="0">
                <a:solidFill>
                  <a:schemeClr val="tx1"/>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2018 KY HB 64 (KRS 217.930-942) Unanimous Bi-partisan Support</a:t>
            </a:r>
            <a:br>
              <a:rPr lang="en-US" sz="2700" b="1" dirty="0">
                <a:solidFill>
                  <a:schemeClr val="tx1"/>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sz="2700" b="1" dirty="0">
                <a:solidFill>
                  <a:schemeClr val="tx1"/>
                </a:solidFill>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2022 KY House Concurrent Resolution 40 (100% JECVO Supported</a:t>
            </a:r>
            <a:r>
              <a:rPr lang="en-US" sz="2700" b="1" dirty="0">
                <a:solidFill>
                  <a:schemeClr val="tx1"/>
                </a:solidFill>
                <a:effectLst>
                  <a:outerShdw blurRad="38100" dist="38100" dir="2700000" algn="tl">
                    <a:srgbClr val="000000">
                      <a:alpha val="43137"/>
                    </a:srgbClr>
                  </a:outerShdw>
                </a:effectLst>
                <a:latin typeface="Candara" charset="0"/>
                <a:ea typeface="Candara" charset="0"/>
                <a:cs typeface="Candara" charset="0"/>
              </a:rPr>
              <a:t>)</a:t>
            </a:r>
            <a:br>
              <a:rPr lang="en-US" sz="2700" b="1" dirty="0">
                <a:solidFill>
                  <a:schemeClr val="tx1"/>
                </a:solidFill>
                <a:effectLst>
                  <a:outerShdw blurRad="38100" dist="38100" dir="2700000" algn="tl">
                    <a:srgbClr val="000000">
                      <a:alpha val="43137"/>
                    </a:srgbClr>
                  </a:outerShdw>
                </a:effectLst>
                <a:latin typeface="Candara" charset="0"/>
                <a:ea typeface="Candara" charset="0"/>
                <a:cs typeface="Candara" charset="0"/>
              </a:rPr>
            </a:br>
            <a:br>
              <a:rPr lang="en-US" sz="2700" b="1" dirty="0">
                <a:solidFill>
                  <a:srgbClr val="00B0F0"/>
                </a:solidFill>
                <a:effectLst>
                  <a:outerShdw blurRad="38100" dist="38100" dir="2700000" algn="tl">
                    <a:srgbClr val="000000">
                      <a:alpha val="43137"/>
                    </a:srgbClr>
                  </a:outerShdw>
                </a:effectLst>
                <a:latin typeface="Candara" charset="0"/>
                <a:ea typeface="Candara" charset="0"/>
                <a:cs typeface="Candara" charset="0"/>
              </a:rPr>
            </a:br>
            <a:br>
              <a:rPr lang="en-US" sz="1801" b="1" dirty="0">
                <a:effectLst>
                  <a:outerShdw blurRad="38100" dist="38100" dir="2700000" algn="tl">
                    <a:srgbClr val="000000">
                      <a:alpha val="43137"/>
                    </a:srgbClr>
                  </a:outerShdw>
                </a:effectLst>
                <a:latin typeface="Candara" charset="0"/>
                <a:ea typeface="Candara" charset="0"/>
                <a:cs typeface="Candara" charset="0"/>
              </a:rPr>
            </a:br>
            <a:endParaRPr lang="en-US" sz="1801" b="1" dirty="0">
              <a:effectLst>
                <a:outerShdw blurRad="38100" dist="38100" dir="2700000" algn="tl">
                  <a:srgbClr val="000000">
                    <a:alpha val="43137"/>
                  </a:srgbClr>
                </a:outerShdw>
              </a:effectLst>
              <a:latin typeface="Candara" charset="0"/>
              <a:ea typeface="Candara" charset="0"/>
              <a:cs typeface="Candara"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52943" y="2146854"/>
            <a:ext cx="4458811" cy="4156495"/>
          </a:xfrm>
        </p:spPr>
      </p:pic>
      <p:sp>
        <p:nvSpPr>
          <p:cNvPr id="3" name="TextBox 2">
            <a:extLst>
              <a:ext uri="{FF2B5EF4-FFF2-40B4-BE49-F238E27FC236}">
                <a16:creationId xmlns:a16="http://schemas.microsoft.com/office/drawing/2014/main" id="{A1F2CE10-CED9-9DB6-8EC5-A8A941EF6869}"/>
              </a:ext>
            </a:extLst>
          </p:cNvPr>
          <p:cNvSpPr txBox="1"/>
          <p:nvPr/>
        </p:nvSpPr>
        <p:spPr>
          <a:xfrm>
            <a:off x="5665307" y="2146854"/>
            <a:ext cx="6076668" cy="6072047"/>
          </a:xfrm>
          <a:prstGeom prst="rect">
            <a:avLst/>
          </a:prstGeom>
          <a:noFill/>
        </p:spPr>
        <p:txBody>
          <a:bodyPr wrap="square" rtlCol="0">
            <a:spAutoFit/>
          </a:bodyPr>
          <a:lstStyle/>
          <a:p>
            <a:pPr marL="214303" indent="-214303">
              <a:buFont typeface="Arial" panose="020B0604020202020204" pitchFamily="34" charset="0"/>
              <a:buChar char="•"/>
            </a:pPr>
            <a:r>
              <a:rPr lang="en-US" sz="2800" dirty="0">
                <a:latin typeface="Calibri" panose="020F0502020204030204" pitchFamily="34" charset="0"/>
                <a:cs typeface="Calibri" panose="020F0502020204030204" pitchFamily="34" charset="0"/>
              </a:rPr>
              <a:t>Ten states have HBOT enacted to date: OK, AZ, TX, IN, KY, NC, FL, MD, VA, WY</a:t>
            </a:r>
          </a:p>
          <a:p>
            <a:pPr marL="214303" indent="-214303">
              <a:buFont typeface="Arial" panose="020B0604020202020204" pitchFamily="34" charset="0"/>
              <a:buChar char="•"/>
            </a:pPr>
            <a:r>
              <a:rPr lang="en-US" sz="2800" dirty="0">
                <a:latin typeface="Calibri" panose="020F0502020204030204" pitchFamily="34" charset="0"/>
                <a:cs typeface="Calibri" panose="020F0502020204030204" pitchFamily="34" charset="0"/>
              </a:rPr>
              <a:t>6 funded over $2.9M to date, $4.6M additional proposed in 2023, </a:t>
            </a:r>
            <a:r>
              <a:rPr lang="en-US" sz="2800" dirty="0">
                <a:solidFill>
                  <a:srgbClr val="FF0000"/>
                </a:solidFill>
                <a:latin typeface="Calibri" panose="020F0502020204030204" pitchFamily="34" charset="0"/>
                <a:cs typeface="Calibri" panose="020F0502020204030204" pitchFamily="34" charset="0"/>
              </a:rPr>
              <a:t>$8K by KY Veterans Program Trust Fund in 2021</a:t>
            </a:r>
          </a:p>
          <a:p>
            <a:pPr marL="214303" indent="-214303">
              <a:buFont typeface="Arial" panose="020B0604020202020204" pitchFamily="34" charset="0"/>
              <a:buChar char="•"/>
            </a:pPr>
            <a:r>
              <a:rPr lang="en-US" sz="2800" dirty="0">
                <a:latin typeface="Calibri" panose="020F0502020204030204" pitchFamily="34" charset="0"/>
                <a:cs typeface="Calibri" panose="020F0502020204030204" pitchFamily="34" charset="0"/>
              </a:rPr>
              <a:t>Senators Hoeven and Cramer (ND), Congressman Murphy, MD (NC), Andy Biggs (AZ) drafting legislation </a:t>
            </a:r>
            <a:r>
              <a:rPr lang="en-US" sz="2800" dirty="0">
                <a:solidFill>
                  <a:srgbClr val="FF0000"/>
                </a:solidFill>
                <a:latin typeface="Calibri" panose="020F0502020204030204" pitchFamily="34" charset="0"/>
                <a:cs typeface="Calibri" panose="020F0502020204030204" pitchFamily="34" charset="0"/>
              </a:rPr>
              <a:t>(NONE WITH FEDERAL FUNDING) </a:t>
            </a:r>
          </a:p>
          <a:p>
            <a:endParaRPr lang="en-US" sz="1500" dirty="0">
              <a:solidFill>
                <a:srgbClr val="FF0000"/>
              </a:solidFill>
              <a:highlight>
                <a:srgbClr val="FFFF00"/>
              </a:highlight>
              <a:latin typeface="Calibri" panose="020F0502020204030204" pitchFamily="34" charset="0"/>
              <a:cs typeface="Calibri" panose="020F0502020204030204" pitchFamily="34" charset="0"/>
            </a:endParaRPr>
          </a:p>
          <a:p>
            <a:br>
              <a:rPr lang="en-US" sz="1351" b="1" dirty="0"/>
            </a:br>
            <a:br>
              <a:rPr lang="en-US" sz="1351" dirty="0"/>
            </a:br>
            <a:br>
              <a:rPr lang="en-US" sz="1351" dirty="0"/>
            </a:br>
            <a:br>
              <a:rPr lang="en-US" sz="1351" dirty="0"/>
            </a:br>
            <a:br>
              <a:rPr lang="en-US" sz="1351" b="1" dirty="0">
                <a:effectLst>
                  <a:outerShdw blurRad="38100" dist="38100" dir="2700000" algn="tl">
                    <a:srgbClr val="000000">
                      <a:alpha val="43137"/>
                    </a:srgbClr>
                  </a:outerShdw>
                </a:effectLst>
                <a:latin typeface="Candara" charset="0"/>
                <a:ea typeface="Candara" charset="0"/>
                <a:cs typeface="Candara" charset="0"/>
              </a:rPr>
            </a:br>
            <a:endParaRPr lang="en-US" sz="1351" dirty="0"/>
          </a:p>
          <a:p>
            <a:pPr marL="214303" indent="-214303">
              <a:buFont typeface="Arial" panose="020B0604020202020204" pitchFamily="34" charset="0"/>
              <a:buChar char="•"/>
            </a:pPr>
            <a:endParaRPr lang="en-US" sz="1351" dirty="0"/>
          </a:p>
          <a:p>
            <a:pPr marL="214303" indent="-214303">
              <a:buFont typeface="Arial" panose="020B0604020202020204" pitchFamily="34" charset="0"/>
              <a:buChar char="•"/>
            </a:pPr>
            <a:endParaRPr lang="en-US" sz="1351" dirty="0"/>
          </a:p>
          <a:p>
            <a:endParaRPr lang="en-US" sz="1351" dirty="0"/>
          </a:p>
        </p:txBody>
      </p:sp>
      <p:sp>
        <p:nvSpPr>
          <p:cNvPr id="6" name="TextBox 5">
            <a:extLst>
              <a:ext uri="{FF2B5EF4-FFF2-40B4-BE49-F238E27FC236}">
                <a16:creationId xmlns:a16="http://schemas.microsoft.com/office/drawing/2014/main" id="{5A8E6246-8133-E726-B8C5-DA0212AE0D2D}"/>
              </a:ext>
            </a:extLst>
          </p:cNvPr>
          <p:cNvSpPr txBox="1"/>
          <p:nvPr/>
        </p:nvSpPr>
        <p:spPr>
          <a:xfrm>
            <a:off x="2186611" y="6303350"/>
            <a:ext cx="2445028" cy="338554"/>
          </a:xfrm>
          <a:prstGeom prst="rect">
            <a:avLst/>
          </a:prstGeom>
          <a:noFill/>
        </p:spPr>
        <p:txBody>
          <a:bodyPr wrap="square" rtlCol="0">
            <a:spAutoFit/>
          </a:bodyPr>
          <a:lstStyle/>
          <a:p>
            <a:r>
              <a:rPr lang="en-US" sz="1600" dirty="0"/>
              <a:t>2018 HB 64 Enactment</a:t>
            </a:r>
          </a:p>
        </p:txBody>
      </p:sp>
      <p:sp>
        <p:nvSpPr>
          <p:cNvPr id="5" name="Slide Number Placeholder 4">
            <a:extLst>
              <a:ext uri="{FF2B5EF4-FFF2-40B4-BE49-F238E27FC236}">
                <a16:creationId xmlns:a16="http://schemas.microsoft.com/office/drawing/2014/main" id="{47ECA1B3-3C3F-28C3-3F45-6E76CC05E56C}"/>
              </a:ext>
            </a:extLst>
          </p:cNvPr>
          <p:cNvSpPr>
            <a:spLocks noGrp="1"/>
          </p:cNvSpPr>
          <p:nvPr>
            <p:ph type="sldNum" sz="quarter" idx="12"/>
          </p:nvPr>
        </p:nvSpPr>
        <p:spPr/>
        <p:txBody>
          <a:bodyPr/>
          <a:lstStyle/>
          <a:p>
            <a:fld id="{6D22F896-40B5-4ADD-8801-0D06FADFA095}" type="slidenum">
              <a:rPr lang="en-US" smtClean="0"/>
              <a:pPr/>
              <a:t>17</a:t>
            </a:fld>
            <a:endParaRPr lang="en-US" dirty="0"/>
          </a:p>
        </p:txBody>
      </p:sp>
    </p:spTree>
    <p:extLst>
      <p:ext uri="{BB962C8B-B14F-4D97-AF65-F5344CB8AC3E}">
        <p14:creationId xmlns:p14="http://schemas.microsoft.com/office/powerpoint/2010/main" val="60816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A964-867D-1E39-861A-449138369A4E}"/>
              </a:ext>
            </a:extLst>
          </p:cNvPr>
          <p:cNvSpPr>
            <a:spLocks noGrp="1"/>
          </p:cNvSpPr>
          <p:nvPr>
            <p:ph type="title"/>
          </p:nvPr>
        </p:nvSpPr>
        <p:spPr>
          <a:xfrm>
            <a:off x="1295400" y="144050"/>
            <a:ext cx="10529170" cy="1584542"/>
          </a:xfrm>
        </p:spPr>
        <p:txBody>
          <a:bodyPr>
            <a:normAutofit/>
          </a:bodyPr>
          <a:lstStyle/>
          <a:p>
            <a:pPr algn="ctr"/>
            <a:r>
              <a:rPr lang="en-US" sz="3600" dirty="0">
                <a:solidFill>
                  <a:srgbClr val="FF0000"/>
                </a:solidFill>
              </a:rPr>
              <a:t>One TBI/PTSD Veterans Story of “Invisible Injury” and Return to Normal With HBOT</a:t>
            </a:r>
          </a:p>
        </p:txBody>
      </p:sp>
      <p:sp>
        <p:nvSpPr>
          <p:cNvPr id="3" name="Content Placeholder 2">
            <a:extLst>
              <a:ext uri="{FF2B5EF4-FFF2-40B4-BE49-F238E27FC236}">
                <a16:creationId xmlns:a16="http://schemas.microsoft.com/office/drawing/2014/main" id="{64340A6C-CD93-91B6-C9A0-E8C8AB354D32}"/>
              </a:ext>
            </a:extLst>
          </p:cNvPr>
          <p:cNvSpPr>
            <a:spLocks noGrp="1"/>
          </p:cNvSpPr>
          <p:nvPr>
            <p:ph idx="1"/>
          </p:nvPr>
        </p:nvSpPr>
        <p:spPr>
          <a:xfrm>
            <a:off x="6713951" y="1845129"/>
            <a:ext cx="5210827" cy="4781139"/>
          </a:xfrm>
        </p:spPr>
        <p:txBody>
          <a:bodyPr>
            <a:noAutofit/>
          </a:bodyPr>
          <a:lstStyle/>
          <a:p>
            <a:r>
              <a:rPr lang="en-US" sz="2200" dirty="0"/>
              <a:t>Army Brig. General Patt Maney</a:t>
            </a:r>
          </a:p>
          <a:p>
            <a:r>
              <a:rPr lang="en-US" sz="2200" dirty="0"/>
              <a:t>Blown up with IED in Afghanistan on August 31, 2005</a:t>
            </a:r>
          </a:p>
          <a:p>
            <a:r>
              <a:rPr lang="en-US" sz="2200" dirty="0"/>
              <a:t>After 20-months at Walter Reed Hospital, “he looked alright, could walk and talk, but did not know how to pump gas into his vehicle”</a:t>
            </a:r>
          </a:p>
          <a:p>
            <a:r>
              <a:rPr lang="en-US" sz="2200" dirty="0"/>
              <a:t>120 HBOT dive hours later returned to work as District Court Judge (retired), now Florida Legislator, an advocate of HBOT for TBI Veterans</a:t>
            </a:r>
            <a:endParaRPr lang="en-US" sz="1200" dirty="0"/>
          </a:p>
          <a:p>
            <a:r>
              <a:rPr lang="en-US" sz="1400" dirty="0"/>
              <a:t>https://treatnow.org/success-stories/video-gallery/veterans</a:t>
            </a:r>
          </a:p>
          <a:p>
            <a:endParaRPr lang="en-US" sz="2200" dirty="0"/>
          </a:p>
        </p:txBody>
      </p:sp>
      <p:sp>
        <p:nvSpPr>
          <p:cNvPr id="4" name="Slide Number Placeholder 3">
            <a:extLst>
              <a:ext uri="{FF2B5EF4-FFF2-40B4-BE49-F238E27FC236}">
                <a16:creationId xmlns:a16="http://schemas.microsoft.com/office/drawing/2014/main" id="{D0CEB37D-06AD-FDA3-E1C0-E70F50726506}"/>
              </a:ext>
            </a:extLst>
          </p:cNvPr>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1026" name="Picture 2" descr="The Honorable Patt Maney (BG, USA)">
            <a:extLst>
              <a:ext uri="{FF2B5EF4-FFF2-40B4-BE49-F238E27FC236}">
                <a16:creationId xmlns:a16="http://schemas.microsoft.com/office/drawing/2014/main" id="{F7725A09-AF5D-CE8B-F5D7-2D8984DCE8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7543" y="1845129"/>
            <a:ext cx="4767944" cy="44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17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A826-9F19-4AD1-4E1C-974F4F78A8BB}"/>
              </a:ext>
            </a:extLst>
          </p:cNvPr>
          <p:cNvSpPr>
            <a:spLocks noGrp="1"/>
          </p:cNvSpPr>
          <p:nvPr>
            <p:ph type="title"/>
          </p:nvPr>
        </p:nvSpPr>
        <p:spPr>
          <a:xfrm>
            <a:off x="934279" y="218666"/>
            <a:ext cx="10833653" cy="1412001"/>
          </a:xfrm>
        </p:spPr>
        <p:txBody>
          <a:bodyPr>
            <a:noAutofit/>
          </a:bodyPr>
          <a:lstStyle/>
          <a:p>
            <a:pPr algn="ctr"/>
            <a:r>
              <a:rPr lang="en-US" sz="3600" b="1" dirty="0">
                <a:latin typeface="Calibri" panose="020F0502020204030204" pitchFamily="34" charset="0"/>
                <a:cs typeface="Calibri" panose="020F0502020204030204" pitchFamily="34" charset="0"/>
              </a:rPr>
              <a:t>2014 US Congress Testimony of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Marine Commandant Conway and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Navy Admiral Roughhead</a:t>
            </a:r>
          </a:p>
        </p:txBody>
      </p:sp>
      <p:sp>
        <p:nvSpPr>
          <p:cNvPr id="4" name="TextBox 3">
            <a:extLst>
              <a:ext uri="{FF2B5EF4-FFF2-40B4-BE49-F238E27FC236}">
                <a16:creationId xmlns:a16="http://schemas.microsoft.com/office/drawing/2014/main" id="{9AA12939-2F78-2714-ECFC-42B6E38FC85D}"/>
              </a:ext>
            </a:extLst>
          </p:cNvPr>
          <p:cNvSpPr txBox="1"/>
          <p:nvPr/>
        </p:nvSpPr>
        <p:spPr>
          <a:xfrm>
            <a:off x="2054268" y="6314888"/>
            <a:ext cx="7841294" cy="338554"/>
          </a:xfrm>
          <a:prstGeom prst="rect">
            <a:avLst/>
          </a:prstGeom>
          <a:noFill/>
        </p:spPr>
        <p:txBody>
          <a:bodyPr wrap="square" rtlCol="0">
            <a:spAutoFit/>
          </a:bodyPr>
          <a:lstStyle/>
          <a:p>
            <a:r>
              <a:rPr lang="en-US" sz="1600" dirty="0">
                <a:solidFill>
                  <a:srgbClr val="FF0000"/>
                </a:solidFill>
              </a:rPr>
              <a:t>Over 877,450 Veterans with “Invisible Wounds”, NO VETERAN SHOULD BE LEFT BEHIND</a:t>
            </a:r>
          </a:p>
        </p:txBody>
      </p:sp>
      <p:sp>
        <p:nvSpPr>
          <p:cNvPr id="3" name="Slide Number Placeholder 2">
            <a:extLst>
              <a:ext uri="{FF2B5EF4-FFF2-40B4-BE49-F238E27FC236}">
                <a16:creationId xmlns:a16="http://schemas.microsoft.com/office/drawing/2014/main" id="{E6695140-FE66-7B45-4AF8-6AC123CA0BB7}"/>
              </a:ext>
            </a:extLst>
          </p:cNvPr>
          <p:cNvSpPr>
            <a:spLocks noGrp="1"/>
          </p:cNvSpPr>
          <p:nvPr>
            <p:ph type="sldNum" sz="quarter" idx="12"/>
          </p:nvPr>
        </p:nvSpPr>
        <p:spPr/>
        <p:txBody>
          <a:bodyPr/>
          <a:lstStyle/>
          <a:p>
            <a:fld id="{6D22F896-40B5-4ADD-8801-0D06FADFA095}" type="slidenum">
              <a:rPr lang="en-US" smtClean="0"/>
              <a:pPr/>
              <a:t>19</a:t>
            </a:fld>
            <a:endParaRPr lang="en-US" dirty="0"/>
          </a:p>
        </p:txBody>
      </p:sp>
      <p:pic>
        <p:nvPicPr>
          <p:cNvPr id="8" name="Online Media 7" descr="Rep. Jones Questions Marine Corps Commandant and Chief of Naval Operations">
            <a:hlinkClick r:id="" action="ppaction://media"/>
            <a:extLst>
              <a:ext uri="{FF2B5EF4-FFF2-40B4-BE49-F238E27FC236}">
                <a16:creationId xmlns:a16="http://schemas.microsoft.com/office/drawing/2014/main" id="{7E31E855-AE62-9377-8ED3-84A134FBC26C}"/>
              </a:ext>
            </a:extLst>
          </p:cNvPr>
          <p:cNvPicPr>
            <a:picLocks noGrp="1" noRot="1" noChangeAspect="1"/>
          </p:cNvPicPr>
          <p:nvPr>
            <p:ph idx="1"/>
            <a:videoFile r:link="rId1"/>
          </p:nvPr>
        </p:nvPicPr>
        <p:blipFill>
          <a:blip r:embed="rId4"/>
          <a:stretch>
            <a:fillRect/>
          </a:stretch>
        </p:blipFill>
        <p:spPr>
          <a:xfrm>
            <a:off x="1884218" y="1630667"/>
            <a:ext cx="9184811" cy="4684221"/>
          </a:xfrm>
          <a:prstGeom prst="rect">
            <a:avLst/>
          </a:prstGeom>
        </p:spPr>
      </p:pic>
    </p:spTree>
    <p:extLst>
      <p:ext uri="{BB962C8B-B14F-4D97-AF65-F5344CB8AC3E}">
        <p14:creationId xmlns:p14="http://schemas.microsoft.com/office/powerpoint/2010/main" val="145076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2535" y="241303"/>
            <a:ext cx="10126493" cy="996828"/>
          </a:xfrm>
        </p:spPr>
        <p:txBody>
          <a:bodyPr>
            <a:noAutofit/>
          </a:bodyP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TBI/PTSD Veteran</a:t>
            </a:r>
            <a:r>
              <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Economic Impact </a:t>
            </a:r>
            <a:endParaRPr lang="en-US" sz="3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152940" y="1238137"/>
            <a:ext cx="10396331" cy="5003647"/>
          </a:xfrm>
        </p:spPr>
        <p:txBody>
          <a:bodyPr>
            <a:noAutofit/>
          </a:bodyPr>
          <a:lstStyle/>
          <a:p>
            <a:r>
              <a:rPr lang="en-US" sz="2800" dirty="0">
                <a:solidFill>
                  <a:schemeClr val="tx1"/>
                </a:solidFill>
                <a:latin typeface="Calibri" panose="020F0502020204030204" pitchFamily="34" charset="0"/>
                <a:cs typeface="Calibri" panose="020F0502020204030204" pitchFamily="34" charset="0"/>
              </a:rPr>
              <a:t>Estimated $484.2M annually economic impact to Kentucky</a:t>
            </a:r>
          </a:p>
          <a:p>
            <a:r>
              <a:rPr lang="en-US" sz="2800" dirty="0">
                <a:latin typeface="Calibri" panose="020F0502020204030204" pitchFamily="34" charset="0"/>
                <a:cs typeface="Calibri" panose="020F0502020204030204" pitchFamily="34" charset="0"/>
              </a:rPr>
              <a:t>$40,186 per KY Veteran per year over an estimated 40-year life span, estimated $19.3B for 12,050+ mTBI/PTSD KY Veterans</a:t>
            </a:r>
          </a:p>
          <a:p>
            <a:r>
              <a:rPr lang="en-US" sz="2800" dirty="0">
                <a:solidFill>
                  <a:schemeClr val="tx1"/>
                </a:solidFill>
                <a:latin typeface="Calibri" panose="020F0502020204030204" pitchFamily="34" charset="0"/>
                <a:cs typeface="Calibri" panose="020F0502020204030204" pitchFamily="34" charset="0"/>
              </a:rPr>
              <a:t>2016 Medicare Average annual reoccurring cost per mild TBI patient is $19,945 ($24,933 in 2023, If all 12,050 TBI Veterans under CMS $300.4M Yr. (HHS Public Access, Med Care May 2021)</a:t>
            </a:r>
          </a:p>
          <a:p>
            <a:r>
              <a:rPr lang="en-US" sz="2800" b="1" dirty="0">
                <a:solidFill>
                  <a:srgbClr val="FF0000"/>
                </a:solidFill>
                <a:highlight>
                  <a:srgbClr val="FFFF00"/>
                </a:highlight>
                <a:latin typeface="Calibri" panose="020F0502020204030204" pitchFamily="34" charset="0"/>
                <a:cs typeface="Calibri" panose="020F0502020204030204" pitchFamily="34" charset="0"/>
              </a:rPr>
              <a:t>Seeking $750K per year ($1.5M) </a:t>
            </a:r>
            <a:r>
              <a:rPr lang="en-US" sz="2800" b="1" dirty="0">
                <a:solidFill>
                  <a:schemeClr val="tx1"/>
                </a:solidFill>
                <a:latin typeface="Calibri" panose="020F0502020204030204" pitchFamily="34" charset="0"/>
                <a:cs typeface="Calibri" panose="020F0502020204030204" pitchFamily="34" charset="0"/>
              </a:rPr>
              <a:t>non-lapsing over reoccurring 2-yr budget cycle, 100% towards pre/post testing and treatments, 100-120 Veterans estimated treated in 2 YR, </a:t>
            </a:r>
            <a:r>
              <a:rPr lang="en-US" sz="2800" b="1" dirty="0">
                <a:solidFill>
                  <a:srgbClr val="FF0000"/>
                </a:solidFill>
                <a:highlight>
                  <a:srgbClr val="FFFF00"/>
                </a:highlight>
                <a:latin typeface="Calibri" panose="020F0502020204030204" pitchFamily="34" charset="0"/>
                <a:cs typeface="Calibri" panose="020F0502020204030204" pitchFamily="34" charset="0"/>
              </a:rPr>
              <a:t>$12.5-15K average one-time cost per Veteran is ½ the annual reoccurring Medicare cost not taking into account any other costs </a:t>
            </a:r>
          </a:p>
          <a:p>
            <a:pPr marL="0" indent="0">
              <a:buNone/>
            </a:pPr>
            <a:endParaRPr lang="en-US" sz="2100" b="1"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The Economic Impact of TBI/PTSD Veterans in Kentucky Report, June 21, 2023</a:t>
            </a:r>
          </a:p>
        </p:txBody>
      </p:sp>
      <p:sp>
        <p:nvSpPr>
          <p:cNvPr id="4" name="Slide Number Placeholder 3">
            <a:extLst>
              <a:ext uri="{FF2B5EF4-FFF2-40B4-BE49-F238E27FC236}">
                <a16:creationId xmlns:a16="http://schemas.microsoft.com/office/drawing/2014/main" id="{47E8211E-4811-E9BB-489B-65B6116DD43D}"/>
              </a:ext>
            </a:extLst>
          </p:cNvPr>
          <p:cNvSpPr>
            <a:spLocks noGrp="1"/>
          </p:cNvSpPr>
          <p:nvPr>
            <p:ph type="sldNum" sz="quarter" idx="12"/>
          </p:nvPr>
        </p:nvSpPr>
        <p:spPr/>
        <p:txBody>
          <a:bodyPr/>
          <a:lstStyle/>
          <a:p>
            <a:fld id="{6D22F896-40B5-4ADD-8801-0D06FADFA095}" type="slidenum">
              <a:rPr lang="en-US" smtClean="0"/>
              <a:pPr/>
              <a:t>2</a:t>
            </a:fld>
            <a:endParaRPr lang="en-US" dirty="0"/>
          </a:p>
        </p:txBody>
      </p:sp>
    </p:spTree>
    <p:extLst>
      <p:ext uri="{BB962C8B-B14F-4D97-AF65-F5344CB8AC3E}">
        <p14:creationId xmlns:p14="http://schemas.microsoft.com/office/powerpoint/2010/main" val="240118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1853" y="510219"/>
            <a:ext cx="9737176" cy="601396"/>
          </a:xfrm>
        </p:spPr>
        <p:txBody>
          <a:bodyPr>
            <a:normAutofit/>
          </a:bodyPr>
          <a:lstStyle/>
          <a:p>
            <a:pPr algn="ctr"/>
            <a:r>
              <a:rPr lang="en-US" sz="3600" b="1" dirty="0">
                <a:latin typeface="Calibri" panose="020F0502020204030204" pitchFamily="34" charset="0"/>
                <a:ea typeface="Candara" charset="0"/>
                <a:cs typeface="Calibri" panose="020F0502020204030204" pitchFamily="34" charset="0"/>
              </a:rPr>
              <a:t>Five Barriers to HBOT for KY TBI/PTSD Veterans</a:t>
            </a:r>
          </a:p>
        </p:txBody>
      </p:sp>
      <p:sp>
        <p:nvSpPr>
          <p:cNvPr id="3" name="Content Placeholder 2"/>
          <p:cNvSpPr>
            <a:spLocks noGrp="1"/>
          </p:cNvSpPr>
          <p:nvPr>
            <p:ph idx="1"/>
          </p:nvPr>
        </p:nvSpPr>
        <p:spPr>
          <a:xfrm>
            <a:off x="1331853" y="1111612"/>
            <a:ext cx="9959009" cy="5746388"/>
          </a:xfrm>
        </p:spPr>
        <p:txBody>
          <a:bodyPr>
            <a:normAutofit/>
          </a:bodyPr>
          <a:lstStyle/>
          <a:p>
            <a:pPr marL="0" indent="0">
              <a:lnSpc>
                <a:spcPct val="100000"/>
              </a:lnSpc>
              <a:spcBef>
                <a:spcPts val="0"/>
              </a:spcBef>
              <a:spcAft>
                <a:spcPts val="0"/>
              </a:spcAft>
              <a:buNone/>
            </a:pPr>
            <a:endParaRPr lang="en-US" sz="2100" dirty="0">
              <a:latin typeface="Franklin Gothic Book" charset="0"/>
              <a:ea typeface="Franklin Gothic Book" charset="0"/>
              <a:cs typeface="Franklin Gothic Book" charset="0"/>
            </a:endParaRPr>
          </a:p>
          <a:p>
            <a:pPr>
              <a:lnSpc>
                <a:spcPct val="100000"/>
              </a:lnSpc>
              <a:spcBef>
                <a:spcPts val="0"/>
              </a:spcBef>
              <a:spcAft>
                <a:spcPts val="0"/>
              </a:spcAft>
            </a:pPr>
            <a:r>
              <a:rPr lang="en-US" sz="2800" dirty="0">
                <a:latin typeface="Calibri" panose="020F0502020204030204" pitchFamily="34" charset="0"/>
                <a:ea typeface="Franklin Gothic Book" charset="0"/>
                <a:cs typeface="Calibri" panose="020F0502020204030204" pitchFamily="34" charset="0"/>
              </a:rPr>
              <a:t>Significant profit reductions for Pharmaceutical industry (VHA 2017 $4.8B spend on pharmaceuticals (GAO.Gov)</a:t>
            </a:r>
          </a:p>
          <a:p>
            <a:pPr>
              <a:lnSpc>
                <a:spcPct val="100000"/>
              </a:lnSpc>
              <a:spcBef>
                <a:spcPts val="0"/>
              </a:spcBef>
              <a:spcAft>
                <a:spcPts val="0"/>
              </a:spcAft>
            </a:pPr>
            <a:r>
              <a:rPr lang="en-US" sz="2800" dirty="0">
                <a:solidFill>
                  <a:schemeClr val="tx1"/>
                </a:solidFill>
                <a:latin typeface="Calibri" panose="020F0502020204030204" pitchFamily="34" charset="0"/>
                <a:ea typeface="Franklin Gothic Book" charset="0"/>
                <a:cs typeface="Calibri" panose="020F0502020204030204" pitchFamily="34" charset="0"/>
              </a:rPr>
              <a:t>VA 20-Yr treatment protocol is focused on “symptom suppression” versus “brain wound healing”</a:t>
            </a:r>
            <a:endParaRPr lang="en-US" sz="2800" dirty="0">
              <a:latin typeface="Calibri" panose="020F0502020204030204" pitchFamily="34" charset="0"/>
              <a:ea typeface="Franklin Gothic Book" charset="0"/>
              <a:cs typeface="Calibri" panose="020F0502020204030204" pitchFamily="34" charset="0"/>
            </a:endParaRPr>
          </a:p>
          <a:p>
            <a:pPr>
              <a:lnSpc>
                <a:spcPct val="100000"/>
              </a:lnSpc>
              <a:spcBef>
                <a:spcPts val="0"/>
              </a:spcBef>
              <a:spcAft>
                <a:spcPts val="0"/>
              </a:spcAft>
            </a:pPr>
            <a:r>
              <a:rPr lang="en-US" sz="2800" dirty="0">
                <a:solidFill>
                  <a:srgbClr val="FF0000"/>
                </a:solidFill>
                <a:highlight>
                  <a:srgbClr val="FFFF00"/>
                </a:highlight>
                <a:latin typeface="Calibri" panose="020F0502020204030204" pitchFamily="34" charset="0"/>
                <a:ea typeface="Franklin Gothic Book" charset="0"/>
                <a:cs typeface="Calibri" panose="020F0502020204030204" pitchFamily="34" charset="0"/>
              </a:rPr>
              <a:t>Ignorance of compelling HBOT TBI/PTSD medical evidence </a:t>
            </a:r>
            <a:r>
              <a:rPr lang="en-US" sz="2800" dirty="0">
                <a:latin typeface="Calibri" panose="020F0502020204030204" pitchFamily="34" charset="0"/>
                <a:ea typeface="Franklin Gothic Book" charset="0"/>
                <a:cs typeface="Calibri" panose="020F0502020204030204" pitchFamily="34" charset="0"/>
              </a:rPr>
              <a:t>by the American medical community as a whole</a:t>
            </a:r>
          </a:p>
          <a:p>
            <a:pPr>
              <a:lnSpc>
                <a:spcPct val="100000"/>
              </a:lnSpc>
              <a:spcBef>
                <a:spcPts val="0"/>
              </a:spcBef>
              <a:spcAft>
                <a:spcPts val="0"/>
              </a:spcAft>
            </a:pPr>
            <a:r>
              <a:rPr lang="en-US" sz="2800" dirty="0">
                <a:latin typeface="Calibri" panose="020F0502020204030204" pitchFamily="34" charset="0"/>
                <a:ea typeface="Franklin Gothic Book" charset="0"/>
                <a:cs typeface="Calibri" panose="020F0502020204030204" pitchFamily="34" charset="0"/>
              </a:rPr>
              <a:t>Total US Congress Veteran members serving have declined from 73% in 1973 to 18% in 2023 (Veteran Priorities Diminished)</a:t>
            </a:r>
          </a:p>
          <a:p>
            <a:pPr>
              <a:lnSpc>
                <a:spcPct val="100000"/>
              </a:lnSpc>
              <a:spcBef>
                <a:spcPts val="0"/>
              </a:spcBef>
              <a:spcAft>
                <a:spcPts val="0"/>
              </a:spcAft>
            </a:pPr>
            <a:r>
              <a:rPr lang="en-US" sz="2800" dirty="0">
                <a:solidFill>
                  <a:schemeClr val="tx1"/>
                </a:solidFill>
                <a:latin typeface="Calibri" panose="020F0502020204030204" pitchFamily="34" charset="0"/>
                <a:ea typeface="Franklin Gothic Book" charset="0"/>
                <a:cs typeface="Calibri" panose="020F0502020204030204" pitchFamily="34" charset="0"/>
              </a:rPr>
              <a:t>The US Congress/VA unwilling to fund TBI/PTSD  Veteran clinical trials in HBOT enacted states </a:t>
            </a:r>
            <a:r>
              <a:rPr lang="en-US" sz="2800" dirty="0">
                <a:solidFill>
                  <a:srgbClr val="FF0000"/>
                </a:solidFill>
                <a:highlight>
                  <a:srgbClr val="FFFF00"/>
                </a:highlight>
                <a:latin typeface="Calibri" panose="020F0502020204030204" pitchFamily="34" charset="0"/>
                <a:ea typeface="Franklin Gothic Book" charset="0"/>
                <a:cs typeface="Calibri" panose="020F0502020204030204" pitchFamily="34" charset="0"/>
              </a:rPr>
              <a:t>(</a:t>
            </a:r>
            <a:r>
              <a:rPr lang="en-US" sz="2800" b="1" dirty="0">
                <a:solidFill>
                  <a:srgbClr val="FF0000"/>
                </a:solidFill>
                <a:highlight>
                  <a:srgbClr val="FFFF00"/>
                </a:highlight>
                <a:latin typeface="Calibri" panose="020F0502020204030204" pitchFamily="34" charset="0"/>
                <a:cs typeface="Calibri" panose="020F0502020204030204" pitchFamily="34" charset="0"/>
              </a:rPr>
              <a:t>2008-2020 average $7.7B VA mental health and research annual budget)</a:t>
            </a:r>
          </a:p>
          <a:p>
            <a:pPr marL="0" indent="0">
              <a:lnSpc>
                <a:spcPct val="100000"/>
              </a:lnSpc>
              <a:spcBef>
                <a:spcPts val="0"/>
              </a:spcBef>
              <a:spcAft>
                <a:spcPts val="0"/>
              </a:spcAft>
              <a:buNone/>
            </a:pPr>
            <a:endParaRPr lang="en-US" sz="2800" b="1" dirty="0">
              <a:solidFill>
                <a:srgbClr val="FF0000"/>
              </a:solidFill>
              <a:highlight>
                <a:srgbClr val="FFFF00"/>
              </a:highlight>
              <a:latin typeface="Calibri" panose="020F0502020204030204" pitchFamily="34" charset="0"/>
              <a:cs typeface="Calibri" panose="020F0502020204030204" pitchFamily="34" charset="0"/>
            </a:endParaRPr>
          </a:p>
          <a:p>
            <a:pPr>
              <a:lnSpc>
                <a:spcPct val="100000"/>
              </a:lnSpc>
              <a:spcBef>
                <a:spcPts val="0"/>
              </a:spcBef>
              <a:spcAft>
                <a:spcPts val="0"/>
              </a:spcAft>
            </a:pPr>
            <a:endParaRPr lang="en-US" sz="2800" dirty="0">
              <a:latin typeface="Calibri" panose="020F0502020204030204" pitchFamily="34" charset="0"/>
              <a:cs typeface="Calibri" panose="020F0502020204030204" pitchFamily="34" charset="0"/>
            </a:endParaRPr>
          </a:p>
          <a:p>
            <a:pPr marL="0" indent="0">
              <a:lnSpc>
                <a:spcPct val="100000"/>
              </a:lnSpc>
              <a:spcBef>
                <a:spcPts val="0"/>
              </a:spcBef>
              <a:spcAft>
                <a:spcPts val="0"/>
              </a:spcAft>
              <a:buNone/>
            </a:pPr>
            <a:endParaRPr lang="en-US" sz="2800" dirty="0">
              <a:latin typeface="Calibri" panose="020F0502020204030204" pitchFamily="34" charset="0"/>
              <a:cs typeface="Calibri" panose="020F0502020204030204" pitchFamily="34" charset="0"/>
            </a:endParaRPr>
          </a:p>
          <a:p>
            <a:pPr>
              <a:lnSpc>
                <a:spcPct val="100000"/>
              </a:lnSpc>
              <a:spcBef>
                <a:spcPts val="0"/>
              </a:spcBef>
              <a:spcAft>
                <a:spcPts val="0"/>
              </a:spcAft>
            </a:pPr>
            <a:endParaRPr lang="en-US" dirty="0"/>
          </a:p>
        </p:txBody>
      </p:sp>
      <p:sp>
        <p:nvSpPr>
          <p:cNvPr id="4" name="Slide Number Placeholder 3">
            <a:extLst>
              <a:ext uri="{FF2B5EF4-FFF2-40B4-BE49-F238E27FC236}">
                <a16:creationId xmlns:a16="http://schemas.microsoft.com/office/drawing/2014/main" id="{0A569257-8B68-E163-FA3E-FD5F1F4A6368}"/>
              </a:ext>
            </a:extLst>
          </p:cNvPr>
          <p:cNvSpPr>
            <a:spLocks noGrp="1"/>
          </p:cNvSpPr>
          <p:nvPr>
            <p:ph type="sldNum" sz="quarter" idx="12"/>
          </p:nvPr>
        </p:nvSpPr>
        <p:spPr/>
        <p:txBody>
          <a:bodyPr/>
          <a:lstStyle/>
          <a:p>
            <a:fld id="{6D22F896-40B5-4ADD-8801-0D06FADFA095}" type="slidenum">
              <a:rPr lang="en-US" smtClean="0"/>
              <a:pPr/>
              <a:t>20</a:t>
            </a:fld>
            <a:endParaRPr lang="en-US" dirty="0"/>
          </a:p>
        </p:txBody>
      </p:sp>
    </p:spTree>
    <p:extLst>
      <p:ext uri="{BB962C8B-B14F-4D97-AF65-F5344CB8AC3E}">
        <p14:creationId xmlns:p14="http://schemas.microsoft.com/office/powerpoint/2010/main" val="201358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C6E7-6DDF-503F-2AF0-9C056F0474B5}"/>
              </a:ext>
            </a:extLst>
          </p:cNvPr>
          <p:cNvSpPr>
            <a:spLocks noGrp="1"/>
          </p:cNvSpPr>
          <p:nvPr>
            <p:ph type="title"/>
          </p:nvPr>
        </p:nvSpPr>
        <p:spPr>
          <a:xfrm>
            <a:off x="1371600" y="136188"/>
            <a:ext cx="9601200" cy="796572"/>
          </a:xfrm>
        </p:spPr>
        <p:txBody>
          <a:bodyPr>
            <a:normAutofit/>
          </a:bodyPr>
          <a:lstStyle/>
          <a:p>
            <a:pPr algn="ctr"/>
            <a:r>
              <a:rPr lang="en-US" sz="3600" b="1" dirty="0"/>
              <a:t>Summary of Cost Benefits</a:t>
            </a:r>
          </a:p>
        </p:txBody>
      </p:sp>
      <p:sp>
        <p:nvSpPr>
          <p:cNvPr id="3" name="Content Placeholder 2">
            <a:extLst>
              <a:ext uri="{FF2B5EF4-FFF2-40B4-BE49-F238E27FC236}">
                <a16:creationId xmlns:a16="http://schemas.microsoft.com/office/drawing/2014/main" id="{2E85AA73-8507-699F-67F3-87AC70024595}"/>
              </a:ext>
            </a:extLst>
          </p:cNvPr>
          <p:cNvSpPr>
            <a:spLocks noGrp="1"/>
          </p:cNvSpPr>
          <p:nvPr>
            <p:ph idx="1"/>
          </p:nvPr>
        </p:nvSpPr>
        <p:spPr>
          <a:xfrm>
            <a:off x="966158" y="700391"/>
            <a:ext cx="11007306" cy="5471809"/>
          </a:xfrm>
        </p:spPr>
        <p:txBody>
          <a:bodyPr>
            <a:normAutofit fontScale="92500"/>
          </a:bodyPr>
          <a:lstStyle/>
          <a:p>
            <a:r>
              <a:rPr lang="en-US" sz="2800" dirty="0">
                <a:latin typeface="Calibri" panose="020F0502020204030204" pitchFamily="34" charset="0"/>
                <a:cs typeface="Calibri" panose="020F0502020204030204" pitchFamily="34" charset="0"/>
              </a:rPr>
              <a:t>$40,186 per KY Veteran per year over an estimated 40-year life span, estimated $19.3B for 12,050+ mTBI/PTSD KY Veterans</a:t>
            </a:r>
          </a:p>
          <a:p>
            <a:r>
              <a:rPr lang="en-US" sz="2800" dirty="0">
                <a:solidFill>
                  <a:schemeClr val="tx1"/>
                </a:solidFill>
                <a:latin typeface="Calibri" panose="020F0502020204030204" pitchFamily="34" charset="0"/>
                <a:cs typeface="Calibri" panose="020F0502020204030204" pitchFamily="34" charset="0"/>
              </a:rPr>
              <a:t>Medicare Average annual reoccurring cost per mild TBI patient is $25K in 2023, if all 12,050 TBI KY Veterans under CMS  estimated $300.4 Million Yr.)</a:t>
            </a:r>
          </a:p>
          <a:p>
            <a:r>
              <a:rPr lang="en-US" sz="2800" b="1" dirty="0">
                <a:solidFill>
                  <a:schemeClr val="tx1"/>
                </a:solidFill>
                <a:latin typeface="Calibri" panose="020F0502020204030204" pitchFamily="34" charset="0"/>
                <a:cs typeface="Calibri" panose="020F0502020204030204" pitchFamily="34" charset="0"/>
              </a:rPr>
              <a:t>5.5M Caregivers cost $6B annual lost productivity ($1,090 per), $14B voluntary care ($2,545 per) across US </a:t>
            </a:r>
          </a:p>
          <a:p>
            <a:r>
              <a:rPr lang="en-US" sz="2800" b="1" dirty="0">
                <a:solidFill>
                  <a:schemeClr val="tx1"/>
                </a:solidFill>
                <a:latin typeface="Calibri" panose="020F0502020204030204" pitchFamily="34" charset="0"/>
                <a:cs typeface="Calibri" panose="020F0502020204030204" pitchFamily="34" charset="0"/>
              </a:rPr>
              <a:t>KY 11,311 unemployed Veterans $32.7M state income loss ($2,891 per)</a:t>
            </a:r>
          </a:p>
          <a:p>
            <a:r>
              <a:rPr lang="en-US" sz="2800" b="1" dirty="0">
                <a:solidFill>
                  <a:schemeClr val="tx1"/>
                </a:solidFill>
                <a:latin typeface="Calibri" panose="020F0502020204030204" pitchFamily="34" charset="0"/>
                <a:cs typeface="Calibri" panose="020F0502020204030204" pitchFamily="34" charset="0"/>
              </a:rPr>
              <a:t>Validated treatment safety and efficacy now in 4 HBOT treatment centers in high density Veteran population centers in Lexington and Louisville  </a:t>
            </a:r>
          </a:p>
          <a:p>
            <a:r>
              <a:rPr lang="en-US" sz="2800" b="1" dirty="0">
                <a:solidFill>
                  <a:srgbClr val="FF0000"/>
                </a:solidFill>
                <a:latin typeface="Calibri" panose="020F0502020204030204" pitchFamily="34" charset="0"/>
                <a:cs typeface="Calibri" panose="020F0502020204030204" pitchFamily="34" charset="0"/>
              </a:rPr>
              <a:t>$12.5-15K average one-time HBOT treatment cost per Veteran is 40-60% of the annual reoccurring Medicare cost per TBI Veteran</a:t>
            </a:r>
          </a:p>
          <a:p>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sz="2800" b="1"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41C16E35-C22E-99A1-BA01-D320BF6FCCD9}"/>
              </a:ext>
            </a:extLst>
          </p:cNvPr>
          <p:cNvSpPr>
            <a:spLocks noGrp="1"/>
          </p:cNvSpPr>
          <p:nvPr>
            <p:ph type="sldNum" sz="quarter" idx="12"/>
          </p:nvPr>
        </p:nvSpPr>
        <p:spPr/>
        <p:txBody>
          <a:bodyPr/>
          <a:lstStyle/>
          <a:p>
            <a:fld id="{6D22F896-40B5-4ADD-8801-0D06FADFA095}" type="slidenum">
              <a:rPr lang="en-US" smtClean="0"/>
              <a:pPr/>
              <a:t>21</a:t>
            </a:fld>
            <a:endParaRPr lang="en-US" dirty="0"/>
          </a:p>
        </p:txBody>
      </p:sp>
    </p:spTree>
    <p:extLst>
      <p:ext uri="{BB962C8B-B14F-4D97-AF65-F5344CB8AC3E}">
        <p14:creationId xmlns:p14="http://schemas.microsoft.com/office/powerpoint/2010/main" val="2464792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D76F-4A08-D447-BC44-DA44CC86FFD3}"/>
              </a:ext>
            </a:extLst>
          </p:cNvPr>
          <p:cNvSpPr>
            <a:spLocks noGrp="1"/>
          </p:cNvSpPr>
          <p:nvPr>
            <p:ph type="ctrTitle"/>
          </p:nvPr>
        </p:nvSpPr>
        <p:spPr>
          <a:xfrm>
            <a:off x="7772400" y="647115"/>
            <a:ext cx="3101926" cy="3485288"/>
          </a:xfrm>
        </p:spPr>
        <p:txBody>
          <a:bodyPr>
            <a:normAutofit/>
          </a:bodyPr>
          <a:lstStyle/>
          <a:p>
            <a:br>
              <a:rPr lang="en-US" sz="2700" dirty="0">
                <a:solidFill>
                  <a:srgbClr val="FF0000"/>
                </a:solidFill>
                <a:highlight>
                  <a:srgbClr val="FFFF00"/>
                </a:highlight>
                <a:latin typeface="Calibri" panose="020F0502020204030204" pitchFamily="34" charset="0"/>
                <a:cs typeface="Calibri" panose="020F0502020204030204" pitchFamily="34" charset="0"/>
              </a:rPr>
            </a:br>
            <a:br>
              <a:rPr lang="en-US" sz="2700" dirty="0">
                <a:solidFill>
                  <a:srgbClr val="FF0000"/>
                </a:solidFill>
                <a:highlight>
                  <a:srgbClr val="FFFF00"/>
                </a:highlight>
                <a:latin typeface="Calibri" panose="020F0502020204030204" pitchFamily="34" charset="0"/>
                <a:cs typeface="Calibri" panose="020F0502020204030204" pitchFamily="34" charset="0"/>
              </a:rPr>
            </a:br>
            <a:br>
              <a:rPr lang="en-US" sz="2700" dirty="0">
                <a:solidFill>
                  <a:srgbClr val="FF0000"/>
                </a:solidFill>
                <a:highlight>
                  <a:srgbClr val="FFFF00"/>
                </a:highlight>
                <a:latin typeface="Calibri" panose="020F0502020204030204" pitchFamily="34" charset="0"/>
                <a:cs typeface="Calibri" panose="020F0502020204030204" pitchFamily="34" charset="0"/>
              </a:rPr>
            </a:br>
            <a:br>
              <a:rPr lang="en-US" sz="2700" dirty="0">
                <a:solidFill>
                  <a:srgbClr val="FF0000"/>
                </a:solidFill>
                <a:highlight>
                  <a:srgbClr val="FFFF00"/>
                </a:highlight>
                <a:latin typeface="Calibri" panose="020F0502020204030204" pitchFamily="34" charset="0"/>
                <a:cs typeface="Calibri" panose="020F0502020204030204" pitchFamily="34" charset="0"/>
              </a:rPr>
            </a:br>
            <a:br>
              <a:rPr lang="en-US" sz="2100" dirty="0">
                <a:solidFill>
                  <a:srgbClr val="FF0000"/>
                </a:solidFill>
                <a:highlight>
                  <a:srgbClr val="FFFF00"/>
                </a:highlight>
                <a:latin typeface="Calibri" panose="020F0502020204030204" pitchFamily="34" charset="0"/>
                <a:cs typeface="Calibri" panose="020F0502020204030204" pitchFamily="34" charset="0"/>
              </a:rPr>
            </a:br>
            <a:br>
              <a:rPr lang="en-US" sz="1200" dirty="0">
                <a:latin typeface="Calibri" panose="020F0502020204030204" pitchFamily="34" charset="0"/>
                <a:cs typeface="Calibri" panose="020F0502020204030204" pitchFamily="34" charset="0"/>
              </a:rPr>
            </a:b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705C97A9-B898-F248-845A-4842089A92C0}"/>
              </a:ext>
            </a:extLst>
          </p:cNvPr>
          <p:cNvSpPr>
            <a:spLocks noGrp="1"/>
          </p:cNvSpPr>
          <p:nvPr>
            <p:ph type="subTitle" idx="1"/>
          </p:nvPr>
        </p:nvSpPr>
        <p:spPr>
          <a:xfrm>
            <a:off x="8560312" y="4184604"/>
            <a:ext cx="2314013" cy="1345993"/>
          </a:xfrm>
        </p:spPr>
        <p:txBody>
          <a:bodyPr>
            <a:normAutofit/>
          </a:bodyPr>
          <a:lstStyle/>
          <a:p>
            <a:pPr>
              <a:lnSpc>
                <a:spcPct val="102000"/>
              </a:lnSpc>
              <a:spcAft>
                <a:spcPts val="452"/>
              </a:spcAft>
            </a:pPr>
            <a:r>
              <a:rPr lang="en-US" sz="2000" dirty="0">
                <a:latin typeface="Calibri" panose="020F0502020204030204" pitchFamily="34" charset="0"/>
                <a:cs typeface="Calibri" panose="020F0502020204030204" pitchFamily="34" charset="0"/>
              </a:rPr>
              <a:t>Eric Koleda, </a:t>
            </a:r>
            <a:r>
              <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EWK7405@aol.com</a:t>
            </a:r>
          </a:p>
          <a:p>
            <a:pPr>
              <a:lnSpc>
                <a:spcPct val="102000"/>
              </a:lnSpc>
              <a:spcAft>
                <a:spcPts val="452"/>
              </a:spcAft>
            </a:pPr>
            <a:r>
              <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502-938-1300</a:t>
            </a:r>
            <a:r>
              <a:rPr lang="en-US" sz="2000" dirty="0">
                <a:latin typeface="Calibri" panose="020F0502020204030204" pitchFamily="34" charset="0"/>
                <a:cs typeface="Calibri" panose="020F0502020204030204" pitchFamily="34" charset="0"/>
              </a:rPr>
              <a:t> cell </a:t>
            </a:r>
          </a:p>
        </p:txBody>
      </p:sp>
      <p:pic>
        <p:nvPicPr>
          <p:cNvPr id="6" name="Picture 5" descr="A picture containing text&#10;&#10;Description automatically generated">
            <a:extLst>
              <a:ext uri="{FF2B5EF4-FFF2-40B4-BE49-F238E27FC236}">
                <a16:creationId xmlns:a16="http://schemas.microsoft.com/office/drawing/2014/main" id="{4E4A987C-5528-4D98-B33B-26DE422A6CE1}"/>
              </a:ext>
            </a:extLst>
          </p:cNvPr>
          <p:cNvPicPr>
            <a:picLocks noChangeAspect="1"/>
          </p:cNvPicPr>
          <p:nvPr/>
        </p:nvPicPr>
        <p:blipFill>
          <a:blip r:embed="rId4"/>
          <a:stretch>
            <a:fillRect/>
          </a:stretch>
        </p:blipFill>
        <p:spPr>
          <a:xfrm>
            <a:off x="1317674" y="2332778"/>
            <a:ext cx="7242638" cy="3412634"/>
          </a:xfrm>
          <a:prstGeom prst="rect">
            <a:avLst/>
          </a:prstGeom>
        </p:spPr>
      </p:pic>
      <p:sp>
        <p:nvSpPr>
          <p:cNvPr id="4" name="Slide Number Placeholder 3">
            <a:extLst>
              <a:ext uri="{FF2B5EF4-FFF2-40B4-BE49-F238E27FC236}">
                <a16:creationId xmlns:a16="http://schemas.microsoft.com/office/drawing/2014/main" id="{0B1F1F57-A7C3-B8EB-EBD6-F23E7C54E5E3}"/>
              </a:ext>
            </a:extLst>
          </p:cNvPr>
          <p:cNvSpPr>
            <a:spLocks noGrp="1"/>
          </p:cNvSpPr>
          <p:nvPr>
            <p:ph type="sldNum" sz="quarter" idx="12"/>
          </p:nvPr>
        </p:nvSpPr>
        <p:spPr/>
        <p:txBody>
          <a:bodyPr/>
          <a:lstStyle/>
          <a:p>
            <a:fld id="{6D22F896-40B5-4ADD-8801-0D06FADFA095}" type="slidenum">
              <a:rPr lang="en-US" smtClean="0"/>
              <a:pPr/>
              <a:t>22</a:t>
            </a:fld>
            <a:endParaRPr lang="en-US" dirty="0"/>
          </a:p>
        </p:txBody>
      </p:sp>
      <p:sp>
        <p:nvSpPr>
          <p:cNvPr id="5" name="TextBox 4">
            <a:extLst>
              <a:ext uri="{FF2B5EF4-FFF2-40B4-BE49-F238E27FC236}">
                <a16:creationId xmlns:a16="http://schemas.microsoft.com/office/drawing/2014/main" id="{E0C67FBA-D336-DD5D-775F-6CD6B88611A6}"/>
              </a:ext>
            </a:extLst>
          </p:cNvPr>
          <p:cNvSpPr txBox="1"/>
          <p:nvPr/>
        </p:nvSpPr>
        <p:spPr>
          <a:xfrm>
            <a:off x="1223870" y="1122519"/>
            <a:ext cx="9404959" cy="1938992"/>
          </a:xfrm>
          <a:prstGeom prst="rect">
            <a:avLst/>
          </a:prstGeom>
          <a:noFill/>
        </p:spPr>
        <p:txBody>
          <a:bodyPr wrap="square" rtlCol="0">
            <a:spAutoFit/>
          </a:bodyPr>
          <a:lstStyle/>
          <a:p>
            <a:pPr algn="ctr"/>
            <a:r>
              <a:rPr lang="en-US" sz="2400" dirty="0">
                <a:solidFill>
                  <a:srgbClr val="FF0000"/>
                </a:solidFill>
                <a:highlight>
                  <a:srgbClr val="FFFF00"/>
                </a:highlight>
              </a:rPr>
              <a:t>HBOT IS THE ISRAELI STANDARD OF CARE FOR TBI/PTSD VETERANS </a:t>
            </a:r>
          </a:p>
          <a:p>
            <a:pPr algn="ctr"/>
            <a:endParaRPr lang="en-US" sz="2400" dirty="0">
              <a:solidFill>
                <a:srgbClr val="FF0000"/>
              </a:solidFill>
              <a:highlight>
                <a:srgbClr val="FFFF00"/>
              </a:highlight>
            </a:endParaRPr>
          </a:p>
          <a:p>
            <a:pPr algn="ctr"/>
            <a:r>
              <a:rPr lang="en-US" sz="2400" dirty="0"/>
              <a:t>THE BRAVEST HEARTS DESERVE THE HELP OF THE BRIGHTEST MINDS- HELP US FUND TREATMENT FOR TBI/PTSD KY VETERANS</a:t>
            </a:r>
          </a:p>
          <a:p>
            <a:pPr algn="ctr"/>
            <a:endParaRPr lang="en-US" sz="2400" dirty="0">
              <a:solidFill>
                <a:srgbClr val="FF0000"/>
              </a:solidFill>
              <a:highlight>
                <a:srgbClr val="FFFF00"/>
              </a:highlight>
            </a:endParaRPr>
          </a:p>
        </p:txBody>
      </p:sp>
    </p:spTree>
    <p:extLst>
      <p:ext uri="{BB962C8B-B14F-4D97-AF65-F5344CB8AC3E}">
        <p14:creationId xmlns:p14="http://schemas.microsoft.com/office/powerpoint/2010/main" val="238875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33066" y="1999836"/>
            <a:ext cx="5712807" cy="3298107"/>
          </a:xfrm>
          <a:prstGeom prst="rect">
            <a:avLst/>
          </a:prstGeom>
        </p:spPr>
      </p:pic>
      <p:sp>
        <p:nvSpPr>
          <p:cNvPr id="8" name="Title 2"/>
          <p:cNvSpPr txBox="1">
            <a:spLocks/>
          </p:cNvSpPr>
          <p:nvPr/>
        </p:nvSpPr>
        <p:spPr>
          <a:xfrm>
            <a:off x="1133065" y="278305"/>
            <a:ext cx="10515600" cy="1560585"/>
          </a:xfrm>
          <a:prstGeom prst="rect">
            <a:avLst/>
          </a:prstGeom>
        </p:spPr>
        <p:txBody>
          <a:bodyPr vert="horz" lIns="68580" tIns="34292" rIns="68580" bIns="34292"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TBI/PTSD: The “Signature Injury”</a:t>
            </a:r>
          </a:p>
          <a:p>
            <a:pPr algn="ct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20-Yr Iraq and Afghanistan Wars</a:t>
            </a:r>
          </a:p>
          <a:p>
            <a:pPr algn="ct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 70,000 Improvised Explosive Devices (IEDs) </a:t>
            </a:r>
            <a:endParaRPr lang="en-US" altLang="en-US" sz="3600"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4"/>
          <a:stretch>
            <a:fillRect/>
          </a:stretch>
        </p:blipFill>
        <p:spPr>
          <a:xfrm>
            <a:off x="6926996" y="1999836"/>
            <a:ext cx="4721669" cy="3298107"/>
          </a:xfrm>
          <a:prstGeom prst="rect">
            <a:avLst/>
          </a:prstGeom>
        </p:spPr>
      </p:pic>
      <p:sp>
        <p:nvSpPr>
          <p:cNvPr id="4" name="TextBox 3">
            <a:extLst>
              <a:ext uri="{FF2B5EF4-FFF2-40B4-BE49-F238E27FC236}">
                <a16:creationId xmlns:a16="http://schemas.microsoft.com/office/drawing/2014/main" id="{69A9335F-8F60-147B-6211-F99A06632FA6}"/>
              </a:ext>
            </a:extLst>
          </p:cNvPr>
          <p:cNvSpPr txBox="1"/>
          <p:nvPr/>
        </p:nvSpPr>
        <p:spPr>
          <a:xfrm>
            <a:off x="1499709" y="5354412"/>
            <a:ext cx="4788068"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Kevlar helmets and jackets are saving Veterans in combat: 7,057 total combat deaths but </a:t>
            </a:r>
            <a:r>
              <a:rPr lang="en-US" dirty="0">
                <a:solidFill>
                  <a:srgbClr val="FF0000"/>
                </a:solidFill>
                <a:highlight>
                  <a:srgbClr val="FFFF00"/>
                </a:highlight>
                <a:latin typeface="Calibri" panose="020F0502020204030204" pitchFamily="34" charset="0"/>
                <a:cs typeface="Calibri" panose="020F0502020204030204" pitchFamily="34" charset="0"/>
              </a:rPr>
              <a:t>877,450 invisible wounded returned home </a:t>
            </a:r>
          </a:p>
        </p:txBody>
      </p:sp>
      <p:sp>
        <p:nvSpPr>
          <p:cNvPr id="9" name="TextBox 8">
            <a:extLst>
              <a:ext uri="{FF2B5EF4-FFF2-40B4-BE49-F238E27FC236}">
                <a16:creationId xmlns:a16="http://schemas.microsoft.com/office/drawing/2014/main" id="{BCD5C06D-5712-F801-C86D-317D5B309946}"/>
              </a:ext>
            </a:extLst>
          </p:cNvPr>
          <p:cNvSpPr txBox="1"/>
          <p:nvPr/>
        </p:nvSpPr>
        <p:spPr>
          <a:xfrm>
            <a:off x="7643004" y="5354416"/>
            <a:ext cx="3795622"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Rand Corp-23% of desert Veterans with TBI</a:t>
            </a:r>
            <a:r>
              <a:rPr lang="en-US" dirty="0">
                <a:highlight>
                  <a:srgbClr val="FFFF00"/>
                </a:highlight>
                <a:latin typeface="Calibri" panose="020F0502020204030204" pitchFamily="34" charset="0"/>
                <a:cs typeface="Calibri" panose="020F0502020204030204" pitchFamily="34" charset="0"/>
              </a:rPr>
              <a:t>,</a:t>
            </a:r>
            <a:r>
              <a:rPr lang="en-US" dirty="0">
                <a:solidFill>
                  <a:srgbClr val="FF0000"/>
                </a:solidFill>
                <a:highlight>
                  <a:srgbClr val="FFFF00"/>
                </a:highlight>
                <a:latin typeface="Calibri" panose="020F0502020204030204" pitchFamily="34" charset="0"/>
                <a:cs typeface="Calibri" panose="020F0502020204030204" pitchFamily="34" charset="0"/>
              </a:rPr>
              <a:t> our estimate 12,050+ in KY</a:t>
            </a:r>
          </a:p>
        </p:txBody>
      </p:sp>
      <p:sp>
        <p:nvSpPr>
          <p:cNvPr id="2" name="Slide Number Placeholder 1">
            <a:extLst>
              <a:ext uri="{FF2B5EF4-FFF2-40B4-BE49-F238E27FC236}">
                <a16:creationId xmlns:a16="http://schemas.microsoft.com/office/drawing/2014/main" id="{D5743697-6F03-FA02-75DE-03842BB91301}"/>
              </a:ext>
            </a:extLst>
          </p:cNvPr>
          <p:cNvSpPr>
            <a:spLocks noGrp="1"/>
          </p:cNvSpPr>
          <p:nvPr>
            <p:ph type="sldNum" sz="quarter" idx="12"/>
          </p:nvPr>
        </p:nvSpPr>
        <p:spPr/>
        <p:txBody>
          <a:bodyPr/>
          <a:lstStyle/>
          <a:p>
            <a:fld id="{6D22F896-40B5-4ADD-8801-0D06FADFA095}" type="slidenum">
              <a:rPr lang="en-US" smtClean="0"/>
              <a:pPr/>
              <a:t>3</a:t>
            </a:fld>
            <a:endParaRPr lang="en-US" dirty="0"/>
          </a:p>
        </p:txBody>
      </p:sp>
      <p:sp>
        <p:nvSpPr>
          <p:cNvPr id="3" name="TextBox 2">
            <a:extLst>
              <a:ext uri="{FF2B5EF4-FFF2-40B4-BE49-F238E27FC236}">
                <a16:creationId xmlns:a16="http://schemas.microsoft.com/office/drawing/2014/main" id="{50AC32D5-F0B0-465C-C542-97D7A9900453}"/>
              </a:ext>
            </a:extLst>
          </p:cNvPr>
          <p:cNvSpPr txBox="1"/>
          <p:nvPr/>
        </p:nvSpPr>
        <p:spPr>
          <a:xfrm>
            <a:off x="1503921" y="6271933"/>
            <a:ext cx="5897384" cy="307905"/>
          </a:xfrm>
          <a:prstGeom prst="rect">
            <a:avLst/>
          </a:prstGeom>
          <a:noFill/>
        </p:spPr>
        <p:txBody>
          <a:bodyPr wrap="none" rtlCol="0">
            <a:spAutoFit/>
          </a:bodyPr>
          <a:lstStyle/>
          <a:p>
            <a:r>
              <a:rPr lang="en-US" sz="1401" dirty="0">
                <a:latin typeface="Calibri" panose="020F0502020204030204" pitchFamily="34" charset="0"/>
                <a:cs typeface="Calibri" panose="020F0502020204030204" pitchFamily="34" charset="0"/>
              </a:rPr>
              <a:t>The National Brain Wounded Veteran Brain Drain, Googlebooks.com, Oct 2021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09F8-AAE5-64C6-63C5-D6739C4351C3}"/>
              </a:ext>
            </a:extLst>
          </p:cNvPr>
          <p:cNvSpPr>
            <a:spLocks noGrp="1"/>
          </p:cNvSpPr>
          <p:nvPr>
            <p:ph type="title"/>
          </p:nvPr>
        </p:nvSpPr>
        <p:spPr>
          <a:xfrm>
            <a:off x="1371600" y="1"/>
            <a:ext cx="9601200" cy="984738"/>
          </a:xfrm>
        </p:spPr>
        <p:txBody>
          <a:bodyPr>
            <a:noAutofit/>
          </a:bodyPr>
          <a:lstStyle/>
          <a:p>
            <a:pPr algn="ctr"/>
            <a:r>
              <a:rPr lang="en-US" sz="3600" dirty="0">
                <a:latin typeface="Calibri" panose="020F0502020204030204" pitchFamily="34" charset="0"/>
                <a:cs typeface="Calibri" panose="020F0502020204030204" pitchFamily="34" charset="0"/>
              </a:rPr>
              <a:t>Three Most Common Types of mTBI/Concussions</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80% of Veteran TBIs are Mild</a:t>
            </a:r>
          </a:p>
        </p:txBody>
      </p:sp>
      <p:sp>
        <p:nvSpPr>
          <p:cNvPr id="4" name="Slide Number Placeholder 3">
            <a:extLst>
              <a:ext uri="{FF2B5EF4-FFF2-40B4-BE49-F238E27FC236}">
                <a16:creationId xmlns:a16="http://schemas.microsoft.com/office/drawing/2014/main" id="{9813BA1E-02E8-014D-E99D-52E73E45A5CB}"/>
              </a:ext>
            </a:extLst>
          </p:cNvPr>
          <p:cNvSpPr>
            <a:spLocks noGrp="1"/>
          </p:cNvSpPr>
          <p:nvPr>
            <p:ph type="sldNum" sz="quarter" idx="12"/>
          </p:nvPr>
        </p:nvSpPr>
        <p:spPr/>
        <p:txBody>
          <a:bodyPr/>
          <a:lstStyle/>
          <a:p>
            <a:fld id="{6D22F896-40B5-4ADD-8801-0D06FADFA095}" type="slidenum">
              <a:rPr lang="en-US" smtClean="0"/>
              <a:pPr/>
              <a:t>4</a:t>
            </a:fld>
            <a:endParaRPr lang="en-US" dirty="0"/>
          </a:p>
        </p:txBody>
      </p:sp>
      <p:pic>
        <p:nvPicPr>
          <p:cNvPr id="1026" name="Picture 2">
            <a:extLst>
              <a:ext uri="{FF2B5EF4-FFF2-40B4-BE49-F238E27FC236}">
                <a16:creationId xmlns:a16="http://schemas.microsoft.com/office/drawing/2014/main" id="{23A91DCC-B0E3-A165-FDED-D546915D6C7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219200" y="1111877"/>
            <a:ext cx="10129903" cy="504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6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9254" y="1659117"/>
            <a:ext cx="7786468" cy="3977641"/>
          </a:xfrm>
        </p:spPr>
        <p:txBody>
          <a:bodyPr>
            <a:normAutofit/>
          </a:bodyPr>
          <a:lstStyle/>
          <a:p>
            <a:endParaRPr lang="en-US" sz="2100" dirty="0">
              <a:latin typeface="Candara" pitchFamily="34" charset="0"/>
            </a:endParaRPr>
          </a:p>
          <a:p>
            <a:endParaRPr lang="en-US" sz="2100" b="1" dirty="0">
              <a:latin typeface="Candara" pitchFamily="34" charset="0"/>
            </a:endParaRPr>
          </a:p>
          <a:p>
            <a:endParaRPr lang="en-US" dirty="0"/>
          </a:p>
        </p:txBody>
      </p:sp>
      <p:pic>
        <p:nvPicPr>
          <p:cNvPr id="8" name="Picture 7"/>
          <p:cNvPicPr>
            <a:picLocks noChangeAspect="1"/>
          </p:cNvPicPr>
          <p:nvPr/>
        </p:nvPicPr>
        <p:blipFill>
          <a:blip r:embed="rId3"/>
          <a:stretch>
            <a:fillRect/>
          </a:stretch>
        </p:blipFill>
        <p:spPr>
          <a:xfrm>
            <a:off x="1013794" y="4225301"/>
            <a:ext cx="5188572" cy="1996601"/>
          </a:xfrm>
          <a:prstGeom prst="rect">
            <a:avLst/>
          </a:prstGeom>
        </p:spPr>
      </p:pic>
      <p:pic>
        <p:nvPicPr>
          <p:cNvPr id="9" name="Content Placeholder 4"/>
          <p:cNvPicPr>
            <a:picLocks noChangeAspect="1"/>
          </p:cNvPicPr>
          <p:nvPr/>
        </p:nvPicPr>
        <p:blipFill>
          <a:blip r:embed="rId4"/>
          <a:stretch>
            <a:fillRect/>
          </a:stretch>
        </p:blipFill>
        <p:spPr>
          <a:xfrm>
            <a:off x="1013791" y="397965"/>
            <a:ext cx="10734261" cy="3827340"/>
          </a:xfrm>
          <a:prstGeom prst="rect">
            <a:avLst/>
          </a:prstGeom>
        </p:spPr>
      </p:pic>
      <p:sp>
        <p:nvSpPr>
          <p:cNvPr id="2" name="Rectangle 1">
            <a:extLst>
              <a:ext uri="{FF2B5EF4-FFF2-40B4-BE49-F238E27FC236}">
                <a16:creationId xmlns:a16="http://schemas.microsoft.com/office/drawing/2014/main" id="{0D676CEB-1A46-514C-981D-B62A02F75C2E}"/>
              </a:ext>
            </a:extLst>
          </p:cNvPr>
          <p:cNvSpPr/>
          <p:nvPr/>
        </p:nvSpPr>
        <p:spPr>
          <a:xfrm rot="20789207">
            <a:off x="5954368" y="3405553"/>
            <a:ext cx="495989" cy="181625"/>
          </a:xfrm>
          <a:prstGeom prst="rect">
            <a:avLst/>
          </a:prstGeom>
          <a:solidFill>
            <a:srgbClr val="BA9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n>
                <a:solidFill>
                  <a:schemeClr val="accent2"/>
                </a:solidFill>
              </a:ln>
            </a:endParaRPr>
          </a:p>
        </p:txBody>
      </p:sp>
      <p:sp>
        <p:nvSpPr>
          <p:cNvPr id="4" name="TextBox 3">
            <a:extLst>
              <a:ext uri="{FF2B5EF4-FFF2-40B4-BE49-F238E27FC236}">
                <a16:creationId xmlns:a16="http://schemas.microsoft.com/office/drawing/2014/main" id="{404874F8-C830-C532-8695-49F79C02F05D}"/>
              </a:ext>
            </a:extLst>
          </p:cNvPr>
          <p:cNvSpPr txBox="1"/>
          <p:nvPr/>
        </p:nvSpPr>
        <p:spPr>
          <a:xfrm>
            <a:off x="6292958" y="4507826"/>
            <a:ext cx="5455094" cy="1569660"/>
          </a:xfrm>
          <a:prstGeom prst="rect">
            <a:avLst/>
          </a:prstGeom>
          <a:noFill/>
        </p:spPr>
        <p:txBody>
          <a:bodyPr wrap="square" rtlCol="0">
            <a:spAutoFit/>
          </a:bodyPr>
          <a:lstStyle/>
          <a:p>
            <a:pPr marL="214303" indent="-214303">
              <a:buFont typeface="Arial" panose="020B0604020202020204" pitchFamily="34" charset="0"/>
              <a:buChar char="•"/>
            </a:pPr>
            <a:r>
              <a:rPr lang="en-US" sz="1600" dirty="0">
                <a:latin typeface="Calibri" panose="020F0502020204030204" pitchFamily="34" charset="0"/>
                <a:cs typeface="Calibri" panose="020F0502020204030204" pitchFamily="34" charset="0"/>
              </a:rPr>
              <a:t>Over </a:t>
            </a:r>
            <a:r>
              <a:rPr lang="en-US" sz="1600" dirty="0">
                <a:solidFill>
                  <a:srgbClr val="FF0000"/>
                </a:solidFill>
                <a:highlight>
                  <a:srgbClr val="FFFF00"/>
                </a:highlight>
                <a:latin typeface="Calibri" panose="020F0502020204030204" pitchFamily="34" charset="0"/>
                <a:cs typeface="Calibri" panose="020F0502020204030204" pitchFamily="34" charset="0"/>
              </a:rPr>
              <a:t>220,000+ TBI/PTSD Veteran suicides and opioid overdose deaths since 2003</a:t>
            </a:r>
          </a:p>
          <a:p>
            <a:pPr marL="214303" indent="-214303">
              <a:buFont typeface="Arial" panose="020B0604020202020204" pitchFamily="34" charset="0"/>
              <a:buChar char="•"/>
            </a:pPr>
            <a:r>
              <a:rPr lang="en-US" sz="1600" dirty="0">
                <a:latin typeface="Calibri" panose="020F0502020204030204" pitchFamily="34" charset="0"/>
                <a:cs typeface="Calibri" panose="020F0502020204030204" pitchFamily="34" charset="0"/>
              </a:rPr>
              <a:t>The VA Veteran </a:t>
            </a:r>
            <a:r>
              <a:rPr lang="en-US" sz="1600" dirty="0">
                <a:solidFill>
                  <a:srgbClr val="FF0000"/>
                </a:solidFill>
                <a:highlight>
                  <a:srgbClr val="FFFF00"/>
                </a:highlight>
                <a:latin typeface="Calibri" panose="020F0502020204030204" pitchFamily="34" charset="0"/>
                <a:cs typeface="Calibri" panose="020F0502020204030204" pitchFamily="34" charset="0"/>
              </a:rPr>
              <a:t>suicide trend rate has not improved in 15-years</a:t>
            </a:r>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with  </a:t>
            </a:r>
            <a:r>
              <a:rPr lang="en-US" sz="1600" b="1" dirty="0">
                <a:latin typeface="Calibri" panose="020F0502020204030204" pitchFamily="34" charset="0"/>
                <a:cs typeface="Calibri" panose="020F0502020204030204" pitchFamily="34" charset="0"/>
              </a:rPr>
              <a:t>“treat the symptom” </a:t>
            </a:r>
            <a:r>
              <a:rPr lang="en-US" sz="1600" dirty="0">
                <a:latin typeface="Calibri" panose="020F0502020204030204" pitchFamily="34" charset="0"/>
                <a:cs typeface="Calibri" panose="020F0502020204030204" pitchFamily="34" charset="0"/>
              </a:rPr>
              <a:t>protocol, estimates of 47 deaths per day with opioid and suicides combined </a:t>
            </a:r>
          </a:p>
          <a:p>
            <a:pPr marL="214303" indent="-214303">
              <a:buFont typeface="Arial" panose="020B0604020202020204" pitchFamily="34" charset="0"/>
              <a:buChar char="•"/>
            </a:pPr>
            <a:r>
              <a:rPr lang="en-US" sz="1600" dirty="0">
                <a:latin typeface="Calibri" panose="020F0502020204030204" pitchFamily="34" charset="0"/>
                <a:cs typeface="Calibri" panose="020F0502020204030204" pitchFamily="34" charset="0"/>
              </a:rPr>
              <a:t>1,300+ failed suicide attempts per year</a:t>
            </a:r>
          </a:p>
        </p:txBody>
      </p:sp>
      <p:sp>
        <p:nvSpPr>
          <p:cNvPr id="6" name="TextBox 5">
            <a:extLst>
              <a:ext uri="{FF2B5EF4-FFF2-40B4-BE49-F238E27FC236}">
                <a16:creationId xmlns:a16="http://schemas.microsoft.com/office/drawing/2014/main" id="{41DA4C42-89EE-7C10-9BAA-3300F60B166D}"/>
              </a:ext>
            </a:extLst>
          </p:cNvPr>
          <p:cNvSpPr txBox="1"/>
          <p:nvPr/>
        </p:nvSpPr>
        <p:spPr>
          <a:xfrm>
            <a:off x="1122975" y="6299502"/>
            <a:ext cx="6503255" cy="307905"/>
          </a:xfrm>
          <a:prstGeom prst="rect">
            <a:avLst/>
          </a:prstGeom>
          <a:noFill/>
        </p:spPr>
        <p:txBody>
          <a:bodyPr wrap="none" rtlCol="0">
            <a:spAutoFit/>
          </a:bodyPr>
          <a:lstStyle/>
          <a:p>
            <a:r>
              <a:rPr lang="en-US" sz="1401" dirty="0"/>
              <a:t>The National Brain-Wounded Veteran Brain Drain, Googlebooks.com, October 2021 </a:t>
            </a:r>
          </a:p>
        </p:txBody>
      </p:sp>
      <p:sp>
        <p:nvSpPr>
          <p:cNvPr id="5" name="Slide Number Placeholder 4">
            <a:extLst>
              <a:ext uri="{FF2B5EF4-FFF2-40B4-BE49-F238E27FC236}">
                <a16:creationId xmlns:a16="http://schemas.microsoft.com/office/drawing/2014/main" id="{5EF7C579-3D04-2DA2-EAB8-BFBF50563ECC}"/>
              </a:ext>
            </a:extLst>
          </p:cNvPr>
          <p:cNvSpPr>
            <a:spLocks noGrp="1"/>
          </p:cNvSpPr>
          <p:nvPr>
            <p:ph type="sldNum" sz="quarter" idx="12"/>
          </p:nvPr>
        </p:nvSpPr>
        <p:spPr/>
        <p:txBody>
          <a:bodyPr/>
          <a:lstStyle/>
          <a:p>
            <a:fld id="{6D22F896-40B5-4ADD-8801-0D06FADFA095}"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133063" y="523416"/>
            <a:ext cx="10475844" cy="1740289"/>
          </a:xfrm>
        </p:spPr>
        <p:txBody>
          <a:bodyPr>
            <a:noAutofit/>
          </a:bodyPr>
          <a:lstStyle/>
          <a:p>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have surpassed all Vietnam combat deaths with Post 9/11 Veteran suicides. </a:t>
            </a:r>
            <a:r>
              <a:rPr lang="en-US" sz="3600" b="1" dirty="0">
                <a:solidFill>
                  <a:srgbClr val="FF0000"/>
                </a:solidFill>
                <a:effectLst>
                  <a:outerShdw blurRad="38100" dist="38100" dir="2700000" algn="tl">
                    <a:srgbClr val="000000">
                      <a:alpha val="43137"/>
                    </a:srgbClr>
                  </a:outerShdw>
                </a:effectLst>
                <a:highlight>
                  <a:srgbClr val="FFFF00"/>
                </a:highlight>
                <a:latin typeface="Calibri" panose="020F0502020204030204" pitchFamily="34" charset="0"/>
                <a:cs typeface="Calibri" panose="020F0502020204030204" pitchFamily="34" charset="0"/>
              </a:rPr>
              <a:t>The prescription protocol treating TBI symptoms is NOT working!</a:t>
            </a:r>
            <a:br>
              <a:rPr lang="en-US" sz="2700" b="1" dirty="0">
                <a:solidFill>
                  <a:srgbClr val="FF0000"/>
                </a:solidFill>
                <a:effectLst>
                  <a:outerShdw blurRad="38100" dist="38100" dir="2700000" algn="tl">
                    <a:srgbClr val="000000">
                      <a:alpha val="43137"/>
                    </a:srgbClr>
                  </a:outerShdw>
                </a:effectLst>
                <a:highlight>
                  <a:srgbClr val="FFFF00"/>
                </a:highlight>
                <a:latin typeface="Calibri" panose="020F0502020204030204" pitchFamily="34" charset="0"/>
                <a:ea typeface="Candara" charset="0"/>
                <a:cs typeface="Calibri" panose="020F0502020204030204" pitchFamily="34" charset="0"/>
              </a:rPr>
            </a:br>
            <a:endParaRPr lang="en-US" sz="2700" dirty="0">
              <a:solidFill>
                <a:srgbClr val="FF0000"/>
              </a:solidFill>
              <a:highlight>
                <a:srgbClr val="FFFF00"/>
              </a:highlight>
              <a:latin typeface="Calibri" panose="020F0502020204030204" pitchFamily="34" charset="0"/>
              <a:cs typeface="Calibri" panose="020F0502020204030204" pitchFamily="34" charset="0"/>
            </a:endParaRPr>
          </a:p>
        </p:txBody>
      </p:sp>
      <p:sp>
        <p:nvSpPr>
          <p:cNvPr id="5123" name="Content Placeholder 2"/>
          <p:cNvSpPr>
            <a:spLocks noGrp="1"/>
          </p:cNvSpPr>
          <p:nvPr>
            <p:ph idx="1"/>
          </p:nvPr>
        </p:nvSpPr>
        <p:spPr>
          <a:xfrm>
            <a:off x="2838458" y="2057400"/>
            <a:ext cx="6686551" cy="3657600"/>
          </a:xfrm>
        </p:spPr>
        <p:txBody>
          <a:bodyPr>
            <a:normAutofit/>
          </a:bodyPr>
          <a:lstStyle/>
          <a:p>
            <a:pPr>
              <a:buFontTx/>
              <a:buNone/>
            </a:pPr>
            <a:endParaRPr lang="en-US" altLang="x-none" b="1" dirty="0"/>
          </a:p>
          <a:p>
            <a:endParaRPr lang="en-US" altLang="x-none" dirty="0"/>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557186" indent="-214303" eaLnBrk="0" hangingPunct="0">
              <a:defRPr>
                <a:solidFill>
                  <a:schemeClr val="tx1"/>
                </a:solidFill>
                <a:latin typeface="Arial" charset="0"/>
              </a:defRPr>
            </a:lvl2pPr>
            <a:lvl3pPr marL="857209" indent="-171442" eaLnBrk="0" hangingPunct="0">
              <a:defRPr>
                <a:solidFill>
                  <a:schemeClr val="tx1"/>
                </a:solidFill>
                <a:latin typeface="Arial" charset="0"/>
              </a:defRPr>
            </a:lvl3pPr>
            <a:lvl4pPr marL="1200091" indent="-171442" eaLnBrk="0" hangingPunct="0">
              <a:defRPr>
                <a:solidFill>
                  <a:schemeClr val="tx1"/>
                </a:solidFill>
                <a:latin typeface="Arial" charset="0"/>
              </a:defRPr>
            </a:lvl4pPr>
            <a:lvl5pPr marL="1542973" indent="-171442" eaLnBrk="0" hangingPunct="0">
              <a:defRPr>
                <a:solidFill>
                  <a:schemeClr val="tx1"/>
                </a:solidFill>
                <a:latin typeface="Arial" charset="0"/>
              </a:defRPr>
            </a:lvl5pPr>
            <a:lvl6pPr marL="1885856" indent="-171442" eaLnBrk="0" fontAlgn="base" hangingPunct="0">
              <a:spcBef>
                <a:spcPct val="0"/>
              </a:spcBef>
              <a:spcAft>
                <a:spcPct val="0"/>
              </a:spcAft>
              <a:defRPr>
                <a:solidFill>
                  <a:schemeClr val="tx1"/>
                </a:solidFill>
                <a:latin typeface="Arial" charset="0"/>
              </a:defRPr>
            </a:lvl6pPr>
            <a:lvl7pPr marL="2228740" indent="-171442" eaLnBrk="0" fontAlgn="base" hangingPunct="0">
              <a:spcBef>
                <a:spcPct val="0"/>
              </a:spcBef>
              <a:spcAft>
                <a:spcPct val="0"/>
              </a:spcAft>
              <a:defRPr>
                <a:solidFill>
                  <a:schemeClr val="tx1"/>
                </a:solidFill>
                <a:latin typeface="Arial" charset="0"/>
              </a:defRPr>
            </a:lvl7pPr>
            <a:lvl8pPr marL="2571622" indent="-171442" eaLnBrk="0" fontAlgn="base" hangingPunct="0">
              <a:spcBef>
                <a:spcPct val="0"/>
              </a:spcBef>
              <a:spcAft>
                <a:spcPct val="0"/>
              </a:spcAft>
              <a:defRPr>
                <a:solidFill>
                  <a:schemeClr val="tx1"/>
                </a:solidFill>
                <a:latin typeface="Arial" charset="0"/>
              </a:defRPr>
            </a:lvl8pPr>
            <a:lvl9pPr marL="2914504" indent="-171442" eaLnBrk="0" fontAlgn="base" hangingPunct="0">
              <a:spcBef>
                <a:spcPct val="0"/>
              </a:spcBef>
              <a:spcAft>
                <a:spcPct val="0"/>
              </a:spcAft>
              <a:defRPr>
                <a:solidFill>
                  <a:schemeClr val="tx1"/>
                </a:solidFill>
                <a:latin typeface="Arial" charset="0"/>
              </a:defRPr>
            </a:lvl9pPr>
          </a:lstStyle>
          <a:p>
            <a:pPr eaLnBrk="1" hangingPunct="1"/>
            <a:fld id="{C78E1893-2F11-984C-9D4C-6B67BF55CC3E}" type="slidenum">
              <a:rPr lang="en-US" altLang="x-none"/>
              <a:pPr eaLnBrk="1" hangingPunct="1"/>
              <a:t>6</a:t>
            </a:fld>
            <a:endParaRPr lang="en-US" altLang="x-none"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070" y="2362319"/>
            <a:ext cx="5231383" cy="41975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2070" y="2054432"/>
            <a:ext cx="1553439" cy="307889"/>
          </a:xfrm>
          <a:prstGeom prst="rect">
            <a:avLst/>
          </a:prstGeom>
        </p:spPr>
      </p:pic>
      <p:pic>
        <p:nvPicPr>
          <p:cNvPr id="4" name="Picture 3"/>
          <p:cNvPicPr>
            <a:picLocks noChangeAspect="1"/>
          </p:cNvPicPr>
          <p:nvPr/>
        </p:nvPicPr>
        <p:blipFill>
          <a:blip r:embed="rId5"/>
          <a:stretch>
            <a:fillRect/>
          </a:stretch>
        </p:blipFill>
        <p:spPr>
          <a:xfrm>
            <a:off x="7583454" y="1974349"/>
            <a:ext cx="3646945" cy="1107996"/>
          </a:xfrm>
          <a:prstGeom prst="rect">
            <a:avLst/>
          </a:prstGeom>
        </p:spPr>
      </p:pic>
      <p:pic>
        <p:nvPicPr>
          <p:cNvPr id="5" name="Picture 4"/>
          <p:cNvPicPr>
            <a:picLocks noChangeAspect="1"/>
          </p:cNvPicPr>
          <p:nvPr/>
        </p:nvPicPr>
        <p:blipFill>
          <a:blip r:embed="rId6"/>
          <a:stretch>
            <a:fillRect/>
          </a:stretch>
        </p:blipFill>
        <p:spPr>
          <a:xfrm>
            <a:off x="7911548" y="3088779"/>
            <a:ext cx="3147392" cy="812215"/>
          </a:xfrm>
          <a:prstGeom prst="rect">
            <a:avLst/>
          </a:prstGeom>
        </p:spPr>
      </p:pic>
      <p:sp>
        <p:nvSpPr>
          <p:cNvPr id="7" name="TextBox 6">
            <a:extLst>
              <a:ext uri="{FF2B5EF4-FFF2-40B4-BE49-F238E27FC236}">
                <a16:creationId xmlns:a16="http://schemas.microsoft.com/office/drawing/2014/main" id="{0B0635FE-0A11-749D-74FB-4AFFE98D5E95}"/>
              </a:ext>
            </a:extLst>
          </p:cNvPr>
          <p:cNvSpPr txBox="1"/>
          <p:nvPr/>
        </p:nvSpPr>
        <p:spPr>
          <a:xfrm>
            <a:off x="6711042" y="4106130"/>
            <a:ext cx="5355771" cy="2308324"/>
          </a:xfrm>
          <a:prstGeom prst="rect">
            <a:avLst/>
          </a:prstGeom>
          <a:noFill/>
        </p:spPr>
        <p:txBody>
          <a:bodyPr wrap="square" rtlCol="0">
            <a:spAutoFit/>
          </a:bodyPr>
          <a:lstStyle/>
          <a:p>
            <a:r>
              <a:rPr lang="en-US" sz="2400" b="1" i="1" dirty="0">
                <a:solidFill>
                  <a:srgbClr val="FF0000"/>
                </a:solidFill>
                <a:latin typeface="Calibri" panose="020F0502020204030204" pitchFamily="34" charset="0"/>
                <a:cs typeface="Calibri" panose="020F0502020204030204" pitchFamily="34" charset="0"/>
              </a:rPr>
              <a:t>No FDA approved drugs prescribed for TBI</a:t>
            </a:r>
            <a:r>
              <a:rPr lang="en-US" sz="2400" i="1" dirty="0">
                <a:solidFill>
                  <a:srgbClr val="FF0000"/>
                </a:solidFill>
                <a:latin typeface="Calibri" panose="020F0502020204030204" pitchFamily="34" charset="0"/>
                <a:cs typeface="Calibri" panose="020F0502020204030204" pitchFamily="34" charset="0"/>
              </a:rPr>
              <a:t>, Over 847 million opioid pills (DEA.gov) distributed by the VA 4 of 8 CMOPs from 2006-2014 resulting in 679,000+ OUD Veterans in 4Q2012 (VA.gov)</a:t>
            </a:r>
          </a:p>
        </p:txBody>
      </p:sp>
    </p:spTree>
    <p:extLst>
      <p:ext uri="{BB962C8B-B14F-4D97-AF65-F5344CB8AC3E}">
        <p14:creationId xmlns:p14="http://schemas.microsoft.com/office/powerpoint/2010/main" val="204726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0E6B-4246-430A-35FA-466C15003F1E}"/>
              </a:ext>
            </a:extLst>
          </p:cNvPr>
          <p:cNvSpPr>
            <a:spLocks noGrp="1"/>
          </p:cNvSpPr>
          <p:nvPr>
            <p:ph type="title"/>
          </p:nvPr>
        </p:nvSpPr>
        <p:spPr>
          <a:xfrm>
            <a:off x="1218814" y="357814"/>
            <a:ext cx="10076431" cy="1699588"/>
          </a:xfrm>
        </p:spPr>
        <p:txBody>
          <a:bodyPr>
            <a:normAutofit fontScale="90000"/>
          </a:bodyPr>
          <a:lstStyle/>
          <a:p>
            <a:r>
              <a:rPr lang="en-US" sz="2700" b="1" dirty="0">
                <a:solidFill>
                  <a:schemeClr val="tx1"/>
                </a:solidFill>
                <a:latin typeface="Calibri" panose="020F0502020204030204" pitchFamily="34" charset="0"/>
                <a:ea typeface="Candara" charset="0"/>
                <a:cs typeface="Calibri" panose="020F0502020204030204" pitchFamily="34" charset="0"/>
              </a:rPr>
              <a:t>2014 Press Conference with 			Gregg, Army Veteran	</a:t>
            </a:r>
            <a:br>
              <a:rPr lang="en-US" sz="2700" b="1" dirty="0">
                <a:solidFill>
                  <a:schemeClr val="tx1"/>
                </a:solidFill>
                <a:latin typeface="Calibri" panose="020F0502020204030204" pitchFamily="34" charset="0"/>
                <a:ea typeface="Candara" charset="0"/>
                <a:cs typeface="Calibri" panose="020F0502020204030204" pitchFamily="34" charset="0"/>
              </a:rPr>
            </a:br>
            <a:r>
              <a:rPr lang="en-US" sz="2700" b="1" dirty="0">
                <a:solidFill>
                  <a:schemeClr val="tx1"/>
                </a:solidFill>
                <a:latin typeface="Calibri" panose="020F0502020204030204" pitchFamily="34" charset="0"/>
                <a:ea typeface="Candara" charset="0"/>
                <a:cs typeface="Calibri" panose="020F0502020204030204" pitchFamily="34" charset="0"/>
              </a:rPr>
              <a:t>Oklahoma State Rep/Marine			Chaplain and TBI Survivor</a:t>
            </a:r>
            <a:br>
              <a:rPr lang="en-US" sz="2700" b="1" dirty="0">
                <a:solidFill>
                  <a:schemeClr val="tx1"/>
                </a:solidFill>
                <a:latin typeface="Calibri" panose="020F0502020204030204" pitchFamily="34" charset="0"/>
                <a:ea typeface="Candara" charset="0"/>
                <a:cs typeface="Calibri" panose="020F0502020204030204" pitchFamily="34" charset="0"/>
              </a:rPr>
            </a:br>
            <a:r>
              <a:rPr lang="en-US" sz="2700" b="1" dirty="0">
                <a:solidFill>
                  <a:schemeClr val="tx1"/>
                </a:solidFill>
                <a:latin typeface="Calibri" panose="020F0502020204030204" pitchFamily="34" charset="0"/>
                <a:ea typeface="Candara" charset="0"/>
                <a:cs typeface="Calibri" panose="020F0502020204030204" pitchFamily="34" charset="0"/>
              </a:rPr>
              <a:t>John Bennett 					Shares his HBOT Story</a:t>
            </a:r>
            <a:br>
              <a:rPr lang="en-US" sz="2700" b="1" dirty="0">
                <a:solidFill>
                  <a:schemeClr val="tx1"/>
                </a:solidFill>
                <a:latin typeface="Calibri" panose="020F0502020204030204" pitchFamily="34" charset="0"/>
                <a:ea typeface="Candara" charset="0"/>
                <a:cs typeface="Calibri" panose="020F0502020204030204" pitchFamily="34" charset="0"/>
              </a:rPr>
            </a:br>
            <a:br>
              <a:rPr lang="en-US" sz="2700" b="1" dirty="0">
                <a:solidFill>
                  <a:schemeClr val="tx1"/>
                </a:solidFill>
                <a:latin typeface="Calibri" panose="020F0502020204030204" pitchFamily="34" charset="0"/>
                <a:ea typeface="Candara" charset="0"/>
                <a:cs typeface="Calibri" panose="020F0502020204030204" pitchFamily="34" charset="0"/>
              </a:rPr>
            </a:br>
            <a:r>
              <a:rPr lang="en-US" sz="2700" b="1" dirty="0">
                <a:solidFill>
                  <a:srgbClr val="FF0000"/>
                </a:solidFill>
                <a:latin typeface="Calibri" panose="020F0502020204030204" pitchFamily="34" charset="0"/>
                <a:ea typeface="Candara" charset="0"/>
                <a:cs typeface="Calibri" panose="020F0502020204030204" pitchFamily="34" charset="0"/>
              </a:rPr>
              <a:t>An average of 10-30 daily prescription medications per Veteran </a:t>
            </a:r>
            <a:endParaRPr lang="en-US" sz="2700" dirty="0">
              <a:solidFill>
                <a:srgbClr val="FF0000"/>
              </a:solidFill>
            </a:endParaRPr>
          </a:p>
        </p:txBody>
      </p:sp>
      <p:pic>
        <p:nvPicPr>
          <p:cNvPr id="5" name="Content Placeholder 4">
            <a:extLst>
              <a:ext uri="{FF2B5EF4-FFF2-40B4-BE49-F238E27FC236}">
                <a16:creationId xmlns:a16="http://schemas.microsoft.com/office/drawing/2014/main" id="{BF81F393-CA93-3007-6EEE-27EFFDC8A1CF}"/>
              </a:ext>
            </a:extLst>
          </p:cNvPr>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1218818" y="2057402"/>
            <a:ext cx="4877189" cy="3429001"/>
          </a:xfrm>
          <a:prstGeom prst="rect">
            <a:avLst/>
          </a:prstGeom>
        </p:spPr>
      </p:pic>
      <p:sp>
        <p:nvSpPr>
          <p:cNvPr id="7" name="Content Placeholder 6">
            <a:extLst>
              <a:ext uri="{FF2B5EF4-FFF2-40B4-BE49-F238E27FC236}">
                <a16:creationId xmlns:a16="http://schemas.microsoft.com/office/drawing/2014/main" id="{0EBEF550-4EA0-5EB1-E02E-45FD7899002D}"/>
              </a:ext>
            </a:extLst>
          </p:cNvPr>
          <p:cNvSpPr>
            <a:spLocks noGrp="1"/>
          </p:cNvSpPr>
          <p:nvPr>
            <p:ph sz="half" idx="2"/>
          </p:nvPr>
        </p:nvSpPr>
        <p:spPr/>
        <p:txBody>
          <a:bodyPr/>
          <a:lstStyle/>
          <a:p>
            <a:pPr marL="0" indent="0">
              <a:buNone/>
            </a:pPr>
            <a:endParaRPr lang="en-US" dirty="0"/>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8B692D89-C02B-1EAD-42CE-376F458D9FC5}"/>
              </a:ext>
            </a:extLst>
          </p:cNvPr>
          <p:cNvSpPr txBox="1"/>
          <p:nvPr/>
        </p:nvSpPr>
        <p:spPr>
          <a:xfrm>
            <a:off x="2446419" y="5486404"/>
            <a:ext cx="8848826" cy="369332"/>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Over 30 Veteran testimonials here https://www.youtube.com/@treatnowdotorg/videos</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1155CC"/>
                </a:solidFill>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FC68281-FEFA-021B-63DD-96288F7985F4}"/>
              </a:ext>
            </a:extLst>
          </p:cNvPr>
          <p:cNvSpPr>
            <a:spLocks noGrp="1"/>
          </p:cNvSpPr>
          <p:nvPr>
            <p:ph type="sldNum" sz="quarter" idx="12"/>
          </p:nvPr>
        </p:nvSpPr>
        <p:spPr/>
        <p:txBody>
          <a:bodyPr/>
          <a:lstStyle/>
          <a:p>
            <a:fld id="{6D22F896-40B5-4ADD-8801-0D06FADFA095}" type="slidenum">
              <a:rPr lang="en-US" smtClean="0"/>
              <a:pPr/>
              <a:t>7</a:t>
            </a:fld>
            <a:endParaRPr lang="en-US" dirty="0"/>
          </a:p>
        </p:txBody>
      </p:sp>
      <p:pic>
        <p:nvPicPr>
          <p:cNvPr id="8" name="Online Media 7" descr="Gregg, Afghanistan Veteran and Military Chaplain 2">
            <a:hlinkClick r:id="" action="ppaction://media"/>
            <a:extLst>
              <a:ext uri="{FF2B5EF4-FFF2-40B4-BE49-F238E27FC236}">
                <a16:creationId xmlns:a16="http://schemas.microsoft.com/office/drawing/2014/main" id="{94883ECC-5453-15DC-D0A7-BD1EBEBCEB28}"/>
              </a:ext>
            </a:extLst>
          </p:cNvPr>
          <p:cNvPicPr>
            <a:picLocks noRot="1" noChangeAspect="1"/>
          </p:cNvPicPr>
          <p:nvPr>
            <a:videoFile r:link="rId1"/>
          </p:nvPr>
        </p:nvPicPr>
        <p:blipFill>
          <a:blip r:embed="rId6"/>
          <a:stretch>
            <a:fillRect/>
          </a:stretch>
        </p:blipFill>
        <p:spPr>
          <a:xfrm>
            <a:off x="6096000" y="2057401"/>
            <a:ext cx="5943600" cy="3429002"/>
          </a:xfrm>
          <a:prstGeom prst="rect">
            <a:avLst/>
          </a:prstGeom>
        </p:spPr>
      </p:pic>
    </p:spTree>
    <p:extLst>
      <p:ext uri="{BB962C8B-B14F-4D97-AF65-F5344CB8AC3E}">
        <p14:creationId xmlns:p14="http://schemas.microsoft.com/office/powerpoint/2010/main" val="33608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A54F-CD54-EE37-1CA9-DC2D59D405F6}"/>
              </a:ext>
            </a:extLst>
          </p:cNvPr>
          <p:cNvSpPr>
            <a:spLocks noGrp="1"/>
          </p:cNvSpPr>
          <p:nvPr>
            <p:ph type="title"/>
          </p:nvPr>
        </p:nvSpPr>
        <p:spPr>
          <a:xfrm>
            <a:off x="894527" y="178907"/>
            <a:ext cx="11032436" cy="1692096"/>
          </a:xfrm>
        </p:spPr>
        <p:txBody>
          <a:bodyPr>
            <a:normAutofit fontScale="90000"/>
          </a:bodyPr>
          <a:lstStyle/>
          <a:p>
            <a:pPr algn="ctr"/>
            <a:r>
              <a:rPr lang="en-US" altLang="en-US" sz="40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A SOLUTION: WHAT IS HBOT? </a:t>
            </a:r>
            <a:br>
              <a:rPr lang="en-US" altLang="en-US" sz="40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altLang="en-US" sz="40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t>HYPERBARIC OXYGEN THERAPY </a:t>
            </a:r>
            <a:br>
              <a:rPr lang="en-US" altLang="en-US" sz="2200"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sz="2200" dirty="0"/>
              <a:t>A SCIENTIFIC APPROVED AND PROVEN PROTOCOL FOR WOUND HEALING</a:t>
            </a:r>
            <a:br>
              <a:rPr lang="en-US" altLang="en-US" b="1" dirty="0">
                <a:effectLst>
                  <a:outerShdw blurRad="38100" dist="38100" dir="2700000" algn="tl">
                    <a:srgbClr val="000000">
                      <a:alpha val="43137"/>
                    </a:srgbClr>
                  </a:outerShdw>
                </a:effectLst>
                <a:latin typeface="Calibri" panose="020F0502020204030204" pitchFamily="34" charset="0"/>
                <a:ea typeface="Candara" charset="0"/>
                <a:cs typeface="Calibri" panose="020F0502020204030204" pitchFamily="34" charset="0"/>
              </a:rPr>
            </a:br>
            <a:r>
              <a:rPr lang="en-US" altLang="en-US" sz="2200" b="1" dirty="0">
                <a:solidFill>
                  <a:srgbClr val="FF0000"/>
                </a:solidFill>
                <a:effectLst>
                  <a:outerShdw blurRad="38100" dist="38100" dir="2700000" algn="tl">
                    <a:srgbClr val="000000">
                      <a:alpha val="43137"/>
                    </a:srgbClr>
                  </a:outerShdw>
                </a:effectLst>
                <a:highlight>
                  <a:srgbClr val="FFFF00"/>
                </a:highlight>
                <a:latin typeface="Calibri" panose="020F0502020204030204" pitchFamily="34" charset="0"/>
                <a:ea typeface="Candara" charset="0"/>
                <a:cs typeface="Calibri" panose="020F0502020204030204" pitchFamily="34" charset="0"/>
              </a:rPr>
              <a:t>15 CMS/13 FDA/11 Tricare Approved Indications</a:t>
            </a:r>
            <a:br>
              <a:rPr lang="en-US" altLang="en-US" dirty="0">
                <a:solidFill>
                  <a:srgbClr val="FF0000"/>
                </a:solidFill>
                <a:highlight>
                  <a:srgbClr val="FFFF00"/>
                </a:highlight>
                <a:latin typeface="Calibri" panose="020F0502020204030204" pitchFamily="34" charset="0"/>
                <a:ea typeface="Candara" charset="0"/>
                <a:cs typeface="Calibri" panose="020F0502020204030204" pitchFamily="34" charset="0"/>
              </a:rPr>
            </a:br>
            <a:endParaRPr lang="en-US" dirty="0">
              <a:solidFill>
                <a:srgbClr val="FF0000"/>
              </a:solidFill>
              <a:highlight>
                <a:srgbClr val="FFFF00"/>
              </a:highlight>
              <a:latin typeface="Calibri" panose="020F0502020204030204" pitchFamily="34" charset="0"/>
              <a:cs typeface="Calibri" panose="020F0502020204030204" pitchFamily="34" charset="0"/>
            </a:endParaRPr>
          </a:p>
        </p:txBody>
      </p:sp>
      <p:pic>
        <p:nvPicPr>
          <p:cNvPr id="1034" name="Picture 10" descr="Hyperbaric Chambers - Monoplace and Multiplace">
            <a:extLst>
              <a:ext uri="{FF2B5EF4-FFF2-40B4-BE49-F238E27FC236}">
                <a16:creationId xmlns:a16="http://schemas.microsoft.com/office/drawing/2014/main" id="{981F36DC-FB7A-6506-CB27-54B4790A285F}"/>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bwMode="auto">
          <a:xfrm>
            <a:off x="1371606" y="1871003"/>
            <a:ext cx="4724399" cy="43012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RA-MED XD Hyperbaric Chamber - Monoplace Hyperbaric Chambers">
            <a:extLst>
              <a:ext uri="{FF2B5EF4-FFF2-40B4-BE49-F238E27FC236}">
                <a16:creationId xmlns:a16="http://schemas.microsoft.com/office/drawing/2014/main" id="{1420B469-6034-47CA-522C-05F3F0D6B1F3}"/>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6096006" y="1871003"/>
            <a:ext cx="5512905" cy="43012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F54EB50-CCD1-3C1A-E761-C4388A304C5D}"/>
              </a:ext>
            </a:extLst>
          </p:cNvPr>
          <p:cNvSpPr>
            <a:spLocks noGrp="1"/>
          </p:cNvSpPr>
          <p:nvPr>
            <p:ph type="sldNum" sz="quarter" idx="12"/>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46775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272209" y="357818"/>
            <a:ext cx="10058400" cy="1743105"/>
          </a:xfrm>
        </p:spPr>
        <p:txBody>
          <a:bodyPr>
            <a:normAutofit fontScale="90000"/>
          </a:bodyPr>
          <a:lstStyle/>
          <a:p>
            <a:pPr algn="ctr" eaLnBrk="1" hangingPunct="1"/>
            <a:r>
              <a:rPr lang="en-US" sz="4000" b="1" dirty="0">
                <a:solidFill>
                  <a:srgbClr val="FF0000"/>
                </a:solidFill>
                <a:effectLst>
                  <a:outerShdw blurRad="38100" dist="38100" dir="2700000" algn="tl">
                    <a:srgbClr val="000000">
                      <a:alpha val="43137"/>
                    </a:srgbClr>
                  </a:outerShdw>
                </a:effectLst>
                <a:highlight>
                  <a:srgbClr val="FFFF00"/>
                </a:highlight>
                <a:latin typeface="Calibri" panose="020F0502020204030204" pitchFamily="34" charset="0"/>
                <a:ea typeface="Candara" charset="0"/>
                <a:cs typeface="Calibri" panose="020F0502020204030204" pitchFamily="34" charset="0"/>
              </a:rPr>
              <a:t>It’s About Oxygen Saturation-AT CELLULAR LEVEL</a:t>
            </a:r>
            <a:br>
              <a:rPr lang="en-US" sz="3001"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The blood is saturated with 100% oxygen at 1.5 ATA, 700-1100% more oxygen, promotes cell and tissue growth which </a:t>
            </a:r>
            <a:br>
              <a:rPr lang="en-US" sz="2800" b="1" dirty="0">
                <a:latin typeface="Calibri" panose="020F0502020204030204" pitchFamily="34" charset="0"/>
                <a:cs typeface="Calibri" panose="020F0502020204030204" pitchFamily="34" charset="0"/>
              </a:rPr>
            </a:br>
            <a:r>
              <a:rPr lang="en-US" sz="2800" b="1" dirty="0">
                <a:solidFill>
                  <a:srgbClr val="FF0000"/>
                </a:solidFill>
                <a:latin typeface="Calibri" panose="020F0502020204030204" pitchFamily="34" charset="0"/>
                <a:cs typeface="Calibri" panose="020F0502020204030204" pitchFamily="34" charset="0"/>
              </a:rPr>
              <a:t>accelerates wound healing with an approved medical drug-”Oxygen”</a:t>
            </a:r>
          </a:p>
        </p:txBody>
      </p:sp>
      <p:pic>
        <p:nvPicPr>
          <p:cNvPr id="45059" name="Normal_only_loopable4.avi">
            <a:hlinkClick r:id="" action="ppaction://media"/>
          </p:cNvPr>
          <p:cNvPicPr>
            <a:picLocks noChangeAspect="1" noChangeArrowheads="1"/>
          </p:cNvPicPr>
          <p:nvPr/>
        </p:nvPicPr>
        <p:blipFill>
          <a:blip r:embed="rId3" cstate="print"/>
          <a:srcRect/>
          <a:stretch>
            <a:fillRect/>
          </a:stretch>
        </p:blipFill>
        <p:spPr bwMode="auto">
          <a:xfrm>
            <a:off x="974041" y="2181879"/>
            <a:ext cx="5121967" cy="3642453"/>
          </a:xfrm>
          <a:prstGeom prst="rect">
            <a:avLst/>
          </a:prstGeom>
          <a:noFill/>
          <a:ln w="28575">
            <a:solidFill>
              <a:srgbClr val="FF6600"/>
            </a:solidFill>
            <a:miter lim="800000"/>
            <a:headEnd/>
            <a:tailEnd/>
          </a:ln>
        </p:spPr>
      </p:pic>
      <p:pic>
        <p:nvPicPr>
          <p:cNvPr id="45060" name="Increased_only_loopable3.avi">
            <a:hlinkClick r:id="" action="ppaction://media"/>
          </p:cNvPr>
          <p:cNvPicPr>
            <a:picLocks noChangeAspect="1" noChangeArrowheads="1"/>
          </p:cNvPicPr>
          <p:nvPr/>
        </p:nvPicPr>
        <p:blipFill>
          <a:blip r:embed="rId4" cstate="print"/>
          <a:srcRect/>
          <a:stretch>
            <a:fillRect/>
          </a:stretch>
        </p:blipFill>
        <p:spPr bwMode="auto">
          <a:xfrm>
            <a:off x="6313475" y="2181889"/>
            <a:ext cx="5613487" cy="3642452"/>
          </a:xfrm>
          <a:prstGeom prst="rect">
            <a:avLst/>
          </a:prstGeom>
          <a:noFill/>
          <a:ln w="28575">
            <a:solidFill>
              <a:srgbClr val="FF6600"/>
            </a:solidFill>
            <a:miter lim="800000"/>
            <a:headEnd/>
            <a:tailEnd/>
          </a:ln>
        </p:spPr>
      </p:pic>
      <p:sp>
        <p:nvSpPr>
          <p:cNvPr id="45064" name="TextBox 8"/>
          <p:cNvSpPr txBox="1">
            <a:spLocks noChangeArrowheads="1"/>
          </p:cNvSpPr>
          <p:nvPr/>
        </p:nvSpPr>
        <p:spPr bwMode="auto">
          <a:xfrm>
            <a:off x="1272212" y="6222559"/>
            <a:ext cx="3000985" cy="338554"/>
          </a:xfrm>
          <a:prstGeom prst="rect">
            <a:avLst/>
          </a:prstGeom>
          <a:noFill/>
          <a:ln w="9525">
            <a:noFill/>
            <a:miter lim="800000"/>
            <a:headEnd/>
            <a:tailEnd/>
          </a:ln>
        </p:spPr>
        <p:txBody>
          <a:bodyPr wrap="square">
            <a:spAutoFit/>
          </a:bodyPr>
          <a:lstStyle/>
          <a:p>
            <a:r>
              <a:rPr lang="en-US" sz="1600" dirty="0"/>
              <a:t>Image Courtesy of Dr. Stoller</a:t>
            </a:r>
          </a:p>
        </p:txBody>
      </p:sp>
      <p:sp>
        <p:nvSpPr>
          <p:cNvPr id="2" name="Slide Number Placeholder 1">
            <a:extLst>
              <a:ext uri="{FF2B5EF4-FFF2-40B4-BE49-F238E27FC236}">
                <a16:creationId xmlns:a16="http://schemas.microsoft.com/office/drawing/2014/main" id="{1EA7973D-D199-768A-8C28-590C8F875AD0}"/>
              </a:ext>
            </a:extLst>
          </p:cNvPr>
          <p:cNvSpPr>
            <a:spLocks noGrp="1"/>
          </p:cNvSpPr>
          <p:nvPr>
            <p:ph type="sldNum" sz="quarter" idx="12"/>
          </p:nvPr>
        </p:nvSpPr>
        <p:spPr/>
        <p:txBody>
          <a:bodyPr/>
          <a:lstStyle/>
          <a:p>
            <a:fld id="{6D22F896-40B5-4ADD-8801-0D06FADFA095}" type="slidenum">
              <a:rPr lang="en-US" smtClean="0"/>
              <a:pPr/>
              <a:t>9</a:t>
            </a:fld>
            <a:endParaRPr lang="en-US" dirty="0"/>
          </a:p>
        </p:txBody>
      </p:sp>
      <p:sp>
        <p:nvSpPr>
          <p:cNvPr id="4" name="TextBox 3">
            <a:extLst>
              <a:ext uri="{FF2B5EF4-FFF2-40B4-BE49-F238E27FC236}">
                <a16:creationId xmlns:a16="http://schemas.microsoft.com/office/drawing/2014/main" id="{19B9259D-E631-AACE-8233-22AEA3B7AF23}"/>
              </a:ext>
            </a:extLst>
          </p:cNvPr>
          <p:cNvSpPr txBox="1"/>
          <p:nvPr/>
        </p:nvSpPr>
        <p:spPr>
          <a:xfrm>
            <a:off x="2961870" y="5824334"/>
            <a:ext cx="1421223" cy="369460"/>
          </a:xfrm>
          <a:prstGeom prst="rect">
            <a:avLst/>
          </a:prstGeom>
          <a:noFill/>
        </p:spPr>
        <p:txBody>
          <a:bodyPr wrap="none" rtlCol="0">
            <a:spAutoFit/>
          </a:bodyPr>
          <a:lstStyle/>
          <a:p>
            <a:r>
              <a:rPr lang="en-US" sz="1801" dirty="0"/>
              <a:t>Before HBOT</a:t>
            </a:r>
          </a:p>
        </p:txBody>
      </p:sp>
      <p:sp>
        <p:nvSpPr>
          <p:cNvPr id="6" name="TextBox 5">
            <a:extLst>
              <a:ext uri="{FF2B5EF4-FFF2-40B4-BE49-F238E27FC236}">
                <a16:creationId xmlns:a16="http://schemas.microsoft.com/office/drawing/2014/main" id="{8E8E23B1-6A42-7A87-ED2E-05F86672CE73}"/>
              </a:ext>
            </a:extLst>
          </p:cNvPr>
          <p:cNvSpPr txBox="1"/>
          <p:nvPr/>
        </p:nvSpPr>
        <p:spPr>
          <a:xfrm>
            <a:off x="7176058" y="5943604"/>
            <a:ext cx="1243033" cy="369460"/>
          </a:xfrm>
          <a:prstGeom prst="rect">
            <a:avLst/>
          </a:prstGeom>
          <a:noFill/>
        </p:spPr>
        <p:txBody>
          <a:bodyPr wrap="none" rtlCol="0">
            <a:spAutoFit/>
          </a:bodyPr>
          <a:lstStyle/>
          <a:p>
            <a:r>
              <a:rPr lang="en-US" sz="1801" dirty="0"/>
              <a:t>After HBOT</a:t>
            </a:r>
          </a:p>
        </p:txBody>
      </p:sp>
      <p:sp>
        <p:nvSpPr>
          <p:cNvPr id="3" name="Right Arrow 2">
            <a:extLst>
              <a:ext uri="{FF2B5EF4-FFF2-40B4-BE49-F238E27FC236}">
                <a16:creationId xmlns:a16="http://schemas.microsoft.com/office/drawing/2014/main" id="{B738A548-E0FF-4B0B-3434-B8F39080F903}"/>
              </a:ext>
            </a:extLst>
          </p:cNvPr>
          <p:cNvSpPr/>
          <p:nvPr/>
        </p:nvSpPr>
        <p:spPr>
          <a:xfrm>
            <a:off x="4058432" y="3632548"/>
            <a:ext cx="5121967" cy="11245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(PRE) BLOOD OXYGEN SATURATION (POST)</a:t>
            </a:r>
          </a:p>
        </p:txBody>
      </p:sp>
    </p:spTree>
    <p:extLst>
      <p:ext uri="{BB962C8B-B14F-4D97-AF65-F5344CB8AC3E}">
        <p14:creationId xmlns:p14="http://schemas.microsoft.com/office/powerpoint/2010/main" val="1763167422"/>
      </p:ext>
    </p:extLst>
  </p:cSld>
  <p:clrMapOvr>
    <a:masterClrMapping/>
  </p:clrMapOvr>
  <p:transition/>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14543</TotalTime>
  <Words>3916</Words>
  <Application>Microsoft Office PowerPoint</Application>
  <PresentationFormat>Widescreen</PresentationFormat>
  <Paragraphs>322</Paragraphs>
  <Slides>22</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Candara</vt:lpstr>
      <vt:lpstr>Franklin Gothic Book</vt:lpstr>
      <vt:lpstr>TimesNewRomanPSMT</vt:lpstr>
      <vt:lpstr>Wingdings</vt:lpstr>
      <vt:lpstr>Crop</vt:lpstr>
      <vt:lpstr> </vt:lpstr>
      <vt:lpstr>Kentucky TBI/PTSD Veteran Economic Impact </vt:lpstr>
      <vt:lpstr>PowerPoint Presentation</vt:lpstr>
      <vt:lpstr>Three Most Common Types of mTBI/Concussions 80% of Veteran TBIs are Mild</vt:lpstr>
      <vt:lpstr>PowerPoint Presentation</vt:lpstr>
      <vt:lpstr>We have surpassed all Vietnam combat deaths with Post 9/11 Veteran suicides. The prescription protocol treating TBI symptoms is NOT working! </vt:lpstr>
      <vt:lpstr>2014 Press Conference with    Gregg, Army Veteran  Oklahoma State Rep/Marine   Chaplain and TBI Survivor John Bennett      Shares his HBOT Story  An average of 10-30 daily prescription medications per Veteran </vt:lpstr>
      <vt:lpstr>A SOLUTION: WHAT IS HBOT?  HYPERBARIC OXYGEN THERAPY  A SCIENTIFIC APPROVED AND PROVEN PROTOCOL FOR WOUND HEALING 15 CMS/13 FDA/11 Tricare Approved Indications </vt:lpstr>
      <vt:lpstr>It’s About Oxygen Saturation-AT CELLULAR LEVEL The blood is saturated with 100% oxygen at 1.5 ATA, 700-1100% more oxygen, promotes cell and tissue growth which  accelerates wound healing with an approved medical drug-”Oxygen”</vt:lpstr>
      <vt:lpstr>DFU: Unresponsive to Conventional Therapy- HBOT HEALS WOUNDS-FDA/CMS/Tricare Approved </vt:lpstr>
      <vt:lpstr>Example of Severe TBI-HBOT Brain Healing Case Study (“Case Report” published in Psychology Progress in 2013)  80% of Iraq and Afghanistan Invisible Injuries were Mild TBI </vt:lpstr>
      <vt:lpstr>PowerPoint Presentation</vt:lpstr>
      <vt:lpstr>PowerPoint Presentation</vt:lpstr>
      <vt:lpstr>National Brain Injury, Rescue, and Rehabilitation (NBIRR) Study: Post HBOT Results </vt:lpstr>
      <vt:lpstr>Kentucky TBI/PTSD Veteran Economic Impact </vt:lpstr>
      <vt:lpstr>Service and Sacrifice of Military Caregivers </vt:lpstr>
      <vt:lpstr>HBOT LEGISLATIVE ACTIONS FOR TBI/PTSD VETERANS 1924 The US Veterans’ Bureau War Risk Insurance Act  (potential state reimbursement submittal with multiple state AGs) 2018 KY HB 64 (KRS 217.930-942) Unanimous Bi-partisan Support 2022 KY House Concurrent Resolution 40 (100% JECVO Supported)   </vt:lpstr>
      <vt:lpstr>One TBI/PTSD Veterans Story of “Invisible Injury” and Return to Normal With HBOT</vt:lpstr>
      <vt:lpstr>2014 US Congress Testimony of  Marine Commandant Conway and  Navy Admiral Roughhead</vt:lpstr>
      <vt:lpstr>Five Barriers to HBOT for KY TBI/PTSD Veterans</vt:lpstr>
      <vt:lpstr>Summary of Cost Benefits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Schaaf, Logan (LRC)</cp:lastModifiedBy>
  <cp:revision>119</cp:revision>
  <cp:lastPrinted>2023-07-21T19:34:52Z</cp:lastPrinted>
  <dcterms:created xsi:type="dcterms:W3CDTF">2018-08-01T16:33:44Z</dcterms:created>
  <dcterms:modified xsi:type="dcterms:W3CDTF">2023-07-21T21:18:41Z</dcterms:modified>
</cp:coreProperties>
</file>