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2" r:id="rId3"/>
    <p:sldId id="271" r:id="rId4"/>
    <p:sldId id="273" r:id="rId5"/>
    <p:sldId id="269" r:id="rId6"/>
    <p:sldId id="270" r:id="rId7"/>
    <p:sldId id="259" r:id="rId8"/>
    <p:sldId id="258" r:id="rId9"/>
    <p:sldId id="264" r:id="rId10"/>
    <p:sldId id="266" r:id="rId11"/>
    <p:sldId id="267" r:id="rId1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9C32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Operating Expenses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Greater Hardin County Narcotics Task Force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invertIfNegative val="0"/>
          <c:dLbls>
            <c:dLbl>
              <c:idx val="7"/>
              <c:layout>
                <c:manualLayout>
                  <c:x val="-6.84345594525235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A1-45AF-ABFE-18B157364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9144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Auto Insurance</c:v>
                </c:pt>
                <c:pt idx="1">
                  <c:v>Cell Phones</c:v>
                </c:pt>
                <c:pt idx="2">
                  <c:v>Confidential funds</c:v>
                </c:pt>
                <c:pt idx="3">
                  <c:v>Fuel Cost</c:v>
                </c:pt>
                <c:pt idx="4">
                  <c:v>Office Rent</c:v>
                </c:pt>
                <c:pt idx="5">
                  <c:v>Overtime</c:v>
                </c:pt>
                <c:pt idx="6">
                  <c:v>Storage Rent</c:v>
                </c:pt>
                <c:pt idx="7">
                  <c:v>Training &amp; Travel Expenses</c:v>
                </c:pt>
                <c:pt idx="8">
                  <c:v>Vehicle Maintenance</c:v>
                </c:pt>
              </c:strCache>
            </c:strRef>
          </c:cat>
          <c:val>
            <c:numRef>
              <c:f>Sheet1!$B$2:$B$10</c:f>
              <c:numCache>
                <c:formatCode>"$"#,##0_);[Red]\("$"#,##0\)</c:formatCode>
                <c:ptCount val="9"/>
                <c:pt idx="0">
                  <c:v>2800</c:v>
                </c:pt>
                <c:pt idx="1">
                  <c:v>2880</c:v>
                </c:pt>
                <c:pt idx="2">
                  <c:v>35000</c:v>
                </c:pt>
                <c:pt idx="3">
                  <c:v>13720</c:v>
                </c:pt>
                <c:pt idx="4">
                  <c:v>15000</c:v>
                </c:pt>
                <c:pt idx="5">
                  <c:v>16800</c:v>
                </c:pt>
                <c:pt idx="6">
                  <c:v>2100</c:v>
                </c:pt>
                <c:pt idx="7">
                  <c:v>13275</c:v>
                </c:pt>
                <c:pt idx="8">
                  <c:v>1400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D-4094-AD9E-7A92FCC85A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invertIfNegative val="0"/>
          <c:dLbls>
            <c:dLbl>
              <c:idx val="6"/>
              <c:layout>
                <c:manualLayout>
                  <c:x val="-7.9840319361276606E-3"/>
                  <c:y val="-8.59365019676867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1-45AF-ABFE-18B157364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Auto Insurance</c:v>
                </c:pt>
                <c:pt idx="1">
                  <c:v>Cell Phones</c:v>
                </c:pt>
                <c:pt idx="2">
                  <c:v>Confidential funds</c:v>
                </c:pt>
                <c:pt idx="3">
                  <c:v>Fuel Cost</c:v>
                </c:pt>
                <c:pt idx="4">
                  <c:v>Office Rent</c:v>
                </c:pt>
                <c:pt idx="5">
                  <c:v>Overtime</c:v>
                </c:pt>
                <c:pt idx="6">
                  <c:v>Storage Rent</c:v>
                </c:pt>
                <c:pt idx="7">
                  <c:v>Training &amp; Travel Expenses</c:v>
                </c:pt>
                <c:pt idx="8">
                  <c:v>Vehicle Maintenance</c:v>
                </c:pt>
              </c:strCache>
            </c:strRef>
          </c:cat>
          <c:val>
            <c:numRef>
              <c:f>Sheet1!$C$2:$C$10</c:f>
              <c:numCache>
                <c:formatCode>"$"#,##0_);[Red]\("$"#,##0\)</c:formatCode>
                <c:ptCount val="9"/>
                <c:pt idx="0">
                  <c:v>13000</c:v>
                </c:pt>
                <c:pt idx="1">
                  <c:v>10488</c:v>
                </c:pt>
                <c:pt idx="2">
                  <c:v>7325</c:v>
                </c:pt>
                <c:pt idx="3">
                  <c:v>57881</c:v>
                </c:pt>
                <c:pt idx="4">
                  <c:v>21600</c:v>
                </c:pt>
                <c:pt idx="5">
                  <c:v>37087</c:v>
                </c:pt>
                <c:pt idx="6">
                  <c:v>13200</c:v>
                </c:pt>
                <c:pt idx="7">
                  <c:v>42000</c:v>
                </c:pt>
                <c:pt idx="8">
                  <c:v>19000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FD-4094-AD9E-7A92FCC85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618447487"/>
        <c:axId val="613331055"/>
      </c:barChart>
      <c:catAx>
        <c:axId val="618447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331055"/>
        <c:crosses val="autoZero"/>
        <c:auto val="1"/>
        <c:lblAlgn val="ctr"/>
        <c:lblOffset val="100"/>
        <c:noMultiLvlLbl val="0"/>
      </c:catAx>
      <c:valAx>
        <c:axId val="61333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447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 anchor="t" anchorCtr="1"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Awarded Grant</a:t>
            </a:r>
            <a:r>
              <a:rPr lang="en-US" baseline="0" dirty="0"/>
              <a:t> </a:t>
            </a:r>
            <a:r>
              <a:rPr lang="en-US" dirty="0"/>
              <a:t>Funds</a:t>
            </a:r>
          </a:p>
          <a:p>
            <a:pPr>
              <a:defRPr/>
            </a:pPr>
            <a:r>
              <a:rPr lang="en-US" sz="1600" baseline="0" dirty="0"/>
              <a:t>Greater Hardin County Narcotics Task Force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Awarded Funds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2020</c:v>
                </c:pt>
                <c:pt idx="6">
                  <c:v>2023</c:v>
                </c:pt>
              </c:numCache>
            </c:numRef>
          </c:cat>
          <c:val>
            <c:numRef>
              <c:f>Sheet1!$B$2:$B$8</c:f>
              <c:numCache>
                <c:formatCode>"$"#,##0_);[Red]\("$"#,##0\)</c:formatCode>
                <c:ptCount val="7"/>
                <c:pt idx="0">
                  <c:v>156141</c:v>
                </c:pt>
                <c:pt idx="1">
                  <c:v>238600</c:v>
                </c:pt>
                <c:pt idx="2">
                  <c:v>191389</c:v>
                </c:pt>
                <c:pt idx="3">
                  <c:v>211500</c:v>
                </c:pt>
                <c:pt idx="4">
                  <c:v>178321</c:v>
                </c:pt>
                <c:pt idx="5">
                  <c:v>183321</c:v>
                </c:pt>
                <c:pt idx="6">
                  <c:v>196307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D-4094-AD9E-7A92FCC85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618447487"/>
        <c:axId val="613331055"/>
        <c:axId val="2107486287"/>
      </c:bar3DChart>
      <c:catAx>
        <c:axId val="618447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331055"/>
        <c:crosses val="autoZero"/>
        <c:auto val="1"/>
        <c:lblAlgn val="ctr"/>
        <c:lblOffset val="100"/>
        <c:noMultiLvlLbl val="0"/>
      </c:catAx>
      <c:valAx>
        <c:axId val="61333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447487"/>
        <c:crosses val="autoZero"/>
        <c:crossBetween val="between"/>
      </c:valAx>
      <c:serAx>
        <c:axId val="2107486287"/>
        <c:scaling>
          <c:orientation val="minMax"/>
        </c:scaling>
        <c:delete val="1"/>
        <c:axPos val="b"/>
        <c:majorTickMark val="none"/>
        <c:minorTickMark val="none"/>
        <c:tickLblPos val="nextTo"/>
        <c:crossAx val="613331055"/>
        <c:crosses val="autoZero"/>
      </c:serAx>
      <c:spPr>
        <a:noFill/>
        <a:ln>
          <a:noFill/>
        </a:ln>
        <a:effectLst/>
      </c:spPr>
    </c:plotArea>
    <c:legend>
      <c:legendPos val="b"/>
      <c:overlay val="1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Arrest</a:t>
            </a:r>
            <a:r>
              <a:rPr lang="en-US" baseline="0" dirty="0"/>
              <a:t> and Case Stats</a:t>
            </a:r>
            <a:endParaRPr lang="en-US" dirty="0"/>
          </a:p>
          <a:p>
            <a:pPr>
              <a:defRPr/>
            </a:pPr>
            <a:r>
              <a:rPr lang="en-US" sz="1600" baseline="0" dirty="0"/>
              <a:t>Greater Hardin County Narcotics Task Force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7485523890352E-2"/>
          <c:y val="0.15864861228785604"/>
          <c:w val="0.9374239597295847"/>
          <c:h val="0.72250758350716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Arrests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1996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2020 (COVID)</c:v>
                </c:pt>
                <c:pt idx="6">
                  <c:v>2022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123</c:v>
                </c:pt>
                <c:pt idx="1">
                  <c:v>0</c:v>
                </c:pt>
                <c:pt idx="2">
                  <c:v>802</c:v>
                </c:pt>
                <c:pt idx="3">
                  <c:v>546</c:v>
                </c:pt>
                <c:pt idx="4">
                  <c:v>692</c:v>
                </c:pt>
                <c:pt idx="5">
                  <c:v>454</c:v>
                </c:pt>
                <c:pt idx="6">
                  <c:v>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D-4094-AD9E-7A92FCC85A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1996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2020 (COVID)</c:v>
                </c:pt>
                <c:pt idx="6">
                  <c:v>2022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252</c:v>
                </c:pt>
                <c:pt idx="1">
                  <c:v>333</c:v>
                </c:pt>
                <c:pt idx="2">
                  <c:v>812</c:v>
                </c:pt>
                <c:pt idx="3">
                  <c:v>595</c:v>
                </c:pt>
                <c:pt idx="4">
                  <c:v>1051</c:v>
                </c:pt>
                <c:pt idx="5">
                  <c:v>1067</c:v>
                </c:pt>
                <c:pt idx="6">
                  <c:v>1225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75-40E9-998B-5578B4172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618447487"/>
        <c:axId val="613331055"/>
      </c:barChart>
      <c:catAx>
        <c:axId val="618447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331055"/>
        <c:crosses val="autoZero"/>
        <c:auto val="1"/>
        <c:lblAlgn val="ctr"/>
        <c:lblOffset val="100"/>
        <c:noMultiLvlLbl val="0"/>
      </c:catAx>
      <c:valAx>
        <c:axId val="61333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447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411514428959853"/>
          <c:y val="0.94735015087659014"/>
          <c:w val="0.12089422953867293"/>
          <c:h val="4.7962349411764922E-2"/>
        </c:manualLayout>
      </c:layout>
      <c:overlay val="1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Drugs</a:t>
            </a:r>
            <a:r>
              <a:rPr lang="en-US" baseline="0" dirty="0"/>
              <a:t> Seized</a:t>
            </a:r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Greater Hardin County Narcotics Task Force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invertIfNegative val="0"/>
          <c:dLbls>
            <c:dLbl>
              <c:idx val="7"/>
              <c:layout>
                <c:manualLayout>
                  <c:x val="-6.84345594525235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A1-45AF-ABFE-18B157364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9144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Cocaine</c:v>
                </c:pt>
                <c:pt idx="1">
                  <c:v>Fentanyl</c:v>
                </c:pt>
                <c:pt idx="2">
                  <c:v>Heroin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D-4094-AD9E-7A92FCC85A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invertIfNegative val="0"/>
          <c:dLbls>
            <c:dLbl>
              <c:idx val="6"/>
              <c:layout>
                <c:manualLayout>
                  <c:x val="-7.9840319361276606E-3"/>
                  <c:y val="-8.59365019676867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1-45AF-ABFE-18B157364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Cocaine</c:v>
                </c:pt>
                <c:pt idx="1">
                  <c:v>Fentanyl</c:v>
                </c:pt>
                <c:pt idx="2">
                  <c:v>Heroin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156</c:v>
                </c:pt>
                <c:pt idx="1">
                  <c:v>0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FD-4094-AD9E-7A92FCC85A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9144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Cocaine</c:v>
                </c:pt>
                <c:pt idx="1">
                  <c:v>Fentanyl</c:v>
                </c:pt>
                <c:pt idx="2">
                  <c:v>Heroin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400</c:v>
                </c:pt>
                <c:pt idx="1">
                  <c:v>0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6-4A97-89B9-D7C2BA8F814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Cocaine</c:v>
                </c:pt>
                <c:pt idx="1">
                  <c:v>Fentanyl</c:v>
                </c:pt>
                <c:pt idx="2">
                  <c:v>Heroin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3563</c:v>
                </c:pt>
                <c:pt idx="1">
                  <c:v>1669</c:v>
                </c:pt>
                <c:pt idx="2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16-4A97-89B9-D7C2BA8F814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Cocaine</c:v>
                </c:pt>
                <c:pt idx="1">
                  <c:v>Fentanyl</c:v>
                </c:pt>
                <c:pt idx="2">
                  <c:v>Heroin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3494</c:v>
                </c:pt>
                <c:pt idx="1">
                  <c:v>1199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16-4A97-89B9-D7C2BA8F8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618447487"/>
        <c:axId val="613331055"/>
      </c:barChart>
      <c:catAx>
        <c:axId val="6184474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331055"/>
        <c:crosses val="autoZero"/>
        <c:auto val="1"/>
        <c:lblAlgn val="ctr"/>
        <c:lblOffset val="100"/>
        <c:noMultiLvlLbl val="0"/>
      </c:catAx>
      <c:valAx>
        <c:axId val="6133310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447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 anchor="t" anchorCtr="1"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Drugs</a:t>
            </a:r>
            <a:r>
              <a:rPr lang="en-US" baseline="0" dirty="0"/>
              <a:t> Seized</a:t>
            </a:r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Greater Hardin County Narcotics Task Force</a:t>
            </a:r>
          </a:p>
        </c:rich>
      </c:tx>
      <c:layout>
        <c:manualLayout>
          <c:xMode val="edge"/>
          <c:yMode val="edge"/>
          <c:x val="0.3330196300312760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invertIfNegative val="0"/>
          <c:dLbls>
            <c:dLbl>
              <c:idx val="7"/>
              <c:layout>
                <c:manualLayout>
                  <c:x val="-6.84345594525235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A1-45AF-ABFE-18B157364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9144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Marijuana</c:v>
                </c:pt>
                <c:pt idx="1">
                  <c:v>Methamphetamine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22.414000000000001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D-4094-AD9E-7A92FCC85A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invertIfNegative val="0"/>
          <c:dLbls>
            <c:dLbl>
              <c:idx val="6"/>
              <c:layout>
                <c:manualLayout>
                  <c:x val="-7.9840319361276606E-3"/>
                  <c:y val="-8.59365019676867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1-45AF-ABFE-18B157364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Marijuana</c:v>
                </c:pt>
                <c:pt idx="1">
                  <c:v>Methamphetamine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61.92</c:v>
                </c:pt>
                <c:pt idx="1">
                  <c:v>9.5039999999999996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FD-4094-AD9E-7A92FCC85A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9144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Marijuana</c:v>
                </c:pt>
                <c:pt idx="1">
                  <c:v>Methamphetamine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108.355</c:v>
                </c:pt>
                <c:pt idx="1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6-4A97-89B9-D7C2BA8F814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Marijuana</c:v>
                </c:pt>
                <c:pt idx="1">
                  <c:v>Methamphetamine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1">
                  <c:v>42.99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16-4A97-89B9-D7C2BA8F814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Marijuana</c:v>
                </c:pt>
                <c:pt idx="1">
                  <c:v>Methamphetamine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55.1</c:v>
                </c:pt>
                <c:pt idx="1">
                  <c:v>23.988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16-4A97-89B9-D7C2BA8F8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618447487"/>
        <c:axId val="613331055"/>
      </c:barChart>
      <c:catAx>
        <c:axId val="6184474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331055"/>
        <c:crosses val="autoZero"/>
        <c:auto val="1"/>
        <c:lblAlgn val="ctr"/>
        <c:lblOffset val="100"/>
        <c:noMultiLvlLbl val="0"/>
      </c:catAx>
      <c:valAx>
        <c:axId val="6133310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447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 anchor="t" anchorCtr="1"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AC70C-6BB1-F92D-2FE6-234CF3094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B305D4-EA8C-5A59-0ED0-1586963CC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5EEE3-483F-04D6-B834-710DB35D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D5207-80D0-C4D6-0D08-EE59324FD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3C286-81E9-6FDF-01FA-CDAB7EA5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7105D-A91E-964C-1ECD-F9C4E9BF7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FA11BD-2010-87AF-3A11-F9F15F815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BB582-CA15-7E64-952E-7A34759F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A4B60-20D3-8DB6-74B9-8927F2070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A7A9C-E39F-75C8-2942-E84038A0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8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30DD02-CFE3-931A-6EA9-F4B919DF3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09106-CE09-4B1B-9365-C3532B8E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81F8C-319B-26CB-732A-6B434925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81379-7028-8B79-1544-59084171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CA56-369A-6A5C-1886-1758ED7A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FF042-94E8-6DCE-BBB3-B66A05CC6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F7537-97E8-BF5C-14F0-079999AE3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31B8A-A7C4-741C-ABC4-8E3B3DB2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36ED-9480-3E1A-E8B7-2C8ADA79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B1D4A-3CC6-CDC9-B099-A5FE8966B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8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1FDE-5411-C0A3-D8E8-5CDD2376D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3DC7E-35E0-BAD1-FF72-DBF403309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9D0CE-B0CA-159D-45BC-5F11EBC1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9EE6-BED5-9D1B-77A8-6FEFD456D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D065D-6EF4-F8A5-B3E4-C023606D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8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2AAAC-522D-4151-B623-58315089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269E7-8CD6-8AEA-5797-981E33480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A9028-1C4F-1802-F14E-36836F1A5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931FE-4FA4-0F54-5380-379F8A5FA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D7C52-412A-D85A-A011-9BC57452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E9DD9-36D6-C6D1-0450-E3E4753A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1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E37EF-1EE8-9131-A1E5-80F7859E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2263A-1E3F-DA9D-2D32-DAF2E826B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B8573-14B0-9038-B88F-EF2902755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6DE372-0C44-1507-9CA5-5AAC78133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5C4A2F-DAE1-276E-64EF-AB3574D90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CB3C58-0650-B3FC-A482-B1AC089F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AC57A5-9F50-4D6B-1D4E-B8B313DB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C70F82-F633-B6D8-0524-503B69E2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6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7E56A-C384-8386-87E1-CB412C4B5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02C2F0-D72C-75A5-F42F-B3439E24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77534-F6E8-A69B-7A80-289BCCBFE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AC9E3-3CBA-5EF1-5EA4-40939708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3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EAACE-6044-B92A-BDDC-F01CADC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F34C5-C347-841E-0EA5-9FE02CCC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B1F60-892F-E60F-6D94-F04F8595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4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3A36-77D4-251B-CD81-0750FF23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308CC-2A93-DFF2-DD18-159611A23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D8E2B-E878-B1B5-11F1-B2FB25A9B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3898B-4823-2021-3D70-FDB11812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6ACD5-1CB6-0F05-389F-B9581528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7380F-3F41-B15B-73EC-EAD73898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7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383E8-086B-4EA5-C5C6-4552ABD7C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5995D-2B7B-4088-92ED-73BD9FFC2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86162-318A-BBC7-B876-2A9AA2065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C59E4-858B-B59D-48A7-E4CD23D8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FB99B-A91B-1120-2904-A1FC894B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02286-767E-BD12-DD22-54B6532C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90C20D-1AEB-AF8C-4635-1807EE94C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5E778-8C20-4FAA-B225-8CDC09910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0B81D-8760-631F-3CB3-9AED98A51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0577-D43D-4B32-8492-AC5BCDD9901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D6F72-DF6B-CE37-BC8B-890978445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D0B90-81B0-CFCA-B9F5-5F22A651E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C2D8-EECE-435F-8608-86DA23572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1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with a skull and leaves&#10;&#10;Description automatically generated">
            <a:extLst>
              <a:ext uri="{FF2B5EF4-FFF2-40B4-BE49-F238E27FC236}">
                <a16:creationId xmlns:a16="http://schemas.microsoft.com/office/drawing/2014/main" id="{4F4073E1-F531-8018-3EB3-BDF8A7C229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4" b="11160"/>
          <a:stretch/>
        </p:blipFill>
        <p:spPr>
          <a:xfrm>
            <a:off x="2859533" y="205776"/>
            <a:ext cx="6472934" cy="644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39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3E8533-3285-E9A1-D9EB-0C57AD4FA0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1197312"/>
              </p:ext>
            </p:extLst>
          </p:nvPr>
        </p:nvGraphicFramePr>
        <p:xfrm>
          <a:off x="609599" y="719666"/>
          <a:ext cx="1113472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E78D1D6-AE66-9D50-AAC2-702BA8C52715}"/>
              </a:ext>
            </a:extLst>
          </p:cNvPr>
          <p:cNvSpPr txBox="1"/>
          <p:nvPr/>
        </p:nvSpPr>
        <p:spPr>
          <a:xfrm>
            <a:off x="9092956" y="6138333"/>
            <a:ext cx="2638864" cy="644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97" cap="all" dirty="0">
                <a:solidFill>
                  <a:schemeClr val="dk1">
                    <a:lumMod val="75000"/>
                    <a:lumOff val="25000"/>
                  </a:schemeClr>
                </a:solidFill>
              </a:rPr>
              <a:t>**Weights are measured in grams</a:t>
            </a:r>
          </a:p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sz="1197" cap="all" dirty="0">
              <a:solidFill>
                <a:schemeClr val="dk1">
                  <a:lumMod val="75000"/>
                  <a:lumOff val="25000"/>
                </a:schemeClr>
              </a:solidFill>
            </a:endParaRPr>
          </a:p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97" b="1" cap="all" dirty="0">
                <a:solidFill>
                  <a:schemeClr val="dk1">
                    <a:lumMod val="75000"/>
                    <a:lumOff val="25000"/>
                  </a:schemeClr>
                </a:solidFill>
              </a:rPr>
              <a:t>**Jan – Jun 2023</a:t>
            </a:r>
          </a:p>
        </p:txBody>
      </p:sp>
    </p:spTree>
    <p:extLst>
      <p:ext uri="{BB962C8B-B14F-4D97-AF65-F5344CB8AC3E}">
        <p14:creationId xmlns:p14="http://schemas.microsoft.com/office/powerpoint/2010/main" val="401714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3E8533-3285-E9A1-D9EB-0C57AD4FA0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2216022"/>
              </p:ext>
            </p:extLst>
          </p:nvPr>
        </p:nvGraphicFramePr>
        <p:xfrm>
          <a:off x="609599" y="719666"/>
          <a:ext cx="1113472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00A597E-F179-F6E7-654D-33E491DE46E9}"/>
              </a:ext>
            </a:extLst>
          </p:cNvPr>
          <p:cNvSpPr/>
          <p:nvPr/>
        </p:nvSpPr>
        <p:spPr>
          <a:xfrm rot="5400000">
            <a:off x="6791789" y="-657116"/>
            <a:ext cx="344204" cy="9560865"/>
          </a:xfrm>
          <a:prstGeom prst="rect">
            <a:avLst/>
          </a:prstGeom>
          <a:solidFill>
            <a:srgbClr val="F9C32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1E8C02-EC2F-19C9-9A48-A03C9F41C214}"/>
              </a:ext>
            </a:extLst>
          </p:cNvPr>
          <p:cNvSpPr txBox="1"/>
          <p:nvPr/>
        </p:nvSpPr>
        <p:spPr>
          <a:xfrm>
            <a:off x="11245469" y="3985040"/>
            <a:ext cx="498855" cy="276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97" dirty="0">
                <a:solidFill>
                  <a:schemeClr val="dk1">
                    <a:lumMod val="75000"/>
                    <a:lumOff val="25000"/>
                  </a:schemeClr>
                </a:solidFill>
              </a:rPr>
              <a:t>4610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FD63E7-FC4B-6FAF-0DC5-4438901C7FB2}"/>
              </a:ext>
            </a:extLst>
          </p:cNvPr>
          <p:cNvSpPr txBox="1"/>
          <p:nvPr/>
        </p:nvSpPr>
        <p:spPr>
          <a:xfrm>
            <a:off x="9092956" y="6138333"/>
            <a:ext cx="2638864" cy="644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97" cap="all" dirty="0">
                <a:solidFill>
                  <a:schemeClr val="dk1">
                    <a:lumMod val="75000"/>
                    <a:lumOff val="25000"/>
                  </a:schemeClr>
                </a:solidFill>
              </a:rPr>
              <a:t>**Weights are measured in grams</a:t>
            </a:r>
          </a:p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sz="1197" cap="all" dirty="0">
              <a:solidFill>
                <a:schemeClr val="dk1">
                  <a:lumMod val="75000"/>
                  <a:lumOff val="25000"/>
                </a:schemeClr>
              </a:solidFill>
            </a:endParaRPr>
          </a:p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97" b="1" cap="all" dirty="0">
                <a:solidFill>
                  <a:schemeClr val="dk1">
                    <a:lumMod val="75000"/>
                    <a:lumOff val="25000"/>
                  </a:schemeClr>
                </a:solidFill>
              </a:rPr>
              <a:t>**Jan – Jun 2023</a:t>
            </a:r>
          </a:p>
        </p:txBody>
      </p:sp>
    </p:spTree>
    <p:extLst>
      <p:ext uri="{BB962C8B-B14F-4D97-AF65-F5344CB8AC3E}">
        <p14:creationId xmlns:p14="http://schemas.microsoft.com/office/powerpoint/2010/main" val="87718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BBF1F6-7A95-B25E-4092-137E2A51310E}"/>
              </a:ext>
            </a:extLst>
          </p:cNvPr>
          <p:cNvSpPr txBox="1">
            <a:spLocks/>
          </p:cNvSpPr>
          <p:nvPr/>
        </p:nvSpPr>
        <p:spPr>
          <a:xfrm>
            <a:off x="330394" y="1272379"/>
            <a:ext cx="4057438" cy="2156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dirty="0">
                <a:solidFill>
                  <a:srgbClr val="FFFFFF"/>
                </a:solidFill>
              </a:rPr>
              <a:t>Greater Hardin County Narcotics Task Force</a:t>
            </a: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1995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968AD9B-92ED-8FFE-566E-F094FA88A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293" y="570923"/>
            <a:ext cx="7503244" cy="57161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415B88-81E6-3134-939E-699B5C9A8EC3}"/>
              </a:ext>
            </a:extLst>
          </p:cNvPr>
          <p:cNvSpPr txBox="1">
            <a:spLocks/>
          </p:cNvSpPr>
          <p:nvPr/>
        </p:nvSpPr>
        <p:spPr>
          <a:xfrm>
            <a:off x="296894" y="2818150"/>
            <a:ext cx="4057438" cy="2156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Grayson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Hardin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Nelson</a:t>
            </a:r>
          </a:p>
        </p:txBody>
      </p:sp>
    </p:spTree>
    <p:extLst>
      <p:ext uri="{BB962C8B-B14F-4D97-AF65-F5344CB8AC3E}">
        <p14:creationId xmlns:p14="http://schemas.microsoft.com/office/powerpoint/2010/main" val="279071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03AF2-0D67-2B61-A1A0-8544DBEE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394" y="1272379"/>
            <a:ext cx="4057438" cy="2156621"/>
          </a:xfrm>
        </p:spPr>
        <p:txBody>
          <a:bodyPr anchor="t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Greater Hardin County Narcotics Task Force</a:t>
            </a: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2023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D51F11-D15E-9F61-8A9F-60CF1619A1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288A63-5E8C-5B06-CA59-6D52B4EDD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966" y="550242"/>
            <a:ext cx="7551899" cy="57575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CECB8CC-24D4-3E70-32BB-DE55F15F552C}"/>
              </a:ext>
            </a:extLst>
          </p:cNvPr>
          <p:cNvSpPr txBox="1"/>
          <p:nvPr/>
        </p:nvSpPr>
        <p:spPr>
          <a:xfrm>
            <a:off x="4513965" y="5746424"/>
            <a:ext cx="7551900" cy="276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97" cap="all" dirty="0">
                <a:solidFill>
                  <a:schemeClr val="dk1">
                    <a:lumMod val="75000"/>
                    <a:lumOff val="25000"/>
                  </a:schemeClr>
                </a:solidFill>
              </a:rPr>
              <a:t>**total population served 325,427**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E82DB17-13C4-DDB9-203C-605868A98999}"/>
              </a:ext>
            </a:extLst>
          </p:cNvPr>
          <p:cNvSpPr txBox="1">
            <a:spLocks/>
          </p:cNvSpPr>
          <p:nvPr/>
        </p:nvSpPr>
        <p:spPr>
          <a:xfrm>
            <a:off x="296894" y="2818149"/>
            <a:ext cx="4057438" cy="259858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Breckinridge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Bullitt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Grayson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Hardin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Hart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Larue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Nelson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        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     MOUs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Green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Meade </a:t>
            </a:r>
            <a:r>
              <a:rPr lang="en-US" sz="1600" dirty="0">
                <a:solidFill>
                  <a:srgbClr val="FFFFFF"/>
                </a:solidFill>
              </a:rPr>
              <a:t>(not shown on map)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Washington</a:t>
            </a:r>
          </a:p>
        </p:txBody>
      </p:sp>
    </p:spTree>
    <p:extLst>
      <p:ext uri="{BB962C8B-B14F-4D97-AF65-F5344CB8AC3E}">
        <p14:creationId xmlns:p14="http://schemas.microsoft.com/office/powerpoint/2010/main" val="346855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4DBB8-8815-22D3-4C33-A1214F5BE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35108" y="1272379"/>
            <a:ext cx="3510775" cy="43638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dirty="0"/>
              <a:t>1995</a:t>
            </a:r>
          </a:p>
          <a:p>
            <a:r>
              <a:rPr lang="en-US" sz="2000" dirty="0"/>
              <a:t>Bardstown Police Dept. (1) </a:t>
            </a:r>
          </a:p>
          <a:p>
            <a:r>
              <a:rPr lang="en-US" sz="2000" dirty="0"/>
              <a:t>Elizabethtown Police Dept. (1)</a:t>
            </a:r>
          </a:p>
          <a:p>
            <a:r>
              <a:rPr lang="en-US" sz="2000" dirty="0"/>
              <a:t>Hardin County S.O. (1)</a:t>
            </a:r>
          </a:p>
          <a:p>
            <a:r>
              <a:rPr lang="en-US" sz="2000" dirty="0"/>
              <a:t>Kentucky State Police (1)</a:t>
            </a:r>
          </a:p>
          <a:p>
            <a:r>
              <a:rPr lang="en-US" sz="2000" dirty="0"/>
              <a:t>Leitchfield Police Dept. (1)</a:t>
            </a:r>
          </a:p>
          <a:p>
            <a:r>
              <a:rPr lang="en-US" sz="2000" dirty="0"/>
              <a:t>Nelson County S.O. (1)</a:t>
            </a:r>
          </a:p>
          <a:p>
            <a:r>
              <a:rPr lang="en-US" sz="2000" dirty="0"/>
              <a:t>Radcliff Police Dept. (1)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7 Agents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C45AC-F2AB-044A-56C2-C095B96AF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12821" y="1247077"/>
            <a:ext cx="3648785" cy="46000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dirty="0"/>
              <a:t>2023</a:t>
            </a:r>
          </a:p>
          <a:p>
            <a:r>
              <a:rPr lang="en-US" sz="2000" dirty="0"/>
              <a:t>Breckinridge County S.O. (1)</a:t>
            </a:r>
          </a:p>
          <a:p>
            <a:r>
              <a:rPr lang="en-US" sz="2000" dirty="0"/>
              <a:t>Bullitt County S.O. (1)</a:t>
            </a:r>
          </a:p>
          <a:p>
            <a:r>
              <a:rPr lang="en-US" sz="2000" dirty="0"/>
              <a:t>Elizabethtown Police Dept. (4)</a:t>
            </a:r>
          </a:p>
          <a:p>
            <a:r>
              <a:rPr lang="en-US" sz="2000" dirty="0"/>
              <a:t>Hart County S.O. (1)</a:t>
            </a:r>
          </a:p>
          <a:p>
            <a:r>
              <a:rPr lang="en-US" sz="2000" dirty="0"/>
              <a:t>Kentucky State Police (1)</a:t>
            </a:r>
          </a:p>
          <a:p>
            <a:r>
              <a:rPr lang="en-US" sz="2000" dirty="0"/>
              <a:t>Leitchfield Police Dept. (1)</a:t>
            </a:r>
          </a:p>
          <a:p>
            <a:r>
              <a:rPr lang="en-US" sz="2000" dirty="0"/>
              <a:t>Nelson County S.O. (2)</a:t>
            </a:r>
          </a:p>
          <a:p>
            <a:r>
              <a:rPr lang="en-US" sz="2000" dirty="0"/>
              <a:t>Radcliff Police Dept. (2)</a:t>
            </a:r>
          </a:p>
          <a:p>
            <a:r>
              <a:rPr lang="en-US" sz="2000" dirty="0"/>
              <a:t>Shepherdsville Police Dept. (1)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13 Agents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111CAEA-82AA-6188-8DB4-F888A2584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393" y="1272379"/>
            <a:ext cx="4421332" cy="2156621"/>
          </a:xfrm>
        </p:spPr>
        <p:txBody>
          <a:bodyPr anchor="t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Greater Hardin County Narcotics Task Force</a:t>
            </a: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Agencies with Agents Assigned </a:t>
            </a:r>
          </a:p>
        </p:txBody>
      </p:sp>
    </p:spTree>
    <p:extLst>
      <p:ext uri="{BB962C8B-B14F-4D97-AF65-F5344CB8AC3E}">
        <p14:creationId xmlns:p14="http://schemas.microsoft.com/office/powerpoint/2010/main" val="12323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03AF2-0D67-2B61-A1A0-8544DBEE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6" y="1412489"/>
            <a:ext cx="3172408" cy="2156621"/>
          </a:xfrm>
        </p:spPr>
        <p:txBody>
          <a:bodyPr anchor="t"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Kentucky 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Multi-Jurisdictional Drug Task Forces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4DBB8-8815-22D3-4C33-A1214F5BE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4667" y="1412489"/>
            <a:ext cx="2889611" cy="4363844"/>
          </a:xfrm>
        </p:spPr>
        <p:txBody>
          <a:bodyPr>
            <a:noAutofit/>
          </a:bodyPr>
          <a:lstStyle/>
          <a:p>
            <a:r>
              <a:rPr lang="en-US" sz="2000" dirty="0"/>
              <a:t>Barren River Drug     Task Force</a:t>
            </a:r>
          </a:p>
          <a:p>
            <a:r>
              <a:rPr lang="en-US" sz="2000" dirty="0"/>
              <a:t>Bluegrass Narcotics Drug Task Force</a:t>
            </a:r>
          </a:p>
          <a:p>
            <a:r>
              <a:rPr lang="en-US" sz="2000" dirty="0"/>
              <a:t>Bowling Green-Warren County Drug Task Force</a:t>
            </a:r>
          </a:p>
          <a:p>
            <a:r>
              <a:rPr lang="en-US" sz="2000" dirty="0"/>
              <a:t>FADE Drug Task Force</a:t>
            </a:r>
          </a:p>
          <a:p>
            <a:r>
              <a:rPr lang="en-US" sz="2000" dirty="0"/>
              <a:t>Greater Hardin County Narcotics Task Force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C45AC-F2AB-044A-56C2-C095B96AF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1934" y="1412489"/>
            <a:ext cx="2998900" cy="4363844"/>
          </a:xfrm>
        </p:spPr>
        <p:txBody>
          <a:bodyPr>
            <a:normAutofit/>
          </a:bodyPr>
          <a:lstStyle/>
          <a:p>
            <a:r>
              <a:rPr lang="en-US" sz="2000" dirty="0"/>
              <a:t>Kentucky State Police</a:t>
            </a:r>
          </a:p>
          <a:p>
            <a:r>
              <a:rPr lang="en-US" sz="2000" dirty="0"/>
              <a:t>Lake Cumberland Area Drug Task Force</a:t>
            </a:r>
          </a:p>
          <a:p>
            <a:r>
              <a:rPr lang="en-US" sz="2000" dirty="0"/>
              <a:t>Lexington Metro Police Dept. Narcotics Unit</a:t>
            </a:r>
          </a:p>
          <a:p>
            <a:r>
              <a:rPr lang="en-US" sz="2000" b="0" i="0" dirty="0">
                <a:effectLst/>
                <a:latin typeface="Source Sans Pro" panose="020B0503030403020204" pitchFamily="34" charset="0"/>
              </a:rPr>
              <a:t>Northern Kentucky Drug Strike Force</a:t>
            </a:r>
          </a:p>
          <a:p>
            <a:r>
              <a:rPr lang="en-US" sz="2000" dirty="0" err="1">
                <a:latin typeface="Source Sans Pro" panose="020B0503030403020204" pitchFamily="34" charset="0"/>
              </a:rPr>
              <a:t>Pennyrile</a:t>
            </a:r>
            <a:r>
              <a:rPr lang="en-US" sz="2000" dirty="0">
                <a:latin typeface="Source Sans Pro" panose="020B0503030403020204" pitchFamily="34" charset="0"/>
              </a:rPr>
              <a:t> Narcotics Task Force</a:t>
            </a:r>
          </a:p>
          <a:p>
            <a:r>
              <a:rPr lang="en-US" sz="2000" dirty="0">
                <a:latin typeface="Source Sans Pro" panose="020B0503030403020204" pitchFamily="34" charset="0"/>
              </a:rPr>
              <a:t>South Central Kentucky Drug Task Force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62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03AF2-0D67-2B61-A1A0-8544DBEE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JAG 2023-24 </a:t>
            </a: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Awarded Funding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9C023CF-6BD6-FF58-B789-2F65C1F277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90091" y="1795044"/>
            <a:ext cx="7210926" cy="4297846"/>
          </a:xfrm>
        </p:spPr>
      </p:pic>
    </p:spTree>
    <p:extLst>
      <p:ext uri="{BB962C8B-B14F-4D97-AF65-F5344CB8AC3E}">
        <p14:creationId xmlns:p14="http://schemas.microsoft.com/office/powerpoint/2010/main" val="262335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3E8533-3285-E9A1-D9EB-0C57AD4FA0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0923459"/>
              </p:ext>
            </p:extLst>
          </p:nvPr>
        </p:nvGraphicFramePr>
        <p:xfrm>
          <a:off x="609599" y="719666"/>
          <a:ext cx="1113472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A3E75D0-90A5-5F36-3F7B-F714A70725E5}"/>
              </a:ext>
            </a:extLst>
          </p:cNvPr>
          <p:cNvSpPr txBox="1"/>
          <p:nvPr/>
        </p:nvSpPr>
        <p:spPr>
          <a:xfrm>
            <a:off x="609600" y="6138333"/>
            <a:ext cx="11134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</a:rPr>
              <a:t>The dollar had an average inflation rate of 2.55% per year between </a:t>
            </a:r>
            <a:br>
              <a:rPr lang="en-US" sz="1200" b="0" i="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</a:rPr>
            </a:br>
            <a:r>
              <a:rPr lang="en-US" sz="1200" b="0" i="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</a:rPr>
              <a:t>2000 and 2023, producing a cumulative price increase of 78.30%</a:t>
            </a:r>
          </a:p>
          <a:p>
            <a:pPr algn="ctr"/>
            <a:r>
              <a:rPr lang="en-US" sz="1200" b="0" i="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</a:rPr>
              <a:t>according to the Bureau of Labor Statistics consumer price index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BA6B53-D571-458C-0AAC-DD74CD2C248C}"/>
              </a:ext>
            </a:extLst>
          </p:cNvPr>
          <p:cNvSpPr txBox="1"/>
          <p:nvPr/>
        </p:nvSpPr>
        <p:spPr>
          <a:xfrm>
            <a:off x="9484845" y="6110340"/>
            <a:ext cx="2300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cap="all" dirty="0">
                <a:solidFill>
                  <a:schemeClr val="dk1">
                    <a:lumMod val="75000"/>
                    <a:lumOff val="25000"/>
                  </a:schemeClr>
                </a:solidFill>
              </a:rPr>
              <a:t>2022</a:t>
            </a:r>
          </a:p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cap="all" dirty="0">
                <a:solidFill>
                  <a:schemeClr val="dk1">
                    <a:lumMod val="75000"/>
                    <a:lumOff val="25000"/>
                  </a:schemeClr>
                </a:solidFill>
              </a:rPr>
              <a:t>*</a:t>
            </a:r>
            <a:r>
              <a:rPr lang="en-US" sz="1000" cap="all" dirty="0" err="1">
                <a:solidFill>
                  <a:schemeClr val="dk1">
                    <a:lumMod val="75000"/>
                    <a:lumOff val="25000"/>
                  </a:schemeClr>
                </a:solidFill>
              </a:rPr>
              <a:t>ahidta</a:t>
            </a:r>
            <a:r>
              <a:rPr lang="en-US" sz="1000" cap="all" dirty="0">
                <a:solidFill>
                  <a:schemeClr val="dk1">
                    <a:lumMod val="75000"/>
                    <a:lumOff val="25000"/>
                  </a:schemeClr>
                </a:solidFill>
              </a:rPr>
              <a:t> confidential funds $34,360</a:t>
            </a:r>
          </a:p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cap="all" dirty="0">
                <a:solidFill>
                  <a:schemeClr val="dk1">
                    <a:lumMod val="75000"/>
                    <a:lumOff val="25000"/>
                  </a:schemeClr>
                </a:solidFill>
              </a:rPr>
              <a:t>*</a:t>
            </a:r>
            <a:r>
              <a:rPr lang="en-US" sz="1000" cap="all" dirty="0" err="1">
                <a:solidFill>
                  <a:schemeClr val="dk1">
                    <a:lumMod val="75000"/>
                    <a:lumOff val="25000"/>
                  </a:schemeClr>
                </a:solidFill>
              </a:rPr>
              <a:t>ahidta</a:t>
            </a:r>
            <a:r>
              <a:rPr lang="en-US" sz="1000" cap="all" dirty="0">
                <a:solidFill>
                  <a:schemeClr val="dk1">
                    <a:lumMod val="75000"/>
                    <a:lumOff val="25000"/>
                  </a:schemeClr>
                </a:solidFill>
              </a:rPr>
              <a:t> overtime $110,038</a:t>
            </a:r>
          </a:p>
        </p:txBody>
      </p:sp>
    </p:spTree>
    <p:extLst>
      <p:ext uri="{BB962C8B-B14F-4D97-AF65-F5344CB8AC3E}">
        <p14:creationId xmlns:p14="http://schemas.microsoft.com/office/powerpoint/2010/main" val="273097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3E8533-3285-E9A1-D9EB-0C57AD4FA0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1852184"/>
              </p:ext>
            </p:extLst>
          </p:nvPr>
        </p:nvGraphicFramePr>
        <p:xfrm>
          <a:off x="548640" y="719666"/>
          <a:ext cx="1113472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287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3E8533-3285-E9A1-D9EB-0C57AD4FA0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3008503"/>
              </p:ext>
            </p:extLst>
          </p:nvPr>
        </p:nvGraphicFramePr>
        <p:xfrm>
          <a:off x="548640" y="719666"/>
          <a:ext cx="1113472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5C19CED-97F1-9774-56D5-3F706CC71A0B}"/>
              </a:ext>
            </a:extLst>
          </p:cNvPr>
          <p:cNvSpPr txBox="1"/>
          <p:nvPr/>
        </p:nvSpPr>
        <p:spPr>
          <a:xfrm>
            <a:off x="2600587" y="5016617"/>
            <a:ext cx="705642" cy="430887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en-US" sz="1100" dirty="0"/>
              <a:t>No data</a:t>
            </a:r>
          </a:p>
          <a:p>
            <a:r>
              <a:rPr lang="en-US" sz="1100" dirty="0"/>
              <a:t>Available</a:t>
            </a:r>
          </a:p>
        </p:txBody>
      </p:sp>
    </p:spTree>
    <p:extLst>
      <p:ext uri="{BB962C8B-B14F-4D97-AF65-F5344CB8AC3E}">
        <p14:creationId xmlns:p14="http://schemas.microsoft.com/office/powerpoint/2010/main" val="97654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2095</TotalTime>
  <Words>368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Source Sans Pro</vt:lpstr>
      <vt:lpstr>Office Theme</vt:lpstr>
      <vt:lpstr>PowerPoint Presentation</vt:lpstr>
      <vt:lpstr>PowerPoint Presentation</vt:lpstr>
      <vt:lpstr>Greater Hardin County Narcotics Task Force 2023</vt:lpstr>
      <vt:lpstr>Greater Hardin County Narcotics Task Force Agencies with Agents Assigned </vt:lpstr>
      <vt:lpstr>Kentucky  Multi-Jurisdictional Drug Task Forces</vt:lpstr>
      <vt:lpstr>JAG 2023-24  Awarded Funding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Greater Task force</dc:creator>
  <cp:lastModifiedBy>Schaaf, Logan (LRC)</cp:lastModifiedBy>
  <cp:revision>14</cp:revision>
  <cp:lastPrinted>2023-09-19T13:27:35Z</cp:lastPrinted>
  <dcterms:created xsi:type="dcterms:W3CDTF">2023-09-18T13:32:20Z</dcterms:created>
  <dcterms:modified xsi:type="dcterms:W3CDTF">2023-09-21T16:39:22Z</dcterms:modified>
</cp:coreProperties>
</file>