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6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9" d="100"/>
          <a:sy n="79" d="100"/>
        </p:scale>
        <p:origin x="126"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1320437-16D7-414E-A57E-DEFC91144D03}" type="datetimeFigureOut">
              <a:rPr lang="en-US" smtClean="0"/>
              <a:t>10/25/2023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249697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320437-16D7-414E-A57E-DEFC91144D03}" type="datetimeFigureOut">
              <a:rPr lang="en-US" smtClean="0"/>
              <a:t>10/25/2023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97365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320437-16D7-414E-A57E-DEFC91144D03}" type="datetimeFigureOut">
              <a:rPr lang="en-US" smtClean="0"/>
              <a:t>10/25/2023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2797764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320437-16D7-414E-A57E-DEFC91144D03}" type="datetimeFigureOut">
              <a:rPr lang="en-US" smtClean="0"/>
              <a:t>10/25/2023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1459014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320437-16D7-414E-A57E-DEFC91144D03}" type="datetimeFigureOut">
              <a:rPr lang="en-US" smtClean="0"/>
              <a:t>10/25/2023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384386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320437-16D7-414E-A57E-DEFC91144D03}" type="datetimeFigureOut">
              <a:rPr lang="en-US" smtClean="0"/>
              <a:t>10/25/2023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4142553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320437-16D7-414E-A57E-DEFC91144D03}" type="datetimeFigureOut">
              <a:rPr lang="en-US" smtClean="0"/>
              <a:t>10/25/2023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255128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41320437-16D7-414E-A57E-DEFC91144D03}" type="datetimeFigureOut">
              <a:rPr lang="en-US" smtClean="0"/>
              <a:t>10/25/2023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2258162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20437-16D7-414E-A57E-DEFC91144D03}" type="datetimeFigureOut">
              <a:rPr lang="en-US" smtClean="0"/>
              <a:t>10/25/2023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891882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20437-16D7-414E-A57E-DEFC91144D03}" type="datetimeFigureOut">
              <a:rPr lang="en-US" smtClean="0"/>
              <a:t>10/25/2023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1749783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20437-16D7-414E-A57E-DEFC91144D03}" type="datetimeFigureOut">
              <a:rPr lang="en-US" smtClean="0"/>
              <a:t>10/25/2023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80CA8A-7A1F-4687-A229-4BF6B8845512}" type="slidenum">
              <a:rPr lang="en-US" smtClean="0"/>
              <a:t>‹#›</a:t>
            </a:fld>
            <a:endParaRPr lang="en-US"/>
          </a:p>
        </p:txBody>
      </p:sp>
    </p:spTree>
    <p:extLst>
      <p:ext uri="{BB962C8B-B14F-4D97-AF65-F5344CB8AC3E}">
        <p14:creationId xmlns:p14="http://schemas.microsoft.com/office/powerpoint/2010/main" val="2526156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09756" y="643723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320437-16D7-414E-A57E-DEFC91144D03}" type="datetimeFigureOut">
              <a:rPr lang="en-US" smtClean="0"/>
              <a:t>10/25/2023</a:t>
            </a:fld>
            <a:endParaRPr lang="en-US"/>
          </a:p>
        </p:txBody>
      </p:sp>
      <p:sp>
        <p:nvSpPr>
          <p:cNvPr id="6" name="Slide Number Placeholder 5"/>
          <p:cNvSpPr>
            <a:spLocks noGrp="1"/>
          </p:cNvSpPr>
          <p:nvPr>
            <p:ph type="sldNum" sz="quarter" idx="4"/>
          </p:nvPr>
        </p:nvSpPr>
        <p:spPr>
          <a:xfrm>
            <a:off x="9375371" y="643723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0CA8A-7A1F-4687-A229-4BF6B8845512}" type="slidenum">
              <a:rPr lang="en-US" smtClean="0"/>
              <a:t>‹#›</a:t>
            </a:fld>
            <a:endParaRPr lang="en-US"/>
          </a:p>
        </p:txBody>
      </p:sp>
      <p:sp>
        <p:nvSpPr>
          <p:cNvPr id="7" name="TextBox 5"/>
          <p:cNvSpPr txBox="1">
            <a:spLocks noChangeArrowheads="1"/>
          </p:cNvSpPr>
          <p:nvPr userDrawn="1"/>
        </p:nvSpPr>
        <p:spPr bwMode="auto">
          <a:xfrm>
            <a:off x="5031923" y="-29278"/>
            <a:ext cx="2136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dirty="0">
                <a:solidFill>
                  <a:srgbClr val="00B050"/>
                </a:solidFill>
              </a:rPr>
              <a:t>CUI</a:t>
            </a:r>
          </a:p>
        </p:txBody>
      </p:sp>
      <p:sp>
        <p:nvSpPr>
          <p:cNvPr id="8" name="TextBox 5"/>
          <p:cNvSpPr txBox="1">
            <a:spLocks noChangeArrowheads="1"/>
          </p:cNvSpPr>
          <p:nvPr userDrawn="1"/>
        </p:nvSpPr>
        <p:spPr bwMode="auto">
          <a:xfrm>
            <a:off x="5045776" y="6619795"/>
            <a:ext cx="2136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spcBef>
                <a:spcPct val="20000"/>
              </a:spcBef>
              <a:buChar char="•"/>
              <a:defRPr sz="3200">
                <a:solidFill>
                  <a:schemeClr val="tx1"/>
                </a:solidFill>
                <a:latin typeface="Arial" panose="020B0604020202020204" pitchFamily="34" charset="0"/>
              </a:defRPr>
            </a:lvl1pPr>
            <a:lvl2pPr marL="742950" indent="-285750" defTabSz="457200">
              <a:spcBef>
                <a:spcPct val="20000"/>
              </a:spcBef>
              <a:buChar char="–"/>
              <a:defRPr sz="2800">
                <a:solidFill>
                  <a:schemeClr val="tx1"/>
                </a:solidFill>
                <a:latin typeface="Arial" panose="020B0604020202020204" pitchFamily="34" charset="0"/>
              </a:defRPr>
            </a:lvl2pPr>
            <a:lvl3pPr marL="1143000" indent="-228600" defTabSz="457200">
              <a:spcBef>
                <a:spcPct val="20000"/>
              </a:spcBef>
              <a:buChar char="•"/>
              <a:defRPr sz="2400">
                <a:solidFill>
                  <a:schemeClr val="tx1"/>
                </a:solidFill>
                <a:latin typeface="Arial" panose="020B0604020202020204" pitchFamily="34" charset="0"/>
              </a:defRPr>
            </a:lvl3pPr>
            <a:lvl4pPr marL="1600200" indent="-228600" defTabSz="457200">
              <a:spcBef>
                <a:spcPct val="20000"/>
              </a:spcBef>
              <a:buChar char="–"/>
              <a:defRPr sz="2000">
                <a:solidFill>
                  <a:schemeClr val="tx1"/>
                </a:solidFill>
                <a:latin typeface="Arial" panose="020B0604020202020204" pitchFamily="34" charset="0"/>
              </a:defRPr>
            </a:lvl4pPr>
            <a:lvl5pPr marL="2057400" indent="-228600" defTabSz="457200">
              <a:spcBef>
                <a:spcPct val="20000"/>
              </a:spcBef>
              <a:buChar char="»"/>
              <a:defRPr sz="2000">
                <a:solidFill>
                  <a:schemeClr val="tx1"/>
                </a:solidFill>
                <a:latin typeface="Arial" panose="020B0604020202020204" pitchFamily="34" charset="0"/>
              </a:defRPr>
            </a:lvl5pPr>
            <a:lvl6pPr marL="25146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4572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dirty="0">
                <a:solidFill>
                  <a:srgbClr val="00B050"/>
                </a:solidFill>
              </a:rPr>
              <a:t>CUI</a:t>
            </a: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36469" y="63260"/>
            <a:ext cx="984362" cy="960556"/>
          </a:xfrm>
          <a:prstGeom prst="rect">
            <a:avLst/>
          </a:prstGeom>
        </p:spPr>
      </p:pic>
      <p:cxnSp>
        <p:nvCxnSpPr>
          <p:cNvPr id="10" name="Straight Connector 9"/>
          <p:cNvCxnSpPr/>
          <p:nvPr userDrawn="1"/>
        </p:nvCxnSpPr>
        <p:spPr>
          <a:xfrm>
            <a:off x="1120831" y="670058"/>
            <a:ext cx="10572405" cy="6044"/>
          </a:xfrm>
          <a:prstGeom prst="line">
            <a:avLst/>
          </a:prstGeom>
          <a:ln w="57150">
            <a:solidFill>
              <a:schemeClr val="accent4">
                <a:lumMod val="75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12728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98917B-46FE-A798-3CD6-09106FA4A187}"/>
              </a:ext>
            </a:extLst>
          </p:cNvPr>
          <p:cNvSpPr>
            <a:spLocks noGrp="1"/>
          </p:cNvSpPr>
          <p:nvPr>
            <p:ph idx="1"/>
          </p:nvPr>
        </p:nvSpPr>
        <p:spPr>
          <a:xfrm>
            <a:off x="163773" y="1187003"/>
            <a:ext cx="12049897" cy="5670997"/>
          </a:xfrm>
          <a:noFill/>
        </p:spPr>
        <p:txBody>
          <a:bodyPr/>
          <a:lstStyle/>
          <a:p>
            <a:pPr marL="0" indent="0">
              <a:buNone/>
            </a:pPr>
            <a:r>
              <a:rPr lang="en-US" sz="1650" dirty="0">
                <a:solidFill>
                  <a:srgbClr val="161719"/>
                </a:solidFill>
                <a:latin typeface="Arial" panose="020B0604020202020204" pitchFamily="34" charset="0"/>
                <a:cs typeface="Arial" panose="020B0604020202020204" pitchFamily="34" charset="0"/>
              </a:rPr>
              <a:t>In GA23, HB 244 became law </a:t>
            </a:r>
            <a:r>
              <a:rPr lang="en-US" sz="1650" i="0" u="none" strike="noStrike" dirty="0">
                <a:solidFill>
                  <a:srgbClr val="161719"/>
                </a:solidFill>
                <a:effectLst/>
                <a:latin typeface="Arial" panose="020B0604020202020204" pitchFamily="34" charset="0"/>
                <a:cs typeface="Arial" panose="020B0604020202020204" pitchFamily="34" charset="0"/>
              </a:rPr>
              <a:t>designating </a:t>
            </a:r>
            <a:r>
              <a:rPr lang="en-US" sz="1650" i="0" u="none" strike="noStrike" dirty="0" err="1">
                <a:solidFill>
                  <a:srgbClr val="161719"/>
                </a:solidFill>
                <a:effectLst/>
                <a:latin typeface="Arial" panose="020B0604020202020204" pitchFamily="34" charset="0"/>
                <a:cs typeface="Arial" panose="020B0604020202020204" pitchFamily="34" charset="0"/>
              </a:rPr>
              <a:t>ChalleNGe</a:t>
            </a:r>
            <a:r>
              <a:rPr lang="en-US" sz="1650" i="0" u="none" strike="noStrike" dirty="0">
                <a:solidFill>
                  <a:srgbClr val="161719"/>
                </a:solidFill>
                <a:effectLst/>
                <a:latin typeface="Arial" panose="020B0604020202020204" pitchFamily="34" charset="0"/>
                <a:cs typeface="Arial" panose="020B0604020202020204" pitchFamily="34" charset="0"/>
              </a:rPr>
              <a:t> Youth Academies as an A5 public school option.</a:t>
            </a:r>
            <a:endParaRPr lang="en-US" sz="1650" dirty="0">
              <a:latin typeface="Arial" panose="020B0604020202020204" pitchFamily="34" charset="0"/>
              <a:cs typeface="Arial" panose="020B0604020202020204" pitchFamily="34" charset="0"/>
            </a:endParaRPr>
          </a:p>
          <a:p>
            <a:pPr marL="0" indent="0">
              <a:buNone/>
            </a:pPr>
            <a:r>
              <a:rPr lang="en-US" sz="1650" b="1" dirty="0">
                <a:latin typeface="Arial" panose="020B0604020202020204" pitchFamily="34" charset="0"/>
                <a:cs typeface="Arial" panose="020B0604020202020204" pitchFamily="34" charset="0"/>
              </a:rPr>
              <a:t>As of July 2023, both campuses are full-service KDE public schools: </a:t>
            </a:r>
          </a:p>
          <a:p>
            <a:pPr lvl="1"/>
            <a:r>
              <a:rPr lang="en-US" sz="1650" dirty="0">
                <a:latin typeface="Arial" panose="020B0604020202020204" pitchFamily="34" charset="0"/>
                <a:cs typeface="Arial" panose="020B0604020202020204" pitchFamily="34" charset="0"/>
              </a:rPr>
              <a:t>Appalachian </a:t>
            </a:r>
            <a:r>
              <a:rPr lang="en-US" sz="1650" dirty="0" err="1">
                <a:latin typeface="Arial" panose="020B0604020202020204" pitchFamily="34" charset="0"/>
                <a:cs typeface="Arial" panose="020B0604020202020204" pitchFamily="34" charset="0"/>
              </a:rPr>
              <a:t>ChalleNGe</a:t>
            </a:r>
            <a:r>
              <a:rPr lang="en-US" sz="1650" dirty="0">
                <a:latin typeface="Arial" panose="020B0604020202020204" pitchFamily="34" charset="0"/>
                <a:cs typeface="Arial" panose="020B0604020202020204" pitchFamily="34" charset="0"/>
              </a:rPr>
              <a:t> Academy, Harlan (established 2012)</a:t>
            </a:r>
          </a:p>
          <a:p>
            <a:pPr lvl="1"/>
            <a:r>
              <a:rPr lang="en-US" sz="1650" dirty="0">
                <a:latin typeface="Arial" panose="020B0604020202020204" pitchFamily="34" charset="0"/>
                <a:cs typeface="Arial" panose="020B0604020202020204" pitchFamily="34" charset="0"/>
              </a:rPr>
              <a:t>Bluegrass </a:t>
            </a:r>
            <a:r>
              <a:rPr lang="en-US" sz="1650" dirty="0" err="1">
                <a:latin typeface="Arial" panose="020B0604020202020204" pitchFamily="34" charset="0"/>
                <a:cs typeface="Arial" panose="020B0604020202020204" pitchFamily="34" charset="0"/>
              </a:rPr>
              <a:t>ChalleNGe</a:t>
            </a:r>
            <a:r>
              <a:rPr lang="en-US" sz="1650" dirty="0">
                <a:latin typeface="Arial" panose="020B0604020202020204" pitchFamily="34" charset="0"/>
                <a:cs typeface="Arial" panose="020B0604020202020204" pitchFamily="34" charset="0"/>
              </a:rPr>
              <a:t> Academy, Fort Knox (established 1999)</a:t>
            </a:r>
          </a:p>
          <a:p>
            <a:pPr marL="0" indent="0">
              <a:buNone/>
            </a:pPr>
            <a:r>
              <a:rPr lang="en-US" sz="1650" dirty="0">
                <a:latin typeface="Arial" panose="020B0604020202020204" pitchFamily="34" charset="0"/>
                <a:cs typeface="Arial" panose="020B0604020202020204" pitchFamily="34" charset="0"/>
              </a:rPr>
              <a:t>To date, the schools have totaled </a:t>
            </a:r>
            <a:r>
              <a:rPr lang="en-US" sz="1650" b="1" dirty="0">
                <a:latin typeface="Arial" panose="020B0604020202020204" pitchFamily="34" charset="0"/>
                <a:cs typeface="Arial" panose="020B0604020202020204" pitchFamily="34" charset="0"/>
              </a:rPr>
              <a:t>more than 5,512 graduates</a:t>
            </a:r>
            <a:r>
              <a:rPr lang="en-US" sz="1650" dirty="0">
                <a:latin typeface="Arial" panose="020B0604020202020204" pitchFamily="34" charset="0"/>
                <a:cs typeface="Arial" panose="020B0604020202020204" pitchFamily="34" charset="0"/>
              </a:rPr>
              <a:t> and issued </a:t>
            </a:r>
            <a:r>
              <a:rPr lang="en-US" sz="1650" b="1" dirty="0">
                <a:latin typeface="Arial" panose="020B0604020202020204" pitchFamily="34" charset="0"/>
                <a:cs typeface="Arial" panose="020B0604020202020204" pitchFamily="34" charset="0"/>
              </a:rPr>
              <a:t>more than 240 high school diplomas</a:t>
            </a:r>
            <a:r>
              <a:rPr lang="en-US" sz="1650" dirty="0">
                <a:latin typeface="Arial" panose="020B0604020202020204" pitchFamily="34" charset="0"/>
                <a:cs typeface="Arial" panose="020B0604020202020204" pitchFamily="34" charset="0"/>
              </a:rPr>
              <a:t>.</a:t>
            </a:r>
          </a:p>
          <a:p>
            <a:pPr marL="0" indent="0">
              <a:buNone/>
            </a:pPr>
            <a:r>
              <a:rPr lang="en-US" sz="1650" dirty="0">
                <a:latin typeface="Arial" panose="020B0604020202020204" pitchFamily="34" charset="0"/>
                <a:cs typeface="Arial" panose="020B0604020202020204" pitchFamily="34" charset="0"/>
              </a:rPr>
              <a:t>The mission of the Kentucky Youth </a:t>
            </a:r>
            <a:r>
              <a:rPr lang="en-US" sz="1650" dirty="0" err="1">
                <a:latin typeface="Arial" panose="020B0604020202020204" pitchFamily="34" charset="0"/>
                <a:cs typeface="Arial" panose="020B0604020202020204" pitchFamily="34" charset="0"/>
              </a:rPr>
              <a:t>ChalleNGe</a:t>
            </a:r>
            <a:r>
              <a:rPr lang="en-US" sz="1650" dirty="0">
                <a:latin typeface="Arial" panose="020B0604020202020204" pitchFamily="34" charset="0"/>
                <a:cs typeface="Arial" panose="020B0604020202020204" pitchFamily="34" charset="0"/>
              </a:rPr>
              <a:t> Program is </a:t>
            </a:r>
            <a:r>
              <a:rPr lang="en-US" sz="1650" dirty="0">
                <a:solidFill>
                  <a:srgbClr val="111111"/>
                </a:solidFill>
                <a:latin typeface="Arial" panose="020B0604020202020204" pitchFamily="34" charset="0"/>
                <a:cs typeface="Arial" panose="020B0604020202020204" pitchFamily="34" charset="0"/>
              </a:rPr>
              <a:t>to intervene in and reclaim the lives of at-risk 15 ½ to 18-year-old students to produce Program graduates with values, skills, education, and self-discipline necessary to succeed as adults.</a:t>
            </a:r>
          </a:p>
          <a:p>
            <a:pPr marL="0" indent="0">
              <a:buNone/>
            </a:pPr>
            <a:r>
              <a:rPr lang="en-US" sz="1650" b="1" i="1" dirty="0">
                <a:effectLst/>
                <a:latin typeface="Arial" panose="020B0604020202020204" pitchFamily="34" charset="0"/>
                <a:ea typeface="Times New Roman" panose="02020603050405020304" pitchFamily="18" charset="0"/>
                <a:cs typeface="Arial" panose="020B0604020202020204" pitchFamily="34" charset="0"/>
              </a:rPr>
              <a:t>What is the Kentucky Youth </a:t>
            </a:r>
            <a:r>
              <a:rPr lang="en-US" sz="1650" b="1" i="1" dirty="0" err="1">
                <a:effectLst/>
                <a:latin typeface="Arial" panose="020B0604020202020204" pitchFamily="34" charset="0"/>
                <a:ea typeface="Times New Roman" panose="02020603050405020304" pitchFamily="18" charset="0"/>
                <a:cs typeface="Arial" panose="020B0604020202020204" pitchFamily="34" charset="0"/>
              </a:rPr>
              <a:t>ChalleNGe</a:t>
            </a:r>
            <a:r>
              <a:rPr lang="en-US" sz="1650" b="1" i="1" dirty="0">
                <a:effectLst/>
                <a:latin typeface="Arial" panose="020B0604020202020204" pitchFamily="34" charset="0"/>
                <a:ea typeface="Times New Roman" panose="02020603050405020304" pitchFamily="18" charset="0"/>
                <a:cs typeface="Arial" panose="020B0604020202020204" pitchFamily="34" charset="0"/>
              </a:rPr>
              <a:t> Program? </a:t>
            </a:r>
            <a:r>
              <a:rPr lang="en-US" sz="1650" dirty="0">
                <a:effectLst/>
                <a:latin typeface="Arial" panose="020B0604020202020204" pitchFamily="34" charset="0"/>
                <a:ea typeface="Times New Roman" panose="02020603050405020304" pitchFamily="18" charset="0"/>
                <a:cs typeface="Arial" panose="020B0604020202020204" pitchFamily="34" charset="0"/>
              </a:rPr>
              <a:t>Is an evidence-based Second Chance Program! Is for students who are failing to progress in traditional school settings! Is for struggling students who demonstrate a desire to change! The results – after 22 weeks the parents, schools, and communities will receive a respectful, vision-filled, on-grade-level student ready to positively contribute to their family, school, community, and the Commonwealth.</a:t>
            </a:r>
          </a:p>
          <a:p>
            <a:pPr marL="0" indent="0">
              <a:buNone/>
            </a:pPr>
            <a:r>
              <a:rPr lang="en-US" sz="1650" b="1" i="1" dirty="0">
                <a:latin typeface="Arial" panose="020B0604020202020204" pitchFamily="34" charset="0"/>
                <a:cs typeface="Arial" panose="020B0604020202020204" pitchFamily="34" charset="0"/>
              </a:rPr>
              <a:t>How do we accomplish our mission? </a:t>
            </a:r>
            <a:r>
              <a:rPr lang="en-US" sz="1650" dirty="0">
                <a:latin typeface="Arial" panose="020B0604020202020204" pitchFamily="34" charset="0"/>
                <a:cs typeface="Arial" panose="020B0604020202020204" pitchFamily="34" charset="0"/>
              </a:rPr>
              <a:t>Through a quasi-military environment utilizing Eight Core Components for getting young men and women academically back on track to return to their parents schools with their classmates: Academic Excellence, Leadership/Followership/Resiliency, Community Service, Job Skills, Responsible Citizenship, Life Coping Skills, Health/Hygiene/Nutrition and Physical Education.</a:t>
            </a:r>
          </a:p>
          <a:p>
            <a:pPr marL="0" indent="0">
              <a:buNone/>
            </a:pPr>
            <a:r>
              <a:rPr lang="en-US" sz="1650" b="1" dirty="0">
                <a:latin typeface="Arial" panose="020B0604020202020204" pitchFamily="34" charset="0"/>
                <a:cs typeface="Arial" panose="020B0604020202020204" pitchFamily="34" charset="0"/>
              </a:rPr>
              <a:t>The Academic Excellence Component </a:t>
            </a:r>
            <a:r>
              <a:rPr lang="en-US" sz="1650" dirty="0">
                <a:latin typeface="Arial" panose="020B0604020202020204" pitchFamily="34" charset="0"/>
                <a:cs typeface="Arial" panose="020B0604020202020204" pitchFamily="34" charset="0"/>
              </a:rPr>
              <a:t>ensures students have ILPs to get them academically caught up and return to their parent schools with the necessary skills, traits, and resiliency to stay the course to graduate and succeed as young adults. </a:t>
            </a:r>
          </a:p>
          <a:p>
            <a:pPr marL="0" indent="0">
              <a:buNone/>
            </a:pPr>
            <a:r>
              <a:rPr lang="en-US" sz="1650" b="1" dirty="0">
                <a:effectLst/>
                <a:latin typeface="Arial" panose="020B0604020202020204" pitchFamily="34" charset="0"/>
                <a:ea typeface="Calibri" panose="020F0502020204030204" pitchFamily="34" charset="0"/>
                <a:cs typeface="Arial" panose="020B0604020202020204" pitchFamily="34" charset="0"/>
              </a:rPr>
              <a:t>DOD Cooperative Agreement</a:t>
            </a:r>
            <a:r>
              <a:rPr lang="en-US" sz="1650" dirty="0">
                <a:effectLst/>
                <a:latin typeface="Arial" panose="020B0604020202020204" pitchFamily="34" charset="0"/>
                <a:ea typeface="Calibri" panose="020F0502020204030204" pitchFamily="34" charset="0"/>
                <a:cs typeface="Arial" panose="020B0604020202020204" pitchFamily="34" charset="0"/>
              </a:rPr>
              <a:t>: 75% DOD Funds / 25% State Funds (NO COST to Parent, Guardian or Parent School)</a:t>
            </a:r>
            <a:endParaRPr lang="en-US" sz="1650" dirty="0">
              <a:latin typeface="Arial" panose="020B0604020202020204" pitchFamily="34" charset="0"/>
              <a:ea typeface="Calibri" panose="020F0502020204030204" pitchFamily="34" charset="0"/>
              <a:cs typeface="Arial" panose="020B0604020202020204" pitchFamily="34" charset="0"/>
            </a:endParaRPr>
          </a:p>
          <a:p>
            <a:pPr marL="0" indent="0">
              <a:buNone/>
            </a:pPr>
            <a:r>
              <a:rPr lang="en-US" sz="1650" b="1" kern="100" dirty="0">
                <a:effectLst/>
                <a:latin typeface="Arial" panose="020B0604020202020204" pitchFamily="34" charset="0"/>
                <a:ea typeface="DengXian" panose="02010600030101010101" pitchFamily="2" charset="-122"/>
                <a:cs typeface="Arial" panose="020B0604020202020204" pitchFamily="34" charset="0"/>
              </a:rPr>
              <a:t>F</a:t>
            </a:r>
            <a:r>
              <a:rPr lang="en-US" sz="1650" b="1" kern="100" dirty="0">
                <a:latin typeface="Arial" panose="020B0604020202020204" pitchFamily="34" charset="0"/>
                <a:ea typeface="DengXian" panose="02010600030101010101" pitchFamily="2" charset="-122"/>
                <a:cs typeface="Arial" panose="020B0604020202020204" pitchFamily="34" charset="0"/>
              </a:rPr>
              <a:t>Y24 Funding</a:t>
            </a:r>
            <a:r>
              <a:rPr lang="en-US" sz="1650" kern="100" dirty="0">
                <a:latin typeface="Arial" panose="020B0604020202020204" pitchFamily="34" charset="0"/>
                <a:ea typeface="DengXian" panose="02010600030101010101" pitchFamily="2" charset="-122"/>
                <a:cs typeface="Arial" panose="020B0604020202020204" pitchFamily="34" charset="0"/>
              </a:rPr>
              <a:t>: $11.4 M Total -- </a:t>
            </a:r>
            <a:r>
              <a:rPr lang="en-US" sz="1650" kern="100" dirty="0">
                <a:effectLst/>
                <a:latin typeface="Arial" panose="020B0604020202020204" pitchFamily="34" charset="0"/>
                <a:ea typeface="DengXian" panose="02010600030101010101" pitchFamily="2" charset="-122"/>
                <a:cs typeface="Arial" panose="020B0604020202020204" pitchFamily="34" charset="0"/>
              </a:rPr>
              <a:t>$8.6 M Fed</a:t>
            </a:r>
            <a:r>
              <a:rPr lang="en-US" sz="1650" kern="100" dirty="0">
                <a:latin typeface="Arial" panose="020B0604020202020204" pitchFamily="34" charset="0"/>
                <a:ea typeface="DengXian" panose="02010600030101010101" pitchFamily="2" charset="-122"/>
                <a:cs typeface="Arial" panose="020B0604020202020204" pitchFamily="34" charset="0"/>
              </a:rPr>
              <a:t>eral &amp; $ 2.8M State (State: $670K General Fund / $ 2.3M DMA Restricted Funds)</a:t>
            </a:r>
            <a:endParaRPr lang="en-US" sz="1650" kern="100" dirty="0">
              <a:effectLst/>
              <a:latin typeface="Calibri" panose="020F0502020204030204" pitchFamily="34" charset="0"/>
              <a:ea typeface="DengXian" panose="02010600030101010101" pitchFamily="2" charset="-122"/>
              <a:cs typeface="Arial" panose="020B0604020202020204" pitchFamily="34" charset="0"/>
            </a:endParaRPr>
          </a:p>
        </p:txBody>
      </p:sp>
      <p:sp>
        <p:nvSpPr>
          <p:cNvPr id="4" name="Title 1">
            <a:extLst>
              <a:ext uri="{FF2B5EF4-FFF2-40B4-BE49-F238E27FC236}">
                <a16:creationId xmlns:a16="http://schemas.microsoft.com/office/drawing/2014/main" id="{0C4967B0-D04A-8389-A3E2-2FCD3A6FD0B1}"/>
              </a:ext>
            </a:extLst>
          </p:cNvPr>
          <p:cNvSpPr>
            <a:spLocks noGrp="1"/>
          </p:cNvSpPr>
          <p:nvPr>
            <p:ph type="title"/>
          </p:nvPr>
        </p:nvSpPr>
        <p:spPr>
          <a:xfrm>
            <a:off x="838200" y="198417"/>
            <a:ext cx="10515600" cy="790169"/>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pPr algn="ctr"/>
            <a:r>
              <a:rPr lang="en-US" dirty="0"/>
              <a:t>Kentucky National Guard Youth </a:t>
            </a:r>
            <a:r>
              <a:rPr lang="en-US" dirty="0" err="1"/>
              <a:t>ChalleNGe</a:t>
            </a:r>
            <a:endParaRPr lang="en-US" sz="3200" dirty="0"/>
          </a:p>
        </p:txBody>
      </p:sp>
      <p:pic>
        <p:nvPicPr>
          <p:cNvPr id="5" name="Picture 4" descr="A picture containing shape&#10;&#10;Description automatically generated">
            <a:extLst>
              <a:ext uri="{FF2B5EF4-FFF2-40B4-BE49-F238E27FC236}">
                <a16:creationId xmlns:a16="http://schemas.microsoft.com/office/drawing/2014/main" id="{31C73F6C-70C5-CED5-2680-7CFB55BE000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9937"/>
            <a:ext cx="1145309" cy="1226878"/>
          </a:xfrm>
          <a:prstGeom prst="rect">
            <a:avLst/>
          </a:prstGeom>
        </p:spPr>
      </p:pic>
      <p:pic>
        <p:nvPicPr>
          <p:cNvPr id="2" name="Picture 1" descr="A picture containing shape&#10;&#10;Description automatically generated">
            <a:extLst>
              <a:ext uri="{FF2B5EF4-FFF2-40B4-BE49-F238E27FC236}">
                <a16:creationId xmlns:a16="http://schemas.microsoft.com/office/drawing/2014/main" id="{17C03C3C-998A-E50B-91EA-7B0B095B92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69" y="0"/>
            <a:ext cx="1145309" cy="1226878"/>
          </a:xfrm>
          <a:prstGeom prst="rect">
            <a:avLst/>
          </a:prstGeom>
        </p:spPr>
      </p:pic>
      <p:pic>
        <p:nvPicPr>
          <p:cNvPr id="7" name="Picture 6" descr="A picture containing shape&#10;&#10;Description automatically generated">
            <a:extLst>
              <a:ext uri="{FF2B5EF4-FFF2-40B4-BE49-F238E27FC236}">
                <a16:creationId xmlns:a16="http://schemas.microsoft.com/office/drawing/2014/main" id="{139B5FFF-2CE2-94A6-FFEF-A9284418075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8361" y="0"/>
            <a:ext cx="1145309" cy="1226878"/>
          </a:xfrm>
          <a:prstGeom prst="rect">
            <a:avLst/>
          </a:prstGeom>
        </p:spPr>
      </p:pic>
    </p:spTree>
    <p:extLst>
      <p:ext uri="{BB962C8B-B14F-4D97-AF65-F5344CB8AC3E}">
        <p14:creationId xmlns:p14="http://schemas.microsoft.com/office/powerpoint/2010/main" val="354159610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otalTime>41</TotalTime>
  <Words>355</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Kentucky National Guard Youth ChalleNGe</vt:lpstr>
    </vt:vector>
  </TitlesOfParts>
  <Company>US Army National 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Kentucky National Guard Youth ChalleNGe VMAPP Briefing</dc:title>
  <dc:creator>Charles</dc:creator>
  <cp:lastModifiedBy>Schaaf, Logan (LRC)</cp:lastModifiedBy>
  <cp:revision>4</cp:revision>
  <dcterms:created xsi:type="dcterms:W3CDTF">2023-09-27T14:09:48Z</dcterms:created>
  <dcterms:modified xsi:type="dcterms:W3CDTF">2023-10-25T12:52:48Z</dcterms:modified>
</cp:coreProperties>
</file>