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260" r:id="rId2"/>
    <p:sldId id="262" r:id="rId3"/>
    <p:sldId id="265" r:id="rId4"/>
    <p:sldId id="264" r:id="rId5"/>
    <p:sldId id="274" r:id="rId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" roundtripDataSignature="AMtx7mhxUHjlwVugm2y9avpJbKbDJchn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13"/>
  </p:normalViewPr>
  <p:slideViewPr>
    <p:cSldViewPr snapToGrid="0" snapToObjects="1">
      <p:cViewPr varScale="1">
        <p:scale>
          <a:sx n="81" d="100"/>
          <a:sy n="81" d="100"/>
        </p:scale>
        <p:origin x="9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customschemas.google.com/relationships/presentationmetadata" Target="meta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B1AB90-8089-42C4-A53C-B1A9EBF164FC}" type="doc">
      <dgm:prSet loTypeId="urn:microsoft.com/office/officeart/2005/8/layout/vList2" loCatId="list" qsTypeId="urn:microsoft.com/office/officeart/2009/2/quickstyle/3d8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20A5D9-5CF1-4CA6-A051-FB640894324A}">
      <dgm:prSet/>
      <dgm:spPr>
        <a:solidFill>
          <a:schemeClr val="bg2"/>
        </a:solidFill>
      </dgm:spPr>
      <dgm:t>
        <a:bodyPr/>
        <a:lstStyle/>
        <a:p>
          <a:r>
            <a:rPr lang="en-US" b="0" i="0" dirty="0"/>
            <a:t>KY-TF1 Statewide Type 1 Urban Search &amp; Rescue. Two logistical and training locations in the central/east and western parts of the state.</a:t>
          </a:r>
          <a:endParaRPr lang="en-US" b="0" dirty="0"/>
        </a:p>
      </dgm:t>
    </dgm:pt>
    <dgm:pt modelId="{EE9D121F-2ABE-4B6B-92DF-4E868423B607}" type="parTrans" cxnId="{ED8DCB3B-EE38-4118-8F7A-619133431A27}">
      <dgm:prSet/>
      <dgm:spPr/>
      <dgm:t>
        <a:bodyPr/>
        <a:lstStyle/>
        <a:p>
          <a:endParaRPr lang="en-US"/>
        </a:p>
      </dgm:t>
    </dgm:pt>
    <dgm:pt modelId="{E28B120A-5649-4E47-A802-ED412FA791D4}" type="sibTrans" cxnId="{ED8DCB3B-EE38-4118-8F7A-619133431A27}">
      <dgm:prSet/>
      <dgm:spPr/>
      <dgm:t>
        <a:bodyPr/>
        <a:lstStyle/>
        <a:p>
          <a:endParaRPr lang="en-US"/>
        </a:p>
      </dgm:t>
    </dgm:pt>
    <dgm:pt modelId="{3FF30592-1069-4C8F-81DE-C4508C01F62D}">
      <dgm:prSet/>
      <dgm:spPr>
        <a:solidFill>
          <a:srgbClr val="00B050"/>
        </a:solidFill>
      </dgm:spPr>
      <dgm:t>
        <a:bodyPr/>
        <a:lstStyle/>
        <a:p>
          <a:r>
            <a:rPr lang="en-US" b="1" i="0" dirty="0"/>
            <a:t>KY-HART</a:t>
          </a:r>
          <a:r>
            <a:rPr lang="en-US" b="0" i="0" dirty="0"/>
            <a:t>- Helicopter Aquatic Rescue Team / Hoist Capabilities with pre-established teams with KYNG and KSP</a:t>
          </a:r>
          <a:endParaRPr lang="en-US" dirty="0"/>
        </a:p>
      </dgm:t>
    </dgm:pt>
    <dgm:pt modelId="{A5080C34-2CE6-47C5-B942-EE9D71B5FAB6}" type="parTrans" cxnId="{563B6AA2-D162-4DAA-9F11-C187C8BE81B8}">
      <dgm:prSet/>
      <dgm:spPr/>
      <dgm:t>
        <a:bodyPr/>
        <a:lstStyle/>
        <a:p>
          <a:endParaRPr lang="en-US"/>
        </a:p>
      </dgm:t>
    </dgm:pt>
    <dgm:pt modelId="{774D7D6A-F577-441E-B343-5E23EED9FBD8}" type="sibTrans" cxnId="{563B6AA2-D162-4DAA-9F11-C187C8BE81B8}">
      <dgm:prSet/>
      <dgm:spPr/>
      <dgm:t>
        <a:bodyPr/>
        <a:lstStyle/>
        <a:p>
          <a:endParaRPr lang="en-US"/>
        </a:p>
      </dgm:t>
    </dgm:pt>
    <dgm:pt modelId="{A0A163DB-9553-4732-BBE6-C70740DC84B1}">
      <dgm:prSet/>
      <dgm:spPr>
        <a:solidFill>
          <a:srgbClr val="FF0000"/>
        </a:solidFill>
      </dgm:spPr>
      <dgm:t>
        <a:bodyPr/>
        <a:lstStyle/>
        <a:p>
          <a:r>
            <a:rPr lang="en-US" b="1" i="0" dirty="0"/>
            <a:t>Rescue Aid Program-</a:t>
          </a:r>
          <a:r>
            <a:rPr lang="en-US" i="0" dirty="0"/>
            <a:t> This is to improve the current funding to the rescue teams that fall under KRS 39F </a:t>
          </a:r>
          <a:r>
            <a:rPr lang="en-US" b="1" i="1" u="sng" dirty="0"/>
            <a:t>Training/Equipment</a:t>
          </a:r>
        </a:p>
      </dgm:t>
    </dgm:pt>
    <dgm:pt modelId="{A4BCBEA1-5CFF-46A8-8913-79C5D4F6FEB6}" type="parTrans" cxnId="{36EBC8BD-5B9D-4A4A-87B1-4A3B571C1D36}">
      <dgm:prSet/>
      <dgm:spPr/>
      <dgm:t>
        <a:bodyPr/>
        <a:lstStyle/>
        <a:p>
          <a:endParaRPr lang="en-US"/>
        </a:p>
      </dgm:t>
    </dgm:pt>
    <dgm:pt modelId="{B4C5B1A1-CE37-449C-9668-CE4189454C2A}" type="sibTrans" cxnId="{36EBC8BD-5B9D-4A4A-87B1-4A3B571C1D36}">
      <dgm:prSet/>
      <dgm:spPr/>
      <dgm:t>
        <a:bodyPr/>
        <a:lstStyle/>
        <a:p>
          <a:endParaRPr lang="en-US"/>
        </a:p>
      </dgm:t>
    </dgm:pt>
    <dgm:pt modelId="{70E333EC-34AB-484A-95A2-D314AFBD3CBB}" type="pres">
      <dgm:prSet presAssocID="{1EB1AB90-8089-42C4-A53C-B1A9EBF164FC}" presName="linear" presStyleCnt="0">
        <dgm:presLayoutVars>
          <dgm:animLvl val="lvl"/>
          <dgm:resizeHandles val="exact"/>
        </dgm:presLayoutVars>
      </dgm:prSet>
      <dgm:spPr/>
    </dgm:pt>
    <dgm:pt modelId="{676A0480-09B3-1649-BFBA-335126D15D37}" type="pres">
      <dgm:prSet presAssocID="{7920A5D9-5CF1-4CA6-A051-FB640894324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F8F1969-DC86-0343-9BDA-9506B9F6C4B6}" type="pres">
      <dgm:prSet presAssocID="{E28B120A-5649-4E47-A802-ED412FA791D4}" presName="spacer" presStyleCnt="0"/>
      <dgm:spPr/>
    </dgm:pt>
    <dgm:pt modelId="{05AAE60C-21B9-8F41-AA82-A45A0E1CA307}" type="pres">
      <dgm:prSet presAssocID="{3FF30592-1069-4C8F-81DE-C4508C01F6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93EA55B-3945-E044-B6B0-CB49807540CB}" type="pres">
      <dgm:prSet presAssocID="{774D7D6A-F577-441E-B343-5E23EED9FBD8}" presName="spacer" presStyleCnt="0"/>
      <dgm:spPr/>
    </dgm:pt>
    <dgm:pt modelId="{ACD8D607-3030-3A41-9D87-C6949108E362}" type="pres">
      <dgm:prSet presAssocID="{A0A163DB-9553-4732-BBE6-C70740DC84B1}" presName="parentText" presStyleLbl="node1" presStyleIdx="2" presStyleCnt="3" custLinFactNeighborX="-17756" custLinFactNeighborY="-22551">
        <dgm:presLayoutVars>
          <dgm:chMax val="0"/>
          <dgm:bulletEnabled val="1"/>
        </dgm:presLayoutVars>
      </dgm:prSet>
      <dgm:spPr/>
    </dgm:pt>
  </dgm:ptLst>
  <dgm:cxnLst>
    <dgm:cxn modelId="{50EE691A-FCDA-EC45-8D51-39D449125D37}" type="presOf" srcId="{A0A163DB-9553-4732-BBE6-C70740DC84B1}" destId="{ACD8D607-3030-3A41-9D87-C6949108E362}" srcOrd="0" destOrd="0" presId="urn:microsoft.com/office/officeart/2005/8/layout/vList2"/>
    <dgm:cxn modelId="{085A7E39-9CFF-914D-8025-8AB84765828B}" type="presOf" srcId="{3FF30592-1069-4C8F-81DE-C4508C01F62D}" destId="{05AAE60C-21B9-8F41-AA82-A45A0E1CA307}" srcOrd="0" destOrd="0" presId="urn:microsoft.com/office/officeart/2005/8/layout/vList2"/>
    <dgm:cxn modelId="{ED8DCB3B-EE38-4118-8F7A-619133431A27}" srcId="{1EB1AB90-8089-42C4-A53C-B1A9EBF164FC}" destId="{7920A5D9-5CF1-4CA6-A051-FB640894324A}" srcOrd="0" destOrd="0" parTransId="{EE9D121F-2ABE-4B6B-92DF-4E868423B607}" sibTransId="{E28B120A-5649-4E47-A802-ED412FA791D4}"/>
    <dgm:cxn modelId="{0A656C52-14F0-3646-926D-E4735ADD8323}" type="presOf" srcId="{1EB1AB90-8089-42C4-A53C-B1A9EBF164FC}" destId="{70E333EC-34AB-484A-95A2-D314AFBD3CBB}" srcOrd="0" destOrd="0" presId="urn:microsoft.com/office/officeart/2005/8/layout/vList2"/>
    <dgm:cxn modelId="{563B6AA2-D162-4DAA-9F11-C187C8BE81B8}" srcId="{1EB1AB90-8089-42C4-A53C-B1A9EBF164FC}" destId="{3FF30592-1069-4C8F-81DE-C4508C01F62D}" srcOrd="1" destOrd="0" parTransId="{A5080C34-2CE6-47C5-B942-EE9D71B5FAB6}" sibTransId="{774D7D6A-F577-441E-B343-5E23EED9FBD8}"/>
    <dgm:cxn modelId="{FD8E3EB8-EF95-984E-AA1F-7E7BE35FE62A}" type="presOf" srcId="{7920A5D9-5CF1-4CA6-A051-FB640894324A}" destId="{676A0480-09B3-1649-BFBA-335126D15D37}" srcOrd="0" destOrd="0" presId="urn:microsoft.com/office/officeart/2005/8/layout/vList2"/>
    <dgm:cxn modelId="{36EBC8BD-5B9D-4A4A-87B1-4A3B571C1D36}" srcId="{1EB1AB90-8089-42C4-A53C-B1A9EBF164FC}" destId="{A0A163DB-9553-4732-BBE6-C70740DC84B1}" srcOrd="2" destOrd="0" parTransId="{A4BCBEA1-5CFF-46A8-8913-79C5D4F6FEB6}" sibTransId="{B4C5B1A1-CE37-449C-9668-CE4189454C2A}"/>
    <dgm:cxn modelId="{FA757A89-DA27-7842-87B3-54C32D8CB957}" type="presParOf" srcId="{70E333EC-34AB-484A-95A2-D314AFBD3CBB}" destId="{676A0480-09B3-1649-BFBA-335126D15D37}" srcOrd="0" destOrd="0" presId="urn:microsoft.com/office/officeart/2005/8/layout/vList2"/>
    <dgm:cxn modelId="{F0CE7E03-73B3-FF4E-9DE8-7E115DF48716}" type="presParOf" srcId="{70E333EC-34AB-484A-95A2-D314AFBD3CBB}" destId="{3F8F1969-DC86-0343-9BDA-9506B9F6C4B6}" srcOrd="1" destOrd="0" presId="urn:microsoft.com/office/officeart/2005/8/layout/vList2"/>
    <dgm:cxn modelId="{85D880ED-D5EA-1F48-A63B-132FF166216D}" type="presParOf" srcId="{70E333EC-34AB-484A-95A2-D314AFBD3CBB}" destId="{05AAE60C-21B9-8F41-AA82-A45A0E1CA307}" srcOrd="2" destOrd="0" presId="urn:microsoft.com/office/officeart/2005/8/layout/vList2"/>
    <dgm:cxn modelId="{342365E6-D988-3241-A86E-8EFAC642BC3A}" type="presParOf" srcId="{70E333EC-34AB-484A-95A2-D314AFBD3CBB}" destId="{393EA55B-3945-E044-B6B0-CB49807540CB}" srcOrd="3" destOrd="0" presId="urn:microsoft.com/office/officeart/2005/8/layout/vList2"/>
    <dgm:cxn modelId="{9B252A01-DC3E-B648-BE04-9A73DB8B91D2}" type="presParOf" srcId="{70E333EC-34AB-484A-95A2-D314AFBD3CBB}" destId="{ACD8D607-3030-3A41-9D87-C6949108E36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A0480-09B3-1649-BFBA-335126D15D37}">
      <dsp:nvSpPr>
        <dsp:cNvPr id="0" name=""/>
        <dsp:cNvSpPr/>
      </dsp:nvSpPr>
      <dsp:spPr>
        <a:xfrm>
          <a:off x="0" y="65646"/>
          <a:ext cx="6224588" cy="1900080"/>
        </a:xfrm>
        <a:prstGeom prst="roundRect">
          <a:avLst/>
        </a:prstGeom>
        <a:solidFill>
          <a:schemeClr val="bg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KY-TF1 Statewide Type 1 Urban Search &amp; Rescue. Two logistical and training locations in the central/east and western parts of the state.</a:t>
          </a:r>
          <a:endParaRPr lang="en-US" sz="2800" b="0" kern="1200" dirty="0"/>
        </a:p>
      </dsp:txBody>
      <dsp:txXfrm>
        <a:off x="92754" y="158400"/>
        <a:ext cx="6039080" cy="1714572"/>
      </dsp:txXfrm>
    </dsp:sp>
    <dsp:sp modelId="{05AAE60C-21B9-8F41-AA82-A45A0E1CA307}">
      <dsp:nvSpPr>
        <dsp:cNvPr id="0" name=""/>
        <dsp:cNvSpPr/>
      </dsp:nvSpPr>
      <dsp:spPr>
        <a:xfrm>
          <a:off x="0" y="2046366"/>
          <a:ext cx="6224588" cy="190008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KY-HART</a:t>
          </a:r>
          <a:r>
            <a:rPr lang="en-US" sz="2800" b="0" i="0" kern="1200" dirty="0"/>
            <a:t>- Helicopter Aquatic Rescue Team / Hoist Capabilities with pre-established teams with KYNG and KSP</a:t>
          </a:r>
          <a:endParaRPr lang="en-US" sz="2800" kern="1200" dirty="0"/>
        </a:p>
      </dsp:txBody>
      <dsp:txXfrm>
        <a:off x="92754" y="2139120"/>
        <a:ext cx="6039080" cy="1714572"/>
      </dsp:txXfrm>
    </dsp:sp>
    <dsp:sp modelId="{ACD8D607-3030-3A41-9D87-C6949108E362}">
      <dsp:nvSpPr>
        <dsp:cNvPr id="0" name=""/>
        <dsp:cNvSpPr/>
      </dsp:nvSpPr>
      <dsp:spPr>
        <a:xfrm>
          <a:off x="0" y="4008901"/>
          <a:ext cx="6224588" cy="1900080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Rescue Aid Program-</a:t>
          </a:r>
          <a:r>
            <a:rPr lang="en-US" sz="2800" i="0" kern="1200" dirty="0"/>
            <a:t> This is to improve the current funding to the rescue teams that fall under KRS 39F </a:t>
          </a:r>
          <a:r>
            <a:rPr lang="en-US" sz="2800" b="1" i="1" u="sng" kern="1200" dirty="0"/>
            <a:t>Training/Equipment</a:t>
          </a:r>
        </a:p>
      </dsp:txBody>
      <dsp:txXfrm>
        <a:off x="92754" y="4101655"/>
        <a:ext cx="6039080" cy="1714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659C6F-A29D-4D83-86DA-5B0289733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16;p3">
            <a:extLst>
              <a:ext uri="{FF2B5EF4-FFF2-40B4-BE49-F238E27FC236}">
                <a16:creationId xmlns:a16="http://schemas.microsoft.com/office/drawing/2014/main" id="{D1CAAA0A-834A-9D45-BBCB-F02A3F2120B6}"/>
              </a:ext>
            </a:extLst>
          </p:cNvPr>
          <p:cNvPicPr preferRelativeResize="0"/>
          <p:nvPr/>
        </p:nvPicPr>
        <p:blipFill rotWithShape="1">
          <a:blip r:embed="rId2"/>
          <a:srcRect t="7416" r="-4" b="1921"/>
          <a:stretch/>
        </p:blipFill>
        <p:spPr>
          <a:xfrm>
            <a:off x="4472902" y="18"/>
            <a:ext cx="4049486" cy="3681383"/>
          </a:xfrm>
          <a:prstGeom prst="rect">
            <a:avLst/>
          </a:prstGeom>
          <a:noFill/>
        </p:spPr>
      </p:pic>
      <p:pic>
        <p:nvPicPr>
          <p:cNvPr id="7" name="Google Shape;117;p3">
            <a:extLst>
              <a:ext uri="{FF2B5EF4-FFF2-40B4-BE49-F238E27FC236}">
                <a16:creationId xmlns:a16="http://schemas.microsoft.com/office/drawing/2014/main" id="{903A1BF2-A68A-B147-B3A7-177F97F94D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6" b="5"/>
          <a:stretch/>
        </p:blipFill>
        <p:spPr>
          <a:xfrm>
            <a:off x="8522390" y="-7"/>
            <a:ext cx="3669610" cy="3681406"/>
          </a:xfrm>
          <a:prstGeom prst="rect">
            <a:avLst/>
          </a:prstGeom>
          <a:noFill/>
        </p:spPr>
      </p:pic>
      <p:pic>
        <p:nvPicPr>
          <p:cNvPr id="8" name="Picture 7" descr="A large pile of debris and debris&#10;&#10;Description automatically generated with medium confidence">
            <a:extLst>
              <a:ext uri="{FF2B5EF4-FFF2-40B4-BE49-F238E27FC236}">
                <a16:creationId xmlns:a16="http://schemas.microsoft.com/office/drawing/2014/main" id="{72045226-B414-3141-9000-BE29697BF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73" r="1" b="12168"/>
          <a:stretch/>
        </p:blipFill>
        <p:spPr>
          <a:xfrm>
            <a:off x="4472902" y="3681405"/>
            <a:ext cx="7719098" cy="31765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3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76BD21-A7A1-3344-80B0-C761A3B33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Kentucky Urban Search &amp; Rescue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9761DE-E675-EB40-8F53-7E6472BAA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Proposed Budget FY2025 and FY2026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14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from a rope&#10;&#10;Description automatically generated">
            <a:extLst>
              <a:ext uri="{FF2B5EF4-FFF2-40B4-BE49-F238E27FC236}">
                <a16:creationId xmlns:a16="http://schemas.microsoft.com/office/drawing/2014/main" id="{AFFDFBAE-23E5-0E4C-BF6D-47A3D38C9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7"/>
          <a:stretch/>
        </p:blipFill>
        <p:spPr>
          <a:xfrm>
            <a:off x="3770192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C009-A7DD-0E48-98DE-0542552D7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52" y="-184787"/>
            <a:ext cx="7390263" cy="1899912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Arial"/>
                <a:ea typeface="Arial"/>
                <a:cs typeface="Arial"/>
                <a:sym typeface="Arial"/>
              </a:rPr>
              <a:t>Kentucky Urban Search &amp; Rescue</a:t>
            </a:r>
            <a:br>
              <a:rPr lang="en-US" sz="34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400" b="1" dirty="0">
                <a:latin typeface="Arial"/>
                <a:ea typeface="Arial"/>
                <a:cs typeface="Arial"/>
                <a:sym typeface="Arial"/>
              </a:rPr>
              <a:t>Proposed Budget Request </a:t>
            </a:r>
            <a:endParaRPr lang="en-US" sz="3400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0B19894F-425B-50C2-6A7E-8871C9D73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4265403"/>
              </p:ext>
            </p:extLst>
          </p:nvPr>
        </p:nvGraphicFramePr>
        <p:xfrm>
          <a:off x="-128588" y="742950"/>
          <a:ext cx="6224588" cy="5992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009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B17809-8CFD-D24B-883A-F05A771F75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50" b="355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6E123E-6382-C24D-BBD5-B14598321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" y="-268919"/>
            <a:ext cx="10624930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Kentucky Task Force 1 State Coverage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9D5352-03E7-664E-BC45-65FCD072A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" y="1592212"/>
            <a:ext cx="4625013" cy="46760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locations for KY-TF1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Bluegrass Station Avon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Wendell H Ford Regional Training Center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locations on DMA property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Provides approximately 98% coverage to the state within 2 hours after deployment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31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lumMod val="24099"/>
              </a:srgbClr>
            </a:gs>
            <a:gs pos="34000">
              <a:srgbClr val="FF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6;p3">
            <a:extLst>
              <a:ext uri="{FF2B5EF4-FFF2-40B4-BE49-F238E27FC236}">
                <a16:creationId xmlns:a16="http://schemas.microsoft.com/office/drawing/2014/main" id="{481F5D47-5BB0-D146-8E0B-3ED0342CD072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6900863" y="500591"/>
            <a:ext cx="5001946" cy="4952115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8FC3B9-19FF-B941-88D9-AFA7CBCD9338}"/>
              </a:ext>
            </a:extLst>
          </p:cNvPr>
          <p:cNvSpPr txBox="1"/>
          <p:nvPr/>
        </p:nvSpPr>
        <p:spPr>
          <a:xfrm>
            <a:off x="289190" y="1445380"/>
            <a:ext cx="5806809" cy="1587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FY 2025 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Total Budget ask 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$8,335,000</a:t>
            </a: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KY-TF1 $7,590,000</a:t>
            </a:r>
            <a:endParaRPr lang="en-US" sz="2400" b="1"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Rescue Aid Program $ 500,000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HART $ 245,000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6C474D-6BB5-BC44-8785-08401722775E}"/>
              </a:ext>
            </a:extLst>
          </p:cNvPr>
          <p:cNvSpPr txBox="1"/>
          <p:nvPr/>
        </p:nvSpPr>
        <p:spPr>
          <a:xfrm>
            <a:off x="289190" y="3179962"/>
            <a:ext cx="6195483" cy="161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FY 2026 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Total Budget ask </a:t>
            </a:r>
            <a:r>
              <a:rPr lang="en-US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$7,840,000</a:t>
            </a:r>
            <a:endParaRPr lang="en-US" sz="2400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KY-TF1 $7,160,000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Rescue Aid Program $500,000</a:t>
            </a:r>
            <a:endParaRPr lang="en-US" sz="2400"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HART $180,000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D62851-4E40-C44B-9FB3-351B42CD7BFA}"/>
              </a:ext>
            </a:extLst>
          </p:cNvPr>
          <p:cNvSpPr txBox="1"/>
          <p:nvPr/>
        </p:nvSpPr>
        <p:spPr>
          <a:xfrm>
            <a:off x="1898916" y="346702"/>
            <a:ext cx="5630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dist="157466" dir="2181419" algn="tl" rotWithShape="0">
                    <a:prstClr val="black">
                      <a:alpha val="27000"/>
                    </a:prstClr>
                  </a:outerShdw>
                </a:effectLst>
              </a:rPr>
              <a:t>Initial Budget Ask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F498F6-1DF8-1645-9A9B-A93F321FD081}"/>
              </a:ext>
            </a:extLst>
          </p:cNvPr>
          <p:cNvSpPr txBox="1"/>
          <p:nvPr/>
        </p:nvSpPr>
        <p:spPr>
          <a:xfrm>
            <a:off x="302948" y="5317966"/>
            <a:ext cx="619548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b="1" i="1" dirty="0">
                <a:solidFill>
                  <a:schemeClr val="bg1"/>
                </a:solidFill>
              </a:rPr>
              <a:t>Annual Sustainment Cost: </a:t>
            </a:r>
            <a:r>
              <a:rPr lang="en-US" sz="2400" b="1" i="1" dirty="0">
                <a:solidFill>
                  <a:schemeClr val="tx1"/>
                </a:solidFill>
              </a:rPr>
              <a:t>$2,750,000</a:t>
            </a:r>
          </a:p>
        </p:txBody>
      </p:sp>
    </p:spTree>
    <p:extLst>
      <p:ext uri="{BB962C8B-B14F-4D97-AF65-F5344CB8AC3E}">
        <p14:creationId xmlns:p14="http://schemas.microsoft.com/office/powerpoint/2010/main" val="237691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39C3025-4784-4B16-914D-CCFC3E833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610598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B446B-056B-3E49-B922-49B8A5F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91" y="182595"/>
            <a:ext cx="8275617" cy="13308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Type 1 US&amp;R Team Capabilities 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30B7BFA9-FF35-3B43-AB4A-3FEDE3F81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490" y="1356360"/>
            <a:ext cx="7466983" cy="531904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</a:t>
            </a:r>
            <a:r>
              <a:rPr lang="en-US" sz="20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s a </a:t>
            </a:r>
            <a:r>
              <a:rPr lang="en-US" sz="20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70-person</a:t>
            </a:r>
            <a:r>
              <a:rPr lang="en-US" sz="20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 multi-disciplined resource which </a:t>
            </a:r>
            <a:r>
              <a:rPr lang="en-US" sz="200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conducts search and rescue response efforts for:</a:t>
            </a:r>
          </a:p>
          <a:p>
            <a:pPr lvl="1"/>
            <a:r>
              <a:rPr lang="en-US" sz="200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All hazards, including locating, accessing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</a:t>
            </a:r>
            <a:r>
              <a:rPr lang="en-US" sz="200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edically stabilizing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</a:t>
            </a:r>
            <a:r>
              <a:rPr lang="en-US" sz="200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xtricating victims from light through heavy frame construction damaged structures. </a:t>
            </a:r>
          </a:p>
          <a:p>
            <a:r>
              <a:rPr lang="en-US" sz="200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Specialized personnel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include 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rescue, canine search, medical doctors &amp; paramedics, hazardous materials (hazmat), technical search, structural engineers and communications. 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</a:t>
            </a:r>
            <a:r>
              <a:rPr lang="en-US" sz="200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ontinuous 24-hour operations.  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</a:t>
            </a:r>
            <a:r>
              <a:rPr lang="en-US" sz="200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elf-sustaining for 72 hours and deployable for up to 14 days.</a:t>
            </a:r>
          </a:p>
          <a:p>
            <a:r>
              <a:rPr lang="en-US" sz="200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Additional capabilities include wide-area search, floodwater/Swiftwater operations, and US&amp;R operations in contaminated environments events.</a:t>
            </a:r>
          </a:p>
        </p:txBody>
      </p:sp>
      <p:pic>
        <p:nvPicPr>
          <p:cNvPr id="7" name="Picture 6" descr="A group of people walking with a dog&#10;&#10;Description automatically generated">
            <a:extLst>
              <a:ext uri="{FF2B5EF4-FFF2-40B4-BE49-F238E27FC236}">
                <a16:creationId xmlns:a16="http://schemas.microsoft.com/office/drawing/2014/main" id="{FDBA9CDB-895A-AE49-81A1-7D1F2A2BA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6" r="8658" b="2"/>
          <a:stretch/>
        </p:blipFill>
        <p:spPr>
          <a:xfrm>
            <a:off x="7801965" y="3429000"/>
            <a:ext cx="4390035" cy="342900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pic>
        <p:nvPicPr>
          <p:cNvPr id="5" name="Picture 4" descr="A group of people in a cave&#10;&#10;Description automatically generated">
            <a:extLst>
              <a:ext uri="{FF2B5EF4-FFF2-40B4-BE49-F238E27FC236}">
                <a16:creationId xmlns:a16="http://schemas.microsoft.com/office/drawing/2014/main" id="{26B3069B-074E-CE44-8ECE-ACE0E2A85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7" r="11137" b="-2"/>
          <a:stretch/>
        </p:blipFill>
        <p:spPr>
          <a:xfrm>
            <a:off x="7842932" y="-17"/>
            <a:ext cx="4349068" cy="3432349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5345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26295</TotalTime>
  <Words>268</Words>
  <Application>Microsoft Office PowerPoint</Application>
  <PresentationFormat>Widescreen</PresentationFormat>
  <Paragraphs>31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Kentucky Urban Search &amp; Rescue </vt:lpstr>
      <vt:lpstr>Kentucky Urban Search &amp; Rescue Proposed Budget Request </vt:lpstr>
      <vt:lpstr>Kentucky Task Force 1 State Coverage </vt:lpstr>
      <vt:lpstr>PowerPoint Presentation</vt:lpstr>
      <vt:lpstr>Type 1 US&amp;R Team Capabilities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Kentucky Urban Search &amp; Rescue</dc:title>
  <dc:creator>Doug Hargreaves</dc:creator>
  <cp:lastModifiedBy>Schaaf, Logan (LRC)</cp:lastModifiedBy>
  <cp:revision>11</cp:revision>
  <cp:lastPrinted>2023-09-27T12:51:14Z</cp:lastPrinted>
  <dcterms:created xsi:type="dcterms:W3CDTF">2023-08-17T16:51:25Z</dcterms:created>
  <dcterms:modified xsi:type="dcterms:W3CDTF">2023-10-25T12:52:31Z</dcterms:modified>
</cp:coreProperties>
</file>