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65" r:id="rId4"/>
    <p:sldId id="277" r:id="rId5"/>
    <p:sldId id="278" r:id="rId6"/>
    <p:sldId id="279" r:id="rId7"/>
    <p:sldId id="280" r:id="rId8"/>
    <p:sldId id="271" r:id="rId9"/>
    <p:sldId id="275" r:id="rId10"/>
    <p:sldId id="273" r:id="rId11"/>
    <p:sldId id="270" r:id="rId12"/>
    <p:sldId id="259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B5B"/>
    <a:srgbClr val="441E62"/>
    <a:srgbClr val="5B2882"/>
    <a:srgbClr val="994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7165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Briefer’s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036086"/>
            <a:ext cx="2743200" cy="365125"/>
          </a:xfrm>
        </p:spPr>
        <p:txBody>
          <a:bodyPr/>
          <a:lstStyle/>
          <a:p>
            <a:r>
              <a:rPr lang="en-US" dirty="0"/>
              <a:t>June 2,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85196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52C214-EA48-C242-9B8C-304619F61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5" b="38360"/>
          <a:stretch/>
        </p:blipFill>
        <p:spPr>
          <a:xfrm>
            <a:off x="9480061" y="5775979"/>
            <a:ext cx="2375877" cy="6252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A4874-EEA6-9D45-83C9-2B5236E4FB04}"/>
              </a:ext>
            </a:extLst>
          </p:cNvPr>
          <p:cNvSpPr/>
          <p:nvPr userDrawn="1"/>
        </p:nvSpPr>
        <p:spPr>
          <a:xfrm>
            <a:off x="101599" y="6473935"/>
            <a:ext cx="11996615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9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87464" y="365124"/>
            <a:ext cx="866335" cy="612711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4"/>
            <a:ext cx="9274588" cy="6127115"/>
          </a:xfrm>
        </p:spPr>
        <p:txBody>
          <a:bodyPr vert="eaVert"/>
          <a:lstStyle>
            <a:lvl1pPr marL="228600" indent="-228600">
              <a:buFont typeface="Wingdings" pitchFamily="2" charset="2"/>
              <a:buChar char="Ø"/>
              <a:defRPr/>
            </a:lvl1pPr>
            <a:lvl2pPr marL="685800" indent="-22860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  <a:lvl5pPr marL="2057400" indent="-2286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267080" y="455919"/>
            <a:ext cx="1127347" cy="365125"/>
          </a:xfrm>
        </p:spPr>
        <p:txBody>
          <a:bodyPr/>
          <a:lstStyle/>
          <a:p>
            <a:fld id="{A5C58138-97A3-4817-9547-450282127F5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270121" y="5994400"/>
            <a:ext cx="1127349" cy="365125"/>
          </a:xfrm>
        </p:spPr>
        <p:txBody>
          <a:bodyPr/>
          <a:lstStyle/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13F053-92BB-EC43-AD25-76265BDA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42398" y="3163037"/>
            <a:ext cx="2122792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954ADB-DE67-C541-9141-7BCDE44A1E4A}"/>
              </a:ext>
            </a:extLst>
          </p:cNvPr>
          <p:cNvSpPr/>
          <p:nvPr userDrawn="1"/>
        </p:nvSpPr>
        <p:spPr>
          <a:xfrm rot="5400000">
            <a:off x="7236570" y="3332386"/>
            <a:ext cx="6127111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74153E-CDBB-5D4F-9046-6C89C08ED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775" b="14244"/>
          <a:stretch/>
        </p:blipFill>
        <p:spPr>
          <a:xfrm rot="5400000">
            <a:off x="11327790" y="6019490"/>
            <a:ext cx="838200" cy="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/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122"/>
            <a:ext cx="10515600" cy="5942350"/>
          </a:xfrm>
          <a:blipFill dpi="0" rotWithShape="1">
            <a:blip r:embed="rId2">
              <a:alphaModFix amt="14000"/>
            </a:blip>
            <a:srcRect/>
            <a:stretch>
              <a:fillRect l="-3000" t="-22000" r="-1000" b="-22000"/>
            </a:stretch>
          </a:blipFill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2564C0-5D5F-5343-B20B-969DD15F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5196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36BCB4-8671-8640-8ED5-97250132D65E}"/>
              </a:ext>
            </a:extLst>
          </p:cNvPr>
          <p:cNvSpPr/>
          <p:nvPr userDrawn="1"/>
        </p:nvSpPr>
        <p:spPr>
          <a:xfrm>
            <a:off x="101599" y="6473935"/>
            <a:ext cx="11996615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3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49427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1988"/>
            <a:ext cx="10515600" cy="4924975"/>
          </a:xfrm>
        </p:spPr>
        <p:txBody>
          <a:bodyPr/>
          <a:lstStyle>
            <a:lvl1pPr marL="228600" indent="-228600">
              <a:buFont typeface="Wingdings" pitchFamily="2" charset="2"/>
              <a:buChar char="Ø"/>
              <a:defRPr/>
            </a:lvl1pPr>
            <a:lvl2pPr marL="685800" indent="-22860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  <a:lvl5pPr marL="2057400" indent="-2286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8138-97A3-4817-9547-450282127F5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CB6A90-C90B-1E43-82DE-04B0A60F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5460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2E9C50-AB2E-E546-BB03-998DF7A9BB26}"/>
              </a:ext>
            </a:extLst>
          </p:cNvPr>
          <p:cNvSpPr/>
          <p:nvPr userDrawn="1"/>
        </p:nvSpPr>
        <p:spPr>
          <a:xfrm>
            <a:off x="838200" y="959399"/>
            <a:ext cx="10515600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61A3F6-8EBA-5142-BBAD-0E926A3A9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775" b="14244"/>
          <a:stretch/>
        </p:blipFill>
        <p:spPr>
          <a:xfrm>
            <a:off x="11268740" y="53163"/>
            <a:ext cx="838200" cy="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5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opic Change (In Br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11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Topic Change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6187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Briefer’s name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09F916-E9A0-614E-BB1D-D5CE7EFE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036086"/>
            <a:ext cx="2743200" cy="365125"/>
          </a:xfrm>
        </p:spPr>
        <p:txBody>
          <a:bodyPr/>
          <a:lstStyle/>
          <a:p>
            <a:r>
              <a:rPr lang="en-US" dirty="0"/>
              <a:t>June 2,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2564C0-5D5F-5343-B20B-969DD15F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5196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38E64D-0411-C142-AD71-275E62082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5" b="38360"/>
          <a:stretch/>
        </p:blipFill>
        <p:spPr>
          <a:xfrm>
            <a:off x="9480061" y="5775979"/>
            <a:ext cx="2375877" cy="625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36BCB4-8671-8640-8ED5-97250132D65E}"/>
              </a:ext>
            </a:extLst>
          </p:cNvPr>
          <p:cNvSpPr/>
          <p:nvPr userDrawn="1"/>
        </p:nvSpPr>
        <p:spPr>
          <a:xfrm>
            <a:off x="101599" y="6473935"/>
            <a:ext cx="11996615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3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1988"/>
            <a:ext cx="10515600" cy="4924975"/>
          </a:xfrm>
        </p:spPr>
        <p:txBody>
          <a:bodyPr/>
          <a:lstStyle>
            <a:lvl1pPr marL="228600" indent="-228600">
              <a:buFont typeface="Wingdings" pitchFamily="2" charset="2"/>
              <a:buChar char="Ø"/>
              <a:defRPr/>
            </a:lvl1pPr>
            <a:lvl2pPr marL="685800" indent="-22860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  <a:lvl5pPr marL="2057400" indent="-2286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8138-97A3-4817-9547-450282127F5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CB6A90-C90B-1E43-82DE-04B0A60F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5460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2E9C50-AB2E-E546-BB03-998DF7A9BB26}"/>
              </a:ext>
            </a:extLst>
          </p:cNvPr>
          <p:cNvSpPr/>
          <p:nvPr userDrawn="1"/>
        </p:nvSpPr>
        <p:spPr>
          <a:xfrm>
            <a:off x="838200" y="959399"/>
            <a:ext cx="10515600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222F82-8E1D-A747-8A04-FCB84AAD5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775" b="14244"/>
          <a:stretch/>
        </p:blipFill>
        <p:spPr>
          <a:xfrm>
            <a:off x="11268740" y="53163"/>
            <a:ext cx="838200" cy="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3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78748"/>
            <a:ext cx="5181600" cy="5174168"/>
          </a:xfrm>
        </p:spPr>
        <p:txBody>
          <a:bodyPr/>
          <a:lstStyle>
            <a:lvl1pPr marL="228600" indent="-228600">
              <a:buFont typeface="Wingdings" pitchFamily="2" charset="2"/>
              <a:buChar char="Ø"/>
              <a:defRPr/>
            </a:lvl1pPr>
            <a:lvl2pPr marL="685800" indent="-22860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  <a:lvl5pPr marL="2057400" indent="-2286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8748"/>
            <a:ext cx="5181600" cy="5174168"/>
          </a:xfrm>
        </p:spPr>
        <p:txBody>
          <a:bodyPr/>
          <a:lstStyle>
            <a:lvl1pPr marL="228600" indent="-228600">
              <a:buFont typeface="Wingdings" pitchFamily="2" charset="2"/>
              <a:buChar char="Ø"/>
              <a:defRPr/>
            </a:lvl1pPr>
            <a:lvl2pPr marL="685800" indent="-22860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  <a:lvl5pPr marL="2057400" indent="-2286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8138-97A3-4817-9547-450282127F5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5EB5A2-345B-B743-9C77-1E650079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756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DA50312-6786-C04E-A3CC-8DCDB680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3945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3F21E7-8A16-7742-9B5E-77267262311B}"/>
              </a:ext>
            </a:extLst>
          </p:cNvPr>
          <p:cNvSpPr/>
          <p:nvPr userDrawn="1"/>
        </p:nvSpPr>
        <p:spPr>
          <a:xfrm>
            <a:off x="838201" y="822908"/>
            <a:ext cx="10515600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6175D3-2446-E742-A38F-191C7BC74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775" b="14244"/>
          <a:stretch/>
        </p:blipFill>
        <p:spPr>
          <a:xfrm>
            <a:off x="11268740" y="53163"/>
            <a:ext cx="838200" cy="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3945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78748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65912"/>
            <a:ext cx="5157787" cy="4223751"/>
          </a:xfrm>
        </p:spPr>
        <p:txBody>
          <a:bodyPr/>
          <a:lstStyle>
            <a:lvl1pPr marL="228600" indent="-228600">
              <a:buFont typeface="Wingdings" pitchFamily="2" charset="2"/>
              <a:buChar char="Ø"/>
              <a:defRPr/>
            </a:lvl1pPr>
            <a:lvl2pPr marL="685800" indent="-22860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  <a:lvl5pPr marL="2057400" indent="-2286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78748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65912"/>
            <a:ext cx="5183188" cy="4223751"/>
          </a:xfrm>
        </p:spPr>
        <p:txBody>
          <a:bodyPr/>
          <a:lstStyle>
            <a:lvl1pPr marL="228600" indent="-228600">
              <a:buFont typeface="Wingdings" pitchFamily="2" charset="2"/>
              <a:buChar char="Ø"/>
              <a:defRPr/>
            </a:lvl1pPr>
            <a:lvl2pPr marL="685800" indent="-22860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  <a:lvl5pPr marL="2057400" indent="-2286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8138-97A3-4817-9547-450282127F5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1468C2F-6FDB-5742-80D4-0A0C26F7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756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DD82D5-E90A-5944-B7D3-0A39AEA117A3}"/>
              </a:ext>
            </a:extLst>
          </p:cNvPr>
          <p:cNvSpPr/>
          <p:nvPr userDrawn="1"/>
        </p:nvSpPr>
        <p:spPr>
          <a:xfrm>
            <a:off x="838201" y="822908"/>
            <a:ext cx="10515600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EF635D-4FAC-8C45-BA24-8B8F7EAC1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775" b="14244"/>
          <a:stretch/>
        </p:blipFill>
        <p:spPr>
          <a:xfrm>
            <a:off x="11268740" y="53163"/>
            <a:ext cx="838200" cy="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4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hoto / Graphic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9704"/>
            <a:ext cx="10515600" cy="2468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Full Slide Photo / Graphic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ED33AA-54B1-9D46-8231-F0B8FD7B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6097" y="6621298"/>
            <a:ext cx="1379806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6133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ckground and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96351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Ø"/>
              <a:defRPr sz="2000"/>
            </a:lvl1pPr>
            <a:lvl2pPr marL="685800" indent="-228600">
              <a:buFont typeface="Wingdings" pitchFamily="2" charset="2"/>
              <a:buChar char="Ø"/>
              <a:defRPr sz="1800"/>
            </a:lvl2pPr>
            <a:lvl3pPr marL="1143000" indent="-228600">
              <a:buFont typeface="Wingdings" pitchFamily="2" charset="2"/>
              <a:buChar char="Ø"/>
              <a:defRPr sz="1600"/>
            </a:lvl3pPr>
            <a:lvl4pPr marL="1600200" indent="-228600">
              <a:buFont typeface="Wingdings" pitchFamily="2" charset="2"/>
              <a:buChar char="Ø"/>
              <a:defRPr sz="1400"/>
            </a:lvl4pPr>
            <a:lvl5pPr marL="2057400" indent="-228600">
              <a:buFont typeface="Wingdings" pitchFamily="2" charset="2"/>
              <a:buChar char="Ø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Key takeaways from narrative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448325"/>
            <a:ext cx="3932237" cy="44206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Background information for bullets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8138-97A3-4817-9547-450282127F5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A8C028-E930-DC45-B312-82716D55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756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C10A47-2ABE-244E-996F-72F64BD9606B}"/>
              </a:ext>
            </a:extLst>
          </p:cNvPr>
          <p:cNvSpPr/>
          <p:nvPr userDrawn="1"/>
        </p:nvSpPr>
        <p:spPr>
          <a:xfrm>
            <a:off x="838200" y="1204644"/>
            <a:ext cx="3933824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560174-8062-394A-B4E1-2B925F29F2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775" b="14244"/>
          <a:stretch/>
        </p:blipFill>
        <p:spPr>
          <a:xfrm>
            <a:off x="11268740" y="53163"/>
            <a:ext cx="838200" cy="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0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rrative Slide for Photo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517819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61851"/>
            <a:ext cx="3932237" cy="39071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Narrative for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8138-97A3-4817-9547-450282127F5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4D1AC4-C673-544B-9B7E-56D0DF21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756"/>
            <a:ext cx="4114800" cy="21601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225A2A-366C-1540-86F8-5F483DABFDBC}"/>
              </a:ext>
            </a:extLst>
          </p:cNvPr>
          <p:cNvSpPr/>
          <p:nvPr userDrawn="1"/>
        </p:nvSpPr>
        <p:spPr>
          <a:xfrm>
            <a:off x="838201" y="1637253"/>
            <a:ext cx="3933824" cy="19258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10000">
                <a:srgbClr val="BCB2CA"/>
              </a:gs>
              <a:gs pos="50000">
                <a:srgbClr val="441E62"/>
              </a:gs>
              <a:gs pos="98000">
                <a:srgbClr val="322B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FBB866-1A37-C444-9B1C-DF4605DB0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775" b="14244"/>
          <a:stretch/>
        </p:blipFill>
        <p:spPr>
          <a:xfrm>
            <a:off x="11268740" y="53163"/>
            <a:ext cx="838200" cy="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June 2,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5460"/>
            <a:ext cx="4114800" cy="21601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/>
          <a:lstStyle>
            <a:lvl1pPr algn="ct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7D25F-8396-417E-A868-5CBF7474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7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efensecommunities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0919"/>
            <a:ext cx="9144000" cy="2387600"/>
          </a:xfrm>
        </p:spPr>
        <p:txBody>
          <a:bodyPr/>
          <a:lstStyle/>
          <a:p>
            <a:r>
              <a:rPr lang="en-US" sz="4800" dirty="0"/>
              <a:t>Interim Joint Committee on Veterans, Military Affairs, and Public Protection</a:t>
            </a:r>
            <a:br>
              <a:rPr lang="en-US" sz="2400" dirty="0"/>
            </a:br>
            <a:br>
              <a:rPr lang="en-US" sz="2400" dirty="0"/>
            </a:br>
            <a:r>
              <a:rPr lang="en-US" sz="2800" dirty="0"/>
              <a:t>October 25,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7771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/>
              <a:t>Kentucky Commission on Military Affairs</a:t>
            </a:r>
          </a:p>
          <a:p>
            <a:r>
              <a:rPr lang="en-US" sz="3500" dirty="0"/>
              <a:t>2024 Legislative Agenda</a:t>
            </a:r>
          </a:p>
          <a:p>
            <a:r>
              <a:rPr lang="en-US" dirty="0"/>
              <a:t>Steven Bullard, Brigadier General (USAF Ret.), Executive Director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94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DE6B24-2038-9A4E-A1FA-7955D2F1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Military Spouse Employment</a:t>
            </a:r>
            <a:br>
              <a:rPr lang="en-US" sz="2800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8CAF3C-6C1A-FE42-99E4-545F441C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847"/>
            <a:ext cx="10515600" cy="492497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DOD Military Spouse priority employment compacts (13 total)</a:t>
            </a:r>
          </a:p>
          <a:p>
            <a:pPr marL="457200" lvl="1" indent="0">
              <a:buNone/>
            </a:pPr>
            <a:r>
              <a:rPr lang="en-US" b="1" dirty="0"/>
              <a:t>•	Interstate Teacher Mobility Compact (Member, 2023)</a:t>
            </a:r>
          </a:p>
          <a:p>
            <a:pPr marL="457200" lvl="1" indent="0">
              <a:buNone/>
            </a:pPr>
            <a:r>
              <a:rPr lang="en-US" b="1" dirty="0"/>
              <a:t>•	Cosmetology Licensure Compact (Member, 2023)</a:t>
            </a:r>
          </a:p>
          <a:p>
            <a:pPr marL="457200" lvl="1" indent="0">
              <a:buNone/>
            </a:pPr>
            <a:r>
              <a:rPr lang="en-US" b="1" dirty="0"/>
              <a:t>•	Licensed Professional Counseling Compact (Member, 2022)</a:t>
            </a:r>
          </a:p>
          <a:p>
            <a:pPr marL="457200" lvl="1" indent="0">
              <a:buNone/>
            </a:pPr>
            <a:r>
              <a:rPr lang="en-US" b="1" dirty="0"/>
              <a:t>•	Occupational Therapy Licensure Compact (Member, 2022)</a:t>
            </a:r>
          </a:p>
          <a:p>
            <a:pPr marL="457200" lvl="1" indent="0">
              <a:buNone/>
            </a:pPr>
            <a:r>
              <a:rPr lang="en-US" b="1" dirty="0"/>
              <a:t>•	Audiology/Speech-Language Pathology Interstate Compact (Member, 2021)</a:t>
            </a:r>
          </a:p>
          <a:p>
            <a:pPr marL="457200" lvl="1" indent="0">
              <a:buNone/>
            </a:pPr>
            <a:r>
              <a:rPr lang="en-US" b="1" dirty="0"/>
              <a:t>•	Psychology Interjurisdictional Compact (Member, 2021)</a:t>
            </a:r>
          </a:p>
          <a:p>
            <a:pPr marL="457200" lvl="1" indent="0">
              <a:buNone/>
            </a:pPr>
            <a:r>
              <a:rPr lang="en-US" b="1" dirty="0"/>
              <a:t>•	Nurse Licensure Compact (Member, 2017)</a:t>
            </a:r>
          </a:p>
          <a:p>
            <a:pPr marL="457200" lvl="1" indent="0">
              <a:buNone/>
            </a:pPr>
            <a:r>
              <a:rPr lang="en-US" b="1" dirty="0"/>
              <a:t>•	Physical Therapy Licensure Compact (Member, 2017)</a:t>
            </a:r>
          </a:p>
          <a:p>
            <a:pPr marL="457200" lvl="1" indent="0">
              <a:buNone/>
            </a:pPr>
            <a:r>
              <a:rPr lang="en-US" dirty="0"/>
              <a:t>•	Emergency Medical Services (EMS) Licensure Compact</a:t>
            </a:r>
          </a:p>
          <a:p>
            <a:pPr marL="457200" lvl="1" indent="0">
              <a:buNone/>
            </a:pPr>
            <a:r>
              <a:rPr lang="en-US" dirty="0"/>
              <a:t>•	Advanced Practice Registered Nurse Compact</a:t>
            </a:r>
          </a:p>
          <a:p>
            <a:pPr marL="457200" lvl="1" indent="0">
              <a:buNone/>
            </a:pPr>
            <a:r>
              <a:rPr lang="en-US" dirty="0"/>
              <a:t>•	Dental and Dental Hygienist Compact</a:t>
            </a:r>
            <a:r>
              <a:rPr lang="en-US" i="1" dirty="0"/>
              <a:t> (new 2023)</a:t>
            </a:r>
          </a:p>
          <a:p>
            <a:pPr marL="457200" lvl="1" indent="0">
              <a:buNone/>
            </a:pPr>
            <a:r>
              <a:rPr lang="en-US" dirty="0"/>
              <a:t>•	Interstate Massage Therapy Compact</a:t>
            </a:r>
            <a:r>
              <a:rPr lang="en-US" i="1" dirty="0"/>
              <a:t> (new 2023)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•	Physician Associates Compact</a:t>
            </a:r>
            <a:r>
              <a:rPr lang="en-US" i="1" dirty="0"/>
              <a:t> (new 2023)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8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DE6B24-2038-9A4E-A1FA-7955D2F1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Military Spouse Employment</a:t>
            </a:r>
            <a:br>
              <a:rPr lang="en-US" sz="2800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8CAF3C-6C1A-FE42-99E4-545F441C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899" y="1265454"/>
            <a:ext cx="10515600" cy="534489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DOD military spouse and installation websites </a:t>
            </a:r>
          </a:p>
          <a:p>
            <a:pPr marL="457200" lvl="1" indent="0">
              <a:buNone/>
            </a:pPr>
            <a:endParaRPr lang="en-US" sz="1300" dirty="0"/>
          </a:p>
          <a:p>
            <a:pPr marL="457200" lvl="1" indent="0">
              <a:buNone/>
            </a:pPr>
            <a:r>
              <a:rPr lang="en-US" dirty="0"/>
              <a:t>Fort Campbell Resources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Garrison website:  </a:t>
            </a:r>
            <a:r>
              <a:rPr lang="en-US" dirty="0">
                <a:hlinkClick r:id="rId2"/>
              </a:rPr>
              <a:t>https://home.army.mil/campbell/</a:t>
            </a:r>
            <a:r>
              <a:rPr lang="en-US" dirty="0"/>
              <a:t> 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Spouse Employment Center: 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https://home.army.mil/campbell/index.php/sec</a:t>
            </a:r>
            <a:endParaRPr lang="en-US" dirty="0">
              <a:solidFill>
                <a:srgbClr val="0070C0"/>
              </a:solidFill>
            </a:endParaRP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Christian County Chamber Military Spouse Working Group</a:t>
            </a:r>
          </a:p>
          <a:p>
            <a:pPr marL="457200" lvl="1" indent="0">
              <a:buNone/>
            </a:pPr>
            <a:endParaRPr lang="en-US" sz="3000" dirty="0"/>
          </a:p>
          <a:p>
            <a:pPr marL="457200" lvl="1" indent="0">
              <a:buNone/>
            </a:pPr>
            <a:r>
              <a:rPr lang="en-US" dirty="0"/>
              <a:t>Fort Knox Resources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Garrison website:  </a:t>
            </a:r>
            <a:r>
              <a:rPr lang="en-US" dirty="0">
                <a:hlinkClick r:id="rId2"/>
              </a:rPr>
              <a:t>https://home.army.mil/knox/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Knox Regional Development Alliance (KRDA) spouse employment website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Nationally recognized by Association of Defense Communities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u="sng" dirty="0">
                <a:solidFill>
                  <a:srgbClr val="0070C0"/>
                </a:solidFill>
              </a:rPr>
              <a:t>https://Greaterfortknox.com/jobs</a:t>
            </a:r>
          </a:p>
          <a:p>
            <a:pPr lvl="1">
              <a:buFont typeface="Garamond" panose="02020404030301010803" pitchFamily="18" charset="0"/>
              <a:buChar char="­"/>
            </a:pPr>
            <a:r>
              <a:rPr lang="en-US" dirty="0"/>
              <a:t>Partnership with Ft Knox, KY Career Center-Lincoln Trail, </a:t>
            </a:r>
          </a:p>
          <a:p>
            <a:pPr marL="457200" lvl="1" indent="0">
              <a:buNone/>
            </a:pPr>
            <a:r>
              <a:rPr lang="en-US" dirty="0"/>
              <a:t>   Lincoln Trail Workforce Development Board </a:t>
            </a:r>
          </a:p>
          <a:p>
            <a:pPr lvl="1">
              <a:buFont typeface="Garamond" panose="02020404030301010803" pitchFamily="18" charset="0"/>
              <a:buChar char="­"/>
            </a:pPr>
            <a:endParaRPr lang="en-US" dirty="0"/>
          </a:p>
          <a:p>
            <a:pPr lvl="1">
              <a:buFont typeface="Garamond" panose="02020404030301010803" pitchFamily="18" charset="0"/>
              <a:buChar char="­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 descr="SE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3" y="2080843"/>
            <a:ext cx="980334" cy="101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The Greater Fort Knox Regi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885" y="5462798"/>
            <a:ext cx="2232660" cy="94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31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DE6B24-2038-9A4E-A1FA-7955D2F1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Kentucky COMPETES</a:t>
            </a:r>
            <a:br>
              <a:rPr lang="en-US" sz="2800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8CAF3C-6C1A-FE42-99E4-545F441C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265"/>
            <a:ext cx="10683240" cy="49249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Collaborative Opportunities to Modernize Practices, Engagement, Teams, and the Economy for Success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Comprehensive, systematic investigation to identify modernization and diversification efforts among Kentucky’s defense industrial base (DIB) in manufacturing, aerospace and distribution/logistics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DOD Diversification &amp; Modernization Program for Economic Adjustment Assistance for State Governments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18-month grant period of performance is from September 1, 2023, through February 28, 2025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University of Louisville Research Foundation subrecipient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$1.7M; 90 percent federal funding through the DOD Office of Local Defense Community Cooperation (OLDCC)</a:t>
            </a:r>
          </a:p>
        </p:txBody>
      </p:sp>
    </p:spTree>
    <p:extLst>
      <p:ext uri="{BB962C8B-B14F-4D97-AF65-F5344CB8AC3E}">
        <p14:creationId xmlns:p14="http://schemas.microsoft.com/office/powerpoint/2010/main" val="152452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KCMA Legislative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1" y="1609052"/>
            <a:ext cx="10868024" cy="505844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Reintroduction of Omnibus House Bill 63 (Rep. Steve Bratcher)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Passed House unanimously; left off Consent and failed to get vote on final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Military Interstate Children’s Compact Commission (MIC3) (KRS 156.730/735)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Add National Guard and Reserve families to state protection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Technical Correction on federal statute citation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Add U.S. Space Force to Kentucky military components definition (KRS 40.400)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Update the new name of the U.S. Army Reserve Aviation Command (KRS 154.12-203)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Kentucky Purple Star Schools enabling legislation (Rep. Chris Fugate)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Codifies existing program to credit participating K-12 schools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cost legislation; admin burden easily absorbed by schools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Department of Defense Priority Military Spouse Occupational Licensing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Emergency Medical Services Compact (Rep. Mark Hart)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Social Services Compact (Rep. Ken Fleming, Rep. Lisa </a:t>
            </a:r>
            <a:r>
              <a:rPr lang="en-US" dirty="0" err="1"/>
              <a:t>Willner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Massage Therapy Compact (Rep. D.J. Johnson)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" dirty="0" err="1"/>
              <a:t>Em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296016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F09B43-5161-0A4A-8585-C5183C329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98697"/>
            <a:ext cx="10515600" cy="594235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8599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5090F1-F41C-7A5F-887A-F6F5A405B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0"/>
          <a:stretch/>
        </p:blipFill>
        <p:spPr>
          <a:xfrm>
            <a:off x="1542793" y="507118"/>
            <a:ext cx="9106413" cy="6224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Presence in Kentucky</a:t>
            </a:r>
          </a:p>
        </p:txBody>
      </p:sp>
    </p:spTree>
    <p:extLst>
      <p:ext uri="{BB962C8B-B14F-4D97-AF65-F5344CB8AC3E}">
        <p14:creationId xmlns:p14="http://schemas.microsoft.com/office/powerpoint/2010/main" val="1441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Presence in Kentucky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EBA3A9-CA00-D528-BD25-B5943A5D3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4"/>
          <a:stretch/>
        </p:blipFill>
        <p:spPr>
          <a:xfrm>
            <a:off x="1539564" y="957991"/>
            <a:ext cx="9112872" cy="56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2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Presence in Kentucky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3A57C-6C68-AECC-BA9C-9DFAFE071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22222" r="2835" b="20033"/>
          <a:stretch/>
        </p:blipFill>
        <p:spPr>
          <a:xfrm>
            <a:off x="1621674" y="1424433"/>
            <a:ext cx="9109587" cy="4343400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1670848C-3ADA-01A4-EE1B-88F206CD5138}"/>
              </a:ext>
            </a:extLst>
          </p:cNvPr>
          <p:cNvSpPr/>
          <p:nvPr/>
        </p:nvSpPr>
        <p:spPr>
          <a:xfrm>
            <a:off x="2622311" y="4505338"/>
            <a:ext cx="485486" cy="4641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B5AE622-ED8D-45BE-CB17-E5B35F397D79}"/>
              </a:ext>
            </a:extLst>
          </p:cNvPr>
          <p:cNvSpPr/>
          <p:nvPr/>
        </p:nvSpPr>
        <p:spPr>
          <a:xfrm>
            <a:off x="5829061" y="2651715"/>
            <a:ext cx="485486" cy="4641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4C21F95A-E4B5-1BFE-C691-2ED1E99E23CC}"/>
              </a:ext>
            </a:extLst>
          </p:cNvPr>
          <p:cNvSpPr/>
          <p:nvPr/>
        </p:nvSpPr>
        <p:spPr>
          <a:xfrm>
            <a:off x="5517911" y="2953355"/>
            <a:ext cx="485486" cy="46412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5D0F944-9BC2-0068-B7A8-134B066B3D7E}"/>
              </a:ext>
            </a:extLst>
          </p:cNvPr>
          <p:cNvSpPr/>
          <p:nvPr/>
        </p:nvSpPr>
        <p:spPr>
          <a:xfrm>
            <a:off x="5635675" y="3559188"/>
            <a:ext cx="485486" cy="46412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9863ACA6-BBA8-52A2-0F97-E9E0B8F798DC}"/>
              </a:ext>
            </a:extLst>
          </p:cNvPr>
          <p:cNvSpPr/>
          <p:nvPr/>
        </p:nvSpPr>
        <p:spPr>
          <a:xfrm>
            <a:off x="7396357" y="2878734"/>
            <a:ext cx="485486" cy="46412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6F804F96-E799-D681-84A9-F4EC68C751B2}"/>
              </a:ext>
            </a:extLst>
          </p:cNvPr>
          <p:cNvSpPr/>
          <p:nvPr/>
        </p:nvSpPr>
        <p:spPr>
          <a:xfrm>
            <a:off x="7639100" y="3417482"/>
            <a:ext cx="485486" cy="46412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769A3B1-D3B8-A614-AE16-1B4DF10138F4}"/>
              </a:ext>
            </a:extLst>
          </p:cNvPr>
          <p:cNvSpPr/>
          <p:nvPr/>
        </p:nvSpPr>
        <p:spPr>
          <a:xfrm>
            <a:off x="3862004" y="5154770"/>
            <a:ext cx="485486" cy="46412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3688885C-7637-A5A7-4055-B9B271B2AC25}"/>
              </a:ext>
            </a:extLst>
          </p:cNvPr>
          <p:cNvSpPr/>
          <p:nvPr/>
        </p:nvSpPr>
        <p:spPr>
          <a:xfrm>
            <a:off x="6003397" y="3024208"/>
            <a:ext cx="485486" cy="46412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73">
            <a:extLst>
              <a:ext uri="{FF2B5EF4-FFF2-40B4-BE49-F238E27FC236}">
                <a16:creationId xmlns:a16="http://schemas.microsoft.com/office/drawing/2014/main" id="{3A09BD55-701A-3B36-6891-53C2B56A6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676" y="5837410"/>
            <a:ext cx="1492317" cy="55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36" tIns="46019" rIns="92036" bIns="4601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u="sng" dirty="0">
                <a:latin typeface="Arial Narrow" pitchFamily="34" charset="0"/>
              </a:rPr>
              <a:t>Fort Campbell (Hopkinsville)</a:t>
            </a:r>
            <a:endParaRPr lang="en-US" sz="600" b="1" strike="sngStrike" dirty="0">
              <a:solidFill>
                <a:srgbClr val="FF0000"/>
              </a:solidFill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101</a:t>
            </a:r>
            <a:r>
              <a:rPr lang="en-US" sz="600" b="1" baseline="30000" dirty="0">
                <a:solidFill>
                  <a:srgbClr val="00B050"/>
                </a:solidFill>
                <a:latin typeface="Arial Narrow" pitchFamily="34" charset="0"/>
              </a:rPr>
              <a:t>st</a:t>
            </a: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 Airborne Division (Air Assault)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160</a:t>
            </a:r>
            <a:r>
              <a:rPr lang="en-US" sz="600" b="1" baseline="30000" dirty="0">
                <a:solidFill>
                  <a:srgbClr val="00B050"/>
                </a:solidFill>
                <a:latin typeface="Arial Narrow" pitchFamily="34" charset="0"/>
              </a:rPr>
              <a:t>th</a:t>
            </a: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 Special Operations Aviation Regiment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5</a:t>
            </a:r>
            <a:r>
              <a:rPr lang="en-US" sz="600" b="1" baseline="30000" dirty="0">
                <a:solidFill>
                  <a:srgbClr val="00B050"/>
                </a:solidFill>
                <a:latin typeface="Arial Narrow" pitchFamily="34" charset="0"/>
              </a:rPr>
              <a:t>th</a:t>
            </a: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 Special Forces Group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latin typeface="Arial Narrow" pitchFamily="34" charset="0"/>
              </a:rPr>
              <a:t> </a:t>
            </a:r>
          </a:p>
        </p:txBody>
      </p:sp>
      <p:sp>
        <p:nvSpPr>
          <p:cNvPr id="14" name="Line 445">
            <a:extLst>
              <a:ext uri="{FF2B5EF4-FFF2-40B4-BE49-F238E27FC236}">
                <a16:creationId xmlns:a16="http://schemas.microsoft.com/office/drawing/2014/main" id="{F85DA4F4-2A4A-D2CB-FB0A-5D4DADE1B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4748" y="5386833"/>
            <a:ext cx="117764" cy="4505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">
              <a:latin typeface="Arial Narrow" pitchFamily="34" charset="0"/>
            </a:endParaRPr>
          </a:p>
        </p:txBody>
      </p:sp>
      <p:sp>
        <p:nvSpPr>
          <p:cNvPr id="15" name="Line 445">
            <a:extLst>
              <a:ext uri="{FF2B5EF4-FFF2-40B4-BE49-F238E27FC236}">
                <a16:creationId xmlns:a16="http://schemas.microsoft.com/office/drawing/2014/main" id="{EB47E37E-C09A-1E7D-1C6C-23AE32A792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39217" y="4248603"/>
            <a:ext cx="318044" cy="51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">
              <a:latin typeface="Arial Narrow" pitchFamily="34" charset="0"/>
            </a:endParaRPr>
          </a:p>
        </p:txBody>
      </p:sp>
      <p:sp>
        <p:nvSpPr>
          <p:cNvPr id="16" name="Rectangle 373">
            <a:extLst>
              <a:ext uri="{FF2B5EF4-FFF2-40B4-BE49-F238E27FC236}">
                <a16:creationId xmlns:a16="http://schemas.microsoft.com/office/drawing/2014/main" id="{967D75E9-3348-1E96-1430-97B3491B5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490" y="3971000"/>
            <a:ext cx="1461860" cy="2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36" tIns="46019" rIns="92036" bIns="4601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u="sng" dirty="0">
                <a:latin typeface="Arial Narrow" pitchFamily="34" charset="0"/>
              </a:rPr>
              <a:t>Coast Guard Sector Ohio Valley (Paducah)</a:t>
            </a:r>
            <a:endParaRPr lang="en-US" sz="600" b="1" strike="sngStrike" dirty="0">
              <a:solidFill>
                <a:srgbClr val="FF0000"/>
              </a:solidFill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latin typeface="Arial Narrow" pitchFamily="34" charset="0"/>
              </a:rPr>
              <a:t> </a:t>
            </a:r>
          </a:p>
        </p:txBody>
      </p:sp>
      <p:sp>
        <p:nvSpPr>
          <p:cNvPr id="17" name="Rectangle 373">
            <a:extLst>
              <a:ext uri="{FF2B5EF4-FFF2-40B4-BE49-F238E27FC236}">
                <a16:creationId xmlns:a16="http://schemas.microsoft.com/office/drawing/2014/main" id="{C3839FE4-543E-670F-90D8-1BE21EE85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063" y="1653037"/>
            <a:ext cx="1490714" cy="2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36" tIns="46019" rIns="92036" bIns="4601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u="sng" dirty="0">
                <a:latin typeface="Arial Narrow" pitchFamily="34" charset="0"/>
              </a:rPr>
              <a:t>Coast Guard Sector Ohio Valley (Louisville)</a:t>
            </a:r>
            <a:endParaRPr lang="en-US" sz="600" b="1" strike="sngStrike" dirty="0">
              <a:solidFill>
                <a:srgbClr val="FF0000"/>
              </a:solidFill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latin typeface="Arial Narrow" pitchFamily="34" charset="0"/>
              </a:rPr>
              <a:t> </a:t>
            </a:r>
          </a:p>
        </p:txBody>
      </p:sp>
      <p:sp>
        <p:nvSpPr>
          <p:cNvPr id="18" name="Line 445">
            <a:extLst>
              <a:ext uri="{FF2B5EF4-FFF2-40B4-BE49-F238E27FC236}">
                <a16:creationId xmlns:a16="http://schemas.microsoft.com/office/drawing/2014/main" id="{BB61103B-DC0A-708E-CCC7-D57CF5E0A4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17631" y="1818862"/>
            <a:ext cx="749476" cy="10598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">
              <a:latin typeface="Arial Narrow" pitchFamily="34" charset="0"/>
            </a:endParaRPr>
          </a:p>
        </p:txBody>
      </p:sp>
      <p:sp>
        <p:nvSpPr>
          <p:cNvPr id="19" name="Rectangle 373">
            <a:extLst>
              <a:ext uri="{FF2B5EF4-FFF2-40B4-BE49-F238E27FC236}">
                <a16:creationId xmlns:a16="http://schemas.microsoft.com/office/drawing/2014/main" id="{7CEEFBD4-E375-32B8-C2D4-7B3F6E0DF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5771" y="1874773"/>
            <a:ext cx="1166907" cy="2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36" tIns="46019" rIns="92036" bIns="4601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u="sng" dirty="0">
                <a:latin typeface="Arial Narrow" pitchFamily="34" charset="0"/>
              </a:rPr>
              <a:t>Navy Reserve Center (Louisville)</a:t>
            </a:r>
            <a:endParaRPr lang="en-US" sz="600" b="1" strike="sngStrike" dirty="0">
              <a:solidFill>
                <a:srgbClr val="FF0000"/>
              </a:solidFill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latin typeface="Arial Narrow" pitchFamily="34" charset="0"/>
              </a:rPr>
              <a:t> </a:t>
            </a:r>
          </a:p>
        </p:txBody>
      </p:sp>
      <p:sp>
        <p:nvSpPr>
          <p:cNvPr id="20" name="Line 445">
            <a:extLst>
              <a:ext uri="{FF2B5EF4-FFF2-40B4-BE49-F238E27FC236}">
                <a16:creationId xmlns:a16="http://schemas.microsoft.com/office/drawing/2014/main" id="{B6FF3D42-5BBB-E65B-A41B-7AC4F880F8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66123" y="2013573"/>
            <a:ext cx="1485293" cy="125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">
              <a:latin typeface="Arial Narrow" pitchFamily="34" charset="0"/>
            </a:endParaRPr>
          </a:p>
        </p:txBody>
      </p:sp>
      <p:sp>
        <p:nvSpPr>
          <p:cNvPr id="21" name="Line 445">
            <a:extLst>
              <a:ext uri="{FF2B5EF4-FFF2-40B4-BE49-F238E27FC236}">
                <a16:creationId xmlns:a16="http://schemas.microsoft.com/office/drawing/2014/main" id="{275BD524-DD5D-94E3-AAA2-1D372C67CA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28656" y="2325069"/>
            <a:ext cx="1225297" cy="88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">
              <a:latin typeface="Arial Narrow" pitchFamily="34" charset="0"/>
            </a:endParaRPr>
          </a:p>
        </p:txBody>
      </p:sp>
      <p:sp>
        <p:nvSpPr>
          <p:cNvPr id="22" name="Rectangle 373">
            <a:extLst>
              <a:ext uri="{FF2B5EF4-FFF2-40B4-BE49-F238E27FC236}">
                <a16:creationId xmlns:a16="http://schemas.microsoft.com/office/drawing/2014/main" id="{F868D9D6-8727-E36C-7CA3-06D85D415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179" y="2152073"/>
            <a:ext cx="1295148" cy="2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36" tIns="46019" rIns="92036" bIns="4601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u="sng" dirty="0">
                <a:latin typeface="Arial Narrow" pitchFamily="34" charset="0"/>
              </a:rPr>
              <a:t>Army Corps of Engineers (Louisville)</a:t>
            </a:r>
            <a:endParaRPr lang="en-US" sz="600" b="1" strike="sngStrike" dirty="0">
              <a:solidFill>
                <a:srgbClr val="FF0000"/>
              </a:solidFill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latin typeface="Arial Narrow" pitchFamily="34" charset="0"/>
              </a:rPr>
              <a:t> </a:t>
            </a:r>
          </a:p>
        </p:txBody>
      </p:sp>
      <p:sp>
        <p:nvSpPr>
          <p:cNvPr id="23" name="Rectangle 373">
            <a:extLst>
              <a:ext uri="{FF2B5EF4-FFF2-40B4-BE49-F238E27FC236}">
                <a16:creationId xmlns:a16="http://schemas.microsoft.com/office/drawing/2014/main" id="{E234C68E-10B0-8015-F4F4-10EA7B99D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830" y="2325415"/>
            <a:ext cx="1468272" cy="110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36" tIns="46019" rIns="92036" bIns="4601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u="sng" dirty="0">
                <a:latin typeface="Arial Narrow" pitchFamily="34" charset="0"/>
              </a:rPr>
              <a:t>Fort Knox (Hopkinsville)</a:t>
            </a:r>
            <a:endParaRPr lang="en-US" sz="600" b="1" strike="sngStrike" dirty="0">
              <a:solidFill>
                <a:srgbClr val="FF0000"/>
              </a:solidFill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Army Human Resources Command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Army Recruiting Command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Army Cadet Command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Fifth (V) Corps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84</a:t>
            </a:r>
            <a:r>
              <a:rPr lang="en-US" sz="600" b="1" baseline="30000" dirty="0">
                <a:solidFill>
                  <a:srgbClr val="00B050"/>
                </a:solidFill>
                <a:latin typeface="Arial Narrow" pitchFamily="34" charset="0"/>
              </a:rPr>
              <a:t>th</a:t>
            </a: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 Training Command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Army Reserve Aviation Command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First Army Division East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100</a:t>
            </a:r>
            <a:r>
              <a:rPr lang="en-US" sz="600" b="1" baseline="30000" dirty="0">
                <a:solidFill>
                  <a:srgbClr val="00B050"/>
                </a:solidFill>
                <a:latin typeface="Arial Narrow" pitchFamily="34" charset="0"/>
              </a:rPr>
              <a:t>th</a:t>
            </a: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 Division (Leader Development) USAR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Army Adjutant General Corps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1</a:t>
            </a:r>
            <a:r>
              <a:rPr lang="en-US" sz="600" b="1" baseline="30000" dirty="0">
                <a:solidFill>
                  <a:srgbClr val="00B050"/>
                </a:solidFill>
                <a:latin typeface="Arial Narrow" pitchFamily="34" charset="0"/>
              </a:rPr>
              <a:t>st</a:t>
            </a: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 Theater Sustainment Command</a:t>
            </a:r>
            <a:endParaRPr lang="en-US" sz="600" b="1" dirty="0">
              <a:latin typeface="Arial Narrow" pitchFamily="34" charset="0"/>
            </a:endParaRPr>
          </a:p>
        </p:txBody>
      </p:sp>
      <p:sp>
        <p:nvSpPr>
          <p:cNvPr id="24" name="Line 445">
            <a:extLst>
              <a:ext uri="{FF2B5EF4-FFF2-40B4-BE49-F238E27FC236}">
                <a16:creationId xmlns:a16="http://schemas.microsoft.com/office/drawing/2014/main" id="{8A190C5E-F948-013E-0B2D-2C5FB8D6E4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99453" y="2726262"/>
            <a:ext cx="2280407" cy="10598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">
              <a:latin typeface="Arial Narrow" pitchFamily="34" charset="0"/>
            </a:endParaRPr>
          </a:p>
        </p:txBody>
      </p:sp>
      <p:sp>
        <p:nvSpPr>
          <p:cNvPr id="25" name="Rectangle 373">
            <a:extLst>
              <a:ext uri="{FF2B5EF4-FFF2-40B4-BE49-F238E27FC236}">
                <a16:creationId xmlns:a16="http://schemas.microsoft.com/office/drawing/2014/main" id="{FA7AD507-AAFD-E912-A382-890C19576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9734" y="1500076"/>
            <a:ext cx="1134847" cy="2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36" tIns="46019" rIns="92036" bIns="4601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u="sng" dirty="0">
                <a:latin typeface="Arial Narrow" pitchFamily="34" charset="0"/>
              </a:rPr>
              <a:t>Bluegrass Station (Lexington)</a:t>
            </a:r>
            <a:endParaRPr lang="en-US" sz="600" b="1" strike="sngStrike" dirty="0">
              <a:solidFill>
                <a:srgbClr val="FF0000"/>
              </a:solidFill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Special Forces Support Activity</a:t>
            </a:r>
          </a:p>
        </p:txBody>
      </p:sp>
      <p:sp>
        <p:nvSpPr>
          <p:cNvPr id="26" name="Line 445">
            <a:extLst>
              <a:ext uri="{FF2B5EF4-FFF2-40B4-BE49-F238E27FC236}">
                <a16:creationId xmlns:a16="http://schemas.microsoft.com/office/drawing/2014/main" id="{714E6B9B-B6EB-B8FE-78E5-1B96725B6A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5630" y="1748860"/>
            <a:ext cx="749475" cy="13669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">
              <a:latin typeface="Arial Narrow" pitchFamily="34" charset="0"/>
            </a:endParaRPr>
          </a:p>
        </p:txBody>
      </p:sp>
      <p:sp>
        <p:nvSpPr>
          <p:cNvPr id="27" name="Rectangle 373">
            <a:extLst>
              <a:ext uri="{FF2B5EF4-FFF2-40B4-BE49-F238E27FC236}">
                <a16:creationId xmlns:a16="http://schemas.microsoft.com/office/drawing/2014/main" id="{D1FB72F3-A667-7401-C05A-519C8FF3E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2701" y="1541259"/>
            <a:ext cx="1259882" cy="3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36" tIns="46019" rIns="92036" bIns="4601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u="sng" dirty="0">
                <a:latin typeface="Arial Narrow" pitchFamily="34" charset="0"/>
              </a:rPr>
              <a:t>Blue Grass Army Depot (Richmond)</a:t>
            </a:r>
            <a:endParaRPr lang="en-US" sz="600" b="1" strike="sngStrike" dirty="0">
              <a:solidFill>
                <a:srgbClr val="FF0000"/>
              </a:solidFill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Army Logistics Command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B050"/>
                </a:solidFill>
                <a:latin typeface="Arial Narrow" pitchFamily="34" charset="0"/>
              </a:rPr>
              <a:t>Chemical Weapons Demilitarization</a:t>
            </a:r>
          </a:p>
        </p:txBody>
      </p:sp>
      <p:sp>
        <p:nvSpPr>
          <p:cNvPr id="28" name="Line 445">
            <a:extLst>
              <a:ext uri="{FF2B5EF4-FFF2-40B4-BE49-F238E27FC236}">
                <a16:creationId xmlns:a16="http://schemas.microsoft.com/office/drawing/2014/main" id="{F1F6B1BF-A406-B480-0DAE-C1D98D77F7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86508" y="1874773"/>
            <a:ext cx="1642292" cy="17831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0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CD881-F9BF-1A1C-9625-81977B3DC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87" y="58925"/>
            <a:ext cx="9144000" cy="67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8CAF3C-6C1A-FE42-99E4-545F441C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847"/>
            <a:ext cx="10515600" cy="492497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Association of Defense Communities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Similar mission to KCMA on the national level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https://defensecommunities.org/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Chair, ADC State Advisor Council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State Commissioner, Military Children’s Compact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Chair, Kentucky Purple Star Schools Advisory 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Outstanding Community Partners: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(Fort) Campbell Strong Defense Alliance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(Fort) Knox Regional Defense Alliance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Kentucky Chemical Demilitarization Citizens’ Advisory Commission (CAC)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Chemical Destruction Community Advisory Board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Chambers of Commerce, Area Development Districts, and more 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50976B-376D-C593-4654-13197490D507}"/>
              </a:ext>
            </a:extLst>
          </p:cNvPr>
          <p:cNvSpPr/>
          <p:nvPr/>
        </p:nvSpPr>
        <p:spPr>
          <a:xfrm>
            <a:off x="8137321" y="1638847"/>
            <a:ext cx="2567031" cy="9533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DE6B24-2038-9A4E-A1FA-7955D2F1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Supporting DOD Priorities</a:t>
            </a:r>
            <a:br>
              <a:rPr lang="en-US" sz="28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6" name="Picture 2" descr="Association of Defense Communities">
            <a:extLst>
              <a:ext uri="{FF2B5EF4-FFF2-40B4-BE49-F238E27FC236}">
                <a16:creationId xmlns:a16="http://schemas.microsoft.com/office/drawing/2014/main" id="{465CF5AF-3280-C08D-3095-4547E5840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865" y="1758334"/>
            <a:ext cx="1905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B243221-73D3-AE4C-1FCB-A8C656AC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018" y="2801923"/>
            <a:ext cx="1638847" cy="16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8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DE6B24-2038-9A4E-A1FA-7955D2F1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Supporting DOD Priorities</a:t>
            </a:r>
            <a:br>
              <a:rPr lang="en-US" sz="2800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8CAF3C-6C1A-FE42-99E4-545F441C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847"/>
            <a:ext cx="10515600" cy="4924975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DOD Defense State Liaison Office (DSLO) Partnership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KY considered a best practice legislative state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Excellent working relationship with DSLO team and DOD Deputy Assistant Secretary of Defense for Military Community and Family Policy Patricia Barron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Military Child Care in Your Neighborhood – PLUS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Ninth state in nation to be DOD certified – January 2023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Up to $1,500 in monthly child care reimbursement for actively serving military families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Provider must be certified by Cabinet for Health and Family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Kentucky is a member of eight DOD priority occupational licensing compacts that have a large impact on military spouses</a:t>
            </a:r>
          </a:p>
        </p:txBody>
      </p:sp>
    </p:spTree>
    <p:extLst>
      <p:ext uri="{BB962C8B-B14F-4D97-AF65-F5344CB8AC3E}">
        <p14:creationId xmlns:p14="http://schemas.microsoft.com/office/powerpoint/2010/main" val="2626054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907</Words>
  <Application>Microsoft Office PowerPoint</Application>
  <PresentationFormat>Widescreen</PresentationFormat>
  <Paragraphs>114</Paragraphs>
  <Slides>12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Garamond</vt:lpstr>
      <vt:lpstr>Wingdings</vt:lpstr>
      <vt:lpstr>Office Theme</vt:lpstr>
      <vt:lpstr>Interim Joint Committee on Veterans, Military Affairs, and Public Protection  October 25, 2023</vt:lpstr>
      <vt:lpstr>2024 KCMA Legislative Agenda</vt:lpstr>
      <vt:lpstr>Questions?</vt:lpstr>
      <vt:lpstr>Military Presence in Kentucky</vt:lpstr>
      <vt:lpstr>Military Presence in Kentucky</vt:lpstr>
      <vt:lpstr>Military Presence in Kentucky</vt:lpstr>
      <vt:lpstr>PowerPoint Presentation</vt:lpstr>
      <vt:lpstr>   Supporting DOD Priorities  </vt:lpstr>
      <vt:lpstr>   Supporting DOD Priorities  </vt:lpstr>
      <vt:lpstr>   Military Spouse Employment  </vt:lpstr>
      <vt:lpstr>   Military Spouse Employment  </vt:lpstr>
      <vt:lpstr>   Kentucky COMPETES  </vt:lpstr>
    </vt:vector>
  </TitlesOfParts>
  <Company>COT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Benton, Josh D (CED)</dc:creator>
  <cp:lastModifiedBy>Schaaf, Logan (LRC)</cp:lastModifiedBy>
  <cp:revision>69</cp:revision>
  <cp:lastPrinted>2018-01-18T20:19:27Z</cp:lastPrinted>
  <dcterms:created xsi:type="dcterms:W3CDTF">2017-10-30T17:37:42Z</dcterms:created>
  <dcterms:modified xsi:type="dcterms:W3CDTF">2023-10-25T12:51:48Z</dcterms:modified>
</cp:coreProperties>
</file>