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5" r:id="rId3"/>
    <p:sldId id="6261" r:id="rId4"/>
    <p:sldId id="6262" r:id="rId5"/>
    <p:sldId id="6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FA8"/>
    <a:srgbClr val="56E9F8"/>
    <a:srgbClr val="39E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72" autoAdjust="0"/>
    <p:restoredTop sz="81914" autoAdjust="0"/>
  </p:normalViewPr>
  <p:slideViewPr>
    <p:cSldViewPr snapToGrid="0">
      <p:cViewPr varScale="1">
        <p:scale>
          <a:sx n="86" d="100"/>
          <a:sy n="86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Suicide Rates (per 100,000)</a:t>
            </a:r>
            <a:r>
              <a:rPr lang="en-US" b="1" baseline="0" dirty="0">
                <a:solidFill>
                  <a:schemeClr val="tx1"/>
                </a:solidFill>
              </a:rPr>
              <a:t> 2011-2021</a:t>
            </a:r>
            <a:endParaRPr lang="en-US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Army Guard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strRef>
              <c:f>Sheet1!$B$1:$L$1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23.7</c:v>
                </c:pt>
                <c:pt idx="1">
                  <c:v>26.7</c:v>
                </c:pt>
                <c:pt idx="2">
                  <c:v>29.3</c:v>
                </c:pt>
                <c:pt idx="3">
                  <c:v>18.8</c:v>
                </c:pt>
                <c:pt idx="4">
                  <c:v>25</c:v>
                </c:pt>
                <c:pt idx="5">
                  <c:v>27.4</c:v>
                </c:pt>
                <c:pt idx="6">
                  <c:v>31.2</c:v>
                </c:pt>
                <c:pt idx="7">
                  <c:v>31.5</c:v>
                </c:pt>
                <c:pt idx="8">
                  <c:v>20.5</c:v>
                </c:pt>
                <c:pt idx="9">
                  <c:v>28.3</c:v>
                </c:pt>
                <c:pt idx="10">
                  <c:v>27.2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63-8E45-B583-AC0FC04CAFC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Active Army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Sheet1!$B$1:$L$1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  <c:pt idx="0">
                  <c:v>22.8</c:v>
                </c:pt>
                <c:pt idx="1">
                  <c:v>27.6</c:v>
                </c:pt>
                <c:pt idx="2">
                  <c:v>20.9</c:v>
                </c:pt>
                <c:pt idx="3">
                  <c:v>22.8</c:v>
                </c:pt>
                <c:pt idx="4">
                  <c:v>22.9</c:v>
                </c:pt>
                <c:pt idx="5">
                  <c:v>25.7</c:v>
                </c:pt>
                <c:pt idx="6">
                  <c:v>23.4</c:v>
                </c:pt>
                <c:pt idx="7">
                  <c:v>28</c:v>
                </c:pt>
                <c:pt idx="8">
                  <c:v>28.5</c:v>
                </c:pt>
                <c:pt idx="9">
                  <c:v>33.799999999999997</c:v>
                </c:pt>
                <c:pt idx="10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63-8E45-B583-AC0FC04CAFC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Veteran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rgbClr val="00B050"/>
                </a:solidFill>
              </a:ln>
              <a:effectLst/>
            </c:spPr>
          </c:marker>
          <c:dPt>
            <c:idx val="5"/>
            <c:marker>
              <c:symbol val="circle"/>
              <c:size val="5"/>
              <c:spPr>
                <a:solidFill>
                  <a:schemeClr val="accent3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F51C-4B3A-ABDE-2DE20BA9D4DA}"/>
              </c:ext>
            </c:extLst>
          </c:dPt>
          <c:cat>
            <c:strRef>
              <c:f>Sheet1!$B$1:$L$1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1"/>
                <c:pt idx="0">
                  <c:v>22.8</c:v>
                </c:pt>
                <c:pt idx="1">
                  <c:v>23</c:v>
                </c:pt>
                <c:pt idx="2">
                  <c:v>24.1</c:v>
                </c:pt>
                <c:pt idx="3">
                  <c:v>25.3</c:v>
                </c:pt>
                <c:pt idx="4">
                  <c:v>26.6</c:v>
                </c:pt>
                <c:pt idx="5">
                  <c:v>26.5</c:v>
                </c:pt>
                <c:pt idx="6">
                  <c:v>29.3</c:v>
                </c:pt>
                <c:pt idx="7">
                  <c:v>29.5</c:v>
                </c:pt>
                <c:pt idx="8">
                  <c:v>27.9</c:v>
                </c:pt>
                <c:pt idx="9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63-8E45-B583-AC0FC04CAFC3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General US (Non-Veteran)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Sheet1!$B$1:$L$1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strCache>
            </c:strRef>
          </c:cat>
          <c:val>
            <c:numRef>
              <c:f>Sheet1!$B$5:$L$5</c:f>
              <c:numCache>
                <c:formatCode>General</c:formatCode>
                <c:ptCount val="11"/>
                <c:pt idx="0">
                  <c:v>16.100000000000001</c:v>
                </c:pt>
                <c:pt idx="1">
                  <c:v>16.399999999999999</c:v>
                </c:pt>
                <c:pt idx="2">
                  <c:v>16.3</c:v>
                </c:pt>
                <c:pt idx="3">
                  <c:v>16.7</c:v>
                </c:pt>
                <c:pt idx="4">
                  <c:v>17</c:v>
                </c:pt>
                <c:pt idx="5">
                  <c:v>17.100000000000001</c:v>
                </c:pt>
                <c:pt idx="6">
                  <c:v>17.7</c:v>
                </c:pt>
                <c:pt idx="7">
                  <c:v>17.899999999999999</c:v>
                </c:pt>
                <c:pt idx="8">
                  <c:v>17.5</c:v>
                </c:pt>
                <c:pt idx="9">
                  <c:v>16.899999999999999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B63-8E45-B583-AC0FC04CA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596256"/>
        <c:axId val="1613361199"/>
      </c:lineChart>
      <c:catAx>
        <c:axId val="38159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3361199"/>
        <c:crosses val="autoZero"/>
        <c:auto val="1"/>
        <c:lblAlgn val="ctr"/>
        <c:lblOffset val="100"/>
        <c:noMultiLvlLbl val="0"/>
      </c:catAx>
      <c:valAx>
        <c:axId val="1613361199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59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996790790621939"/>
          <c:y val="0.91922947493918683"/>
          <c:w val="0.70006418418756122"/>
          <c:h val="5.63490918880459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6B49F-1B20-4928-8871-F2AD76321ABF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D216DA22-255A-48C8-8C0A-0A29E1020F18}">
      <dgm:prSet phldrT="[Text]" custT="1"/>
      <dgm:spPr/>
      <dgm:t>
        <a:bodyPr/>
        <a:lstStyle/>
        <a:p>
          <a:r>
            <a:rPr lang="en-US" sz="2400" b="1" dirty="0"/>
            <a:t>Physical</a:t>
          </a:r>
        </a:p>
      </dgm:t>
    </dgm:pt>
    <dgm:pt modelId="{A740949B-F4AA-4735-BE6D-055B1566F9CC}" type="parTrans" cxnId="{A6438D31-D0AE-4CF4-931C-F4089DAC50C9}">
      <dgm:prSet/>
      <dgm:spPr/>
      <dgm:t>
        <a:bodyPr/>
        <a:lstStyle/>
        <a:p>
          <a:endParaRPr lang="en-US"/>
        </a:p>
      </dgm:t>
    </dgm:pt>
    <dgm:pt modelId="{A55A9A44-B9E2-4F81-8473-3F43A6B1039C}" type="sibTrans" cxnId="{A6438D31-D0AE-4CF4-931C-F4089DAC50C9}">
      <dgm:prSet/>
      <dgm:spPr/>
      <dgm:t>
        <a:bodyPr/>
        <a:lstStyle/>
        <a:p>
          <a:endParaRPr lang="en-US"/>
        </a:p>
      </dgm:t>
    </dgm:pt>
    <dgm:pt modelId="{C71A8E1A-221F-4C8C-9C48-FBDBA042EA43}">
      <dgm:prSet phldrT="[Text]" custT="1"/>
      <dgm:spPr/>
      <dgm:t>
        <a:bodyPr/>
        <a:lstStyle/>
        <a:p>
          <a:r>
            <a:rPr lang="en-US" sz="2400" b="1" dirty="0"/>
            <a:t>Family/Social</a:t>
          </a:r>
        </a:p>
      </dgm:t>
    </dgm:pt>
    <dgm:pt modelId="{2A2848EE-4600-4369-B193-7845EE59668E}" type="parTrans" cxnId="{5B978DF7-2726-44A8-8053-2EF54A320F84}">
      <dgm:prSet/>
      <dgm:spPr/>
      <dgm:t>
        <a:bodyPr/>
        <a:lstStyle/>
        <a:p>
          <a:endParaRPr lang="en-US"/>
        </a:p>
      </dgm:t>
    </dgm:pt>
    <dgm:pt modelId="{3654FD52-B106-43C9-8637-FEF39E413E94}" type="sibTrans" cxnId="{5B978DF7-2726-44A8-8053-2EF54A320F84}">
      <dgm:prSet/>
      <dgm:spPr/>
      <dgm:t>
        <a:bodyPr/>
        <a:lstStyle/>
        <a:p>
          <a:endParaRPr lang="en-US"/>
        </a:p>
      </dgm:t>
    </dgm:pt>
    <dgm:pt modelId="{F6033FFB-F777-4AC0-B481-C42C993EF702}">
      <dgm:prSet phldrT="[Text]" custT="1"/>
      <dgm:spPr/>
      <dgm:t>
        <a:bodyPr/>
        <a:lstStyle/>
        <a:p>
          <a:r>
            <a:rPr lang="en-US" sz="2400" b="1" dirty="0"/>
            <a:t>Occupational</a:t>
          </a:r>
        </a:p>
      </dgm:t>
    </dgm:pt>
    <dgm:pt modelId="{B403518F-465B-4104-96EA-ABC102DE51A4}" type="parTrans" cxnId="{FA49D4B0-9FC7-4AD5-A1A3-6E250D350542}">
      <dgm:prSet/>
      <dgm:spPr/>
      <dgm:t>
        <a:bodyPr/>
        <a:lstStyle/>
        <a:p>
          <a:endParaRPr lang="en-US"/>
        </a:p>
      </dgm:t>
    </dgm:pt>
    <dgm:pt modelId="{FFC7EE09-FDD2-4F32-9547-04E02069CCA9}" type="sibTrans" cxnId="{FA49D4B0-9FC7-4AD5-A1A3-6E250D350542}">
      <dgm:prSet/>
      <dgm:spPr/>
      <dgm:t>
        <a:bodyPr/>
        <a:lstStyle/>
        <a:p>
          <a:endParaRPr lang="en-US"/>
        </a:p>
      </dgm:t>
    </dgm:pt>
    <dgm:pt modelId="{DEC53A3E-A32F-4FE1-BA37-E275108077A8}">
      <dgm:prSet phldrT="[Text]" custT="1"/>
      <dgm:spPr/>
      <dgm:t>
        <a:bodyPr/>
        <a:lstStyle/>
        <a:p>
          <a:r>
            <a:rPr lang="en-US" sz="2400" b="1" dirty="0"/>
            <a:t>Emotional</a:t>
          </a:r>
        </a:p>
      </dgm:t>
    </dgm:pt>
    <dgm:pt modelId="{F47AC787-49B6-43C5-91A0-53D28EF19908}" type="parTrans" cxnId="{760220C4-096A-4288-9D03-4D53D2F790D1}">
      <dgm:prSet/>
      <dgm:spPr/>
      <dgm:t>
        <a:bodyPr/>
        <a:lstStyle/>
        <a:p>
          <a:endParaRPr lang="en-US"/>
        </a:p>
      </dgm:t>
    </dgm:pt>
    <dgm:pt modelId="{55FE5C87-26D7-4A53-B2B0-28FCFBCD42C6}" type="sibTrans" cxnId="{760220C4-096A-4288-9D03-4D53D2F790D1}">
      <dgm:prSet/>
      <dgm:spPr/>
      <dgm:t>
        <a:bodyPr/>
        <a:lstStyle/>
        <a:p>
          <a:endParaRPr lang="en-US"/>
        </a:p>
      </dgm:t>
    </dgm:pt>
    <dgm:pt modelId="{5436B7FE-CF0F-4034-917B-30047236005E}">
      <dgm:prSet phldrT="[Text]" custT="1"/>
      <dgm:spPr/>
      <dgm:t>
        <a:bodyPr/>
        <a:lstStyle/>
        <a:p>
          <a:r>
            <a:rPr lang="en-US" sz="2400" b="1" dirty="0"/>
            <a:t>Spiritual</a:t>
          </a:r>
        </a:p>
      </dgm:t>
    </dgm:pt>
    <dgm:pt modelId="{8993D1A5-E5CC-4EB7-9BFD-5E37BD2E6B14}" type="parTrans" cxnId="{DFC495F2-D666-4C1E-AF66-EC0B4AF3EE9E}">
      <dgm:prSet/>
      <dgm:spPr/>
      <dgm:t>
        <a:bodyPr/>
        <a:lstStyle/>
        <a:p>
          <a:endParaRPr lang="en-US"/>
        </a:p>
      </dgm:t>
    </dgm:pt>
    <dgm:pt modelId="{5506E1EC-FA51-4DF9-AB75-A4C3206592F2}" type="sibTrans" cxnId="{DFC495F2-D666-4C1E-AF66-EC0B4AF3EE9E}">
      <dgm:prSet/>
      <dgm:spPr/>
      <dgm:t>
        <a:bodyPr/>
        <a:lstStyle/>
        <a:p>
          <a:endParaRPr lang="en-US"/>
        </a:p>
      </dgm:t>
    </dgm:pt>
    <dgm:pt modelId="{5A97F606-73CA-6D4F-B30B-4BDCD0E156CE}">
      <dgm:prSet custT="1"/>
      <dgm:spPr/>
      <dgm:t>
        <a:bodyPr/>
        <a:lstStyle/>
        <a:p>
          <a:r>
            <a:rPr lang="en-US" sz="2400" b="1" dirty="0"/>
            <a:t>Financial</a:t>
          </a:r>
        </a:p>
      </dgm:t>
    </dgm:pt>
    <dgm:pt modelId="{798CE5BE-7444-BA4B-8FBE-F23D4640D016}" type="parTrans" cxnId="{70705791-52BF-9142-A1A1-35467F7167C2}">
      <dgm:prSet/>
      <dgm:spPr/>
      <dgm:t>
        <a:bodyPr/>
        <a:lstStyle/>
        <a:p>
          <a:endParaRPr lang="en-US"/>
        </a:p>
      </dgm:t>
    </dgm:pt>
    <dgm:pt modelId="{4D1FFEC9-BE16-9941-97FE-EB620D3E3232}" type="sibTrans" cxnId="{70705791-52BF-9142-A1A1-35467F7167C2}">
      <dgm:prSet/>
      <dgm:spPr/>
      <dgm:t>
        <a:bodyPr/>
        <a:lstStyle/>
        <a:p>
          <a:endParaRPr lang="en-US"/>
        </a:p>
      </dgm:t>
    </dgm:pt>
    <dgm:pt modelId="{75D777A4-97AD-4136-BC92-091D73187502}" type="pres">
      <dgm:prSet presAssocID="{0C66B49F-1B20-4928-8871-F2AD76321ABF}" presName="compositeShape" presStyleCnt="0">
        <dgm:presLayoutVars>
          <dgm:chMax val="7"/>
          <dgm:dir/>
          <dgm:resizeHandles val="exact"/>
        </dgm:presLayoutVars>
      </dgm:prSet>
      <dgm:spPr/>
    </dgm:pt>
    <dgm:pt modelId="{551074EC-0DF7-4E1E-B915-134DB4AF8B5F}" type="pres">
      <dgm:prSet presAssocID="{D216DA22-255A-48C8-8C0A-0A29E1020F18}" presName="circ1" presStyleLbl="vennNode1" presStyleIdx="0" presStyleCnt="6"/>
      <dgm:spPr/>
    </dgm:pt>
    <dgm:pt modelId="{D92C03F5-8ECA-4FD7-B52C-6FB1596CD7AB}" type="pres">
      <dgm:prSet presAssocID="{D216DA22-255A-48C8-8C0A-0A29E1020F18}" presName="circ1Tx" presStyleLbl="revTx" presStyleIdx="0" presStyleCnt="0" custLinFactNeighborX="1346" custLinFactNeighborY="72675">
        <dgm:presLayoutVars>
          <dgm:chMax val="0"/>
          <dgm:chPref val="0"/>
          <dgm:bulletEnabled val="1"/>
        </dgm:presLayoutVars>
      </dgm:prSet>
      <dgm:spPr/>
    </dgm:pt>
    <dgm:pt modelId="{CD2B232C-3CE9-4F82-A482-84E414D76F17}" type="pres">
      <dgm:prSet presAssocID="{C71A8E1A-221F-4C8C-9C48-FBDBA042EA43}" presName="circ2" presStyleLbl="vennNode1" presStyleIdx="1" presStyleCnt="6"/>
      <dgm:spPr>
        <a:solidFill>
          <a:schemeClr val="accent4">
            <a:lumMod val="60000"/>
            <a:lumOff val="40000"/>
            <a:alpha val="50000"/>
          </a:schemeClr>
        </a:solidFill>
      </dgm:spPr>
    </dgm:pt>
    <dgm:pt modelId="{9EFF2B54-04ED-412C-B73D-12062D9EE6A3}" type="pres">
      <dgm:prSet presAssocID="{C71A8E1A-221F-4C8C-9C48-FBDBA042EA43}" presName="circ2Tx" presStyleLbl="revTx" presStyleIdx="0" presStyleCnt="0" custScaleX="123276" custScaleY="83389" custLinFactNeighborX="-29910" custLinFactNeighborY="23362">
        <dgm:presLayoutVars>
          <dgm:chMax val="0"/>
          <dgm:chPref val="0"/>
          <dgm:bulletEnabled val="1"/>
        </dgm:presLayoutVars>
      </dgm:prSet>
      <dgm:spPr/>
    </dgm:pt>
    <dgm:pt modelId="{CE86E7BB-B577-4772-86F8-897EF7E22271}" type="pres">
      <dgm:prSet presAssocID="{F6033FFB-F777-4AC0-B481-C42C993EF702}" presName="circ3" presStyleLbl="vennNode1" presStyleIdx="2" presStyleCnt="6"/>
      <dgm:spPr/>
    </dgm:pt>
    <dgm:pt modelId="{98443C4B-7C3B-42A7-9396-56F7D720A87D}" type="pres">
      <dgm:prSet presAssocID="{F6033FFB-F777-4AC0-B481-C42C993EF702}" presName="circ3Tx" presStyleLbl="revTx" presStyleIdx="0" presStyleCnt="0" custScaleX="165596" custLinFactNeighborX="-28566" custLinFactNeighborY="-20080">
        <dgm:presLayoutVars>
          <dgm:chMax val="0"/>
          <dgm:chPref val="0"/>
          <dgm:bulletEnabled val="1"/>
        </dgm:presLayoutVars>
      </dgm:prSet>
      <dgm:spPr/>
    </dgm:pt>
    <dgm:pt modelId="{2F71CA92-3A8C-4EAE-8B73-BA6864E6C186}" type="pres">
      <dgm:prSet presAssocID="{DEC53A3E-A32F-4FE1-BA37-E275108077A8}" presName="circ4" presStyleLbl="vennNode1" presStyleIdx="3" presStyleCnt="6"/>
      <dgm:spPr>
        <a:solidFill>
          <a:schemeClr val="accent1">
            <a:alpha val="50000"/>
          </a:schemeClr>
        </a:solidFill>
      </dgm:spPr>
    </dgm:pt>
    <dgm:pt modelId="{939B07AE-5ED6-4F8C-808F-1B3B0B9FAB12}" type="pres">
      <dgm:prSet presAssocID="{DEC53A3E-A32F-4FE1-BA37-E275108077A8}" presName="circ4Tx" presStyleLbl="revTx" presStyleIdx="0" presStyleCnt="0" custScaleX="221574" custLinFactNeighborX="47453" custLinFactNeighborY="-33761">
        <dgm:presLayoutVars>
          <dgm:chMax val="0"/>
          <dgm:chPref val="0"/>
          <dgm:bulletEnabled val="1"/>
        </dgm:presLayoutVars>
      </dgm:prSet>
      <dgm:spPr/>
    </dgm:pt>
    <dgm:pt modelId="{5BCCDD35-3D93-4653-ABB3-DDD95162DC15}" type="pres">
      <dgm:prSet presAssocID="{5436B7FE-CF0F-4034-917B-30047236005E}" presName="circ5" presStyleLbl="vennNode1" presStyleIdx="4" presStyleCnt="6"/>
      <dgm:spPr/>
    </dgm:pt>
    <dgm:pt modelId="{B7996C22-A8FE-4E24-A693-76A9F1C0E59D}" type="pres">
      <dgm:prSet presAssocID="{5436B7FE-CF0F-4034-917B-30047236005E}" presName="circ5Tx" presStyleLbl="revTx" presStyleIdx="0" presStyleCnt="0" custLinFactNeighborX="59820" custLinFactNeighborY="31417">
        <dgm:presLayoutVars>
          <dgm:chMax val="0"/>
          <dgm:chPref val="0"/>
          <dgm:bulletEnabled val="1"/>
        </dgm:presLayoutVars>
      </dgm:prSet>
      <dgm:spPr/>
    </dgm:pt>
    <dgm:pt modelId="{7F54CD3C-4B04-1145-95E8-29229D616976}" type="pres">
      <dgm:prSet presAssocID="{5A97F606-73CA-6D4F-B30B-4BDCD0E156CE}" presName="circ6" presStyleLbl="vennNode1" presStyleIdx="5" presStyleCnt="6" custLinFactNeighborX="7502" custLinFactNeighborY="6277"/>
      <dgm:spPr>
        <a:solidFill>
          <a:schemeClr val="accent2">
            <a:alpha val="50000"/>
          </a:schemeClr>
        </a:solidFill>
        <a:ln>
          <a:solidFill>
            <a:schemeClr val="accent2"/>
          </a:solidFill>
        </a:ln>
      </dgm:spPr>
    </dgm:pt>
    <dgm:pt modelId="{7D38E304-59AE-5B42-B0F3-C816445866F6}" type="pres">
      <dgm:prSet presAssocID="{5A97F606-73CA-6D4F-B30B-4BDCD0E156CE}" presName="circ6Tx" presStyleLbl="revTx" presStyleIdx="0" presStyleCnt="0" custLinFactNeighborX="64252" custLinFactNeighborY="29575">
        <dgm:presLayoutVars>
          <dgm:chMax val="0"/>
          <dgm:chPref val="0"/>
          <dgm:bulletEnabled val="1"/>
        </dgm:presLayoutVars>
      </dgm:prSet>
      <dgm:spPr/>
    </dgm:pt>
  </dgm:ptLst>
  <dgm:cxnLst>
    <dgm:cxn modelId="{4C2DCC06-3E19-47A9-A332-72DFA2291D3B}" type="presOf" srcId="{C71A8E1A-221F-4C8C-9C48-FBDBA042EA43}" destId="{9EFF2B54-04ED-412C-B73D-12062D9EE6A3}" srcOrd="0" destOrd="0" presId="urn:microsoft.com/office/officeart/2005/8/layout/venn1"/>
    <dgm:cxn modelId="{249C1019-35BC-4C2E-AE82-7D7A1DFB0DAC}" type="presOf" srcId="{0C66B49F-1B20-4928-8871-F2AD76321ABF}" destId="{75D777A4-97AD-4136-BC92-091D73187502}" srcOrd="0" destOrd="0" presId="urn:microsoft.com/office/officeart/2005/8/layout/venn1"/>
    <dgm:cxn modelId="{A6438D31-D0AE-4CF4-931C-F4089DAC50C9}" srcId="{0C66B49F-1B20-4928-8871-F2AD76321ABF}" destId="{D216DA22-255A-48C8-8C0A-0A29E1020F18}" srcOrd="0" destOrd="0" parTransId="{A740949B-F4AA-4735-BE6D-055B1566F9CC}" sibTransId="{A55A9A44-B9E2-4F81-8473-3F43A6B1039C}"/>
    <dgm:cxn modelId="{DA6ABD51-1246-4FE6-A74E-5F41E1184393}" type="presOf" srcId="{DEC53A3E-A32F-4FE1-BA37-E275108077A8}" destId="{939B07AE-5ED6-4F8C-808F-1B3B0B9FAB12}" srcOrd="0" destOrd="0" presId="urn:microsoft.com/office/officeart/2005/8/layout/venn1"/>
    <dgm:cxn modelId="{BB707954-3D1B-467C-BA85-95E04BE6EF8A}" type="presOf" srcId="{F6033FFB-F777-4AC0-B481-C42C993EF702}" destId="{98443C4B-7C3B-42A7-9396-56F7D720A87D}" srcOrd="0" destOrd="0" presId="urn:microsoft.com/office/officeart/2005/8/layout/venn1"/>
    <dgm:cxn modelId="{70705791-52BF-9142-A1A1-35467F7167C2}" srcId="{0C66B49F-1B20-4928-8871-F2AD76321ABF}" destId="{5A97F606-73CA-6D4F-B30B-4BDCD0E156CE}" srcOrd="5" destOrd="0" parTransId="{798CE5BE-7444-BA4B-8FBE-F23D4640D016}" sibTransId="{4D1FFEC9-BE16-9941-97FE-EB620D3E3232}"/>
    <dgm:cxn modelId="{FA49D4B0-9FC7-4AD5-A1A3-6E250D350542}" srcId="{0C66B49F-1B20-4928-8871-F2AD76321ABF}" destId="{F6033FFB-F777-4AC0-B481-C42C993EF702}" srcOrd="2" destOrd="0" parTransId="{B403518F-465B-4104-96EA-ABC102DE51A4}" sibTransId="{FFC7EE09-FDD2-4F32-9547-04E02069CCA9}"/>
    <dgm:cxn modelId="{760220C4-096A-4288-9D03-4D53D2F790D1}" srcId="{0C66B49F-1B20-4928-8871-F2AD76321ABF}" destId="{DEC53A3E-A32F-4FE1-BA37-E275108077A8}" srcOrd="3" destOrd="0" parTransId="{F47AC787-49B6-43C5-91A0-53D28EF19908}" sibTransId="{55FE5C87-26D7-4A53-B2B0-28FCFBCD42C6}"/>
    <dgm:cxn modelId="{B327F8CD-E1E9-46EE-BE9D-9F6578A991F5}" type="presOf" srcId="{D216DA22-255A-48C8-8C0A-0A29E1020F18}" destId="{D92C03F5-8ECA-4FD7-B52C-6FB1596CD7AB}" srcOrd="0" destOrd="0" presId="urn:microsoft.com/office/officeart/2005/8/layout/venn1"/>
    <dgm:cxn modelId="{93720FCE-7AA9-3040-90C9-B5C5DFC79E8E}" type="presOf" srcId="{5A97F606-73CA-6D4F-B30B-4BDCD0E156CE}" destId="{7D38E304-59AE-5B42-B0F3-C816445866F6}" srcOrd="0" destOrd="0" presId="urn:microsoft.com/office/officeart/2005/8/layout/venn1"/>
    <dgm:cxn modelId="{DFC495F2-D666-4C1E-AF66-EC0B4AF3EE9E}" srcId="{0C66B49F-1B20-4928-8871-F2AD76321ABF}" destId="{5436B7FE-CF0F-4034-917B-30047236005E}" srcOrd="4" destOrd="0" parTransId="{8993D1A5-E5CC-4EB7-9BFD-5E37BD2E6B14}" sibTransId="{5506E1EC-FA51-4DF9-AB75-A4C3206592F2}"/>
    <dgm:cxn modelId="{DADFE8F2-D7FD-4E6F-B05C-9B403A872A51}" type="presOf" srcId="{5436B7FE-CF0F-4034-917B-30047236005E}" destId="{B7996C22-A8FE-4E24-A693-76A9F1C0E59D}" srcOrd="0" destOrd="0" presId="urn:microsoft.com/office/officeart/2005/8/layout/venn1"/>
    <dgm:cxn modelId="{5B978DF7-2726-44A8-8053-2EF54A320F84}" srcId="{0C66B49F-1B20-4928-8871-F2AD76321ABF}" destId="{C71A8E1A-221F-4C8C-9C48-FBDBA042EA43}" srcOrd="1" destOrd="0" parTransId="{2A2848EE-4600-4369-B193-7845EE59668E}" sibTransId="{3654FD52-B106-43C9-8637-FEF39E413E94}"/>
    <dgm:cxn modelId="{28BCCDA7-9439-49F9-BF45-0BFA93431243}" type="presParOf" srcId="{75D777A4-97AD-4136-BC92-091D73187502}" destId="{551074EC-0DF7-4E1E-B915-134DB4AF8B5F}" srcOrd="0" destOrd="0" presId="urn:microsoft.com/office/officeart/2005/8/layout/venn1"/>
    <dgm:cxn modelId="{AF6F75E7-F52C-4CB9-A7D4-25D22012ABD1}" type="presParOf" srcId="{75D777A4-97AD-4136-BC92-091D73187502}" destId="{D92C03F5-8ECA-4FD7-B52C-6FB1596CD7AB}" srcOrd="1" destOrd="0" presId="urn:microsoft.com/office/officeart/2005/8/layout/venn1"/>
    <dgm:cxn modelId="{46896199-CE3E-4B26-A0DC-A1902D228C71}" type="presParOf" srcId="{75D777A4-97AD-4136-BC92-091D73187502}" destId="{CD2B232C-3CE9-4F82-A482-84E414D76F17}" srcOrd="2" destOrd="0" presId="urn:microsoft.com/office/officeart/2005/8/layout/venn1"/>
    <dgm:cxn modelId="{C7BFF87C-E7AB-4148-B09F-0A2F9A60993F}" type="presParOf" srcId="{75D777A4-97AD-4136-BC92-091D73187502}" destId="{9EFF2B54-04ED-412C-B73D-12062D9EE6A3}" srcOrd="3" destOrd="0" presId="urn:microsoft.com/office/officeart/2005/8/layout/venn1"/>
    <dgm:cxn modelId="{CC1F4AAE-4684-404A-8366-65316BBD33DF}" type="presParOf" srcId="{75D777A4-97AD-4136-BC92-091D73187502}" destId="{CE86E7BB-B577-4772-86F8-897EF7E22271}" srcOrd="4" destOrd="0" presId="urn:microsoft.com/office/officeart/2005/8/layout/venn1"/>
    <dgm:cxn modelId="{447D963F-C454-4A30-B0ED-CD2449E046D0}" type="presParOf" srcId="{75D777A4-97AD-4136-BC92-091D73187502}" destId="{98443C4B-7C3B-42A7-9396-56F7D720A87D}" srcOrd="5" destOrd="0" presId="urn:microsoft.com/office/officeart/2005/8/layout/venn1"/>
    <dgm:cxn modelId="{9C25369F-4578-4B47-A567-288199E05AFF}" type="presParOf" srcId="{75D777A4-97AD-4136-BC92-091D73187502}" destId="{2F71CA92-3A8C-4EAE-8B73-BA6864E6C186}" srcOrd="6" destOrd="0" presId="urn:microsoft.com/office/officeart/2005/8/layout/venn1"/>
    <dgm:cxn modelId="{6E0F7E8D-806B-408A-A8FA-4630CFBF2B45}" type="presParOf" srcId="{75D777A4-97AD-4136-BC92-091D73187502}" destId="{939B07AE-5ED6-4F8C-808F-1B3B0B9FAB12}" srcOrd="7" destOrd="0" presId="urn:microsoft.com/office/officeart/2005/8/layout/venn1"/>
    <dgm:cxn modelId="{36D2268A-74D7-4B0B-B5BE-7285201A5C2F}" type="presParOf" srcId="{75D777A4-97AD-4136-BC92-091D73187502}" destId="{5BCCDD35-3D93-4653-ABB3-DDD95162DC15}" srcOrd="8" destOrd="0" presId="urn:microsoft.com/office/officeart/2005/8/layout/venn1"/>
    <dgm:cxn modelId="{27993F88-A30C-415B-AD07-8365757442DA}" type="presParOf" srcId="{75D777A4-97AD-4136-BC92-091D73187502}" destId="{B7996C22-A8FE-4E24-A693-76A9F1C0E59D}" srcOrd="9" destOrd="0" presId="urn:microsoft.com/office/officeart/2005/8/layout/venn1"/>
    <dgm:cxn modelId="{347297CD-A789-104E-92F1-FDE0BF3F44FB}" type="presParOf" srcId="{75D777A4-97AD-4136-BC92-091D73187502}" destId="{7F54CD3C-4B04-1145-95E8-29229D616976}" srcOrd="10" destOrd="0" presId="urn:microsoft.com/office/officeart/2005/8/layout/venn1"/>
    <dgm:cxn modelId="{3C63FC52-A768-F84F-9C44-F2C228CBC956}" type="presParOf" srcId="{75D777A4-97AD-4136-BC92-091D73187502}" destId="{7D38E304-59AE-5B42-B0F3-C816445866F6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074EC-0DF7-4E1E-B915-134DB4AF8B5F}">
      <dsp:nvSpPr>
        <dsp:cNvPr id="0" name=""/>
        <dsp:cNvSpPr/>
      </dsp:nvSpPr>
      <dsp:spPr>
        <a:xfrm>
          <a:off x="2019907" y="998708"/>
          <a:ext cx="1337974" cy="133797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92C03F5-8ECA-4FD7-B52C-6FB1596CD7AB}">
      <dsp:nvSpPr>
        <dsp:cNvPr id="0" name=""/>
        <dsp:cNvSpPr/>
      </dsp:nvSpPr>
      <dsp:spPr>
        <a:xfrm>
          <a:off x="1875172" y="662121"/>
          <a:ext cx="1672467" cy="9110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Physical</a:t>
          </a:r>
        </a:p>
      </dsp:txBody>
      <dsp:txXfrm>
        <a:off x="1875172" y="662121"/>
        <a:ext cx="1672467" cy="911071"/>
      </dsp:txXfrm>
    </dsp:sp>
    <dsp:sp modelId="{CD2B232C-3CE9-4F82-A482-84E414D76F17}">
      <dsp:nvSpPr>
        <dsp:cNvPr id="0" name=""/>
        <dsp:cNvSpPr/>
      </dsp:nvSpPr>
      <dsp:spPr>
        <a:xfrm>
          <a:off x="2454191" y="1249470"/>
          <a:ext cx="1337974" cy="1337974"/>
        </a:xfrm>
        <a:prstGeom prst="ellipse">
          <a:avLst/>
        </a:prstGeom>
        <a:solidFill>
          <a:schemeClr val="accent4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EFF2B54-04ED-412C-B73D-12062D9EE6A3}">
      <dsp:nvSpPr>
        <dsp:cNvPr id="0" name=""/>
        <dsp:cNvSpPr/>
      </dsp:nvSpPr>
      <dsp:spPr>
        <a:xfrm>
          <a:off x="3232887" y="1183678"/>
          <a:ext cx="1953853" cy="83208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Family/Social</a:t>
          </a:r>
        </a:p>
      </dsp:txBody>
      <dsp:txXfrm>
        <a:off x="3232887" y="1183678"/>
        <a:ext cx="1953853" cy="832089"/>
      </dsp:txXfrm>
    </dsp:sp>
    <dsp:sp modelId="{CE86E7BB-B577-4772-86F8-897EF7E22271}">
      <dsp:nvSpPr>
        <dsp:cNvPr id="0" name=""/>
        <dsp:cNvSpPr/>
      </dsp:nvSpPr>
      <dsp:spPr>
        <a:xfrm>
          <a:off x="2454191" y="1750993"/>
          <a:ext cx="1337974" cy="1337974"/>
        </a:xfrm>
        <a:prstGeom prst="ellipse">
          <a:avLst/>
        </a:prstGeom>
        <a:solidFill>
          <a:schemeClr val="accent5">
            <a:alpha val="50000"/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8443C4B-7C3B-42A7-9396-56F7D720A87D}">
      <dsp:nvSpPr>
        <dsp:cNvPr id="0" name=""/>
        <dsp:cNvSpPr/>
      </dsp:nvSpPr>
      <dsp:spPr>
        <a:xfrm>
          <a:off x="2918815" y="2131884"/>
          <a:ext cx="2624600" cy="111497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Occupational</a:t>
          </a:r>
        </a:p>
      </dsp:txBody>
      <dsp:txXfrm>
        <a:off x="2918815" y="2131884"/>
        <a:ext cx="2624600" cy="1114978"/>
      </dsp:txXfrm>
    </dsp:sp>
    <dsp:sp modelId="{2F71CA92-3A8C-4EAE-8B73-BA6864E6C186}">
      <dsp:nvSpPr>
        <dsp:cNvPr id="0" name=""/>
        <dsp:cNvSpPr/>
      </dsp:nvSpPr>
      <dsp:spPr>
        <a:xfrm>
          <a:off x="2019907" y="2002189"/>
          <a:ext cx="1337974" cy="1337974"/>
        </a:xfrm>
        <a:prstGeom prst="ellipse">
          <a:avLst/>
        </a:prstGeom>
        <a:solidFill>
          <a:schemeClr val="accent1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39B07AE-5ED6-4F8C-808F-1B3B0B9FAB12}">
      <dsp:nvSpPr>
        <dsp:cNvPr id="0" name=""/>
        <dsp:cNvSpPr/>
      </dsp:nvSpPr>
      <dsp:spPr>
        <a:xfrm>
          <a:off x="1629654" y="3119779"/>
          <a:ext cx="3705753" cy="9110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Emotional</a:t>
          </a:r>
        </a:p>
      </dsp:txBody>
      <dsp:txXfrm>
        <a:off x="1629654" y="3119779"/>
        <a:ext cx="3705753" cy="911071"/>
      </dsp:txXfrm>
    </dsp:sp>
    <dsp:sp modelId="{5BCCDD35-3D93-4653-ABB3-DDD95162DC15}">
      <dsp:nvSpPr>
        <dsp:cNvPr id="0" name=""/>
        <dsp:cNvSpPr/>
      </dsp:nvSpPr>
      <dsp:spPr>
        <a:xfrm>
          <a:off x="1585623" y="1750993"/>
          <a:ext cx="1337974" cy="1337974"/>
        </a:xfrm>
        <a:prstGeom prst="ellipse">
          <a:avLst/>
        </a:prstGeom>
        <a:solidFill>
          <a:schemeClr val="accent5">
            <a:alpha val="50000"/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7996C22-A8FE-4E24-A693-76A9F1C0E59D}">
      <dsp:nvSpPr>
        <dsp:cNvPr id="0" name=""/>
        <dsp:cNvSpPr/>
      </dsp:nvSpPr>
      <dsp:spPr>
        <a:xfrm>
          <a:off x="849560" y="2706064"/>
          <a:ext cx="1584942" cy="111497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Spiritual</a:t>
          </a:r>
        </a:p>
      </dsp:txBody>
      <dsp:txXfrm>
        <a:off x="849560" y="2706064"/>
        <a:ext cx="1584942" cy="1114978"/>
      </dsp:txXfrm>
    </dsp:sp>
    <dsp:sp modelId="{7F54CD3C-4B04-1145-95E8-29229D616976}">
      <dsp:nvSpPr>
        <dsp:cNvPr id="0" name=""/>
        <dsp:cNvSpPr/>
      </dsp:nvSpPr>
      <dsp:spPr>
        <a:xfrm>
          <a:off x="1685998" y="1333454"/>
          <a:ext cx="1337974" cy="1337974"/>
        </a:xfrm>
        <a:prstGeom prst="ellipse">
          <a:avLst/>
        </a:prstGeom>
        <a:solidFill>
          <a:schemeClr val="accent2">
            <a:alpha val="5000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D38E304-59AE-5B42-B0F3-C816445866F6}">
      <dsp:nvSpPr>
        <dsp:cNvPr id="0" name=""/>
        <dsp:cNvSpPr/>
      </dsp:nvSpPr>
      <dsp:spPr>
        <a:xfrm>
          <a:off x="919805" y="1197442"/>
          <a:ext cx="1584942" cy="111497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Financial</a:t>
          </a:r>
        </a:p>
      </dsp:txBody>
      <dsp:txXfrm>
        <a:off x="919805" y="1197442"/>
        <a:ext cx="1584942" cy="1114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E1C89-F831-4611-9AE1-C8EB4178D15E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D4B3A-D2D1-493F-9176-5491F4F3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1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2B5F9D-32DB-D74E-A226-706C804E01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60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Data from :  Defense Suicide Prevention Office, VA-  Age and sex adjusted data shown.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2B5F9D-32DB-D74E-A226-706C804E01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88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2B5F9D-32DB-D74E-A226-706C804E01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9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6D4B3A-D2D1-493F-9176-5491F4F3DB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52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2B5F9D-32DB-D74E-A226-706C804E01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0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15E6-F6FE-4219-AA5A-1FEF45B2440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69D3-2308-4403-B441-8501BC9D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6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15E6-F6FE-4219-AA5A-1FEF45B2440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69D3-2308-4403-B441-8501BC9D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15E6-F6FE-4219-AA5A-1FEF45B2440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69D3-2308-4403-B441-8501BC9D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8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15E6-F6FE-4219-AA5A-1FEF45B2440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69D3-2308-4403-B441-8501BC9D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15E6-F6FE-4219-AA5A-1FEF45B2440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69D3-2308-4403-B441-8501BC9D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3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15E6-F6FE-4219-AA5A-1FEF45B2440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69D3-2308-4403-B441-8501BC9D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4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15E6-F6FE-4219-AA5A-1FEF45B2440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69D3-2308-4403-B441-8501BC9D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6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15E6-F6FE-4219-AA5A-1FEF45B2440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69D3-2308-4403-B441-8501BC9D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8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15E6-F6FE-4219-AA5A-1FEF45B2440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69D3-2308-4403-B441-8501BC9D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3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15E6-F6FE-4219-AA5A-1FEF45B2440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69D3-2308-4403-B441-8501BC9D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6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15E6-F6FE-4219-AA5A-1FEF45B2440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69D3-2308-4403-B441-8501BC9D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7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315E6-F6FE-4219-AA5A-1FEF45B2440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669D3-2308-4403-B441-8501BC9DF1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 userDrawn="1"/>
        </p:nvSpPr>
        <p:spPr bwMode="auto">
          <a:xfrm>
            <a:off x="228600" y="381000"/>
            <a:ext cx="8686800" cy="6248400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17733"/>
            <a:ext cx="1314450" cy="1314450"/>
          </a:xfrm>
          <a:prstGeom prst="rect">
            <a:avLst/>
          </a:prstGeom>
        </p:spPr>
      </p:pic>
      <p:sp>
        <p:nvSpPr>
          <p:cNvPr id="9" name="Rectangle 15"/>
          <p:cNvSpPr>
            <a:spLocks noChangeArrowheads="1"/>
          </p:cNvSpPr>
          <p:nvPr userDrawn="1"/>
        </p:nvSpPr>
        <p:spPr bwMode="auto">
          <a:xfrm>
            <a:off x="457200" y="219075"/>
            <a:ext cx="28194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000" b="1" i="1" dirty="0">
                <a:solidFill>
                  <a:srgbClr val="FF0000"/>
                </a:solidFill>
                <a:latin typeface=" Arial"/>
                <a:cs typeface="Arial" panose="020B0604020202020204" pitchFamily="34" charset="0"/>
              </a:rPr>
              <a:t>Fight as Kentuckians</a:t>
            </a: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5826125" y="6410325"/>
            <a:ext cx="2860675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000" b="1" i="1" dirty="0">
                <a:solidFill>
                  <a:srgbClr val="FF0000"/>
                </a:solidFill>
                <a:latin typeface=" Arial"/>
                <a:cs typeface="Arial" panose="020B0604020202020204" pitchFamily="34" charset="0"/>
              </a:rPr>
              <a:t>Personnel Readiness</a:t>
            </a:r>
          </a:p>
        </p:txBody>
      </p:sp>
    </p:spTree>
    <p:extLst>
      <p:ext uri="{BB962C8B-B14F-4D97-AF65-F5344CB8AC3E}">
        <p14:creationId xmlns:p14="http://schemas.microsoft.com/office/powerpoint/2010/main" val="69094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308856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/>
              <a:t>Kentucky National Guard Suicide Prevention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C22D31-ABA7-3C22-99B2-4E6A2C93FD97}"/>
              </a:ext>
            </a:extLst>
          </p:cNvPr>
          <p:cNvSpPr txBox="1"/>
          <p:nvPr/>
        </p:nvSpPr>
        <p:spPr>
          <a:xfrm>
            <a:off x="1478557" y="5553307"/>
            <a:ext cx="6186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MAJ Tim Olsen, LCSW</a:t>
            </a:r>
          </a:p>
          <a:p>
            <a:r>
              <a:rPr lang="en-US" dirty="0"/>
              <a:t>Deputy State Surgeon, Director of Psychological Health, KYARNG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592A539-730F-8926-56C9-27771A9E1D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557" y="1778881"/>
            <a:ext cx="6186886" cy="358602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223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0A44F81-2F10-DB25-45B1-BB7C6A6C24D8}"/>
              </a:ext>
            </a:extLst>
          </p:cNvPr>
          <p:cNvSpPr txBox="1"/>
          <p:nvPr/>
        </p:nvSpPr>
        <p:spPr>
          <a:xfrm>
            <a:off x="468352" y="646771"/>
            <a:ext cx="80957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CCA3DE7-3D5B-83F1-0C07-90CEC4A60B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970774"/>
              </p:ext>
            </p:extLst>
          </p:nvPr>
        </p:nvGraphicFramePr>
        <p:xfrm>
          <a:off x="290382" y="2280490"/>
          <a:ext cx="8563231" cy="405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8320C50-6904-4EA9-58D2-B04FB0AF95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194946"/>
              </p:ext>
            </p:extLst>
          </p:nvPr>
        </p:nvGraphicFramePr>
        <p:xfrm>
          <a:off x="2298379" y="540400"/>
          <a:ext cx="4547242" cy="1538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1723">
                  <a:extLst>
                    <a:ext uri="{9D8B030D-6E8A-4147-A177-3AD203B41FA5}">
                      <a16:colId xmlns:a16="http://schemas.microsoft.com/office/drawing/2014/main" val="4069469279"/>
                    </a:ext>
                  </a:extLst>
                </a:gridCol>
                <a:gridCol w="1015519">
                  <a:extLst>
                    <a:ext uri="{9D8B030D-6E8A-4147-A177-3AD203B41FA5}">
                      <a16:colId xmlns:a16="http://schemas.microsoft.com/office/drawing/2014/main" val="1450406151"/>
                    </a:ext>
                  </a:extLst>
                </a:gridCol>
              </a:tblGrid>
              <a:tr h="30761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Suicide Rates (per 100,00)*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910026"/>
                  </a:ext>
                </a:extLst>
              </a:tr>
              <a:tr h="307610">
                <a:tc>
                  <a:txBody>
                    <a:bodyPr/>
                    <a:lstStyle/>
                    <a:p>
                      <a:r>
                        <a:rPr lang="en-US" sz="1400" dirty="0"/>
                        <a:t>Army National Guard  (2021)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27.2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235711"/>
                  </a:ext>
                </a:extLst>
              </a:tr>
              <a:tr h="307610">
                <a:tc>
                  <a:txBody>
                    <a:bodyPr/>
                    <a:lstStyle/>
                    <a:p>
                      <a:r>
                        <a:rPr lang="en-US" sz="1400" dirty="0"/>
                        <a:t>Army Active Component (2021)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718262"/>
                  </a:ext>
                </a:extLst>
              </a:tr>
              <a:tr h="307610">
                <a:tc>
                  <a:txBody>
                    <a:bodyPr/>
                    <a:lstStyle/>
                    <a:p>
                      <a:r>
                        <a:rPr lang="en-US" sz="1400" dirty="0"/>
                        <a:t>Veteran Population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26.6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14779"/>
                  </a:ext>
                </a:extLst>
              </a:tr>
              <a:tr h="307610">
                <a:tc>
                  <a:txBody>
                    <a:bodyPr/>
                    <a:lstStyle/>
                    <a:p>
                      <a:r>
                        <a:rPr lang="en-US" sz="1400" dirty="0"/>
                        <a:t>General U.S. Population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21275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311B614-6EDA-6ADE-B917-85742B5300C1}"/>
              </a:ext>
            </a:extLst>
          </p:cNvPr>
          <p:cNvSpPr txBox="1"/>
          <p:nvPr/>
        </p:nvSpPr>
        <p:spPr>
          <a:xfrm>
            <a:off x="3379503" y="2018880"/>
            <a:ext cx="23849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*Age and sex adjusted data shown</a:t>
            </a:r>
          </a:p>
        </p:txBody>
      </p:sp>
    </p:spTree>
    <p:extLst>
      <p:ext uri="{BB962C8B-B14F-4D97-AF65-F5344CB8AC3E}">
        <p14:creationId xmlns:p14="http://schemas.microsoft.com/office/powerpoint/2010/main" val="1380157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9D995-D71D-4A67-2E11-F26AD4663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829" y="173513"/>
            <a:ext cx="3626341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8206A-9601-DB5E-9238-36304FEBA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50" y="1153365"/>
            <a:ext cx="8848436" cy="54651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100" b="1" dirty="0"/>
              <a:t>Stigma: </a:t>
            </a:r>
            <a:r>
              <a:rPr lang="en-US" sz="2100" i="1" dirty="0"/>
              <a:t>Greatest enemy in fight against suicide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/>
              <a:t>Guard programs are focused on retaining service members and optimizing health</a:t>
            </a:r>
          </a:p>
          <a:p>
            <a:pPr marL="5715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sz="1900" b="1" dirty="0"/>
              <a:t>Common Guard Suicide Risk Factors (CY21)</a:t>
            </a:r>
          </a:p>
          <a:p>
            <a:pPr lvl="1"/>
            <a:r>
              <a:rPr lang="en-US" sz="1600" dirty="0"/>
              <a:t>Relationship challenges/ distress (42%)</a:t>
            </a:r>
          </a:p>
          <a:p>
            <a:pPr lvl="1"/>
            <a:r>
              <a:rPr lang="en-US" sz="1600" dirty="0"/>
              <a:t>Administrative/legal stressors (21%)</a:t>
            </a:r>
          </a:p>
          <a:p>
            <a:pPr lvl="1"/>
            <a:r>
              <a:rPr lang="en-US" sz="1600" dirty="0"/>
              <a:t>Work-related stressors (12%)</a:t>
            </a:r>
          </a:p>
          <a:p>
            <a:pPr lvl="1"/>
            <a:r>
              <a:rPr lang="en-US" sz="1600" dirty="0"/>
              <a:t>Financial distress (10%)</a:t>
            </a:r>
          </a:p>
          <a:p>
            <a:pPr lvl="1"/>
            <a:r>
              <a:rPr lang="en-US" sz="1600" dirty="0"/>
              <a:t>Firearms access (76%+)</a:t>
            </a:r>
          </a:p>
          <a:p>
            <a:pPr lvl="1"/>
            <a:r>
              <a:rPr lang="en-US" sz="1600" dirty="0"/>
              <a:t>Mental health diagnoses (33%)</a:t>
            </a:r>
          </a:p>
          <a:p>
            <a:pPr marL="457200" lvl="1" indent="0">
              <a:buNone/>
            </a:pPr>
            <a:r>
              <a:rPr lang="en-US" sz="1600" b="1" i="1" dirty="0"/>
              <a:t>*National Guard remains understudied population</a:t>
            </a:r>
          </a:p>
          <a:p>
            <a:pPr marL="0" indent="0">
              <a:buNone/>
            </a:pPr>
            <a:endParaRPr lang="en-US" sz="100" b="1" dirty="0"/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900" b="1" dirty="0"/>
              <a:t>Mixed access to healthcare</a:t>
            </a:r>
          </a:p>
          <a:p>
            <a:pPr lvl="1" indent="-285750"/>
            <a:r>
              <a:rPr lang="en-US" sz="1900" dirty="0"/>
              <a:t>Not all service members use or have access to Tricare</a:t>
            </a:r>
          </a:p>
          <a:p>
            <a:pPr lvl="1" indent="-285750"/>
            <a:r>
              <a:rPr lang="en-US" sz="1900" dirty="0"/>
              <a:t>Not all Guard members meet “Veteran” criteria for certain VA resources</a:t>
            </a:r>
          </a:p>
          <a:p>
            <a:pPr lvl="1" indent="-285750"/>
            <a:r>
              <a:rPr lang="en-US" sz="1900" dirty="0"/>
              <a:t>Balancing civilian career with military service limits time/funds available for care</a:t>
            </a:r>
          </a:p>
          <a:p>
            <a:pPr marL="457200" lvl="1" indent="0">
              <a:buNone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1" dirty="0"/>
              <a:t>Policy and funding limit scope of internal services provided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Unable to offer full mental health treatment internally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9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9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9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  <a:p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90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7D7A1-2F17-15E4-C9E4-50F452934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448" y="26529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KYNG Past and Current Efforts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7F88F-ED3C-A0BC-5F7C-41B87DC4D77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79109" y="1199950"/>
            <a:ext cx="862552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Increases in internal program development:</a:t>
            </a:r>
          </a:p>
          <a:p>
            <a:pPr marL="0" indent="0">
              <a:buNone/>
            </a:pPr>
            <a:endParaRPr lang="en-US" sz="100" b="1" dirty="0"/>
          </a:p>
          <a:p>
            <a:pPr lvl="1">
              <a:lnSpc>
                <a:spcPct val="100000"/>
              </a:lnSpc>
            </a:pPr>
            <a:r>
              <a:rPr lang="en-US" sz="1600" b="1" dirty="0"/>
              <a:t>Behavioral Health: </a:t>
            </a:r>
            <a:r>
              <a:rPr lang="en-US" sz="1600" dirty="0"/>
              <a:t>6 Full-time and 5 part-time uniformed clinicians</a:t>
            </a:r>
          </a:p>
          <a:p>
            <a:pPr lvl="2">
              <a:lnSpc>
                <a:spcPct val="100000"/>
              </a:lnSpc>
            </a:pPr>
            <a:r>
              <a:rPr lang="en-US" sz="1600" dirty="0"/>
              <a:t>250+ service members actively engaged (15-20% addressing specific suicide risk factors) </a:t>
            </a:r>
          </a:p>
          <a:p>
            <a:pPr lvl="1">
              <a:lnSpc>
                <a:spcPct val="100000"/>
              </a:lnSpc>
            </a:pPr>
            <a:r>
              <a:rPr lang="en-US" sz="1600" b="1" dirty="0"/>
              <a:t>Integrated Primary Prevention: </a:t>
            </a:r>
            <a:r>
              <a:rPr lang="en-US" sz="1600" dirty="0"/>
              <a:t>Evidenced-based upstream prevention with and program evaluations focused on reducing harmful behaviors.  </a:t>
            </a:r>
          </a:p>
          <a:p>
            <a:pPr lvl="1">
              <a:lnSpc>
                <a:spcPct val="100000"/>
              </a:lnSpc>
            </a:pPr>
            <a:r>
              <a:rPr lang="en-US" sz="1600" b="1" dirty="0"/>
              <a:t>Military and Family Services:</a:t>
            </a:r>
          </a:p>
          <a:p>
            <a:pPr lvl="2">
              <a:lnSpc>
                <a:spcPct val="100000"/>
              </a:lnSpc>
            </a:pPr>
            <a:r>
              <a:rPr lang="en-US" sz="1600" b="1" dirty="0"/>
              <a:t>R3SP: </a:t>
            </a:r>
            <a:r>
              <a:rPr lang="en-US" sz="1600" dirty="0"/>
              <a:t>Resilience, Risk Reduction, Suicide Prevention education programs </a:t>
            </a:r>
          </a:p>
          <a:p>
            <a:pPr lvl="2">
              <a:lnSpc>
                <a:spcPct val="100000"/>
              </a:lnSpc>
            </a:pPr>
            <a:r>
              <a:rPr lang="en-US" sz="1600" b="1" dirty="0"/>
              <a:t>H2F </a:t>
            </a:r>
            <a:r>
              <a:rPr lang="en-US" sz="1600" dirty="0"/>
              <a:t>(Holistic Health and Fitness):  Fitness, nutrition, performance, and health education</a:t>
            </a:r>
            <a:endParaRPr lang="en-US" sz="1600" b="1" dirty="0"/>
          </a:p>
          <a:p>
            <a:pPr lvl="2">
              <a:lnSpc>
                <a:spcPct val="100000"/>
              </a:lnSpc>
            </a:pPr>
            <a:r>
              <a:rPr lang="en-US" sz="1600" b="1" dirty="0"/>
              <a:t>Soldier and Family Readiness Specialists: </a:t>
            </a:r>
            <a:r>
              <a:rPr lang="en-US" sz="1600" dirty="0"/>
              <a:t>11 staff</a:t>
            </a:r>
            <a:r>
              <a:rPr lang="en-US" sz="1600" b="1" dirty="0"/>
              <a:t> </a:t>
            </a:r>
            <a:r>
              <a:rPr lang="en-US" sz="1600" dirty="0"/>
              <a:t>aid in resource connection, budget counseling, family support programs</a:t>
            </a:r>
          </a:p>
          <a:p>
            <a:pPr marL="685800"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Chaplains</a:t>
            </a:r>
            <a:r>
              <a:rPr lang="en-US" sz="1600" dirty="0"/>
              <a:t>:  3 Full-time and  19 part-time ministry teams available.  Confidential counseling, faith-based support, relationship skills training.  </a:t>
            </a:r>
          </a:p>
          <a:p>
            <a:pPr marL="685800"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ESGR: </a:t>
            </a:r>
            <a:r>
              <a:rPr lang="en-US" sz="1600" dirty="0"/>
              <a:t>Employment support and protection</a:t>
            </a:r>
          </a:p>
          <a:p>
            <a:pPr marL="457200" lvl="1" indent="0">
              <a:lnSpc>
                <a:spcPct val="100000"/>
              </a:lnSpc>
              <a:spcAft>
                <a:spcPts val="600"/>
              </a:spcAft>
              <a:buNone/>
            </a:pPr>
            <a:endParaRPr lang="en-US" sz="700" b="1" dirty="0"/>
          </a:p>
          <a:p>
            <a:r>
              <a:rPr lang="en-US" sz="2000" b="1" dirty="0"/>
              <a:t>Community Partnerships: </a:t>
            </a:r>
          </a:p>
          <a:p>
            <a:pPr marL="742950" lvl="1" indent="-285750"/>
            <a:r>
              <a:rPr lang="en-US" sz="1700" dirty="0"/>
              <a:t>Governor’s Challenge, VA, Vet Center, KDVA, Department of Behavioral Health (Operation Immersion), research collaboration with UK ($1.1 million grant in 2020)</a:t>
            </a:r>
          </a:p>
        </p:txBody>
      </p:sp>
    </p:spTree>
    <p:extLst>
      <p:ext uri="{BB962C8B-B14F-4D97-AF65-F5344CB8AC3E}">
        <p14:creationId xmlns:p14="http://schemas.microsoft.com/office/powerpoint/2010/main" val="460737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56381"/>
            <a:ext cx="8229600" cy="80129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Way Forward: Comprehensive Wellness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2200" b="1" dirty="0">
                <a:solidFill>
                  <a:schemeClr val="tx1"/>
                </a:solidFill>
              </a:rPr>
              <a:t>Early and integrated prevention and intervention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05990298"/>
              </p:ext>
            </p:extLst>
          </p:nvPr>
        </p:nvGraphicFramePr>
        <p:xfrm>
          <a:off x="3800084" y="759946"/>
          <a:ext cx="5897619" cy="4338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B30B362-DB8B-57E3-D4AE-B282E08C2243}"/>
              </a:ext>
            </a:extLst>
          </p:cNvPr>
          <p:cNvSpPr txBox="1"/>
          <p:nvPr/>
        </p:nvSpPr>
        <p:spPr>
          <a:xfrm>
            <a:off x="329299" y="5061981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Opportunities: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Suicide prevention as a component of wellness leading to health and retention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 on efficacy drive policy and evidence-based improvements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Advocacy for increased prevention and clinical intervention staff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E0D6C0C2-72A6-0CF8-A190-49D33CC119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99" y="1644775"/>
            <a:ext cx="3598687" cy="256878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F663D96-5ED8-93B3-F6B6-FB974C4FC386}"/>
              </a:ext>
            </a:extLst>
          </p:cNvPr>
          <p:cNvCxnSpPr/>
          <p:nvPr/>
        </p:nvCxnSpPr>
        <p:spPr>
          <a:xfrm>
            <a:off x="4042279" y="2806262"/>
            <a:ext cx="725213" cy="0"/>
          </a:xfrm>
          <a:prstGeom prst="straightConnector1">
            <a:avLst/>
          </a:prstGeom>
          <a:ln w="53975" cmpd="sng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38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13515</TotalTime>
  <Words>430</Words>
  <Application>Microsoft Office PowerPoint</Application>
  <PresentationFormat>On-screen Show (4:3)</PresentationFormat>
  <Paragraphs>76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 Arial</vt:lpstr>
      <vt:lpstr>Arial</vt:lpstr>
      <vt:lpstr>Calibri</vt:lpstr>
      <vt:lpstr>Calibri Light</vt:lpstr>
      <vt:lpstr>Office Theme</vt:lpstr>
      <vt:lpstr>Kentucky National Guard Suicide Prevention</vt:lpstr>
      <vt:lpstr>PowerPoint Presentation</vt:lpstr>
      <vt:lpstr>Challenges</vt:lpstr>
      <vt:lpstr>KYNG Past and Current Efforts</vt:lpstr>
      <vt:lpstr>Way Forward: Comprehensive Wellness Early and integrated prevention and intervention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G1 Organization Chart - Key Leaders</dc:title>
  <dc:creator>Mendez, Jason W MAJ MIL NG</dc:creator>
  <cp:lastModifiedBy>Schaaf, Logan (LRC)</cp:lastModifiedBy>
  <cp:revision>119</cp:revision>
  <cp:lastPrinted>2023-09-27T17:07:30Z</cp:lastPrinted>
  <dcterms:created xsi:type="dcterms:W3CDTF">2020-04-24T12:49:31Z</dcterms:created>
  <dcterms:modified xsi:type="dcterms:W3CDTF">2023-10-25T12:52:06Z</dcterms:modified>
</cp:coreProperties>
</file>