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5" r:id="rId20"/>
    <p:sldId id="276" r:id="rId21"/>
    <p:sldId id="277" r:id="rId22"/>
    <p:sldId id="279" r:id="rId23"/>
    <p:sldId id="280" r:id="rId24"/>
    <p:sldId id="274" r:id="rId25"/>
    <p:sldId id="283" r:id="rId26"/>
    <p:sldId id="278" r:id="rId27"/>
    <p:sldId id="281" r:id="rId28"/>
    <p:sldId id="28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97"/>
    <p:restoredTop sz="96327"/>
  </p:normalViewPr>
  <p:slideViewPr>
    <p:cSldViewPr snapToGrid="0" snapToObjects="1">
      <p:cViewPr varScale="1">
        <p:scale>
          <a:sx n="116" d="100"/>
          <a:sy n="116" d="100"/>
        </p:scale>
        <p:origin x="28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_rels/data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7.png"/><Relationship Id="rId7" Type="http://schemas.openxmlformats.org/officeDocument/2006/relationships/image" Target="../media/image9.png"/><Relationship Id="rId12" Type="http://schemas.openxmlformats.org/officeDocument/2006/relationships/image" Target="../media/image17.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11" Type="http://schemas.openxmlformats.org/officeDocument/2006/relationships/image" Target="../media/image11.png"/><Relationship Id="rId5" Type="http://schemas.openxmlformats.org/officeDocument/2006/relationships/image" Target="../media/image8.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DF0F6B-D3DB-4AF2-BE08-EE1D84C805F0}"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D5281DA1-4583-46DF-9460-5F05DA2E9EF1}">
      <dgm:prSet/>
      <dgm:spPr/>
      <dgm:t>
        <a:bodyPr/>
        <a:lstStyle/>
        <a:p>
          <a:r>
            <a:rPr lang="en-US"/>
            <a:t>Identify the magnitude of the problem and treatment needs for Kentucky citizens</a:t>
          </a:r>
        </a:p>
      </dgm:t>
    </dgm:pt>
    <dgm:pt modelId="{F3A436BB-F211-4A9B-9DC5-5E6D27A9F7EE}" type="parTrans" cxnId="{8A7EBD67-F270-4AC4-AEA1-65111567931B}">
      <dgm:prSet/>
      <dgm:spPr/>
      <dgm:t>
        <a:bodyPr/>
        <a:lstStyle/>
        <a:p>
          <a:endParaRPr lang="en-US"/>
        </a:p>
      </dgm:t>
    </dgm:pt>
    <dgm:pt modelId="{F80B7E63-DED3-4812-8C02-3255D5816320}" type="sibTrans" cxnId="{8A7EBD67-F270-4AC4-AEA1-65111567931B}">
      <dgm:prSet/>
      <dgm:spPr/>
      <dgm:t>
        <a:bodyPr/>
        <a:lstStyle/>
        <a:p>
          <a:endParaRPr lang="en-US"/>
        </a:p>
      </dgm:t>
    </dgm:pt>
    <dgm:pt modelId="{70BBA046-3D10-4F47-8E59-46412ACE496C}">
      <dgm:prSet/>
      <dgm:spPr/>
      <dgm:t>
        <a:bodyPr/>
        <a:lstStyle/>
        <a:p>
          <a:r>
            <a:rPr lang="en-US" dirty="0"/>
            <a:t>Determine best practice diagnostic treatment, prevention, early intervention, and recovery services</a:t>
          </a:r>
        </a:p>
      </dgm:t>
    </dgm:pt>
    <dgm:pt modelId="{BDA51346-AFAC-4D99-9023-6C54C1CE1A4E}" type="parTrans" cxnId="{A94493B8-C3D0-4575-8DA2-05472ACB47FE}">
      <dgm:prSet/>
      <dgm:spPr/>
      <dgm:t>
        <a:bodyPr/>
        <a:lstStyle/>
        <a:p>
          <a:endParaRPr lang="en-US"/>
        </a:p>
      </dgm:t>
    </dgm:pt>
    <dgm:pt modelId="{87F64A3C-2097-49AE-88CC-2D19ED7EB41F}" type="sibTrans" cxnId="{A94493B8-C3D0-4575-8DA2-05472ACB47FE}">
      <dgm:prSet/>
      <dgm:spPr/>
      <dgm:t>
        <a:bodyPr/>
        <a:lstStyle/>
        <a:p>
          <a:endParaRPr lang="en-US"/>
        </a:p>
      </dgm:t>
    </dgm:pt>
    <dgm:pt modelId="{BA95B78C-1C7E-4FD8-8A67-1DDF9FAF56AD}">
      <dgm:prSet/>
      <dgm:spPr/>
      <dgm:t>
        <a:bodyPr/>
        <a:lstStyle/>
        <a:p>
          <a:r>
            <a:rPr lang="en-US"/>
            <a:t>Evaluate support systems for families and promote the acquisition of quality care and training for providers</a:t>
          </a:r>
        </a:p>
      </dgm:t>
    </dgm:pt>
    <dgm:pt modelId="{65076A39-0904-404D-A042-CE7A62E6DA6D}" type="parTrans" cxnId="{6A92BC7B-ACA2-4816-95D7-AB159AF05D85}">
      <dgm:prSet/>
      <dgm:spPr/>
      <dgm:t>
        <a:bodyPr/>
        <a:lstStyle/>
        <a:p>
          <a:endParaRPr lang="en-US"/>
        </a:p>
      </dgm:t>
    </dgm:pt>
    <dgm:pt modelId="{896D1D06-26F2-479E-8EAC-B5701D008984}" type="sibTrans" cxnId="{6A92BC7B-ACA2-4816-95D7-AB159AF05D85}">
      <dgm:prSet/>
      <dgm:spPr/>
      <dgm:t>
        <a:bodyPr/>
        <a:lstStyle/>
        <a:p>
          <a:endParaRPr lang="en-US"/>
        </a:p>
      </dgm:t>
    </dgm:pt>
    <dgm:pt modelId="{79C34F6B-CD4A-4A98-8ACB-E4F2955B4E6A}">
      <dgm:prSet/>
      <dgm:spPr/>
      <dgm:t>
        <a:bodyPr/>
        <a:lstStyle/>
        <a:p>
          <a:r>
            <a:rPr lang="en-US"/>
            <a:t>MORE AVAILABLE, ACCESSIBLE, AND AFFORDABLE CARE FOR KENTUCKY RESIDENTS</a:t>
          </a:r>
        </a:p>
      </dgm:t>
    </dgm:pt>
    <dgm:pt modelId="{A5282AF6-4339-452C-AB01-D6DD41B861BF}" type="parTrans" cxnId="{1FD12380-1FCC-496B-9C2E-C0AA7374098E}">
      <dgm:prSet/>
      <dgm:spPr/>
      <dgm:t>
        <a:bodyPr/>
        <a:lstStyle/>
        <a:p>
          <a:endParaRPr lang="en-US"/>
        </a:p>
      </dgm:t>
    </dgm:pt>
    <dgm:pt modelId="{8D8EB081-783C-4260-B5F7-E802299F2206}" type="sibTrans" cxnId="{1FD12380-1FCC-496B-9C2E-C0AA7374098E}">
      <dgm:prSet/>
      <dgm:spPr/>
      <dgm:t>
        <a:bodyPr/>
        <a:lstStyle/>
        <a:p>
          <a:endParaRPr lang="en-US"/>
        </a:p>
      </dgm:t>
    </dgm:pt>
    <dgm:pt modelId="{F7A0DC98-954F-49AD-AFBC-DD6EF602DD62}">
      <dgm:prSet/>
      <dgm:spPr/>
      <dgm:t>
        <a:bodyPr/>
        <a:lstStyle/>
        <a:p>
          <a:r>
            <a:rPr lang="en-US"/>
            <a:t>MAJOR ROADBLOCK-CURRENT MENTAL HEALTH INSURANCE PRACTICES IN KENTUCKY</a:t>
          </a:r>
        </a:p>
      </dgm:t>
    </dgm:pt>
    <dgm:pt modelId="{6D4CBA74-FAA4-4B77-90C8-A5D91A290B9C}" type="parTrans" cxnId="{412BF356-49FD-4E78-B656-3FFB732F8C76}">
      <dgm:prSet/>
      <dgm:spPr/>
      <dgm:t>
        <a:bodyPr/>
        <a:lstStyle/>
        <a:p>
          <a:endParaRPr lang="en-US"/>
        </a:p>
      </dgm:t>
    </dgm:pt>
    <dgm:pt modelId="{F02BDC96-27C0-4D9A-AC1C-93BE9A494C81}" type="sibTrans" cxnId="{412BF356-49FD-4E78-B656-3FFB732F8C76}">
      <dgm:prSet/>
      <dgm:spPr/>
      <dgm:t>
        <a:bodyPr/>
        <a:lstStyle/>
        <a:p>
          <a:endParaRPr lang="en-US"/>
        </a:p>
      </dgm:t>
    </dgm:pt>
    <dgm:pt modelId="{509CC9E3-7B77-A94C-B459-82880ABE83F5}" type="pres">
      <dgm:prSet presAssocID="{C5DF0F6B-D3DB-4AF2-BE08-EE1D84C805F0}" presName="diagram" presStyleCnt="0">
        <dgm:presLayoutVars>
          <dgm:dir/>
          <dgm:resizeHandles val="exact"/>
        </dgm:presLayoutVars>
      </dgm:prSet>
      <dgm:spPr/>
      <dgm:t>
        <a:bodyPr/>
        <a:lstStyle/>
        <a:p>
          <a:endParaRPr lang="en-US"/>
        </a:p>
      </dgm:t>
    </dgm:pt>
    <dgm:pt modelId="{902371E7-207B-784C-B974-0656873612F6}" type="pres">
      <dgm:prSet presAssocID="{D5281DA1-4583-46DF-9460-5F05DA2E9EF1}" presName="node" presStyleLbl="node1" presStyleIdx="0" presStyleCnt="5">
        <dgm:presLayoutVars>
          <dgm:bulletEnabled val="1"/>
        </dgm:presLayoutVars>
      </dgm:prSet>
      <dgm:spPr/>
      <dgm:t>
        <a:bodyPr/>
        <a:lstStyle/>
        <a:p>
          <a:endParaRPr lang="en-US"/>
        </a:p>
      </dgm:t>
    </dgm:pt>
    <dgm:pt modelId="{D19EF9AC-DF87-B34D-B3EA-DD620CF82DB1}" type="pres">
      <dgm:prSet presAssocID="{F80B7E63-DED3-4812-8C02-3255D5816320}" presName="sibTrans" presStyleCnt="0"/>
      <dgm:spPr/>
    </dgm:pt>
    <dgm:pt modelId="{31F60132-E541-1F4A-BEFA-BBCA306F585E}" type="pres">
      <dgm:prSet presAssocID="{70BBA046-3D10-4F47-8E59-46412ACE496C}" presName="node" presStyleLbl="node1" presStyleIdx="1" presStyleCnt="5">
        <dgm:presLayoutVars>
          <dgm:bulletEnabled val="1"/>
        </dgm:presLayoutVars>
      </dgm:prSet>
      <dgm:spPr/>
      <dgm:t>
        <a:bodyPr/>
        <a:lstStyle/>
        <a:p>
          <a:endParaRPr lang="en-US"/>
        </a:p>
      </dgm:t>
    </dgm:pt>
    <dgm:pt modelId="{A1325500-085F-464D-AC19-DAB424D40989}" type="pres">
      <dgm:prSet presAssocID="{87F64A3C-2097-49AE-88CC-2D19ED7EB41F}" presName="sibTrans" presStyleCnt="0"/>
      <dgm:spPr/>
    </dgm:pt>
    <dgm:pt modelId="{7680C40E-4394-3741-BCA9-9A713A4BAD79}" type="pres">
      <dgm:prSet presAssocID="{BA95B78C-1C7E-4FD8-8A67-1DDF9FAF56AD}" presName="node" presStyleLbl="node1" presStyleIdx="2" presStyleCnt="5">
        <dgm:presLayoutVars>
          <dgm:bulletEnabled val="1"/>
        </dgm:presLayoutVars>
      </dgm:prSet>
      <dgm:spPr/>
      <dgm:t>
        <a:bodyPr/>
        <a:lstStyle/>
        <a:p>
          <a:endParaRPr lang="en-US"/>
        </a:p>
      </dgm:t>
    </dgm:pt>
    <dgm:pt modelId="{46646655-0D87-8C48-BDFC-3450682DA075}" type="pres">
      <dgm:prSet presAssocID="{896D1D06-26F2-479E-8EAC-B5701D008984}" presName="sibTrans" presStyleCnt="0"/>
      <dgm:spPr/>
    </dgm:pt>
    <dgm:pt modelId="{AE044666-016E-104F-B243-238BBAC4597A}" type="pres">
      <dgm:prSet presAssocID="{79C34F6B-CD4A-4A98-8ACB-E4F2955B4E6A}" presName="node" presStyleLbl="node1" presStyleIdx="3" presStyleCnt="5">
        <dgm:presLayoutVars>
          <dgm:bulletEnabled val="1"/>
        </dgm:presLayoutVars>
      </dgm:prSet>
      <dgm:spPr/>
      <dgm:t>
        <a:bodyPr/>
        <a:lstStyle/>
        <a:p>
          <a:endParaRPr lang="en-US"/>
        </a:p>
      </dgm:t>
    </dgm:pt>
    <dgm:pt modelId="{66FBF13C-01F2-5843-8C3D-BBAC7C519A55}" type="pres">
      <dgm:prSet presAssocID="{8D8EB081-783C-4260-B5F7-E802299F2206}" presName="sibTrans" presStyleCnt="0"/>
      <dgm:spPr/>
    </dgm:pt>
    <dgm:pt modelId="{B75E2107-1160-0049-8B42-06CD2E5F397C}" type="pres">
      <dgm:prSet presAssocID="{F7A0DC98-954F-49AD-AFBC-DD6EF602DD62}" presName="node" presStyleLbl="node1" presStyleIdx="4" presStyleCnt="5">
        <dgm:presLayoutVars>
          <dgm:bulletEnabled val="1"/>
        </dgm:presLayoutVars>
      </dgm:prSet>
      <dgm:spPr/>
      <dgm:t>
        <a:bodyPr/>
        <a:lstStyle/>
        <a:p>
          <a:endParaRPr lang="en-US"/>
        </a:p>
      </dgm:t>
    </dgm:pt>
  </dgm:ptLst>
  <dgm:cxnLst>
    <dgm:cxn modelId="{1FD12380-1FCC-496B-9C2E-C0AA7374098E}" srcId="{C5DF0F6B-D3DB-4AF2-BE08-EE1D84C805F0}" destId="{79C34F6B-CD4A-4A98-8ACB-E4F2955B4E6A}" srcOrd="3" destOrd="0" parTransId="{A5282AF6-4339-452C-AB01-D6DD41B861BF}" sibTransId="{8D8EB081-783C-4260-B5F7-E802299F2206}"/>
    <dgm:cxn modelId="{C5A5E1FB-7EA0-DA42-82BB-10AEFC6E0897}" type="presOf" srcId="{F7A0DC98-954F-49AD-AFBC-DD6EF602DD62}" destId="{B75E2107-1160-0049-8B42-06CD2E5F397C}" srcOrd="0" destOrd="0" presId="urn:microsoft.com/office/officeart/2005/8/layout/default"/>
    <dgm:cxn modelId="{5D103006-6313-E34A-BE9F-EBB464E23F8B}" type="presOf" srcId="{70BBA046-3D10-4F47-8E59-46412ACE496C}" destId="{31F60132-E541-1F4A-BEFA-BBCA306F585E}" srcOrd="0" destOrd="0" presId="urn:microsoft.com/office/officeart/2005/8/layout/default"/>
    <dgm:cxn modelId="{A94493B8-C3D0-4575-8DA2-05472ACB47FE}" srcId="{C5DF0F6B-D3DB-4AF2-BE08-EE1D84C805F0}" destId="{70BBA046-3D10-4F47-8E59-46412ACE496C}" srcOrd="1" destOrd="0" parTransId="{BDA51346-AFAC-4D99-9023-6C54C1CE1A4E}" sibTransId="{87F64A3C-2097-49AE-88CC-2D19ED7EB41F}"/>
    <dgm:cxn modelId="{BFF614AA-6373-0941-B039-A6C790B8C019}" type="presOf" srcId="{BA95B78C-1C7E-4FD8-8A67-1DDF9FAF56AD}" destId="{7680C40E-4394-3741-BCA9-9A713A4BAD79}" srcOrd="0" destOrd="0" presId="urn:microsoft.com/office/officeart/2005/8/layout/default"/>
    <dgm:cxn modelId="{412BF356-49FD-4E78-B656-3FFB732F8C76}" srcId="{C5DF0F6B-D3DB-4AF2-BE08-EE1D84C805F0}" destId="{F7A0DC98-954F-49AD-AFBC-DD6EF602DD62}" srcOrd="4" destOrd="0" parTransId="{6D4CBA74-FAA4-4B77-90C8-A5D91A290B9C}" sibTransId="{F02BDC96-27C0-4D9A-AC1C-93BE9A494C81}"/>
    <dgm:cxn modelId="{1B2CC5F7-2F0F-2B42-A2A7-6307288AAC53}" type="presOf" srcId="{C5DF0F6B-D3DB-4AF2-BE08-EE1D84C805F0}" destId="{509CC9E3-7B77-A94C-B459-82880ABE83F5}" srcOrd="0" destOrd="0" presId="urn:microsoft.com/office/officeart/2005/8/layout/default"/>
    <dgm:cxn modelId="{8A7EBD67-F270-4AC4-AEA1-65111567931B}" srcId="{C5DF0F6B-D3DB-4AF2-BE08-EE1D84C805F0}" destId="{D5281DA1-4583-46DF-9460-5F05DA2E9EF1}" srcOrd="0" destOrd="0" parTransId="{F3A436BB-F211-4A9B-9DC5-5E6D27A9F7EE}" sibTransId="{F80B7E63-DED3-4812-8C02-3255D5816320}"/>
    <dgm:cxn modelId="{B3E9525B-D203-0E49-945B-7741EECF0B9B}" type="presOf" srcId="{79C34F6B-CD4A-4A98-8ACB-E4F2955B4E6A}" destId="{AE044666-016E-104F-B243-238BBAC4597A}" srcOrd="0" destOrd="0" presId="urn:microsoft.com/office/officeart/2005/8/layout/default"/>
    <dgm:cxn modelId="{5D1BDFA7-4802-CF4E-B189-C590405954ED}" type="presOf" srcId="{D5281DA1-4583-46DF-9460-5F05DA2E9EF1}" destId="{902371E7-207B-784C-B974-0656873612F6}" srcOrd="0" destOrd="0" presId="urn:microsoft.com/office/officeart/2005/8/layout/default"/>
    <dgm:cxn modelId="{6A92BC7B-ACA2-4816-95D7-AB159AF05D85}" srcId="{C5DF0F6B-D3DB-4AF2-BE08-EE1D84C805F0}" destId="{BA95B78C-1C7E-4FD8-8A67-1DDF9FAF56AD}" srcOrd="2" destOrd="0" parTransId="{65076A39-0904-404D-A042-CE7A62E6DA6D}" sibTransId="{896D1D06-26F2-479E-8EAC-B5701D008984}"/>
    <dgm:cxn modelId="{6DB401B8-B4D9-C643-8CC7-A1DF2ED74BD4}" type="presParOf" srcId="{509CC9E3-7B77-A94C-B459-82880ABE83F5}" destId="{902371E7-207B-784C-B974-0656873612F6}" srcOrd="0" destOrd="0" presId="urn:microsoft.com/office/officeart/2005/8/layout/default"/>
    <dgm:cxn modelId="{2B2D4CE7-4FC6-334D-85A5-10D1F9368F44}" type="presParOf" srcId="{509CC9E3-7B77-A94C-B459-82880ABE83F5}" destId="{D19EF9AC-DF87-B34D-B3EA-DD620CF82DB1}" srcOrd="1" destOrd="0" presId="urn:microsoft.com/office/officeart/2005/8/layout/default"/>
    <dgm:cxn modelId="{19817799-D6ED-3B45-B29A-98862D91C450}" type="presParOf" srcId="{509CC9E3-7B77-A94C-B459-82880ABE83F5}" destId="{31F60132-E541-1F4A-BEFA-BBCA306F585E}" srcOrd="2" destOrd="0" presId="urn:microsoft.com/office/officeart/2005/8/layout/default"/>
    <dgm:cxn modelId="{E183F52D-E87B-BE43-805D-39C566EB3DBF}" type="presParOf" srcId="{509CC9E3-7B77-A94C-B459-82880ABE83F5}" destId="{A1325500-085F-464D-AC19-DAB424D40989}" srcOrd="3" destOrd="0" presId="urn:microsoft.com/office/officeart/2005/8/layout/default"/>
    <dgm:cxn modelId="{0DEA5768-2AA8-5A43-9DBE-75DBCB30EF83}" type="presParOf" srcId="{509CC9E3-7B77-A94C-B459-82880ABE83F5}" destId="{7680C40E-4394-3741-BCA9-9A713A4BAD79}" srcOrd="4" destOrd="0" presId="urn:microsoft.com/office/officeart/2005/8/layout/default"/>
    <dgm:cxn modelId="{63B7A13B-B1BB-3F40-923A-FA2AC5008716}" type="presParOf" srcId="{509CC9E3-7B77-A94C-B459-82880ABE83F5}" destId="{46646655-0D87-8C48-BDFC-3450682DA075}" srcOrd="5" destOrd="0" presId="urn:microsoft.com/office/officeart/2005/8/layout/default"/>
    <dgm:cxn modelId="{429B1300-F4BA-6D40-812F-9D78CA4BB7B6}" type="presParOf" srcId="{509CC9E3-7B77-A94C-B459-82880ABE83F5}" destId="{AE044666-016E-104F-B243-238BBAC4597A}" srcOrd="6" destOrd="0" presId="urn:microsoft.com/office/officeart/2005/8/layout/default"/>
    <dgm:cxn modelId="{A1FB8D1C-AFB5-7B4F-B597-37D0E7FAA867}" type="presParOf" srcId="{509CC9E3-7B77-A94C-B459-82880ABE83F5}" destId="{66FBF13C-01F2-5843-8C3D-BBAC7C519A55}" srcOrd="7" destOrd="0" presId="urn:microsoft.com/office/officeart/2005/8/layout/default"/>
    <dgm:cxn modelId="{66EF574A-B985-A44D-B0CB-895CB85F2750}" type="presParOf" srcId="{509CC9E3-7B77-A94C-B459-82880ABE83F5}" destId="{B75E2107-1160-0049-8B42-06CD2E5F397C}"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2C4593-5CDA-4994-92E3-0C4D786AD50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F0EB66A-8777-46CE-BA5A-567C70B75D5B}">
      <dgm:prSet custT="1"/>
      <dgm:spPr>
        <a:effectLst>
          <a:outerShdw blurRad="50800" dist="50800" dir="5400000" algn="ctr" rotWithShape="0">
            <a:srgbClr val="000000">
              <a:alpha val="0"/>
            </a:srgbClr>
          </a:outerShdw>
        </a:effectLst>
      </dgm:spPr>
      <dgm:t>
        <a:bodyPr/>
        <a:lstStyle/>
        <a:p>
          <a:r>
            <a:rPr lang="en-US" sz="1400"/>
            <a:t>LACK OF PROVIDER PARTICIPATION WITH INSURANCE PLANS</a:t>
          </a:r>
        </a:p>
      </dgm:t>
    </dgm:pt>
    <dgm:pt modelId="{3A8FE6C9-3203-4FC4-9BE2-23F897AC977A}" type="parTrans" cxnId="{C4CF25D7-55ED-4358-9276-6980D57E7507}">
      <dgm:prSet/>
      <dgm:spPr/>
      <dgm:t>
        <a:bodyPr/>
        <a:lstStyle/>
        <a:p>
          <a:endParaRPr lang="en-US" sz="2400"/>
        </a:p>
      </dgm:t>
    </dgm:pt>
    <dgm:pt modelId="{C1AE6E06-9B38-45E4-BEC1-8B2998EDFB31}" type="sibTrans" cxnId="{C4CF25D7-55ED-4358-9276-6980D57E7507}">
      <dgm:prSet/>
      <dgm:spPr/>
      <dgm:t>
        <a:bodyPr/>
        <a:lstStyle/>
        <a:p>
          <a:endParaRPr lang="en-US" sz="2400"/>
        </a:p>
      </dgm:t>
    </dgm:pt>
    <dgm:pt modelId="{FC62469F-9C10-4AAC-A35E-30C44F17E09E}">
      <dgm:prSet custT="1"/>
      <dgm:spPr>
        <a:effectLst>
          <a:outerShdw blurRad="50800" dist="50800" dir="5400000" algn="ctr" rotWithShape="0">
            <a:srgbClr val="000000">
              <a:alpha val="0"/>
            </a:srgbClr>
          </a:outerShdw>
        </a:effectLst>
      </dgm:spPr>
      <dgm:t>
        <a:bodyPr/>
        <a:lstStyle/>
        <a:p>
          <a:r>
            <a:rPr lang="en-US" sz="1400" dirty="0"/>
            <a:t>LIMITED NUMBER OF TRAINED EATING DISORDER PROFESSIONALS IN KENTUCKY</a:t>
          </a:r>
        </a:p>
      </dgm:t>
    </dgm:pt>
    <dgm:pt modelId="{CD05FCC4-967D-4BC9-9756-1DE088F52B45}" type="parTrans" cxnId="{9C30F8D0-69AD-4FE4-A2FF-F517B09A5F59}">
      <dgm:prSet/>
      <dgm:spPr/>
      <dgm:t>
        <a:bodyPr/>
        <a:lstStyle/>
        <a:p>
          <a:endParaRPr lang="en-US" sz="2400"/>
        </a:p>
      </dgm:t>
    </dgm:pt>
    <dgm:pt modelId="{82D25F12-C0DC-43BF-B4BB-3FCA5F865641}" type="sibTrans" cxnId="{9C30F8D0-69AD-4FE4-A2FF-F517B09A5F59}">
      <dgm:prSet/>
      <dgm:spPr/>
      <dgm:t>
        <a:bodyPr/>
        <a:lstStyle/>
        <a:p>
          <a:endParaRPr lang="en-US" sz="2400"/>
        </a:p>
      </dgm:t>
    </dgm:pt>
    <dgm:pt modelId="{AEB5215B-1909-4A16-B4BD-FA2370F6AD36}">
      <dgm:prSet custT="1"/>
      <dgm:spPr>
        <a:effectLst>
          <a:outerShdw blurRad="50800" dist="50800" dir="5400000" algn="ctr" rotWithShape="0">
            <a:srgbClr val="000000">
              <a:alpha val="0"/>
            </a:srgbClr>
          </a:outerShdw>
        </a:effectLst>
      </dgm:spPr>
      <dgm:t>
        <a:bodyPr/>
        <a:lstStyle/>
        <a:p>
          <a:r>
            <a:rPr lang="en-US" sz="1400"/>
            <a:t>REVIEW CRITERIA FOR EATING DISORDER TREATMENT DOES NOT TAKE INTO ACCOUNT THE COMPLEX NATURE OF THIS ILLNESS</a:t>
          </a:r>
        </a:p>
      </dgm:t>
    </dgm:pt>
    <dgm:pt modelId="{8B08397E-E830-447C-ACD6-D867C462E5A7}" type="parTrans" cxnId="{40BAAB17-9314-4ADE-AF8A-EA5C7C8067A2}">
      <dgm:prSet/>
      <dgm:spPr/>
      <dgm:t>
        <a:bodyPr/>
        <a:lstStyle/>
        <a:p>
          <a:endParaRPr lang="en-US" sz="2400"/>
        </a:p>
      </dgm:t>
    </dgm:pt>
    <dgm:pt modelId="{AD8F951C-2979-43B9-9794-7BCB4BB8E5D3}" type="sibTrans" cxnId="{40BAAB17-9314-4ADE-AF8A-EA5C7C8067A2}">
      <dgm:prSet/>
      <dgm:spPr/>
      <dgm:t>
        <a:bodyPr/>
        <a:lstStyle/>
        <a:p>
          <a:endParaRPr lang="en-US" sz="2400"/>
        </a:p>
      </dgm:t>
    </dgm:pt>
    <dgm:pt modelId="{4B890E23-56B6-4B73-AA6E-71653ED6D499}">
      <dgm:prSet custT="1"/>
      <dgm:spPr>
        <a:effectLst>
          <a:outerShdw blurRad="50800" dist="50800" dir="5400000" algn="ctr" rotWithShape="0">
            <a:srgbClr val="000000">
              <a:alpha val="0"/>
            </a:srgbClr>
          </a:outerShdw>
        </a:effectLst>
      </dgm:spPr>
      <dgm:t>
        <a:bodyPr/>
        <a:lstStyle/>
        <a:p>
          <a:r>
            <a:rPr lang="en-US" sz="1400"/>
            <a:t>ADDITIONAL COST FOR IN NETWORK – OUT OF STATE TREATMENT –</a:t>
          </a:r>
        </a:p>
      </dgm:t>
    </dgm:pt>
    <dgm:pt modelId="{562C8E2A-DCC3-4068-8EC5-53A1D431F1A0}" type="parTrans" cxnId="{5AA83CC7-34F7-48F4-841E-4D5431FA268A}">
      <dgm:prSet/>
      <dgm:spPr/>
      <dgm:t>
        <a:bodyPr/>
        <a:lstStyle/>
        <a:p>
          <a:endParaRPr lang="en-US" sz="2400"/>
        </a:p>
      </dgm:t>
    </dgm:pt>
    <dgm:pt modelId="{38572EA8-0523-4036-8A5A-8E7B61C515F1}" type="sibTrans" cxnId="{5AA83CC7-34F7-48F4-841E-4D5431FA268A}">
      <dgm:prSet/>
      <dgm:spPr/>
      <dgm:t>
        <a:bodyPr/>
        <a:lstStyle/>
        <a:p>
          <a:endParaRPr lang="en-US" sz="2400"/>
        </a:p>
      </dgm:t>
    </dgm:pt>
    <dgm:pt modelId="{5B5DE7C6-22DF-455E-ADD8-97200450EE6F}">
      <dgm:prSet custT="1"/>
      <dgm:spPr>
        <a:effectLst>
          <a:outerShdw blurRad="50800" dist="50800" dir="5400000" algn="ctr" rotWithShape="0">
            <a:srgbClr val="000000">
              <a:alpha val="0"/>
            </a:srgbClr>
          </a:outerShdw>
        </a:effectLst>
      </dgm:spPr>
      <dgm:t>
        <a:bodyPr/>
        <a:lstStyle/>
        <a:p>
          <a:r>
            <a:rPr lang="en-US" sz="1400"/>
            <a:t>Travel cost, lodging, provider fees, medication, and labs</a:t>
          </a:r>
        </a:p>
      </dgm:t>
    </dgm:pt>
    <dgm:pt modelId="{D8848277-41D3-4CA1-8FA0-720BECCD27A0}" type="parTrans" cxnId="{3811E4F3-CD8B-42DB-A060-083130539D5E}">
      <dgm:prSet/>
      <dgm:spPr/>
      <dgm:t>
        <a:bodyPr/>
        <a:lstStyle/>
        <a:p>
          <a:endParaRPr lang="en-US" sz="2400"/>
        </a:p>
      </dgm:t>
    </dgm:pt>
    <dgm:pt modelId="{B53C0559-882D-4E01-8351-5AFEAF7AF383}" type="sibTrans" cxnId="{3811E4F3-CD8B-42DB-A060-083130539D5E}">
      <dgm:prSet/>
      <dgm:spPr/>
      <dgm:t>
        <a:bodyPr/>
        <a:lstStyle/>
        <a:p>
          <a:endParaRPr lang="en-US" sz="2400"/>
        </a:p>
      </dgm:t>
    </dgm:pt>
    <dgm:pt modelId="{D1A4E19B-3410-4844-88AD-3E81CEEDF5A1}">
      <dgm:prSet custT="1"/>
      <dgm:spPr>
        <a:effectLst>
          <a:outerShdw blurRad="50800" dist="50800" dir="5400000" algn="ctr" rotWithShape="0">
            <a:srgbClr val="000000">
              <a:alpha val="0"/>
            </a:srgbClr>
          </a:outerShdw>
        </a:effectLst>
      </dgm:spPr>
      <dgm:t>
        <a:bodyPr/>
        <a:lstStyle/>
        <a:p>
          <a:r>
            <a:rPr lang="en-US" sz="1400"/>
            <a:t>INDIVIDUALS THAT ARE ABLE TO FIND CARE OUT OF STATE ARE LEFT WITH NO OPTIONS FOR STEP DOWN CARE </a:t>
          </a:r>
        </a:p>
      </dgm:t>
    </dgm:pt>
    <dgm:pt modelId="{16BDAFBB-7CD1-4F4A-B160-173B79AA4A78}" type="parTrans" cxnId="{5136ED77-67EA-43CD-9AB8-FF9E3B2E0BBA}">
      <dgm:prSet/>
      <dgm:spPr/>
      <dgm:t>
        <a:bodyPr/>
        <a:lstStyle/>
        <a:p>
          <a:endParaRPr lang="en-US" sz="2400"/>
        </a:p>
      </dgm:t>
    </dgm:pt>
    <dgm:pt modelId="{920FB13D-40BF-4D07-83FB-F364CC8EDFE1}" type="sibTrans" cxnId="{5136ED77-67EA-43CD-9AB8-FF9E3B2E0BBA}">
      <dgm:prSet/>
      <dgm:spPr/>
      <dgm:t>
        <a:bodyPr/>
        <a:lstStyle/>
        <a:p>
          <a:endParaRPr lang="en-US" sz="2400"/>
        </a:p>
      </dgm:t>
    </dgm:pt>
    <dgm:pt modelId="{4F67ADFA-172D-4134-9686-3DDAA5D28438}">
      <dgm:prSet custT="1"/>
      <dgm:spPr>
        <a:effectLst>
          <a:outerShdw blurRad="50800" dist="50800" dir="5400000" algn="ctr" rotWithShape="0">
            <a:srgbClr val="000000">
              <a:alpha val="0"/>
            </a:srgbClr>
          </a:outerShdw>
        </a:effectLst>
      </dgm:spPr>
      <dgm:t>
        <a:bodyPr/>
        <a:lstStyle/>
        <a:p>
          <a:r>
            <a:rPr lang="en-US" sz="1400"/>
            <a:t>WHEN THEY RETURN HOME – THE CYCLE CONTINUES</a:t>
          </a:r>
        </a:p>
      </dgm:t>
    </dgm:pt>
    <dgm:pt modelId="{1620A5B0-A86A-4393-AD77-651A87F65EFD}" type="parTrans" cxnId="{B17FD224-D658-495C-B2F5-84FB0637B8F2}">
      <dgm:prSet/>
      <dgm:spPr/>
      <dgm:t>
        <a:bodyPr/>
        <a:lstStyle/>
        <a:p>
          <a:endParaRPr lang="en-US" sz="2400"/>
        </a:p>
      </dgm:t>
    </dgm:pt>
    <dgm:pt modelId="{DBBE908B-9803-4661-93A7-DEEC0CC6CDCE}" type="sibTrans" cxnId="{B17FD224-D658-495C-B2F5-84FB0637B8F2}">
      <dgm:prSet/>
      <dgm:spPr/>
      <dgm:t>
        <a:bodyPr/>
        <a:lstStyle/>
        <a:p>
          <a:endParaRPr lang="en-US" sz="2400"/>
        </a:p>
      </dgm:t>
    </dgm:pt>
    <dgm:pt modelId="{9A13B9A4-FF63-C047-82DE-FB9D8F196206}" type="pres">
      <dgm:prSet presAssocID="{2C2C4593-5CDA-4994-92E3-0C4D786AD509}" presName="linear" presStyleCnt="0">
        <dgm:presLayoutVars>
          <dgm:animLvl val="lvl"/>
          <dgm:resizeHandles val="exact"/>
        </dgm:presLayoutVars>
      </dgm:prSet>
      <dgm:spPr/>
      <dgm:t>
        <a:bodyPr/>
        <a:lstStyle/>
        <a:p>
          <a:endParaRPr lang="en-US"/>
        </a:p>
      </dgm:t>
    </dgm:pt>
    <dgm:pt modelId="{A8D12EFE-3829-AE45-B911-6A0A683FF914}" type="pres">
      <dgm:prSet presAssocID="{DF0EB66A-8777-46CE-BA5A-567C70B75D5B}" presName="parentText" presStyleLbl="node1" presStyleIdx="0" presStyleCnt="7">
        <dgm:presLayoutVars>
          <dgm:chMax val="0"/>
          <dgm:bulletEnabled val="1"/>
        </dgm:presLayoutVars>
      </dgm:prSet>
      <dgm:spPr/>
      <dgm:t>
        <a:bodyPr/>
        <a:lstStyle/>
        <a:p>
          <a:endParaRPr lang="en-US"/>
        </a:p>
      </dgm:t>
    </dgm:pt>
    <dgm:pt modelId="{28E5EAF0-7D03-D844-A114-4C4096DE59C4}" type="pres">
      <dgm:prSet presAssocID="{C1AE6E06-9B38-45E4-BEC1-8B2998EDFB31}" presName="spacer" presStyleCnt="0"/>
      <dgm:spPr/>
    </dgm:pt>
    <dgm:pt modelId="{72077EAC-D83B-F44C-9BD6-7E64AF982E84}" type="pres">
      <dgm:prSet presAssocID="{FC62469F-9C10-4AAC-A35E-30C44F17E09E}" presName="parentText" presStyleLbl="node1" presStyleIdx="1" presStyleCnt="7">
        <dgm:presLayoutVars>
          <dgm:chMax val="0"/>
          <dgm:bulletEnabled val="1"/>
        </dgm:presLayoutVars>
      </dgm:prSet>
      <dgm:spPr/>
      <dgm:t>
        <a:bodyPr/>
        <a:lstStyle/>
        <a:p>
          <a:endParaRPr lang="en-US"/>
        </a:p>
      </dgm:t>
    </dgm:pt>
    <dgm:pt modelId="{79812C55-286E-2741-B769-6FC969DE672F}" type="pres">
      <dgm:prSet presAssocID="{82D25F12-C0DC-43BF-B4BB-3FCA5F865641}" presName="spacer" presStyleCnt="0"/>
      <dgm:spPr/>
    </dgm:pt>
    <dgm:pt modelId="{D1129E5B-2306-6147-BBD9-DECD63743510}" type="pres">
      <dgm:prSet presAssocID="{AEB5215B-1909-4A16-B4BD-FA2370F6AD36}" presName="parentText" presStyleLbl="node1" presStyleIdx="2" presStyleCnt="7">
        <dgm:presLayoutVars>
          <dgm:chMax val="0"/>
          <dgm:bulletEnabled val="1"/>
        </dgm:presLayoutVars>
      </dgm:prSet>
      <dgm:spPr/>
      <dgm:t>
        <a:bodyPr/>
        <a:lstStyle/>
        <a:p>
          <a:endParaRPr lang="en-US"/>
        </a:p>
      </dgm:t>
    </dgm:pt>
    <dgm:pt modelId="{7656CE0C-0899-124F-87E9-FA862CC938B1}" type="pres">
      <dgm:prSet presAssocID="{AD8F951C-2979-43B9-9794-7BCB4BB8E5D3}" presName="spacer" presStyleCnt="0"/>
      <dgm:spPr/>
    </dgm:pt>
    <dgm:pt modelId="{1E237333-534B-9C41-9BA9-5A8E40221DC3}" type="pres">
      <dgm:prSet presAssocID="{4B890E23-56B6-4B73-AA6E-71653ED6D499}" presName="parentText" presStyleLbl="node1" presStyleIdx="3" presStyleCnt="7">
        <dgm:presLayoutVars>
          <dgm:chMax val="0"/>
          <dgm:bulletEnabled val="1"/>
        </dgm:presLayoutVars>
      </dgm:prSet>
      <dgm:spPr/>
      <dgm:t>
        <a:bodyPr/>
        <a:lstStyle/>
        <a:p>
          <a:endParaRPr lang="en-US"/>
        </a:p>
      </dgm:t>
    </dgm:pt>
    <dgm:pt modelId="{7447E24A-E5DF-1B4B-9436-9AE33B42E223}" type="pres">
      <dgm:prSet presAssocID="{38572EA8-0523-4036-8A5A-8E7B61C515F1}" presName="spacer" presStyleCnt="0"/>
      <dgm:spPr/>
    </dgm:pt>
    <dgm:pt modelId="{4892A25E-72C8-8D4E-818C-F5DD918611A8}" type="pres">
      <dgm:prSet presAssocID="{5B5DE7C6-22DF-455E-ADD8-97200450EE6F}" presName="parentText" presStyleLbl="node1" presStyleIdx="4" presStyleCnt="7">
        <dgm:presLayoutVars>
          <dgm:chMax val="0"/>
          <dgm:bulletEnabled val="1"/>
        </dgm:presLayoutVars>
      </dgm:prSet>
      <dgm:spPr/>
      <dgm:t>
        <a:bodyPr/>
        <a:lstStyle/>
        <a:p>
          <a:endParaRPr lang="en-US"/>
        </a:p>
      </dgm:t>
    </dgm:pt>
    <dgm:pt modelId="{32330F87-5472-A344-B346-1446E3AF1F76}" type="pres">
      <dgm:prSet presAssocID="{B53C0559-882D-4E01-8351-5AFEAF7AF383}" presName="spacer" presStyleCnt="0"/>
      <dgm:spPr/>
    </dgm:pt>
    <dgm:pt modelId="{A3BF305E-256F-8F46-AACE-A86C19788C96}" type="pres">
      <dgm:prSet presAssocID="{D1A4E19B-3410-4844-88AD-3E81CEEDF5A1}" presName="parentText" presStyleLbl="node1" presStyleIdx="5" presStyleCnt="7">
        <dgm:presLayoutVars>
          <dgm:chMax val="0"/>
          <dgm:bulletEnabled val="1"/>
        </dgm:presLayoutVars>
      </dgm:prSet>
      <dgm:spPr/>
      <dgm:t>
        <a:bodyPr/>
        <a:lstStyle/>
        <a:p>
          <a:endParaRPr lang="en-US"/>
        </a:p>
      </dgm:t>
    </dgm:pt>
    <dgm:pt modelId="{84267839-A255-8E4B-94FE-2F4FAA42D207}" type="pres">
      <dgm:prSet presAssocID="{920FB13D-40BF-4D07-83FB-F364CC8EDFE1}" presName="spacer" presStyleCnt="0"/>
      <dgm:spPr/>
    </dgm:pt>
    <dgm:pt modelId="{BDFAC295-5D6E-E24F-8D4D-D2B258E9A5C7}" type="pres">
      <dgm:prSet presAssocID="{4F67ADFA-172D-4134-9686-3DDAA5D28438}" presName="parentText" presStyleLbl="node1" presStyleIdx="6" presStyleCnt="7">
        <dgm:presLayoutVars>
          <dgm:chMax val="0"/>
          <dgm:bulletEnabled val="1"/>
        </dgm:presLayoutVars>
      </dgm:prSet>
      <dgm:spPr/>
      <dgm:t>
        <a:bodyPr/>
        <a:lstStyle/>
        <a:p>
          <a:endParaRPr lang="en-US"/>
        </a:p>
      </dgm:t>
    </dgm:pt>
  </dgm:ptLst>
  <dgm:cxnLst>
    <dgm:cxn modelId="{FD48C657-940C-7640-92C1-25FB34AEDD83}" type="presOf" srcId="{4F67ADFA-172D-4134-9686-3DDAA5D28438}" destId="{BDFAC295-5D6E-E24F-8D4D-D2B258E9A5C7}" srcOrd="0" destOrd="0" presId="urn:microsoft.com/office/officeart/2005/8/layout/vList2"/>
    <dgm:cxn modelId="{8FB8F762-3128-A642-A184-DF913AE400A4}" type="presOf" srcId="{2C2C4593-5CDA-4994-92E3-0C4D786AD509}" destId="{9A13B9A4-FF63-C047-82DE-FB9D8F196206}" srcOrd="0" destOrd="0" presId="urn:microsoft.com/office/officeart/2005/8/layout/vList2"/>
    <dgm:cxn modelId="{4CA34FCC-5F97-A74D-8D9C-67DD6FFDD1D3}" type="presOf" srcId="{4B890E23-56B6-4B73-AA6E-71653ED6D499}" destId="{1E237333-534B-9C41-9BA9-5A8E40221DC3}" srcOrd="0" destOrd="0" presId="urn:microsoft.com/office/officeart/2005/8/layout/vList2"/>
    <dgm:cxn modelId="{C4CF25D7-55ED-4358-9276-6980D57E7507}" srcId="{2C2C4593-5CDA-4994-92E3-0C4D786AD509}" destId="{DF0EB66A-8777-46CE-BA5A-567C70B75D5B}" srcOrd="0" destOrd="0" parTransId="{3A8FE6C9-3203-4FC4-9BE2-23F897AC977A}" sibTransId="{C1AE6E06-9B38-45E4-BEC1-8B2998EDFB31}"/>
    <dgm:cxn modelId="{40BAAB17-9314-4ADE-AF8A-EA5C7C8067A2}" srcId="{2C2C4593-5CDA-4994-92E3-0C4D786AD509}" destId="{AEB5215B-1909-4A16-B4BD-FA2370F6AD36}" srcOrd="2" destOrd="0" parTransId="{8B08397E-E830-447C-ACD6-D867C462E5A7}" sibTransId="{AD8F951C-2979-43B9-9794-7BCB4BB8E5D3}"/>
    <dgm:cxn modelId="{5AA83CC7-34F7-48F4-841E-4D5431FA268A}" srcId="{2C2C4593-5CDA-4994-92E3-0C4D786AD509}" destId="{4B890E23-56B6-4B73-AA6E-71653ED6D499}" srcOrd="3" destOrd="0" parTransId="{562C8E2A-DCC3-4068-8EC5-53A1D431F1A0}" sibTransId="{38572EA8-0523-4036-8A5A-8E7B61C515F1}"/>
    <dgm:cxn modelId="{5136ED77-67EA-43CD-9AB8-FF9E3B2E0BBA}" srcId="{2C2C4593-5CDA-4994-92E3-0C4D786AD509}" destId="{D1A4E19B-3410-4844-88AD-3E81CEEDF5A1}" srcOrd="5" destOrd="0" parTransId="{16BDAFBB-7CD1-4F4A-B160-173B79AA4A78}" sibTransId="{920FB13D-40BF-4D07-83FB-F364CC8EDFE1}"/>
    <dgm:cxn modelId="{9C30F8D0-69AD-4FE4-A2FF-F517B09A5F59}" srcId="{2C2C4593-5CDA-4994-92E3-0C4D786AD509}" destId="{FC62469F-9C10-4AAC-A35E-30C44F17E09E}" srcOrd="1" destOrd="0" parTransId="{CD05FCC4-967D-4BC9-9756-1DE088F52B45}" sibTransId="{82D25F12-C0DC-43BF-B4BB-3FCA5F865641}"/>
    <dgm:cxn modelId="{9555F44B-8A0C-2A4F-9653-6376BE9EA0E4}" type="presOf" srcId="{5B5DE7C6-22DF-455E-ADD8-97200450EE6F}" destId="{4892A25E-72C8-8D4E-818C-F5DD918611A8}" srcOrd="0" destOrd="0" presId="urn:microsoft.com/office/officeart/2005/8/layout/vList2"/>
    <dgm:cxn modelId="{B17FD224-D658-495C-B2F5-84FB0637B8F2}" srcId="{2C2C4593-5CDA-4994-92E3-0C4D786AD509}" destId="{4F67ADFA-172D-4134-9686-3DDAA5D28438}" srcOrd="6" destOrd="0" parTransId="{1620A5B0-A86A-4393-AD77-651A87F65EFD}" sibTransId="{DBBE908B-9803-4661-93A7-DEEC0CC6CDCE}"/>
    <dgm:cxn modelId="{3811E4F3-CD8B-42DB-A060-083130539D5E}" srcId="{2C2C4593-5CDA-4994-92E3-0C4D786AD509}" destId="{5B5DE7C6-22DF-455E-ADD8-97200450EE6F}" srcOrd="4" destOrd="0" parTransId="{D8848277-41D3-4CA1-8FA0-720BECCD27A0}" sibTransId="{B53C0559-882D-4E01-8351-5AFEAF7AF383}"/>
    <dgm:cxn modelId="{061DC64D-89CF-F647-88F5-608AE574B1ED}" type="presOf" srcId="{AEB5215B-1909-4A16-B4BD-FA2370F6AD36}" destId="{D1129E5B-2306-6147-BBD9-DECD63743510}" srcOrd="0" destOrd="0" presId="urn:microsoft.com/office/officeart/2005/8/layout/vList2"/>
    <dgm:cxn modelId="{AA1BE765-D5EF-B242-9CF1-D1F8F3365996}" type="presOf" srcId="{D1A4E19B-3410-4844-88AD-3E81CEEDF5A1}" destId="{A3BF305E-256F-8F46-AACE-A86C19788C96}" srcOrd="0" destOrd="0" presId="urn:microsoft.com/office/officeart/2005/8/layout/vList2"/>
    <dgm:cxn modelId="{89F7F6BF-C089-D942-A96F-4D413B4595EB}" type="presOf" srcId="{DF0EB66A-8777-46CE-BA5A-567C70B75D5B}" destId="{A8D12EFE-3829-AE45-B911-6A0A683FF914}" srcOrd="0" destOrd="0" presId="urn:microsoft.com/office/officeart/2005/8/layout/vList2"/>
    <dgm:cxn modelId="{E0E3F8DF-0F47-DB4D-8236-6C55488752B3}" type="presOf" srcId="{FC62469F-9C10-4AAC-A35E-30C44F17E09E}" destId="{72077EAC-D83B-F44C-9BD6-7E64AF982E84}" srcOrd="0" destOrd="0" presId="urn:microsoft.com/office/officeart/2005/8/layout/vList2"/>
    <dgm:cxn modelId="{9FCFF79C-55EA-B34D-8492-632EDD658283}" type="presParOf" srcId="{9A13B9A4-FF63-C047-82DE-FB9D8F196206}" destId="{A8D12EFE-3829-AE45-B911-6A0A683FF914}" srcOrd="0" destOrd="0" presId="urn:microsoft.com/office/officeart/2005/8/layout/vList2"/>
    <dgm:cxn modelId="{AD5B4CF8-4C3A-B74C-81A5-8BA921032489}" type="presParOf" srcId="{9A13B9A4-FF63-C047-82DE-FB9D8F196206}" destId="{28E5EAF0-7D03-D844-A114-4C4096DE59C4}" srcOrd="1" destOrd="0" presId="urn:microsoft.com/office/officeart/2005/8/layout/vList2"/>
    <dgm:cxn modelId="{CA39A6ED-2EFD-A946-8650-9D43131B958B}" type="presParOf" srcId="{9A13B9A4-FF63-C047-82DE-FB9D8F196206}" destId="{72077EAC-D83B-F44C-9BD6-7E64AF982E84}" srcOrd="2" destOrd="0" presId="urn:microsoft.com/office/officeart/2005/8/layout/vList2"/>
    <dgm:cxn modelId="{37CAD735-E12A-B74A-B2C3-6F49BA3C2B8A}" type="presParOf" srcId="{9A13B9A4-FF63-C047-82DE-FB9D8F196206}" destId="{79812C55-286E-2741-B769-6FC969DE672F}" srcOrd="3" destOrd="0" presId="urn:microsoft.com/office/officeart/2005/8/layout/vList2"/>
    <dgm:cxn modelId="{D7D5E840-6352-5843-BBC3-AC16202AFD6B}" type="presParOf" srcId="{9A13B9A4-FF63-C047-82DE-FB9D8F196206}" destId="{D1129E5B-2306-6147-BBD9-DECD63743510}" srcOrd="4" destOrd="0" presId="urn:microsoft.com/office/officeart/2005/8/layout/vList2"/>
    <dgm:cxn modelId="{1E61A29F-B29E-D24C-880C-796C1288D151}" type="presParOf" srcId="{9A13B9A4-FF63-C047-82DE-FB9D8F196206}" destId="{7656CE0C-0899-124F-87E9-FA862CC938B1}" srcOrd="5" destOrd="0" presId="urn:microsoft.com/office/officeart/2005/8/layout/vList2"/>
    <dgm:cxn modelId="{85F1ACE3-22B8-3D4B-8F89-84FECA4ACBA0}" type="presParOf" srcId="{9A13B9A4-FF63-C047-82DE-FB9D8F196206}" destId="{1E237333-534B-9C41-9BA9-5A8E40221DC3}" srcOrd="6" destOrd="0" presId="urn:microsoft.com/office/officeart/2005/8/layout/vList2"/>
    <dgm:cxn modelId="{C082A9CC-D78A-904C-954D-6331D26AFB96}" type="presParOf" srcId="{9A13B9A4-FF63-C047-82DE-FB9D8F196206}" destId="{7447E24A-E5DF-1B4B-9436-9AE33B42E223}" srcOrd="7" destOrd="0" presId="urn:microsoft.com/office/officeart/2005/8/layout/vList2"/>
    <dgm:cxn modelId="{907675C5-F5EC-BD45-B299-B4F190B688FE}" type="presParOf" srcId="{9A13B9A4-FF63-C047-82DE-FB9D8F196206}" destId="{4892A25E-72C8-8D4E-818C-F5DD918611A8}" srcOrd="8" destOrd="0" presId="urn:microsoft.com/office/officeart/2005/8/layout/vList2"/>
    <dgm:cxn modelId="{5899B68D-E76D-5048-BCD4-268B8FD37B6F}" type="presParOf" srcId="{9A13B9A4-FF63-C047-82DE-FB9D8F196206}" destId="{32330F87-5472-A344-B346-1446E3AF1F76}" srcOrd="9" destOrd="0" presId="urn:microsoft.com/office/officeart/2005/8/layout/vList2"/>
    <dgm:cxn modelId="{774AE70B-1B38-FC42-9CA2-405A98C20DDB}" type="presParOf" srcId="{9A13B9A4-FF63-C047-82DE-FB9D8F196206}" destId="{A3BF305E-256F-8F46-AACE-A86C19788C96}" srcOrd="10" destOrd="0" presId="urn:microsoft.com/office/officeart/2005/8/layout/vList2"/>
    <dgm:cxn modelId="{FD97FA2C-47AD-FD42-8EF9-5108751C92B0}" type="presParOf" srcId="{9A13B9A4-FF63-C047-82DE-FB9D8F196206}" destId="{84267839-A255-8E4B-94FE-2F4FAA42D207}" srcOrd="11" destOrd="0" presId="urn:microsoft.com/office/officeart/2005/8/layout/vList2"/>
    <dgm:cxn modelId="{AEB9CAA2-5CBF-3848-9D8B-072AF031C580}" type="presParOf" srcId="{9A13B9A4-FF63-C047-82DE-FB9D8F196206}" destId="{BDFAC295-5D6E-E24F-8D4D-D2B258E9A5C7}"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10BCA7-A34D-4198-8816-CCE25C85891F}"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034F50C-6F86-4E77-9EB6-C56DC76146FF}">
      <dgm:prSet/>
      <dgm:spPr/>
      <dgm:t>
        <a:bodyPr/>
        <a:lstStyle/>
        <a:p>
          <a:pPr>
            <a:defRPr b="1"/>
          </a:pPr>
          <a:r>
            <a:rPr lang="en-US" b="0" baseline="0"/>
            <a:t>The inpatient acute medical stabilization is the “catch all”</a:t>
          </a:r>
          <a:endParaRPr lang="en-US"/>
        </a:p>
      </dgm:t>
    </dgm:pt>
    <dgm:pt modelId="{8103A983-278C-483B-BCE0-37269989230E}" type="parTrans" cxnId="{EADF0B10-0F46-4DA9-85E8-0555B1144D70}">
      <dgm:prSet/>
      <dgm:spPr/>
      <dgm:t>
        <a:bodyPr/>
        <a:lstStyle/>
        <a:p>
          <a:endParaRPr lang="en-US"/>
        </a:p>
      </dgm:t>
    </dgm:pt>
    <dgm:pt modelId="{D54B2ECB-1079-43AF-9FEC-9D0076768129}" type="sibTrans" cxnId="{EADF0B10-0F46-4DA9-85E8-0555B1144D70}">
      <dgm:prSet/>
      <dgm:spPr/>
      <dgm:t>
        <a:bodyPr/>
        <a:lstStyle/>
        <a:p>
          <a:endParaRPr lang="en-US"/>
        </a:p>
      </dgm:t>
    </dgm:pt>
    <dgm:pt modelId="{47AA4910-7F50-41AE-ACC0-29A7529135D8}">
      <dgm:prSet/>
      <dgm:spPr/>
      <dgm:t>
        <a:bodyPr/>
        <a:lstStyle/>
        <a:p>
          <a:pPr>
            <a:defRPr b="1"/>
          </a:pPr>
          <a:r>
            <a:rPr lang="en-US" b="0" baseline="0"/>
            <a:t>I see the failures of the system as a whole</a:t>
          </a:r>
          <a:endParaRPr lang="en-US"/>
        </a:p>
      </dgm:t>
    </dgm:pt>
    <dgm:pt modelId="{FA1F8425-8353-49D9-9863-B63DA5F66559}" type="parTrans" cxnId="{D2BC3F6E-96B1-4435-8AE8-A5F303B1139A}">
      <dgm:prSet/>
      <dgm:spPr/>
      <dgm:t>
        <a:bodyPr/>
        <a:lstStyle/>
        <a:p>
          <a:endParaRPr lang="en-US"/>
        </a:p>
      </dgm:t>
    </dgm:pt>
    <dgm:pt modelId="{97AA50EF-5AF8-4CB0-8FE7-5588575433F6}" type="sibTrans" cxnId="{D2BC3F6E-96B1-4435-8AE8-A5F303B1139A}">
      <dgm:prSet/>
      <dgm:spPr/>
      <dgm:t>
        <a:bodyPr/>
        <a:lstStyle/>
        <a:p>
          <a:endParaRPr lang="en-US"/>
        </a:p>
      </dgm:t>
    </dgm:pt>
    <dgm:pt modelId="{A759CD03-5101-4196-8338-D1F93F970840}">
      <dgm:prSet/>
      <dgm:spPr/>
      <dgm:t>
        <a:bodyPr/>
        <a:lstStyle/>
        <a:p>
          <a:pPr>
            <a:defRPr b="1"/>
          </a:pPr>
          <a:r>
            <a:rPr lang="en-US" i="0" baseline="0" dirty="0"/>
            <a:t>Poor recognition due to inadequate provider training leads to delayed outpatient care</a:t>
          </a:r>
          <a:endParaRPr lang="en-US" dirty="0"/>
        </a:p>
      </dgm:t>
    </dgm:pt>
    <dgm:pt modelId="{A99E8890-5451-4F5F-8515-04E9D218F065}" type="parTrans" cxnId="{4318E1E0-922A-428D-9D03-93692A361FCF}">
      <dgm:prSet/>
      <dgm:spPr/>
      <dgm:t>
        <a:bodyPr/>
        <a:lstStyle/>
        <a:p>
          <a:endParaRPr lang="en-US"/>
        </a:p>
      </dgm:t>
    </dgm:pt>
    <dgm:pt modelId="{AFEECF0A-31C2-4009-BFBB-F9DB2F8D446B}" type="sibTrans" cxnId="{4318E1E0-922A-428D-9D03-93692A361FCF}">
      <dgm:prSet/>
      <dgm:spPr/>
      <dgm:t>
        <a:bodyPr/>
        <a:lstStyle/>
        <a:p>
          <a:endParaRPr lang="en-US"/>
        </a:p>
      </dgm:t>
    </dgm:pt>
    <dgm:pt modelId="{CE4345A9-E135-443A-BB4D-D0E6226BAD77}">
      <dgm:prSet/>
      <dgm:spPr/>
      <dgm:t>
        <a:bodyPr/>
        <a:lstStyle/>
        <a:p>
          <a:pPr>
            <a:defRPr b="1"/>
          </a:pPr>
          <a:r>
            <a:rPr lang="en-US" b="0" baseline="0"/>
            <a:t>Poor access and number of providers needed to see these patients lead to further delay in treatment</a:t>
          </a:r>
          <a:endParaRPr lang="en-US"/>
        </a:p>
      </dgm:t>
    </dgm:pt>
    <dgm:pt modelId="{7906E927-516D-4910-879F-A3A29993C646}" type="parTrans" cxnId="{C7A25DE4-4DBD-4675-B6ED-9FCFA19B4311}">
      <dgm:prSet/>
      <dgm:spPr/>
      <dgm:t>
        <a:bodyPr/>
        <a:lstStyle/>
        <a:p>
          <a:endParaRPr lang="en-US"/>
        </a:p>
      </dgm:t>
    </dgm:pt>
    <dgm:pt modelId="{A0941565-124A-4C91-833A-D85705BC426B}" type="sibTrans" cxnId="{C7A25DE4-4DBD-4675-B6ED-9FCFA19B4311}">
      <dgm:prSet/>
      <dgm:spPr/>
      <dgm:t>
        <a:bodyPr/>
        <a:lstStyle/>
        <a:p>
          <a:endParaRPr lang="en-US"/>
        </a:p>
      </dgm:t>
    </dgm:pt>
    <dgm:pt modelId="{5D8E92EA-5361-4DCF-9775-26D2ADFF50AB}">
      <dgm:prSet/>
      <dgm:spPr/>
      <dgm:t>
        <a:bodyPr/>
        <a:lstStyle/>
        <a:p>
          <a:pPr>
            <a:defRPr b="1"/>
          </a:pPr>
          <a:r>
            <a:rPr lang="en-US" b="0" baseline="0"/>
            <a:t>While this delay occurs, the patients simply downward spiral</a:t>
          </a:r>
          <a:endParaRPr lang="en-US"/>
        </a:p>
      </dgm:t>
    </dgm:pt>
    <dgm:pt modelId="{3C3A73EC-C917-4EF5-9A89-C398812EC8D8}" type="parTrans" cxnId="{527C46B9-4A86-470E-8324-BDD6748BF2AB}">
      <dgm:prSet/>
      <dgm:spPr/>
      <dgm:t>
        <a:bodyPr/>
        <a:lstStyle/>
        <a:p>
          <a:endParaRPr lang="en-US"/>
        </a:p>
      </dgm:t>
    </dgm:pt>
    <dgm:pt modelId="{5FF50177-0DAD-4389-A458-329F60E90B33}" type="sibTrans" cxnId="{527C46B9-4A86-470E-8324-BDD6748BF2AB}">
      <dgm:prSet/>
      <dgm:spPr/>
      <dgm:t>
        <a:bodyPr/>
        <a:lstStyle/>
        <a:p>
          <a:endParaRPr lang="en-US"/>
        </a:p>
      </dgm:t>
    </dgm:pt>
    <dgm:pt modelId="{9AD3D77A-3983-434F-8070-96404522671F}">
      <dgm:prSet/>
      <dgm:spPr/>
      <dgm:t>
        <a:bodyPr/>
        <a:lstStyle/>
        <a:p>
          <a:pPr>
            <a:defRPr b="1"/>
          </a:pPr>
          <a:r>
            <a:rPr lang="en-US" b="0" baseline="0" dirty="0"/>
            <a:t>Ultimately, they become </a:t>
          </a:r>
          <a:r>
            <a:rPr lang="en-US" b="1" baseline="0" dirty="0"/>
            <a:t>near death</a:t>
          </a:r>
          <a:r>
            <a:rPr lang="en-US" b="0" baseline="0" dirty="0"/>
            <a:t>, and need hospitalization.</a:t>
          </a:r>
          <a:endParaRPr lang="en-US" dirty="0"/>
        </a:p>
      </dgm:t>
    </dgm:pt>
    <dgm:pt modelId="{EE1C5B97-1D9B-4A01-84AF-AC3404F7E484}" type="parTrans" cxnId="{3DFE2161-3322-4C2D-AC6A-470C0FDA8FFB}">
      <dgm:prSet/>
      <dgm:spPr/>
      <dgm:t>
        <a:bodyPr/>
        <a:lstStyle/>
        <a:p>
          <a:endParaRPr lang="en-US"/>
        </a:p>
      </dgm:t>
    </dgm:pt>
    <dgm:pt modelId="{60D8BC32-70D6-441A-8A21-DCA29706558A}" type="sibTrans" cxnId="{3DFE2161-3322-4C2D-AC6A-470C0FDA8FFB}">
      <dgm:prSet/>
      <dgm:spPr/>
      <dgm:t>
        <a:bodyPr/>
        <a:lstStyle/>
        <a:p>
          <a:endParaRPr lang="en-US"/>
        </a:p>
      </dgm:t>
    </dgm:pt>
    <dgm:pt modelId="{208CBFC8-F721-4CD7-8292-030C6AB3F0E6}" type="pres">
      <dgm:prSet presAssocID="{7610BCA7-A34D-4198-8816-CCE25C85891F}" presName="root" presStyleCnt="0">
        <dgm:presLayoutVars>
          <dgm:dir/>
          <dgm:resizeHandles val="exact"/>
        </dgm:presLayoutVars>
      </dgm:prSet>
      <dgm:spPr/>
      <dgm:t>
        <a:bodyPr/>
        <a:lstStyle/>
        <a:p>
          <a:endParaRPr lang="en-US"/>
        </a:p>
      </dgm:t>
    </dgm:pt>
    <dgm:pt modelId="{FC5A6143-3AB6-4305-87C6-A4056B941442}" type="pres">
      <dgm:prSet presAssocID="{E034F50C-6F86-4E77-9EB6-C56DC76146FF}" presName="compNode" presStyleCnt="0"/>
      <dgm:spPr/>
    </dgm:pt>
    <dgm:pt modelId="{4F3D8243-A59E-4E06-8D62-18005D077071}" type="pres">
      <dgm:prSet presAssocID="{E034F50C-6F86-4E77-9EB6-C56DC76146FF}"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Hospital"/>
        </a:ext>
      </dgm:extLst>
    </dgm:pt>
    <dgm:pt modelId="{90F184BE-064F-4084-B221-FEA5C56981BA}" type="pres">
      <dgm:prSet presAssocID="{E034F50C-6F86-4E77-9EB6-C56DC76146FF}" presName="iconSpace" presStyleCnt="0"/>
      <dgm:spPr/>
    </dgm:pt>
    <dgm:pt modelId="{C7714D07-3F59-4D02-9FBF-D98F69A8A116}" type="pres">
      <dgm:prSet presAssocID="{E034F50C-6F86-4E77-9EB6-C56DC76146FF}" presName="parTx" presStyleLbl="revTx" presStyleIdx="0" presStyleCnt="12">
        <dgm:presLayoutVars>
          <dgm:chMax val="0"/>
          <dgm:chPref val="0"/>
        </dgm:presLayoutVars>
      </dgm:prSet>
      <dgm:spPr/>
      <dgm:t>
        <a:bodyPr/>
        <a:lstStyle/>
        <a:p>
          <a:endParaRPr lang="en-US"/>
        </a:p>
      </dgm:t>
    </dgm:pt>
    <dgm:pt modelId="{69114204-C550-49CE-BEC5-45D01C55BD6C}" type="pres">
      <dgm:prSet presAssocID="{E034F50C-6F86-4E77-9EB6-C56DC76146FF}" presName="txSpace" presStyleCnt="0"/>
      <dgm:spPr/>
    </dgm:pt>
    <dgm:pt modelId="{4B2DEB5B-95BE-4FEE-927F-F28CD0E3D057}" type="pres">
      <dgm:prSet presAssocID="{E034F50C-6F86-4E77-9EB6-C56DC76146FF}" presName="desTx" presStyleLbl="revTx" presStyleIdx="1" presStyleCnt="12">
        <dgm:presLayoutVars/>
      </dgm:prSet>
      <dgm:spPr/>
    </dgm:pt>
    <dgm:pt modelId="{745DD02B-8E72-40AE-92DB-A218B3C9A2C4}" type="pres">
      <dgm:prSet presAssocID="{D54B2ECB-1079-43AF-9FEC-9D0076768129}" presName="sibTrans" presStyleCnt="0"/>
      <dgm:spPr/>
    </dgm:pt>
    <dgm:pt modelId="{0C3E046F-F532-42AC-8496-99C2087AF253}" type="pres">
      <dgm:prSet presAssocID="{47AA4910-7F50-41AE-ACC0-29A7529135D8}" presName="compNode" presStyleCnt="0"/>
      <dgm:spPr/>
    </dgm:pt>
    <dgm:pt modelId="{80EAB433-0DDB-4B9C-9DB4-E02441C8F1F2}" type="pres">
      <dgm:prSet presAssocID="{47AA4910-7F50-41AE-ACC0-29A7529135D8}"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Doctor"/>
        </a:ext>
      </dgm:extLst>
    </dgm:pt>
    <dgm:pt modelId="{D7034D0A-1C7A-408A-BBF6-AAA4C173AD94}" type="pres">
      <dgm:prSet presAssocID="{47AA4910-7F50-41AE-ACC0-29A7529135D8}" presName="iconSpace" presStyleCnt="0"/>
      <dgm:spPr/>
    </dgm:pt>
    <dgm:pt modelId="{CE35AF73-C5AC-47F6-993F-60FDB5672AD4}" type="pres">
      <dgm:prSet presAssocID="{47AA4910-7F50-41AE-ACC0-29A7529135D8}" presName="parTx" presStyleLbl="revTx" presStyleIdx="2" presStyleCnt="12">
        <dgm:presLayoutVars>
          <dgm:chMax val="0"/>
          <dgm:chPref val="0"/>
        </dgm:presLayoutVars>
      </dgm:prSet>
      <dgm:spPr/>
      <dgm:t>
        <a:bodyPr/>
        <a:lstStyle/>
        <a:p>
          <a:endParaRPr lang="en-US"/>
        </a:p>
      </dgm:t>
    </dgm:pt>
    <dgm:pt modelId="{4BFD83DA-432D-4E21-BF66-9E0EB0619BDB}" type="pres">
      <dgm:prSet presAssocID="{47AA4910-7F50-41AE-ACC0-29A7529135D8}" presName="txSpace" presStyleCnt="0"/>
      <dgm:spPr/>
    </dgm:pt>
    <dgm:pt modelId="{5B51EF72-F367-42F8-8781-F91A9A306C78}" type="pres">
      <dgm:prSet presAssocID="{47AA4910-7F50-41AE-ACC0-29A7529135D8}" presName="desTx" presStyleLbl="revTx" presStyleIdx="3" presStyleCnt="12">
        <dgm:presLayoutVars/>
      </dgm:prSet>
      <dgm:spPr/>
    </dgm:pt>
    <dgm:pt modelId="{80263A38-A6D6-4CA2-A58E-68A1B659C9F7}" type="pres">
      <dgm:prSet presAssocID="{97AA50EF-5AF8-4CB0-8FE7-5588575433F6}" presName="sibTrans" presStyleCnt="0"/>
      <dgm:spPr/>
    </dgm:pt>
    <dgm:pt modelId="{6BB7DCBE-5257-44C5-8EAF-320FB1913BE7}" type="pres">
      <dgm:prSet presAssocID="{A759CD03-5101-4196-8338-D1F93F970840}" presName="compNode" presStyleCnt="0"/>
      <dgm:spPr/>
    </dgm:pt>
    <dgm:pt modelId="{6FA9AB5A-F19F-4B7D-9BD4-AFF1D33B4B46}" type="pres">
      <dgm:prSet presAssocID="{A759CD03-5101-4196-8338-D1F93F970840}"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Medicine"/>
        </a:ext>
      </dgm:extLst>
    </dgm:pt>
    <dgm:pt modelId="{6C73AC12-7238-4C2F-9EB4-035CF8D52772}" type="pres">
      <dgm:prSet presAssocID="{A759CD03-5101-4196-8338-D1F93F970840}" presName="iconSpace" presStyleCnt="0"/>
      <dgm:spPr/>
    </dgm:pt>
    <dgm:pt modelId="{586AB2E3-8EE4-4E92-91C9-C5CB0BA29EF4}" type="pres">
      <dgm:prSet presAssocID="{A759CD03-5101-4196-8338-D1F93F970840}" presName="parTx" presStyleLbl="revTx" presStyleIdx="4" presStyleCnt="12">
        <dgm:presLayoutVars>
          <dgm:chMax val="0"/>
          <dgm:chPref val="0"/>
        </dgm:presLayoutVars>
      </dgm:prSet>
      <dgm:spPr/>
      <dgm:t>
        <a:bodyPr/>
        <a:lstStyle/>
        <a:p>
          <a:endParaRPr lang="en-US"/>
        </a:p>
      </dgm:t>
    </dgm:pt>
    <dgm:pt modelId="{A5922CFC-0335-4F7F-AB7C-8FB74130D289}" type="pres">
      <dgm:prSet presAssocID="{A759CD03-5101-4196-8338-D1F93F970840}" presName="txSpace" presStyleCnt="0"/>
      <dgm:spPr/>
    </dgm:pt>
    <dgm:pt modelId="{C8EBB60D-CFAB-43EA-8818-8B2C51771556}" type="pres">
      <dgm:prSet presAssocID="{A759CD03-5101-4196-8338-D1F93F970840}" presName="desTx" presStyleLbl="revTx" presStyleIdx="5" presStyleCnt="12">
        <dgm:presLayoutVars/>
      </dgm:prSet>
      <dgm:spPr/>
    </dgm:pt>
    <dgm:pt modelId="{70EDE798-EEFC-4659-A12D-E79ADF4F41DA}" type="pres">
      <dgm:prSet presAssocID="{AFEECF0A-31C2-4009-BFBB-F9DB2F8D446B}" presName="sibTrans" presStyleCnt="0"/>
      <dgm:spPr/>
    </dgm:pt>
    <dgm:pt modelId="{9FBAD83D-6584-4711-ABC5-36DB566C9F6B}" type="pres">
      <dgm:prSet presAssocID="{CE4345A9-E135-443A-BB4D-D0E6226BAD77}" presName="compNode" presStyleCnt="0"/>
      <dgm:spPr/>
    </dgm:pt>
    <dgm:pt modelId="{E6F30BDA-1E07-4631-BE40-5C5BB99D98F4}" type="pres">
      <dgm:prSet presAssocID="{CE4345A9-E135-443A-BB4D-D0E6226BAD77}"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Speed Bump"/>
        </a:ext>
      </dgm:extLst>
    </dgm:pt>
    <dgm:pt modelId="{C5CBED74-8665-493C-A530-AF6243D75A5E}" type="pres">
      <dgm:prSet presAssocID="{CE4345A9-E135-443A-BB4D-D0E6226BAD77}" presName="iconSpace" presStyleCnt="0"/>
      <dgm:spPr/>
    </dgm:pt>
    <dgm:pt modelId="{46A5D70C-4BD2-449E-A413-4EDCA8E49C20}" type="pres">
      <dgm:prSet presAssocID="{CE4345A9-E135-443A-BB4D-D0E6226BAD77}" presName="parTx" presStyleLbl="revTx" presStyleIdx="6" presStyleCnt="12">
        <dgm:presLayoutVars>
          <dgm:chMax val="0"/>
          <dgm:chPref val="0"/>
        </dgm:presLayoutVars>
      </dgm:prSet>
      <dgm:spPr/>
      <dgm:t>
        <a:bodyPr/>
        <a:lstStyle/>
        <a:p>
          <a:endParaRPr lang="en-US"/>
        </a:p>
      </dgm:t>
    </dgm:pt>
    <dgm:pt modelId="{29F02DFE-F658-4763-9D84-91D1ADC50E84}" type="pres">
      <dgm:prSet presAssocID="{CE4345A9-E135-443A-BB4D-D0E6226BAD77}" presName="txSpace" presStyleCnt="0"/>
      <dgm:spPr/>
    </dgm:pt>
    <dgm:pt modelId="{4AAF344A-F168-4720-87A4-B501EC6CD5F4}" type="pres">
      <dgm:prSet presAssocID="{CE4345A9-E135-443A-BB4D-D0E6226BAD77}" presName="desTx" presStyleLbl="revTx" presStyleIdx="7" presStyleCnt="12">
        <dgm:presLayoutVars/>
      </dgm:prSet>
      <dgm:spPr/>
    </dgm:pt>
    <dgm:pt modelId="{C72B8A18-9E92-47ED-A727-2251DEF4B932}" type="pres">
      <dgm:prSet presAssocID="{A0941565-124A-4C91-833A-D85705BC426B}" presName="sibTrans" presStyleCnt="0"/>
      <dgm:spPr/>
    </dgm:pt>
    <dgm:pt modelId="{91972A9A-4C1C-45A4-9191-427048C901AB}" type="pres">
      <dgm:prSet presAssocID="{5D8E92EA-5361-4DCF-9775-26D2ADFF50AB}" presName="compNode" presStyleCnt="0"/>
      <dgm:spPr/>
    </dgm:pt>
    <dgm:pt modelId="{67C3288A-ACE0-4F1B-B879-B6B2EC9031F8}" type="pres">
      <dgm:prSet presAssocID="{5D8E92EA-5361-4DCF-9775-26D2ADFF50AB}"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extLst>
        <a:ext uri="{E40237B7-FDA0-4F09-8148-C483321AD2D9}">
          <dgm14:cNvPr xmlns:dgm14="http://schemas.microsoft.com/office/drawing/2010/diagram" id="0" name="" descr="Hourglass"/>
        </a:ext>
      </dgm:extLst>
    </dgm:pt>
    <dgm:pt modelId="{48DD355F-7C9C-4FEB-9B60-01DE6EB364E8}" type="pres">
      <dgm:prSet presAssocID="{5D8E92EA-5361-4DCF-9775-26D2ADFF50AB}" presName="iconSpace" presStyleCnt="0"/>
      <dgm:spPr/>
    </dgm:pt>
    <dgm:pt modelId="{808F6469-68D2-42EC-B037-B8D8F3FDC4BA}" type="pres">
      <dgm:prSet presAssocID="{5D8E92EA-5361-4DCF-9775-26D2ADFF50AB}" presName="parTx" presStyleLbl="revTx" presStyleIdx="8" presStyleCnt="12">
        <dgm:presLayoutVars>
          <dgm:chMax val="0"/>
          <dgm:chPref val="0"/>
        </dgm:presLayoutVars>
      </dgm:prSet>
      <dgm:spPr/>
      <dgm:t>
        <a:bodyPr/>
        <a:lstStyle/>
        <a:p>
          <a:endParaRPr lang="en-US"/>
        </a:p>
      </dgm:t>
    </dgm:pt>
    <dgm:pt modelId="{4D7E8B62-A781-4484-86E7-2F7C9F4020E6}" type="pres">
      <dgm:prSet presAssocID="{5D8E92EA-5361-4DCF-9775-26D2ADFF50AB}" presName="txSpace" presStyleCnt="0"/>
      <dgm:spPr/>
    </dgm:pt>
    <dgm:pt modelId="{DBA9117B-A341-4E4F-A7E9-05D0A207F1EB}" type="pres">
      <dgm:prSet presAssocID="{5D8E92EA-5361-4DCF-9775-26D2ADFF50AB}" presName="desTx" presStyleLbl="revTx" presStyleIdx="9" presStyleCnt="12">
        <dgm:presLayoutVars/>
      </dgm:prSet>
      <dgm:spPr/>
    </dgm:pt>
    <dgm:pt modelId="{03C9773A-5AEE-42B5-B652-B425E032123D}" type="pres">
      <dgm:prSet presAssocID="{5FF50177-0DAD-4389-A458-329F60E90B33}" presName="sibTrans" presStyleCnt="0"/>
      <dgm:spPr/>
    </dgm:pt>
    <dgm:pt modelId="{F24380CD-1D50-4758-B1E2-EBDD425AE359}" type="pres">
      <dgm:prSet presAssocID="{9AD3D77A-3983-434F-8070-96404522671F}" presName="compNode" presStyleCnt="0"/>
      <dgm:spPr/>
    </dgm:pt>
    <dgm:pt modelId="{E1CB4B87-FA65-4960-A647-DC22D52C4E46}" type="pres">
      <dgm:prSet presAssocID="{9AD3D77A-3983-434F-8070-96404522671F}" presName="iconRect" presStyleLbl="node1" presStyleIdx="5" presStyleCnt="6"/>
      <dgm:spPr>
        <a:blipFill>
          <a:blip xmlns:r="http://schemas.openxmlformats.org/officeDocument/2006/relationships" r:embed="rId11">
            <a:extLst>
              <a:ext uri="{96DAC541-7B7A-43D3-8B79-37D633B846F1}">
                <asvg:svgBlip xmlns:asvg="http://schemas.microsoft.com/office/drawing/2016/SVG/main" xmlns="" r:embed="rId12"/>
              </a:ext>
            </a:extLst>
          </a:blip>
          <a:srcRect/>
          <a:stretch>
            <a:fillRect t="-11000" b="-11000"/>
          </a:stretch>
        </a:blipFill>
        <a:ln>
          <a:noFill/>
        </a:ln>
      </dgm:spPr>
      <dgm:extLst>
        <a:ext uri="{E40237B7-FDA0-4F09-8148-C483321AD2D9}">
          <dgm14:cNvPr xmlns:dgm14="http://schemas.microsoft.com/office/drawing/2010/diagram" id="0" name="" descr="Skull with solid fill"/>
        </a:ext>
      </dgm:extLst>
    </dgm:pt>
    <dgm:pt modelId="{50578F41-9F72-4771-88CC-F7C5F5DDB452}" type="pres">
      <dgm:prSet presAssocID="{9AD3D77A-3983-434F-8070-96404522671F}" presName="iconSpace" presStyleCnt="0"/>
      <dgm:spPr/>
    </dgm:pt>
    <dgm:pt modelId="{6CF34073-8BB8-44F7-BB45-A23708A61099}" type="pres">
      <dgm:prSet presAssocID="{9AD3D77A-3983-434F-8070-96404522671F}" presName="parTx" presStyleLbl="revTx" presStyleIdx="10" presStyleCnt="12">
        <dgm:presLayoutVars>
          <dgm:chMax val="0"/>
          <dgm:chPref val="0"/>
        </dgm:presLayoutVars>
      </dgm:prSet>
      <dgm:spPr/>
      <dgm:t>
        <a:bodyPr/>
        <a:lstStyle/>
        <a:p>
          <a:endParaRPr lang="en-US"/>
        </a:p>
      </dgm:t>
    </dgm:pt>
    <dgm:pt modelId="{1ADCF01F-D1D3-4189-88F5-ACAC3BCC8BE0}" type="pres">
      <dgm:prSet presAssocID="{9AD3D77A-3983-434F-8070-96404522671F}" presName="txSpace" presStyleCnt="0"/>
      <dgm:spPr/>
    </dgm:pt>
    <dgm:pt modelId="{5FAADBF8-358C-4B21-AB2C-B709996749E2}" type="pres">
      <dgm:prSet presAssocID="{9AD3D77A-3983-434F-8070-96404522671F}" presName="desTx" presStyleLbl="revTx" presStyleIdx="11" presStyleCnt="12">
        <dgm:presLayoutVars/>
      </dgm:prSet>
      <dgm:spPr/>
    </dgm:pt>
  </dgm:ptLst>
  <dgm:cxnLst>
    <dgm:cxn modelId="{F81D96F8-3C89-433D-8F09-C845A4314A44}" type="presOf" srcId="{47AA4910-7F50-41AE-ACC0-29A7529135D8}" destId="{CE35AF73-C5AC-47F6-993F-60FDB5672AD4}" srcOrd="0" destOrd="0" presId="urn:microsoft.com/office/officeart/2018/2/layout/IconLabelDescriptionList"/>
    <dgm:cxn modelId="{4318E1E0-922A-428D-9D03-93692A361FCF}" srcId="{7610BCA7-A34D-4198-8816-CCE25C85891F}" destId="{A759CD03-5101-4196-8338-D1F93F970840}" srcOrd="2" destOrd="0" parTransId="{A99E8890-5451-4F5F-8515-04E9D218F065}" sibTransId="{AFEECF0A-31C2-4009-BFBB-F9DB2F8D446B}"/>
    <dgm:cxn modelId="{D2BC3F6E-96B1-4435-8AE8-A5F303B1139A}" srcId="{7610BCA7-A34D-4198-8816-CCE25C85891F}" destId="{47AA4910-7F50-41AE-ACC0-29A7529135D8}" srcOrd="1" destOrd="0" parTransId="{FA1F8425-8353-49D9-9863-B63DA5F66559}" sibTransId="{97AA50EF-5AF8-4CB0-8FE7-5588575433F6}"/>
    <dgm:cxn modelId="{527C46B9-4A86-470E-8324-BDD6748BF2AB}" srcId="{7610BCA7-A34D-4198-8816-CCE25C85891F}" destId="{5D8E92EA-5361-4DCF-9775-26D2ADFF50AB}" srcOrd="4" destOrd="0" parTransId="{3C3A73EC-C917-4EF5-9A89-C398812EC8D8}" sibTransId="{5FF50177-0DAD-4389-A458-329F60E90B33}"/>
    <dgm:cxn modelId="{84C385BA-03E0-4356-AC0A-61EB2517FB46}" type="presOf" srcId="{A759CD03-5101-4196-8338-D1F93F970840}" destId="{586AB2E3-8EE4-4E92-91C9-C5CB0BA29EF4}" srcOrd="0" destOrd="0" presId="urn:microsoft.com/office/officeart/2018/2/layout/IconLabelDescriptionList"/>
    <dgm:cxn modelId="{9B9D405C-DB16-4C67-AA01-BE628D8F3D9F}" type="presOf" srcId="{5D8E92EA-5361-4DCF-9775-26D2ADFF50AB}" destId="{808F6469-68D2-42EC-B037-B8D8F3FDC4BA}" srcOrd="0" destOrd="0" presId="urn:microsoft.com/office/officeart/2018/2/layout/IconLabelDescriptionList"/>
    <dgm:cxn modelId="{6739DF34-6ADB-41FB-ACC5-E0BEFAF6E9E4}" type="presOf" srcId="{7610BCA7-A34D-4198-8816-CCE25C85891F}" destId="{208CBFC8-F721-4CD7-8292-030C6AB3F0E6}" srcOrd="0" destOrd="0" presId="urn:microsoft.com/office/officeart/2018/2/layout/IconLabelDescriptionList"/>
    <dgm:cxn modelId="{EADF0B10-0F46-4DA9-85E8-0555B1144D70}" srcId="{7610BCA7-A34D-4198-8816-CCE25C85891F}" destId="{E034F50C-6F86-4E77-9EB6-C56DC76146FF}" srcOrd="0" destOrd="0" parTransId="{8103A983-278C-483B-BCE0-37269989230E}" sibTransId="{D54B2ECB-1079-43AF-9FEC-9D0076768129}"/>
    <dgm:cxn modelId="{E11B82CB-159F-4166-A49A-352505768A3C}" type="presOf" srcId="{CE4345A9-E135-443A-BB4D-D0E6226BAD77}" destId="{46A5D70C-4BD2-449E-A413-4EDCA8E49C20}" srcOrd="0" destOrd="0" presId="urn:microsoft.com/office/officeart/2018/2/layout/IconLabelDescriptionList"/>
    <dgm:cxn modelId="{AA0DC0D1-779E-4D87-9718-B31BC8C5A6DE}" type="presOf" srcId="{E034F50C-6F86-4E77-9EB6-C56DC76146FF}" destId="{C7714D07-3F59-4D02-9FBF-D98F69A8A116}" srcOrd="0" destOrd="0" presId="urn:microsoft.com/office/officeart/2018/2/layout/IconLabelDescriptionList"/>
    <dgm:cxn modelId="{5296FBAC-A153-4E44-95B9-3280476831D4}" type="presOf" srcId="{9AD3D77A-3983-434F-8070-96404522671F}" destId="{6CF34073-8BB8-44F7-BB45-A23708A61099}" srcOrd="0" destOrd="0" presId="urn:microsoft.com/office/officeart/2018/2/layout/IconLabelDescriptionList"/>
    <dgm:cxn modelId="{3DFE2161-3322-4C2D-AC6A-470C0FDA8FFB}" srcId="{7610BCA7-A34D-4198-8816-CCE25C85891F}" destId="{9AD3D77A-3983-434F-8070-96404522671F}" srcOrd="5" destOrd="0" parTransId="{EE1C5B97-1D9B-4A01-84AF-AC3404F7E484}" sibTransId="{60D8BC32-70D6-441A-8A21-DCA29706558A}"/>
    <dgm:cxn modelId="{C7A25DE4-4DBD-4675-B6ED-9FCFA19B4311}" srcId="{7610BCA7-A34D-4198-8816-CCE25C85891F}" destId="{CE4345A9-E135-443A-BB4D-D0E6226BAD77}" srcOrd="3" destOrd="0" parTransId="{7906E927-516D-4910-879F-A3A29993C646}" sibTransId="{A0941565-124A-4C91-833A-D85705BC426B}"/>
    <dgm:cxn modelId="{8D14D339-A40E-4ABB-8554-F9A3418B33C4}" type="presParOf" srcId="{208CBFC8-F721-4CD7-8292-030C6AB3F0E6}" destId="{FC5A6143-3AB6-4305-87C6-A4056B941442}" srcOrd="0" destOrd="0" presId="urn:microsoft.com/office/officeart/2018/2/layout/IconLabelDescriptionList"/>
    <dgm:cxn modelId="{79AC121E-F97F-42EC-B4CB-7C62D38A37A3}" type="presParOf" srcId="{FC5A6143-3AB6-4305-87C6-A4056B941442}" destId="{4F3D8243-A59E-4E06-8D62-18005D077071}" srcOrd="0" destOrd="0" presId="urn:microsoft.com/office/officeart/2018/2/layout/IconLabelDescriptionList"/>
    <dgm:cxn modelId="{F4C1C0CD-A099-42C2-A083-8136AC4D24E7}" type="presParOf" srcId="{FC5A6143-3AB6-4305-87C6-A4056B941442}" destId="{90F184BE-064F-4084-B221-FEA5C56981BA}" srcOrd="1" destOrd="0" presId="urn:microsoft.com/office/officeart/2018/2/layout/IconLabelDescriptionList"/>
    <dgm:cxn modelId="{6D762EE2-4944-48D6-971E-541319698DF0}" type="presParOf" srcId="{FC5A6143-3AB6-4305-87C6-A4056B941442}" destId="{C7714D07-3F59-4D02-9FBF-D98F69A8A116}" srcOrd="2" destOrd="0" presId="urn:microsoft.com/office/officeart/2018/2/layout/IconLabelDescriptionList"/>
    <dgm:cxn modelId="{399A4FFA-474C-427B-8BC6-C31B0AD70A5D}" type="presParOf" srcId="{FC5A6143-3AB6-4305-87C6-A4056B941442}" destId="{69114204-C550-49CE-BEC5-45D01C55BD6C}" srcOrd="3" destOrd="0" presId="urn:microsoft.com/office/officeart/2018/2/layout/IconLabelDescriptionList"/>
    <dgm:cxn modelId="{9F949BA4-434D-4EC4-927F-CA562EC3DBA1}" type="presParOf" srcId="{FC5A6143-3AB6-4305-87C6-A4056B941442}" destId="{4B2DEB5B-95BE-4FEE-927F-F28CD0E3D057}" srcOrd="4" destOrd="0" presId="urn:microsoft.com/office/officeart/2018/2/layout/IconLabelDescriptionList"/>
    <dgm:cxn modelId="{15D0F82E-2E9F-42F8-A248-04F765A8251D}" type="presParOf" srcId="{208CBFC8-F721-4CD7-8292-030C6AB3F0E6}" destId="{745DD02B-8E72-40AE-92DB-A218B3C9A2C4}" srcOrd="1" destOrd="0" presId="urn:microsoft.com/office/officeart/2018/2/layout/IconLabelDescriptionList"/>
    <dgm:cxn modelId="{951FFC56-DE65-46EE-BA66-D6262BAA2AF0}" type="presParOf" srcId="{208CBFC8-F721-4CD7-8292-030C6AB3F0E6}" destId="{0C3E046F-F532-42AC-8496-99C2087AF253}" srcOrd="2" destOrd="0" presId="urn:microsoft.com/office/officeart/2018/2/layout/IconLabelDescriptionList"/>
    <dgm:cxn modelId="{3065368D-1614-4DC2-99E4-D9C5DD6DFE15}" type="presParOf" srcId="{0C3E046F-F532-42AC-8496-99C2087AF253}" destId="{80EAB433-0DDB-4B9C-9DB4-E02441C8F1F2}" srcOrd="0" destOrd="0" presId="urn:microsoft.com/office/officeart/2018/2/layout/IconLabelDescriptionList"/>
    <dgm:cxn modelId="{27E09810-748F-4D68-A1DC-9EC4A711FAE4}" type="presParOf" srcId="{0C3E046F-F532-42AC-8496-99C2087AF253}" destId="{D7034D0A-1C7A-408A-BBF6-AAA4C173AD94}" srcOrd="1" destOrd="0" presId="urn:microsoft.com/office/officeart/2018/2/layout/IconLabelDescriptionList"/>
    <dgm:cxn modelId="{0E7AB3E5-C468-47E5-A8EF-57AF5CBCFD91}" type="presParOf" srcId="{0C3E046F-F532-42AC-8496-99C2087AF253}" destId="{CE35AF73-C5AC-47F6-993F-60FDB5672AD4}" srcOrd="2" destOrd="0" presId="urn:microsoft.com/office/officeart/2018/2/layout/IconLabelDescriptionList"/>
    <dgm:cxn modelId="{0DC02CBF-3773-4031-A9F6-419F40A11E5C}" type="presParOf" srcId="{0C3E046F-F532-42AC-8496-99C2087AF253}" destId="{4BFD83DA-432D-4E21-BF66-9E0EB0619BDB}" srcOrd="3" destOrd="0" presId="urn:microsoft.com/office/officeart/2018/2/layout/IconLabelDescriptionList"/>
    <dgm:cxn modelId="{BAB15297-4FBE-4B29-B5FE-4E6650315B14}" type="presParOf" srcId="{0C3E046F-F532-42AC-8496-99C2087AF253}" destId="{5B51EF72-F367-42F8-8781-F91A9A306C78}" srcOrd="4" destOrd="0" presId="urn:microsoft.com/office/officeart/2018/2/layout/IconLabelDescriptionList"/>
    <dgm:cxn modelId="{5CBA5465-DC47-476B-BF1D-2C996CD1CAC0}" type="presParOf" srcId="{208CBFC8-F721-4CD7-8292-030C6AB3F0E6}" destId="{80263A38-A6D6-4CA2-A58E-68A1B659C9F7}" srcOrd="3" destOrd="0" presId="urn:microsoft.com/office/officeart/2018/2/layout/IconLabelDescriptionList"/>
    <dgm:cxn modelId="{F2F486E3-F4EB-4487-AED8-68992C137002}" type="presParOf" srcId="{208CBFC8-F721-4CD7-8292-030C6AB3F0E6}" destId="{6BB7DCBE-5257-44C5-8EAF-320FB1913BE7}" srcOrd="4" destOrd="0" presId="urn:microsoft.com/office/officeart/2018/2/layout/IconLabelDescriptionList"/>
    <dgm:cxn modelId="{074658A9-1838-40D2-B05E-B70A52191D36}" type="presParOf" srcId="{6BB7DCBE-5257-44C5-8EAF-320FB1913BE7}" destId="{6FA9AB5A-F19F-4B7D-9BD4-AFF1D33B4B46}" srcOrd="0" destOrd="0" presId="urn:microsoft.com/office/officeart/2018/2/layout/IconLabelDescriptionList"/>
    <dgm:cxn modelId="{1A294969-5C3E-4068-84C0-915E0B965BA6}" type="presParOf" srcId="{6BB7DCBE-5257-44C5-8EAF-320FB1913BE7}" destId="{6C73AC12-7238-4C2F-9EB4-035CF8D52772}" srcOrd="1" destOrd="0" presId="urn:microsoft.com/office/officeart/2018/2/layout/IconLabelDescriptionList"/>
    <dgm:cxn modelId="{3256E992-238B-47C8-A5A5-85A768465881}" type="presParOf" srcId="{6BB7DCBE-5257-44C5-8EAF-320FB1913BE7}" destId="{586AB2E3-8EE4-4E92-91C9-C5CB0BA29EF4}" srcOrd="2" destOrd="0" presId="urn:microsoft.com/office/officeart/2018/2/layout/IconLabelDescriptionList"/>
    <dgm:cxn modelId="{B8BB189F-C9C6-4DCE-98F8-162263CED2EA}" type="presParOf" srcId="{6BB7DCBE-5257-44C5-8EAF-320FB1913BE7}" destId="{A5922CFC-0335-4F7F-AB7C-8FB74130D289}" srcOrd="3" destOrd="0" presId="urn:microsoft.com/office/officeart/2018/2/layout/IconLabelDescriptionList"/>
    <dgm:cxn modelId="{4095204E-DEBD-487C-BFF3-2FA921D9381D}" type="presParOf" srcId="{6BB7DCBE-5257-44C5-8EAF-320FB1913BE7}" destId="{C8EBB60D-CFAB-43EA-8818-8B2C51771556}" srcOrd="4" destOrd="0" presId="urn:microsoft.com/office/officeart/2018/2/layout/IconLabelDescriptionList"/>
    <dgm:cxn modelId="{3D624B3C-BA4B-4567-A5B1-DFBF0145B8BD}" type="presParOf" srcId="{208CBFC8-F721-4CD7-8292-030C6AB3F0E6}" destId="{70EDE798-EEFC-4659-A12D-E79ADF4F41DA}" srcOrd="5" destOrd="0" presId="urn:microsoft.com/office/officeart/2018/2/layout/IconLabelDescriptionList"/>
    <dgm:cxn modelId="{89ACDB22-00AB-4D22-84AE-B815CF8FEAE6}" type="presParOf" srcId="{208CBFC8-F721-4CD7-8292-030C6AB3F0E6}" destId="{9FBAD83D-6584-4711-ABC5-36DB566C9F6B}" srcOrd="6" destOrd="0" presId="urn:microsoft.com/office/officeart/2018/2/layout/IconLabelDescriptionList"/>
    <dgm:cxn modelId="{0A8CD386-35F9-473A-92D4-0EEE9EDDA8FE}" type="presParOf" srcId="{9FBAD83D-6584-4711-ABC5-36DB566C9F6B}" destId="{E6F30BDA-1E07-4631-BE40-5C5BB99D98F4}" srcOrd="0" destOrd="0" presId="urn:microsoft.com/office/officeart/2018/2/layout/IconLabelDescriptionList"/>
    <dgm:cxn modelId="{880A59E0-2B1B-4FB1-AC11-26E63ACE8EAC}" type="presParOf" srcId="{9FBAD83D-6584-4711-ABC5-36DB566C9F6B}" destId="{C5CBED74-8665-493C-A530-AF6243D75A5E}" srcOrd="1" destOrd="0" presId="urn:microsoft.com/office/officeart/2018/2/layout/IconLabelDescriptionList"/>
    <dgm:cxn modelId="{6282F518-B822-4BE2-9567-9645EB1857E7}" type="presParOf" srcId="{9FBAD83D-6584-4711-ABC5-36DB566C9F6B}" destId="{46A5D70C-4BD2-449E-A413-4EDCA8E49C20}" srcOrd="2" destOrd="0" presId="urn:microsoft.com/office/officeart/2018/2/layout/IconLabelDescriptionList"/>
    <dgm:cxn modelId="{AC167641-856F-49F4-BDA9-5672669F811D}" type="presParOf" srcId="{9FBAD83D-6584-4711-ABC5-36DB566C9F6B}" destId="{29F02DFE-F658-4763-9D84-91D1ADC50E84}" srcOrd="3" destOrd="0" presId="urn:microsoft.com/office/officeart/2018/2/layout/IconLabelDescriptionList"/>
    <dgm:cxn modelId="{1E930B41-D1C1-4B61-9582-61F8E5204CBC}" type="presParOf" srcId="{9FBAD83D-6584-4711-ABC5-36DB566C9F6B}" destId="{4AAF344A-F168-4720-87A4-B501EC6CD5F4}" srcOrd="4" destOrd="0" presId="urn:microsoft.com/office/officeart/2018/2/layout/IconLabelDescriptionList"/>
    <dgm:cxn modelId="{03974F02-636C-4D14-8B72-F3D8068E69CB}" type="presParOf" srcId="{208CBFC8-F721-4CD7-8292-030C6AB3F0E6}" destId="{C72B8A18-9E92-47ED-A727-2251DEF4B932}" srcOrd="7" destOrd="0" presId="urn:microsoft.com/office/officeart/2018/2/layout/IconLabelDescriptionList"/>
    <dgm:cxn modelId="{BF50AF21-8D6C-4EAB-996C-3B41B0C3D949}" type="presParOf" srcId="{208CBFC8-F721-4CD7-8292-030C6AB3F0E6}" destId="{91972A9A-4C1C-45A4-9191-427048C901AB}" srcOrd="8" destOrd="0" presId="urn:microsoft.com/office/officeart/2018/2/layout/IconLabelDescriptionList"/>
    <dgm:cxn modelId="{58F97304-172B-431C-9CD6-796B0C45BD4F}" type="presParOf" srcId="{91972A9A-4C1C-45A4-9191-427048C901AB}" destId="{67C3288A-ACE0-4F1B-B879-B6B2EC9031F8}" srcOrd="0" destOrd="0" presId="urn:microsoft.com/office/officeart/2018/2/layout/IconLabelDescriptionList"/>
    <dgm:cxn modelId="{54CA4644-478C-446F-86C7-220C5B566368}" type="presParOf" srcId="{91972A9A-4C1C-45A4-9191-427048C901AB}" destId="{48DD355F-7C9C-4FEB-9B60-01DE6EB364E8}" srcOrd="1" destOrd="0" presId="urn:microsoft.com/office/officeart/2018/2/layout/IconLabelDescriptionList"/>
    <dgm:cxn modelId="{1AFDC417-FB6C-4F80-B5D3-35746D4B24F5}" type="presParOf" srcId="{91972A9A-4C1C-45A4-9191-427048C901AB}" destId="{808F6469-68D2-42EC-B037-B8D8F3FDC4BA}" srcOrd="2" destOrd="0" presId="urn:microsoft.com/office/officeart/2018/2/layout/IconLabelDescriptionList"/>
    <dgm:cxn modelId="{E455C01B-DDB0-462D-A415-8209611150C8}" type="presParOf" srcId="{91972A9A-4C1C-45A4-9191-427048C901AB}" destId="{4D7E8B62-A781-4484-86E7-2F7C9F4020E6}" srcOrd="3" destOrd="0" presId="urn:microsoft.com/office/officeart/2018/2/layout/IconLabelDescriptionList"/>
    <dgm:cxn modelId="{4B7D7C65-1171-43C2-A3F4-6219169B0F8A}" type="presParOf" srcId="{91972A9A-4C1C-45A4-9191-427048C901AB}" destId="{DBA9117B-A341-4E4F-A7E9-05D0A207F1EB}" srcOrd="4" destOrd="0" presId="urn:microsoft.com/office/officeart/2018/2/layout/IconLabelDescriptionList"/>
    <dgm:cxn modelId="{70FBD6A1-AF2C-4317-93FC-46A724F0F7F8}" type="presParOf" srcId="{208CBFC8-F721-4CD7-8292-030C6AB3F0E6}" destId="{03C9773A-5AEE-42B5-B652-B425E032123D}" srcOrd="9" destOrd="0" presId="urn:microsoft.com/office/officeart/2018/2/layout/IconLabelDescriptionList"/>
    <dgm:cxn modelId="{56DC8BBF-77B0-430E-AF52-7B488661F200}" type="presParOf" srcId="{208CBFC8-F721-4CD7-8292-030C6AB3F0E6}" destId="{F24380CD-1D50-4758-B1E2-EBDD425AE359}" srcOrd="10" destOrd="0" presId="urn:microsoft.com/office/officeart/2018/2/layout/IconLabelDescriptionList"/>
    <dgm:cxn modelId="{4681CC5E-7D11-48D3-BDBE-886BA41F3E94}" type="presParOf" srcId="{F24380CD-1D50-4758-B1E2-EBDD425AE359}" destId="{E1CB4B87-FA65-4960-A647-DC22D52C4E46}" srcOrd="0" destOrd="0" presId="urn:microsoft.com/office/officeart/2018/2/layout/IconLabelDescriptionList"/>
    <dgm:cxn modelId="{33A8263C-0975-4C62-9661-D9C51F6A297B}" type="presParOf" srcId="{F24380CD-1D50-4758-B1E2-EBDD425AE359}" destId="{50578F41-9F72-4771-88CC-F7C5F5DDB452}" srcOrd="1" destOrd="0" presId="urn:microsoft.com/office/officeart/2018/2/layout/IconLabelDescriptionList"/>
    <dgm:cxn modelId="{307CD698-8EE2-4CFA-B523-46AFC6E8B049}" type="presParOf" srcId="{F24380CD-1D50-4758-B1E2-EBDD425AE359}" destId="{6CF34073-8BB8-44F7-BB45-A23708A61099}" srcOrd="2" destOrd="0" presId="urn:microsoft.com/office/officeart/2018/2/layout/IconLabelDescriptionList"/>
    <dgm:cxn modelId="{D702CCCB-84EA-44E2-B9DC-59BF8B21AC57}" type="presParOf" srcId="{F24380CD-1D50-4758-B1E2-EBDD425AE359}" destId="{1ADCF01F-D1D3-4189-88F5-ACAC3BCC8BE0}" srcOrd="3" destOrd="0" presId="urn:microsoft.com/office/officeart/2018/2/layout/IconLabelDescriptionList"/>
    <dgm:cxn modelId="{64D360B3-79CB-4822-A0D8-307CCAEA203B}" type="presParOf" srcId="{F24380CD-1D50-4758-B1E2-EBDD425AE359}" destId="{5FAADBF8-358C-4B21-AB2C-B709996749E2}"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0BC1442-3B50-48F2-BEF8-7DB03311EAF5}" type="doc">
      <dgm:prSet loTypeId="urn:microsoft.com/office/officeart/2016/7/layout/VerticalSolidActionList" loCatId="List" qsTypeId="urn:microsoft.com/office/officeart/2005/8/quickstyle/simple1" qsCatId="simple" csTypeId="urn:microsoft.com/office/officeart/2005/8/colors/accent5_2" csCatId="accent5" phldr="1"/>
      <dgm:spPr/>
      <dgm:t>
        <a:bodyPr/>
        <a:lstStyle/>
        <a:p>
          <a:endParaRPr lang="en-US"/>
        </a:p>
      </dgm:t>
    </dgm:pt>
    <dgm:pt modelId="{BB7F0A3B-F64C-43C4-8292-0ED06877127A}">
      <dgm:prSet/>
      <dgm:spPr/>
      <dgm:t>
        <a:bodyPr/>
        <a:lstStyle/>
        <a:p>
          <a:r>
            <a:rPr lang="en-US"/>
            <a:t>IMPROVE</a:t>
          </a:r>
        </a:p>
      </dgm:t>
    </dgm:pt>
    <dgm:pt modelId="{9CDA75D6-2F3B-47C8-9820-0CE992E2BE0C}" type="parTrans" cxnId="{212DEE7F-45A3-418D-82EC-1B5B79109630}">
      <dgm:prSet/>
      <dgm:spPr/>
      <dgm:t>
        <a:bodyPr/>
        <a:lstStyle/>
        <a:p>
          <a:endParaRPr lang="en-US" sz="2000"/>
        </a:p>
      </dgm:t>
    </dgm:pt>
    <dgm:pt modelId="{33121F17-EC06-4667-922F-C2D5F4DACB7A}" type="sibTrans" cxnId="{212DEE7F-45A3-418D-82EC-1B5B79109630}">
      <dgm:prSet/>
      <dgm:spPr/>
      <dgm:t>
        <a:bodyPr/>
        <a:lstStyle/>
        <a:p>
          <a:endParaRPr lang="en-US"/>
        </a:p>
      </dgm:t>
    </dgm:pt>
    <dgm:pt modelId="{2A25A9E1-C592-4FE6-8399-1C97CB85B97C}">
      <dgm:prSet/>
      <dgm:spPr/>
      <dgm:t>
        <a:bodyPr/>
        <a:lstStyle/>
        <a:p>
          <a:r>
            <a:rPr lang="en-US"/>
            <a:t>IMPROVE REIMBURSEMENT RATES TO EXISTING MENTAL HEALTH PROVIDERS SO THAT THEY CAN PARTICIPATE WITH INSURERS SO THAT MORE KENTUCKIANS CAN RECEIVE CARE</a:t>
          </a:r>
        </a:p>
      </dgm:t>
    </dgm:pt>
    <dgm:pt modelId="{276B199B-69E8-41CC-B207-337805D8F3FA}" type="parTrans" cxnId="{98CD4ABC-2658-4FB1-9913-9F30E8A3D98D}">
      <dgm:prSet/>
      <dgm:spPr/>
      <dgm:t>
        <a:bodyPr/>
        <a:lstStyle/>
        <a:p>
          <a:endParaRPr lang="en-US" sz="2000"/>
        </a:p>
      </dgm:t>
    </dgm:pt>
    <dgm:pt modelId="{D153B8F5-3CEC-460A-A7E7-225E01A2F9CB}" type="sibTrans" cxnId="{98CD4ABC-2658-4FB1-9913-9F30E8A3D98D}">
      <dgm:prSet/>
      <dgm:spPr/>
      <dgm:t>
        <a:bodyPr/>
        <a:lstStyle/>
        <a:p>
          <a:endParaRPr lang="en-US"/>
        </a:p>
      </dgm:t>
    </dgm:pt>
    <dgm:pt modelId="{4710A4B1-F3EB-45C8-AF71-E523FE47D9E6}">
      <dgm:prSet/>
      <dgm:spPr/>
      <dgm:t>
        <a:bodyPr/>
        <a:lstStyle/>
        <a:p>
          <a:r>
            <a:rPr lang="en-US"/>
            <a:t>CREATE</a:t>
          </a:r>
        </a:p>
      </dgm:t>
    </dgm:pt>
    <dgm:pt modelId="{8EB1CC51-F7DD-4E39-A979-9947594223C0}" type="parTrans" cxnId="{475B3475-B6B6-4598-BAC5-B98DC84FE77F}">
      <dgm:prSet/>
      <dgm:spPr/>
      <dgm:t>
        <a:bodyPr/>
        <a:lstStyle/>
        <a:p>
          <a:endParaRPr lang="en-US" sz="2000"/>
        </a:p>
      </dgm:t>
    </dgm:pt>
    <dgm:pt modelId="{A7AAE69F-D836-41DD-A2F8-599A49F8ED0F}" type="sibTrans" cxnId="{475B3475-B6B6-4598-BAC5-B98DC84FE77F}">
      <dgm:prSet/>
      <dgm:spPr/>
      <dgm:t>
        <a:bodyPr/>
        <a:lstStyle/>
        <a:p>
          <a:endParaRPr lang="en-US"/>
        </a:p>
      </dgm:t>
    </dgm:pt>
    <dgm:pt modelId="{47C53C97-BB3E-45AF-995B-F22C47D9F796}">
      <dgm:prSet/>
      <dgm:spPr/>
      <dgm:t>
        <a:bodyPr/>
        <a:lstStyle/>
        <a:p>
          <a:r>
            <a:rPr lang="en-US" dirty="0"/>
            <a:t>CREATE INCENTIVES FOR PRACTITIONERS TO WANT TO PRACTICE IN KENTUCKY – BETTER REIMBURSEMENT RATES, TAX INCENTIVES, EDUCATIONAL OPPORTUNITIES</a:t>
          </a:r>
        </a:p>
      </dgm:t>
    </dgm:pt>
    <dgm:pt modelId="{41C75398-1EBA-438A-961A-AA610ECB8223}" type="parTrans" cxnId="{C67003ED-5B77-4CC3-9D17-AC13E764189A}">
      <dgm:prSet/>
      <dgm:spPr/>
      <dgm:t>
        <a:bodyPr/>
        <a:lstStyle/>
        <a:p>
          <a:endParaRPr lang="en-US" sz="2000"/>
        </a:p>
      </dgm:t>
    </dgm:pt>
    <dgm:pt modelId="{92649963-72EE-4CCA-A298-E34BF258AE3B}" type="sibTrans" cxnId="{C67003ED-5B77-4CC3-9D17-AC13E764189A}">
      <dgm:prSet/>
      <dgm:spPr/>
      <dgm:t>
        <a:bodyPr/>
        <a:lstStyle/>
        <a:p>
          <a:endParaRPr lang="en-US"/>
        </a:p>
      </dgm:t>
    </dgm:pt>
    <dgm:pt modelId="{ACFEE417-4292-4FA6-B27B-8B60DDA3FE35}">
      <dgm:prSet/>
      <dgm:spPr/>
      <dgm:t>
        <a:bodyPr/>
        <a:lstStyle/>
        <a:p>
          <a:r>
            <a:rPr lang="en-US"/>
            <a:t>CHANGE</a:t>
          </a:r>
        </a:p>
      </dgm:t>
    </dgm:pt>
    <dgm:pt modelId="{D60A6969-BE09-4CA9-8A57-F4CF474ACBC0}" type="parTrans" cxnId="{5128696A-55CE-4777-9F92-9AB6E6437954}">
      <dgm:prSet/>
      <dgm:spPr/>
      <dgm:t>
        <a:bodyPr/>
        <a:lstStyle/>
        <a:p>
          <a:endParaRPr lang="en-US" sz="2000"/>
        </a:p>
      </dgm:t>
    </dgm:pt>
    <dgm:pt modelId="{00484DE4-8020-49F4-981A-3F2061F2006B}" type="sibTrans" cxnId="{5128696A-55CE-4777-9F92-9AB6E6437954}">
      <dgm:prSet/>
      <dgm:spPr/>
      <dgm:t>
        <a:bodyPr/>
        <a:lstStyle/>
        <a:p>
          <a:endParaRPr lang="en-US"/>
        </a:p>
      </dgm:t>
    </dgm:pt>
    <dgm:pt modelId="{B33D40CC-5D4E-4313-8D12-5CC972FB90BD}">
      <dgm:prSet/>
      <dgm:spPr/>
      <dgm:t>
        <a:bodyPr/>
        <a:lstStyle/>
        <a:p>
          <a:r>
            <a:rPr lang="en-US"/>
            <a:t>CHANGE THE REVIEW CRITERIA FOR EATING DISORDER CARE TO ACCURATELY REFLECT THE TREATMENT NEEDS OF THIS COMPLEX, LONG TERM, SERIOUS ILLNESS</a:t>
          </a:r>
        </a:p>
      </dgm:t>
    </dgm:pt>
    <dgm:pt modelId="{95A71249-0920-4D25-8B2A-E7352AA6D16C}" type="parTrans" cxnId="{16042003-957B-4D43-8855-B9A533F2AC86}">
      <dgm:prSet/>
      <dgm:spPr/>
      <dgm:t>
        <a:bodyPr/>
        <a:lstStyle/>
        <a:p>
          <a:endParaRPr lang="en-US" sz="2000"/>
        </a:p>
      </dgm:t>
    </dgm:pt>
    <dgm:pt modelId="{FB842CC0-63B5-4A6E-BDF9-D21627A4D2BA}" type="sibTrans" cxnId="{16042003-957B-4D43-8855-B9A533F2AC86}">
      <dgm:prSet/>
      <dgm:spPr/>
      <dgm:t>
        <a:bodyPr/>
        <a:lstStyle/>
        <a:p>
          <a:endParaRPr lang="en-US"/>
        </a:p>
      </dgm:t>
    </dgm:pt>
    <dgm:pt modelId="{5D5ECA5A-743C-48BA-8997-E2028333B646}">
      <dgm:prSet/>
      <dgm:spPr/>
      <dgm:t>
        <a:bodyPr/>
        <a:lstStyle/>
        <a:p>
          <a:r>
            <a:rPr lang="en-US"/>
            <a:t>EASE</a:t>
          </a:r>
        </a:p>
      </dgm:t>
    </dgm:pt>
    <dgm:pt modelId="{42306E1A-8AD0-4C07-B822-2072BA78AC8D}" type="parTrans" cxnId="{873BC735-A699-4885-B85F-F8D4D7AEB9FC}">
      <dgm:prSet/>
      <dgm:spPr/>
      <dgm:t>
        <a:bodyPr/>
        <a:lstStyle/>
        <a:p>
          <a:endParaRPr lang="en-US" sz="2000"/>
        </a:p>
      </dgm:t>
    </dgm:pt>
    <dgm:pt modelId="{90C63BDB-9783-4976-8E63-4F72E581BA4A}" type="sibTrans" cxnId="{873BC735-A699-4885-B85F-F8D4D7AEB9FC}">
      <dgm:prSet/>
      <dgm:spPr/>
      <dgm:t>
        <a:bodyPr/>
        <a:lstStyle/>
        <a:p>
          <a:endParaRPr lang="en-US"/>
        </a:p>
      </dgm:t>
    </dgm:pt>
    <dgm:pt modelId="{82058CF5-2494-457D-95DC-B78BA4C1A5E9}">
      <dgm:prSet/>
      <dgm:spPr/>
      <dgm:t>
        <a:bodyPr/>
        <a:lstStyle/>
        <a:p>
          <a:r>
            <a:rPr lang="en-US"/>
            <a:t>EASE CROSS STATE LICENSING LAWS FOR TELEHEALTH EVIDENCE BASED ACCESS TO CARE</a:t>
          </a:r>
        </a:p>
      </dgm:t>
    </dgm:pt>
    <dgm:pt modelId="{89ED2E0B-47D8-45CE-9E28-40EE1C6692E7}" type="parTrans" cxnId="{17299BD3-0A89-491A-93D3-B26F42A47084}">
      <dgm:prSet/>
      <dgm:spPr/>
      <dgm:t>
        <a:bodyPr/>
        <a:lstStyle/>
        <a:p>
          <a:endParaRPr lang="en-US" sz="2000"/>
        </a:p>
      </dgm:t>
    </dgm:pt>
    <dgm:pt modelId="{1CD27132-CE3E-4258-BD6F-AD630E02CE5C}" type="sibTrans" cxnId="{17299BD3-0A89-491A-93D3-B26F42A47084}">
      <dgm:prSet/>
      <dgm:spPr/>
      <dgm:t>
        <a:bodyPr/>
        <a:lstStyle/>
        <a:p>
          <a:endParaRPr lang="en-US"/>
        </a:p>
      </dgm:t>
    </dgm:pt>
    <dgm:pt modelId="{D82FE98F-67D6-B34C-A6D4-0171A719E662}" type="pres">
      <dgm:prSet presAssocID="{00BC1442-3B50-48F2-BEF8-7DB03311EAF5}" presName="Name0" presStyleCnt="0">
        <dgm:presLayoutVars>
          <dgm:dir/>
          <dgm:animLvl val="lvl"/>
          <dgm:resizeHandles val="exact"/>
        </dgm:presLayoutVars>
      </dgm:prSet>
      <dgm:spPr/>
      <dgm:t>
        <a:bodyPr/>
        <a:lstStyle/>
        <a:p>
          <a:endParaRPr lang="en-US"/>
        </a:p>
      </dgm:t>
    </dgm:pt>
    <dgm:pt modelId="{A19BD3B9-39E9-9B4A-B66B-5E27586CAC98}" type="pres">
      <dgm:prSet presAssocID="{BB7F0A3B-F64C-43C4-8292-0ED06877127A}" presName="linNode" presStyleCnt="0"/>
      <dgm:spPr/>
    </dgm:pt>
    <dgm:pt modelId="{A71C6839-6005-DD45-9495-679FD6C8DB90}" type="pres">
      <dgm:prSet presAssocID="{BB7F0A3B-F64C-43C4-8292-0ED06877127A}" presName="parentText" presStyleLbl="alignNode1" presStyleIdx="0" presStyleCnt="4" custLinFactNeighborY="0">
        <dgm:presLayoutVars>
          <dgm:chMax val="1"/>
          <dgm:bulletEnabled/>
        </dgm:presLayoutVars>
      </dgm:prSet>
      <dgm:spPr/>
      <dgm:t>
        <a:bodyPr/>
        <a:lstStyle/>
        <a:p>
          <a:endParaRPr lang="en-US"/>
        </a:p>
      </dgm:t>
    </dgm:pt>
    <dgm:pt modelId="{1DB0051A-64EB-284C-A8A3-A9173F20D579}" type="pres">
      <dgm:prSet presAssocID="{BB7F0A3B-F64C-43C4-8292-0ED06877127A}" presName="descendantText" presStyleLbl="alignAccFollowNode1" presStyleIdx="0" presStyleCnt="4">
        <dgm:presLayoutVars>
          <dgm:bulletEnabled/>
        </dgm:presLayoutVars>
      </dgm:prSet>
      <dgm:spPr/>
      <dgm:t>
        <a:bodyPr/>
        <a:lstStyle/>
        <a:p>
          <a:endParaRPr lang="en-US"/>
        </a:p>
      </dgm:t>
    </dgm:pt>
    <dgm:pt modelId="{7AAF8CED-2C2F-C449-9C58-86FE10C8BE61}" type="pres">
      <dgm:prSet presAssocID="{33121F17-EC06-4667-922F-C2D5F4DACB7A}" presName="sp" presStyleCnt="0"/>
      <dgm:spPr/>
    </dgm:pt>
    <dgm:pt modelId="{5C7D49AE-F63C-8C45-9D2A-009C251E5A44}" type="pres">
      <dgm:prSet presAssocID="{4710A4B1-F3EB-45C8-AF71-E523FE47D9E6}" presName="linNode" presStyleCnt="0"/>
      <dgm:spPr/>
    </dgm:pt>
    <dgm:pt modelId="{70E8A54D-FC49-0644-B9C4-35F069A22407}" type="pres">
      <dgm:prSet presAssocID="{4710A4B1-F3EB-45C8-AF71-E523FE47D9E6}" presName="parentText" presStyleLbl="alignNode1" presStyleIdx="1" presStyleCnt="4">
        <dgm:presLayoutVars>
          <dgm:chMax val="1"/>
          <dgm:bulletEnabled/>
        </dgm:presLayoutVars>
      </dgm:prSet>
      <dgm:spPr/>
      <dgm:t>
        <a:bodyPr/>
        <a:lstStyle/>
        <a:p>
          <a:endParaRPr lang="en-US"/>
        </a:p>
      </dgm:t>
    </dgm:pt>
    <dgm:pt modelId="{7F452FD7-B79D-F74E-AA51-668AF2B547E3}" type="pres">
      <dgm:prSet presAssocID="{4710A4B1-F3EB-45C8-AF71-E523FE47D9E6}" presName="descendantText" presStyleLbl="alignAccFollowNode1" presStyleIdx="1" presStyleCnt="4">
        <dgm:presLayoutVars>
          <dgm:bulletEnabled/>
        </dgm:presLayoutVars>
      </dgm:prSet>
      <dgm:spPr/>
      <dgm:t>
        <a:bodyPr/>
        <a:lstStyle/>
        <a:p>
          <a:endParaRPr lang="en-US"/>
        </a:p>
      </dgm:t>
    </dgm:pt>
    <dgm:pt modelId="{296686F4-1303-8844-A5CA-C97E2F0AE367}" type="pres">
      <dgm:prSet presAssocID="{A7AAE69F-D836-41DD-A2F8-599A49F8ED0F}" presName="sp" presStyleCnt="0"/>
      <dgm:spPr/>
    </dgm:pt>
    <dgm:pt modelId="{FC4571C0-BF99-7944-8958-6F18C5E712E0}" type="pres">
      <dgm:prSet presAssocID="{ACFEE417-4292-4FA6-B27B-8B60DDA3FE35}" presName="linNode" presStyleCnt="0"/>
      <dgm:spPr/>
    </dgm:pt>
    <dgm:pt modelId="{66C2C87C-B16D-C140-B277-5AE00F00F1F9}" type="pres">
      <dgm:prSet presAssocID="{ACFEE417-4292-4FA6-B27B-8B60DDA3FE35}" presName="parentText" presStyleLbl="alignNode1" presStyleIdx="2" presStyleCnt="4">
        <dgm:presLayoutVars>
          <dgm:chMax val="1"/>
          <dgm:bulletEnabled/>
        </dgm:presLayoutVars>
      </dgm:prSet>
      <dgm:spPr/>
      <dgm:t>
        <a:bodyPr/>
        <a:lstStyle/>
        <a:p>
          <a:endParaRPr lang="en-US"/>
        </a:p>
      </dgm:t>
    </dgm:pt>
    <dgm:pt modelId="{826D28BE-6F57-0746-AC1F-994AE6F1958B}" type="pres">
      <dgm:prSet presAssocID="{ACFEE417-4292-4FA6-B27B-8B60DDA3FE35}" presName="descendantText" presStyleLbl="alignAccFollowNode1" presStyleIdx="2" presStyleCnt="4">
        <dgm:presLayoutVars>
          <dgm:bulletEnabled/>
        </dgm:presLayoutVars>
      </dgm:prSet>
      <dgm:spPr/>
      <dgm:t>
        <a:bodyPr/>
        <a:lstStyle/>
        <a:p>
          <a:endParaRPr lang="en-US"/>
        </a:p>
      </dgm:t>
    </dgm:pt>
    <dgm:pt modelId="{B79CE7C5-90F2-094C-B802-4DC620399497}" type="pres">
      <dgm:prSet presAssocID="{00484DE4-8020-49F4-981A-3F2061F2006B}" presName="sp" presStyleCnt="0"/>
      <dgm:spPr/>
    </dgm:pt>
    <dgm:pt modelId="{E65000CB-E594-BB40-84B2-14909CA7D396}" type="pres">
      <dgm:prSet presAssocID="{5D5ECA5A-743C-48BA-8997-E2028333B646}" presName="linNode" presStyleCnt="0"/>
      <dgm:spPr/>
    </dgm:pt>
    <dgm:pt modelId="{AD3CD1DF-C3BB-D849-B3B1-1F3729A0AC8C}" type="pres">
      <dgm:prSet presAssocID="{5D5ECA5A-743C-48BA-8997-E2028333B646}" presName="parentText" presStyleLbl="alignNode1" presStyleIdx="3" presStyleCnt="4">
        <dgm:presLayoutVars>
          <dgm:chMax val="1"/>
          <dgm:bulletEnabled/>
        </dgm:presLayoutVars>
      </dgm:prSet>
      <dgm:spPr/>
      <dgm:t>
        <a:bodyPr/>
        <a:lstStyle/>
        <a:p>
          <a:endParaRPr lang="en-US"/>
        </a:p>
      </dgm:t>
    </dgm:pt>
    <dgm:pt modelId="{D545B424-AD12-BD4E-BBDD-531DD023DB63}" type="pres">
      <dgm:prSet presAssocID="{5D5ECA5A-743C-48BA-8997-E2028333B646}" presName="descendantText" presStyleLbl="alignAccFollowNode1" presStyleIdx="3" presStyleCnt="4">
        <dgm:presLayoutVars>
          <dgm:bulletEnabled/>
        </dgm:presLayoutVars>
      </dgm:prSet>
      <dgm:spPr/>
      <dgm:t>
        <a:bodyPr/>
        <a:lstStyle/>
        <a:p>
          <a:endParaRPr lang="en-US"/>
        </a:p>
      </dgm:t>
    </dgm:pt>
  </dgm:ptLst>
  <dgm:cxnLst>
    <dgm:cxn modelId="{16042003-957B-4D43-8855-B9A533F2AC86}" srcId="{ACFEE417-4292-4FA6-B27B-8B60DDA3FE35}" destId="{B33D40CC-5D4E-4313-8D12-5CC972FB90BD}" srcOrd="0" destOrd="0" parTransId="{95A71249-0920-4D25-8B2A-E7352AA6D16C}" sibTransId="{FB842CC0-63B5-4A6E-BDF9-D21627A4D2BA}"/>
    <dgm:cxn modelId="{5128696A-55CE-4777-9F92-9AB6E6437954}" srcId="{00BC1442-3B50-48F2-BEF8-7DB03311EAF5}" destId="{ACFEE417-4292-4FA6-B27B-8B60DDA3FE35}" srcOrd="2" destOrd="0" parTransId="{D60A6969-BE09-4CA9-8A57-F4CF474ACBC0}" sibTransId="{00484DE4-8020-49F4-981A-3F2061F2006B}"/>
    <dgm:cxn modelId="{6E213E47-EDCF-554A-9F7E-CD0D353D1B66}" type="presOf" srcId="{5D5ECA5A-743C-48BA-8997-E2028333B646}" destId="{AD3CD1DF-C3BB-D849-B3B1-1F3729A0AC8C}" srcOrd="0" destOrd="0" presId="urn:microsoft.com/office/officeart/2016/7/layout/VerticalSolidActionList"/>
    <dgm:cxn modelId="{7CE8D7CC-E3CD-6347-82DB-A2C9F437DD6D}" type="presOf" srcId="{BB7F0A3B-F64C-43C4-8292-0ED06877127A}" destId="{A71C6839-6005-DD45-9495-679FD6C8DB90}" srcOrd="0" destOrd="0" presId="urn:microsoft.com/office/officeart/2016/7/layout/VerticalSolidActionList"/>
    <dgm:cxn modelId="{40F19F83-3188-A84E-B8BE-4A76675DC6B4}" type="presOf" srcId="{00BC1442-3B50-48F2-BEF8-7DB03311EAF5}" destId="{D82FE98F-67D6-B34C-A6D4-0171A719E662}" srcOrd="0" destOrd="0" presId="urn:microsoft.com/office/officeart/2016/7/layout/VerticalSolidActionList"/>
    <dgm:cxn modelId="{873BC735-A699-4885-B85F-F8D4D7AEB9FC}" srcId="{00BC1442-3B50-48F2-BEF8-7DB03311EAF5}" destId="{5D5ECA5A-743C-48BA-8997-E2028333B646}" srcOrd="3" destOrd="0" parTransId="{42306E1A-8AD0-4C07-B822-2072BA78AC8D}" sibTransId="{90C63BDB-9783-4976-8E63-4F72E581BA4A}"/>
    <dgm:cxn modelId="{07027204-56A0-544A-993A-92701300C3AD}" type="presOf" srcId="{82058CF5-2494-457D-95DC-B78BA4C1A5E9}" destId="{D545B424-AD12-BD4E-BBDD-531DD023DB63}" srcOrd="0" destOrd="0" presId="urn:microsoft.com/office/officeart/2016/7/layout/VerticalSolidActionList"/>
    <dgm:cxn modelId="{010C87CC-42FE-844D-8961-4C8314ED54BB}" type="presOf" srcId="{ACFEE417-4292-4FA6-B27B-8B60DDA3FE35}" destId="{66C2C87C-B16D-C140-B277-5AE00F00F1F9}" srcOrd="0" destOrd="0" presId="urn:microsoft.com/office/officeart/2016/7/layout/VerticalSolidActionList"/>
    <dgm:cxn modelId="{17C91C4D-EBED-7E46-A721-BE0F80B08B76}" type="presOf" srcId="{2A25A9E1-C592-4FE6-8399-1C97CB85B97C}" destId="{1DB0051A-64EB-284C-A8A3-A9173F20D579}" srcOrd="0" destOrd="0" presId="urn:microsoft.com/office/officeart/2016/7/layout/VerticalSolidActionList"/>
    <dgm:cxn modelId="{98CD4ABC-2658-4FB1-9913-9F30E8A3D98D}" srcId="{BB7F0A3B-F64C-43C4-8292-0ED06877127A}" destId="{2A25A9E1-C592-4FE6-8399-1C97CB85B97C}" srcOrd="0" destOrd="0" parTransId="{276B199B-69E8-41CC-B207-337805D8F3FA}" sibTransId="{D153B8F5-3CEC-460A-A7E7-225E01A2F9CB}"/>
    <dgm:cxn modelId="{ADA4EA0F-BE4C-9F4A-AB6F-E52CC6327516}" type="presOf" srcId="{B33D40CC-5D4E-4313-8D12-5CC972FB90BD}" destId="{826D28BE-6F57-0746-AC1F-994AE6F1958B}" srcOrd="0" destOrd="0" presId="urn:microsoft.com/office/officeart/2016/7/layout/VerticalSolidActionList"/>
    <dgm:cxn modelId="{C67003ED-5B77-4CC3-9D17-AC13E764189A}" srcId="{4710A4B1-F3EB-45C8-AF71-E523FE47D9E6}" destId="{47C53C97-BB3E-45AF-995B-F22C47D9F796}" srcOrd="0" destOrd="0" parTransId="{41C75398-1EBA-438A-961A-AA610ECB8223}" sibTransId="{92649963-72EE-4CCA-A298-E34BF258AE3B}"/>
    <dgm:cxn modelId="{E894BB4E-6761-A043-80FE-F3A94E4F1EF6}" type="presOf" srcId="{47C53C97-BB3E-45AF-995B-F22C47D9F796}" destId="{7F452FD7-B79D-F74E-AA51-668AF2B547E3}" srcOrd="0" destOrd="0" presId="urn:microsoft.com/office/officeart/2016/7/layout/VerticalSolidActionList"/>
    <dgm:cxn modelId="{212DEE7F-45A3-418D-82EC-1B5B79109630}" srcId="{00BC1442-3B50-48F2-BEF8-7DB03311EAF5}" destId="{BB7F0A3B-F64C-43C4-8292-0ED06877127A}" srcOrd="0" destOrd="0" parTransId="{9CDA75D6-2F3B-47C8-9820-0CE992E2BE0C}" sibTransId="{33121F17-EC06-4667-922F-C2D5F4DACB7A}"/>
    <dgm:cxn modelId="{475B3475-B6B6-4598-BAC5-B98DC84FE77F}" srcId="{00BC1442-3B50-48F2-BEF8-7DB03311EAF5}" destId="{4710A4B1-F3EB-45C8-AF71-E523FE47D9E6}" srcOrd="1" destOrd="0" parTransId="{8EB1CC51-F7DD-4E39-A979-9947594223C0}" sibTransId="{A7AAE69F-D836-41DD-A2F8-599A49F8ED0F}"/>
    <dgm:cxn modelId="{E9563302-634E-8345-A23B-191D8359C608}" type="presOf" srcId="{4710A4B1-F3EB-45C8-AF71-E523FE47D9E6}" destId="{70E8A54D-FC49-0644-B9C4-35F069A22407}" srcOrd="0" destOrd="0" presId="urn:microsoft.com/office/officeart/2016/7/layout/VerticalSolidActionList"/>
    <dgm:cxn modelId="{17299BD3-0A89-491A-93D3-B26F42A47084}" srcId="{5D5ECA5A-743C-48BA-8997-E2028333B646}" destId="{82058CF5-2494-457D-95DC-B78BA4C1A5E9}" srcOrd="0" destOrd="0" parTransId="{89ED2E0B-47D8-45CE-9E28-40EE1C6692E7}" sibTransId="{1CD27132-CE3E-4258-BD6F-AD630E02CE5C}"/>
    <dgm:cxn modelId="{6FB85B4D-C2F8-8049-8262-45912571E9FA}" type="presParOf" srcId="{D82FE98F-67D6-B34C-A6D4-0171A719E662}" destId="{A19BD3B9-39E9-9B4A-B66B-5E27586CAC98}" srcOrd="0" destOrd="0" presId="urn:microsoft.com/office/officeart/2016/7/layout/VerticalSolidActionList"/>
    <dgm:cxn modelId="{AF9C637B-90CF-D347-BC66-384C6C0B0539}" type="presParOf" srcId="{A19BD3B9-39E9-9B4A-B66B-5E27586CAC98}" destId="{A71C6839-6005-DD45-9495-679FD6C8DB90}" srcOrd="0" destOrd="0" presId="urn:microsoft.com/office/officeart/2016/7/layout/VerticalSolidActionList"/>
    <dgm:cxn modelId="{8C08AC28-D593-E74C-928A-FD7176AEF315}" type="presParOf" srcId="{A19BD3B9-39E9-9B4A-B66B-5E27586CAC98}" destId="{1DB0051A-64EB-284C-A8A3-A9173F20D579}" srcOrd="1" destOrd="0" presId="urn:microsoft.com/office/officeart/2016/7/layout/VerticalSolidActionList"/>
    <dgm:cxn modelId="{50DAAEBA-7646-424B-937E-BACD8BA25406}" type="presParOf" srcId="{D82FE98F-67D6-B34C-A6D4-0171A719E662}" destId="{7AAF8CED-2C2F-C449-9C58-86FE10C8BE61}" srcOrd="1" destOrd="0" presId="urn:microsoft.com/office/officeart/2016/7/layout/VerticalSolidActionList"/>
    <dgm:cxn modelId="{9C3770BD-24E8-F841-9C51-91AB7343F275}" type="presParOf" srcId="{D82FE98F-67D6-B34C-A6D4-0171A719E662}" destId="{5C7D49AE-F63C-8C45-9D2A-009C251E5A44}" srcOrd="2" destOrd="0" presId="urn:microsoft.com/office/officeart/2016/7/layout/VerticalSolidActionList"/>
    <dgm:cxn modelId="{CACC90D1-B1D5-9F45-BD62-3A1AFFC64B23}" type="presParOf" srcId="{5C7D49AE-F63C-8C45-9D2A-009C251E5A44}" destId="{70E8A54D-FC49-0644-B9C4-35F069A22407}" srcOrd="0" destOrd="0" presId="urn:microsoft.com/office/officeart/2016/7/layout/VerticalSolidActionList"/>
    <dgm:cxn modelId="{2CBA53D9-0C87-F145-848F-CF841F530FAB}" type="presParOf" srcId="{5C7D49AE-F63C-8C45-9D2A-009C251E5A44}" destId="{7F452FD7-B79D-F74E-AA51-668AF2B547E3}" srcOrd="1" destOrd="0" presId="urn:microsoft.com/office/officeart/2016/7/layout/VerticalSolidActionList"/>
    <dgm:cxn modelId="{D1F35DF7-0694-AE4D-B00B-6B5AD4BE303A}" type="presParOf" srcId="{D82FE98F-67D6-B34C-A6D4-0171A719E662}" destId="{296686F4-1303-8844-A5CA-C97E2F0AE367}" srcOrd="3" destOrd="0" presId="urn:microsoft.com/office/officeart/2016/7/layout/VerticalSolidActionList"/>
    <dgm:cxn modelId="{4A6D3468-31DF-C642-9596-1E955232EAA5}" type="presParOf" srcId="{D82FE98F-67D6-B34C-A6D4-0171A719E662}" destId="{FC4571C0-BF99-7944-8958-6F18C5E712E0}" srcOrd="4" destOrd="0" presId="urn:microsoft.com/office/officeart/2016/7/layout/VerticalSolidActionList"/>
    <dgm:cxn modelId="{413D5461-0148-0C4D-A278-6B06272F26A5}" type="presParOf" srcId="{FC4571C0-BF99-7944-8958-6F18C5E712E0}" destId="{66C2C87C-B16D-C140-B277-5AE00F00F1F9}" srcOrd="0" destOrd="0" presId="urn:microsoft.com/office/officeart/2016/7/layout/VerticalSolidActionList"/>
    <dgm:cxn modelId="{620626EC-4ABB-7943-8910-12AFE22DB0E8}" type="presParOf" srcId="{FC4571C0-BF99-7944-8958-6F18C5E712E0}" destId="{826D28BE-6F57-0746-AC1F-994AE6F1958B}" srcOrd="1" destOrd="0" presId="urn:microsoft.com/office/officeart/2016/7/layout/VerticalSolidActionList"/>
    <dgm:cxn modelId="{9BBF6A72-0E66-5948-B4AE-B3DCE5CA7604}" type="presParOf" srcId="{D82FE98F-67D6-B34C-A6D4-0171A719E662}" destId="{B79CE7C5-90F2-094C-B802-4DC620399497}" srcOrd="5" destOrd="0" presId="urn:microsoft.com/office/officeart/2016/7/layout/VerticalSolidActionList"/>
    <dgm:cxn modelId="{A52EE67C-DB20-B843-9625-13BC61BE0787}" type="presParOf" srcId="{D82FE98F-67D6-B34C-A6D4-0171A719E662}" destId="{E65000CB-E594-BB40-84B2-14909CA7D396}" srcOrd="6" destOrd="0" presId="urn:microsoft.com/office/officeart/2016/7/layout/VerticalSolidActionList"/>
    <dgm:cxn modelId="{2BD8E5F6-78D5-1F49-8C72-4AC663C7175A}" type="presParOf" srcId="{E65000CB-E594-BB40-84B2-14909CA7D396}" destId="{AD3CD1DF-C3BB-D849-B3B1-1F3729A0AC8C}" srcOrd="0" destOrd="0" presId="urn:microsoft.com/office/officeart/2016/7/layout/VerticalSolidActionList"/>
    <dgm:cxn modelId="{7916782F-0812-ED45-948E-61F8194809A9}" type="presParOf" srcId="{E65000CB-E594-BB40-84B2-14909CA7D396}" destId="{D545B424-AD12-BD4E-BBDD-531DD023DB63}"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xmlns=""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xmlns=""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11/4/2021</a:t>
            </a:fld>
            <a:endParaRPr lang="en-US" dirty="0"/>
          </a:p>
        </p:txBody>
      </p:sp>
      <p:sp>
        <p:nvSpPr>
          <p:cNvPr id="24" name="Footer Placeholder 23">
            <a:extLst>
              <a:ext uri="{FF2B5EF4-FFF2-40B4-BE49-F238E27FC236}">
                <a16:creationId xmlns:a16="http://schemas.microsoft.com/office/drawing/2014/main" xmlns=""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xmlns=""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xmlns=""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xmlns=""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xmlns=""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2543229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6397E4A-EB6A-4FA6-AA4F-69EA0C70FDC9}"/>
              </a:ext>
            </a:extLst>
          </p:cNvPr>
          <p:cNvSpPr>
            <a:spLocks noGrp="1"/>
          </p:cNvSpPr>
          <p:nvPr>
            <p:ph type="dt" sz="half" idx="10"/>
          </p:nvPr>
        </p:nvSpPr>
        <p:spPr/>
        <p:txBody>
          <a:bodyPr/>
          <a:lstStyle/>
          <a:p>
            <a:fld id="{6F86ED0C-1DA7-41F0-94CF-6218B1FEDFF1}" type="datetime1">
              <a:rPr lang="en-US" smtClean="0"/>
              <a:t>11/4/2021</a:t>
            </a:fld>
            <a:endParaRPr lang="en-US" dirty="0"/>
          </a:p>
        </p:txBody>
      </p:sp>
      <p:sp>
        <p:nvSpPr>
          <p:cNvPr id="8" name="Footer Placeholder 7">
            <a:extLst>
              <a:ext uri="{FF2B5EF4-FFF2-40B4-BE49-F238E27FC236}">
                <a16:creationId xmlns:a16="http://schemas.microsoft.com/office/drawing/2014/main" xmlns=""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945519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11/4/2021</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xmlns=""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6515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xmlns="" id="{6923EF53-7767-4C94-BEF6-D452927945DA}"/>
              </a:ext>
            </a:extLst>
          </p:cNvPr>
          <p:cNvSpPr>
            <a:spLocks noGrp="1"/>
          </p:cNvSpPr>
          <p:nvPr>
            <p:ph type="dt" sz="half" idx="10"/>
          </p:nvPr>
        </p:nvSpPr>
        <p:spPr/>
        <p:txBody>
          <a:bodyPr/>
          <a:lstStyle/>
          <a:p>
            <a:fld id="{22F3E5F3-28EE-488F-BD53-B744C06C3DEC}" type="datetime1">
              <a:rPr lang="en-US" smtClean="0"/>
              <a:t>11/4/2021</a:t>
            </a:fld>
            <a:endParaRPr lang="en-US" dirty="0"/>
          </a:p>
        </p:txBody>
      </p:sp>
      <p:sp>
        <p:nvSpPr>
          <p:cNvPr id="11" name="Footer Placeholder 10">
            <a:extLst>
              <a:ext uri="{FF2B5EF4-FFF2-40B4-BE49-F238E27FC236}">
                <a16:creationId xmlns:a16="http://schemas.microsoft.com/office/drawing/2014/main" xmlns=""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863995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xmlns=""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xmlns=""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xmlns=""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xmlns=""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xmlns=""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xmlns=""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xmlns=""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xmlns=""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xmlns=""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xmlns=""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xmlns=""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xmlns=""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xmlns=""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xmlns=""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xmlns=""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xmlns=""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xmlns=""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11/4/2021</a:t>
            </a:fld>
            <a:endParaRPr lang="en-US" dirty="0"/>
          </a:p>
        </p:txBody>
      </p:sp>
    </p:spTree>
    <p:extLst>
      <p:ext uri="{BB962C8B-B14F-4D97-AF65-F5344CB8AC3E}">
        <p14:creationId xmlns:p14="http://schemas.microsoft.com/office/powerpoint/2010/main" val="197658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xmlns="" id="{7C1D6427-F07F-4D50-B151-455100AF70FF}"/>
              </a:ext>
            </a:extLst>
          </p:cNvPr>
          <p:cNvSpPr>
            <a:spLocks noGrp="1"/>
          </p:cNvSpPr>
          <p:nvPr>
            <p:ph type="dt" sz="half" idx="10"/>
          </p:nvPr>
        </p:nvSpPr>
        <p:spPr/>
        <p:txBody>
          <a:bodyPr/>
          <a:lstStyle/>
          <a:p>
            <a:fld id="{D0158CFD-9357-46BE-A189-D637A67C8730}" type="datetime1">
              <a:rPr lang="en-US" smtClean="0"/>
              <a:t>11/4/2021</a:t>
            </a:fld>
            <a:endParaRPr lang="en-US" dirty="0"/>
          </a:p>
        </p:txBody>
      </p:sp>
      <p:sp>
        <p:nvSpPr>
          <p:cNvPr id="9" name="Footer Placeholder 8">
            <a:extLst>
              <a:ext uri="{FF2B5EF4-FFF2-40B4-BE49-F238E27FC236}">
                <a16:creationId xmlns:a16="http://schemas.microsoft.com/office/drawing/2014/main" xmlns=""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925756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xmlns="" id="{3771BF97-4D2A-43A4-8CDC-2250017EB045}"/>
              </a:ext>
            </a:extLst>
          </p:cNvPr>
          <p:cNvSpPr>
            <a:spLocks noGrp="1"/>
          </p:cNvSpPr>
          <p:nvPr>
            <p:ph type="dt" sz="half" idx="10"/>
          </p:nvPr>
        </p:nvSpPr>
        <p:spPr/>
        <p:txBody>
          <a:bodyPr/>
          <a:lstStyle/>
          <a:p>
            <a:fld id="{7B4742EE-B331-4632-BD10-A82FED6B6FC0}" type="datetime1">
              <a:rPr lang="en-US" smtClean="0"/>
              <a:t>11/4/2021</a:t>
            </a:fld>
            <a:endParaRPr lang="en-US" dirty="0"/>
          </a:p>
        </p:txBody>
      </p:sp>
      <p:sp>
        <p:nvSpPr>
          <p:cNvPr id="11" name="Footer Placeholder 10">
            <a:extLst>
              <a:ext uri="{FF2B5EF4-FFF2-40B4-BE49-F238E27FC236}">
                <a16:creationId xmlns:a16="http://schemas.microsoft.com/office/drawing/2014/main" xmlns=""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xmlns=""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4719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xmlns="" id="{CF30096C-3491-4EF2-ABB2-D57F3F4B5BD5}"/>
              </a:ext>
            </a:extLst>
          </p:cNvPr>
          <p:cNvSpPr>
            <a:spLocks noGrp="1"/>
          </p:cNvSpPr>
          <p:nvPr>
            <p:ph type="dt" sz="half" idx="10"/>
          </p:nvPr>
        </p:nvSpPr>
        <p:spPr/>
        <p:txBody>
          <a:bodyPr/>
          <a:lstStyle/>
          <a:p>
            <a:fld id="{451BA835-D13F-49F4-8F11-5D576AC65FAD}" type="datetime1">
              <a:rPr lang="en-US" smtClean="0"/>
              <a:t>11/4/2021</a:t>
            </a:fld>
            <a:endParaRPr lang="en-US" dirty="0"/>
          </a:p>
        </p:txBody>
      </p:sp>
      <p:sp>
        <p:nvSpPr>
          <p:cNvPr id="7" name="Footer Placeholder 6">
            <a:extLst>
              <a:ext uri="{FF2B5EF4-FFF2-40B4-BE49-F238E27FC236}">
                <a16:creationId xmlns:a16="http://schemas.microsoft.com/office/drawing/2014/main" xmlns=""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xmlns=""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196924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xmlns="" id="{209BEFCA-6D6F-4F26-823F-C86CA694B830}"/>
              </a:ext>
            </a:extLst>
          </p:cNvPr>
          <p:cNvSpPr>
            <a:spLocks noGrp="1"/>
          </p:cNvSpPr>
          <p:nvPr>
            <p:ph type="dt" sz="half" idx="10"/>
          </p:nvPr>
        </p:nvSpPr>
        <p:spPr/>
        <p:txBody>
          <a:bodyPr/>
          <a:lstStyle/>
          <a:p>
            <a:fld id="{ADBD1799-ACB5-4CB2-86A2-5C574F1C8706}" type="datetime1">
              <a:rPr lang="en-US" smtClean="0"/>
              <a:t>11/4/2021</a:t>
            </a:fld>
            <a:endParaRPr lang="en-US" dirty="0"/>
          </a:p>
        </p:txBody>
      </p:sp>
      <p:sp>
        <p:nvSpPr>
          <p:cNvPr id="6" name="Footer Placeholder 5">
            <a:extLst>
              <a:ext uri="{FF2B5EF4-FFF2-40B4-BE49-F238E27FC236}">
                <a16:creationId xmlns:a16="http://schemas.microsoft.com/office/drawing/2014/main" xmlns=""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881067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xmlns=""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11/4/2021</a:t>
            </a:fld>
            <a:endParaRPr lang="en-US" dirty="0"/>
          </a:p>
        </p:txBody>
      </p:sp>
      <p:sp>
        <p:nvSpPr>
          <p:cNvPr id="9" name="Footer Placeholder 8">
            <a:extLst>
              <a:ext uri="{FF2B5EF4-FFF2-40B4-BE49-F238E27FC236}">
                <a16:creationId xmlns:a16="http://schemas.microsoft.com/office/drawing/2014/main" xmlns=""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xmlns=""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972609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xmlns=""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11/4/2021</a:t>
            </a:fld>
            <a:endParaRPr lang="en-US" dirty="0"/>
          </a:p>
        </p:txBody>
      </p:sp>
      <p:sp>
        <p:nvSpPr>
          <p:cNvPr id="12" name="Footer Placeholder 11">
            <a:extLst>
              <a:ext uri="{FF2B5EF4-FFF2-40B4-BE49-F238E27FC236}">
                <a16:creationId xmlns:a16="http://schemas.microsoft.com/office/drawing/2014/main" xmlns=""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xmlns=""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38950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11/4/2021</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xmlns=""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ext&#10;&#10;Description automatically generated with medium confidence">
            <a:extLst>
              <a:ext uri="{FF2B5EF4-FFF2-40B4-BE49-F238E27FC236}">
                <a16:creationId xmlns:a16="http://schemas.microsoft.com/office/drawing/2014/main" xmlns="" id="{5A2DF7CC-7C39-3446-83E0-42679B209907}"/>
              </a:ext>
            </a:extLst>
          </p:cNvPr>
          <p:cNvPicPr>
            <a:picLocks noChangeAspect="1"/>
          </p:cNvPicPr>
          <p:nvPr userDrawn="1"/>
        </p:nvPicPr>
        <p:blipFill>
          <a:blip r:embed="rId13"/>
          <a:stretch>
            <a:fillRect/>
          </a:stretch>
        </p:blipFill>
        <p:spPr>
          <a:xfrm>
            <a:off x="8819400" y="284233"/>
            <a:ext cx="3223064" cy="567897"/>
          </a:xfrm>
          <a:prstGeom prst="rect">
            <a:avLst/>
          </a:prstGeom>
        </p:spPr>
      </p:pic>
    </p:spTree>
    <p:extLst>
      <p:ext uri="{BB962C8B-B14F-4D97-AF65-F5344CB8AC3E}">
        <p14:creationId xmlns:p14="http://schemas.microsoft.com/office/powerpoint/2010/main" val="501686630"/>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mailto:melliottcahill@gmail.com" TargetMode="Externa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xmlns="" id="{0DBF1ABE-8590-450D-BB49-BDDCCF3EE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3" descr="Triangular abstract background">
            <a:extLst>
              <a:ext uri="{FF2B5EF4-FFF2-40B4-BE49-F238E27FC236}">
                <a16:creationId xmlns:a16="http://schemas.microsoft.com/office/drawing/2014/main" xmlns="" id="{E6F460C8-FDC5-4C1E-85E7-D0B520A83032}"/>
              </a:ext>
            </a:extLst>
          </p:cNvPr>
          <p:cNvPicPr>
            <a:picLocks noChangeAspect="1"/>
          </p:cNvPicPr>
          <p:nvPr/>
        </p:nvPicPr>
        <p:blipFill rotWithShape="1">
          <a:blip r:embed="rId2"/>
          <a:srcRect t="15710" r="-1" b="-1"/>
          <a:stretch/>
        </p:blipFill>
        <p:spPr>
          <a:xfrm>
            <a:off x="1524" y="10"/>
            <a:ext cx="12188952" cy="6857990"/>
          </a:xfrm>
          <a:prstGeom prst="rect">
            <a:avLst/>
          </a:prstGeom>
        </p:spPr>
      </p:pic>
      <p:sp>
        <p:nvSpPr>
          <p:cNvPr id="63" name="Freeform: Shape 62">
            <a:extLst>
              <a:ext uri="{FF2B5EF4-FFF2-40B4-BE49-F238E27FC236}">
                <a16:creationId xmlns:a16="http://schemas.microsoft.com/office/drawing/2014/main" xmlns="" id="{391F8D69-709A-4575-A393-B4C26481AF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Shape 64">
            <a:extLst>
              <a:ext uri="{FF2B5EF4-FFF2-40B4-BE49-F238E27FC236}">
                <a16:creationId xmlns:a16="http://schemas.microsoft.com/office/drawing/2014/main" xmlns="" id="{C87A50C4-1191-461A-9E09-C8057F2AF0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7" name="Freeform: Shape 66">
            <a:extLst>
              <a:ext uri="{FF2B5EF4-FFF2-40B4-BE49-F238E27FC236}">
                <a16:creationId xmlns:a16="http://schemas.microsoft.com/office/drawing/2014/main" xmlns="" id="{BC87DA9F-8DB2-4D48-8716-A928FBB8A5D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9" name="Freeform: Shape 68">
            <a:extLst>
              <a:ext uri="{FF2B5EF4-FFF2-40B4-BE49-F238E27FC236}">
                <a16:creationId xmlns:a16="http://schemas.microsoft.com/office/drawing/2014/main" xmlns="" id="{195EA065-AC5D-431D-927E-87FF058848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71" name="Freeform: Shape 70">
            <a:extLst>
              <a:ext uri="{FF2B5EF4-FFF2-40B4-BE49-F238E27FC236}">
                <a16:creationId xmlns:a16="http://schemas.microsoft.com/office/drawing/2014/main" xmlns="" id="{46934B3C-D73F-4CD0-95B1-0244D662D1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xmlns="" id="{39B6700B-3EC7-D94B-9E8B-6348E9B456AF}"/>
              </a:ext>
            </a:extLst>
          </p:cNvPr>
          <p:cNvSpPr>
            <a:spLocks noGrp="1"/>
          </p:cNvSpPr>
          <p:nvPr>
            <p:ph type="ctrTitle"/>
          </p:nvPr>
        </p:nvSpPr>
        <p:spPr>
          <a:xfrm>
            <a:off x="2054194" y="174434"/>
            <a:ext cx="7810500" cy="3125338"/>
          </a:xfrm>
        </p:spPr>
        <p:txBody>
          <a:bodyPr anchor="b">
            <a:noAutofit/>
          </a:bodyPr>
          <a:lstStyle/>
          <a:p>
            <a:pPr algn="ctr">
              <a:lnSpc>
                <a:spcPct val="110000"/>
              </a:lnSpc>
            </a:pPr>
            <a:r>
              <a:rPr lang="en-US" sz="4400" dirty="0">
                <a:latin typeface="Goudy Old Style" panose="02020502050305020303" pitchFamily="18" charset="77"/>
              </a:rPr>
              <a:t>Mental Health Parity </a:t>
            </a:r>
            <a:br>
              <a:rPr lang="en-US" sz="4400" dirty="0">
                <a:latin typeface="Goudy Old Style" panose="02020502050305020303" pitchFamily="18" charset="77"/>
              </a:rPr>
            </a:br>
            <a:r>
              <a:rPr lang="en-US" sz="4400" dirty="0">
                <a:latin typeface="Goudy Old Style" panose="02020502050305020303" pitchFamily="18" charset="77"/>
              </a:rPr>
              <a:t>&amp;</a:t>
            </a:r>
            <a:br>
              <a:rPr lang="en-US" sz="4400" dirty="0">
                <a:latin typeface="Goudy Old Style" panose="02020502050305020303" pitchFamily="18" charset="77"/>
              </a:rPr>
            </a:br>
            <a:r>
              <a:rPr lang="en-US" sz="4400" dirty="0">
                <a:latin typeface="Goudy Old Style" panose="02020502050305020303" pitchFamily="18" charset="77"/>
              </a:rPr>
              <a:t>Eating Disorder Treatment Insurance Barriers</a:t>
            </a:r>
          </a:p>
        </p:txBody>
      </p:sp>
      <p:sp>
        <p:nvSpPr>
          <p:cNvPr id="3" name="Subtitle 2">
            <a:extLst>
              <a:ext uri="{FF2B5EF4-FFF2-40B4-BE49-F238E27FC236}">
                <a16:creationId xmlns:a16="http://schemas.microsoft.com/office/drawing/2014/main" xmlns="" id="{09EF1C44-26B4-5042-97B2-201296682E86}"/>
              </a:ext>
            </a:extLst>
          </p:cNvPr>
          <p:cNvSpPr>
            <a:spLocks noGrp="1"/>
          </p:cNvSpPr>
          <p:nvPr>
            <p:ph type="subTitle" idx="1"/>
          </p:nvPr>
        </p:nvSpPr>
        <p:spPr>
          <a:xfrm>
            <a:off x="2619375" y="3299772"/>
            <a:ext cx="6953250" cy="638015"/>
          </a:xfrm>
        </p:spPr>
        <p:txBody>
          <a:bodyPr anchor="t">
            <a:normAutofit/>
          </a:bodyPr>
          <a:lstStyle/>
          <a:p>
            <a:pPr algn="ctr"/>
            <a:r>
              <a:rPr lang="en-US" sz="2000" dirty="0"/>
              <a:t>November 9, 2021</a:t>
            </a:r>
          </a:p>
        </p:txBody>
      </p:sp>
      <p:sp>
        <p:nvSpPr>
          <p:cNvPr id="60" name="Subtitle 2">
            <a:extLst>
              <a:ext uri="{FF2B5EF4-FFF2-40B4-BE49-F238E27FC236}">
                <a16:creationId xmlns:a16="http://schemas.microsoft.com/office/drawing/2014/main" xmlns="" id="{74EDEF63-A6EF-834A-B75C-54491465B779}"/>
              </a:ext>
            </a:extLst>
          </p:cNvPr>
          <p:cNvSpPr txBox="1">
            <a:spLocks/>
          </p:cNvSpPr>
          <p:nvPr/>
        </p:nvSpPr>
        <p:spPr>
          <a:xfrm>
            <a:off x="2619375" y="3807830"/>
            <a:ext cx="6953250" cy="638015"/>
          </a:xfrm>
          <a:prstGeom prst="rect">
            <a:avLst/>
          </a:prstGeom>
        </p:spPr>
        <p:txBody>
          <a:bodyPr vert="horz" lIns="109728" tIns="109728" rIns="109728" bIns="91440" rtlCol="0" anchor="t">
            <a:normAutofit/>
          </a:bodyPr>
          <a:lstStyle>
            <a:lvl1pPr marL="0" indent="0" algn="l" defTabSz="914400" rtl="0" eaLnBrk="1" latinLnBrk="0" hangingPunct="1">
              <a:lnSpc>
                <a:spcPct val="130000"/>
              </a:lnSpc>
              <a:spcBef>
                <a:spcPts val="930"/>
              </a:spcBef>
              <a:buFont typeface="Corbel" panose="020B0503020204020204" pitchFamily="34" charset="0"/>
              <a:buNone/>
              <a:defRPr sz="2400" b="0" kern="1200" spc="150" baseline="0">
                <a:solidFill>
                  <a:schemeClr val="tx1">
                    <a:lumMod val="85000"/>
                    <a:lumOff val="15000"/>
                  </a:schemeClr>
                </a:solidFill>
                <a:latin typeface="+mn-lt"/>
                <a:ea typeface="+mn-ea"/>
                <a:cs typeface="+mn-cs"/>
              </a:defRPr>
            </a:lvl1pPr>
            <a:lvl2pPr marL="457200" indent="0" algn="ctr" defTabSz="914400" rtl="0" eaLnBrk="1" latinLnBrk="0" hangingPunct="1">
              <a:lnSpc>
                <a:spcPct val="140000"/>
              </a:lnSpc>
              <a:spcBef>
                <a:spcPts val="930"/>
              </a:spcBef>
              <a:buFont typeface="Corbel" panose="020B0503020204020204" pitchFamily="34" charset="0"/>
              <a:buNone/>
              <a:defRPr sz="2000" kern="1200" spc="150" baseline="0">
                <a:solidFill>
                  <a:schemeClr val="tx1">
                    <a:lumMod val="75000"/>
                    <a:lumOff val="25000"/>
                  </a:schemeClr>
                </a:solidFill>
                <a:latin typeface="+mn-lt"/>
                <a:ea typeface="+mn-ea"/>
                <a:cs typeface="+mn-cs"/>
              </a:defRPr>
            </a:lvl2pPr>
            <a:lvl3pPr marL="914400" indent="0" algn="ctr" defTabSz="914400" rtl="0" eaLnBrk="1" latinLnBrk="0" hangingPunct="1">
              <a:lnSpc>
                <a:spcPct val="140000"/>
              </a:lnSpc>
              <a:spcBef>
                <a:spcPts val="930"/>
              </a:spcBef>
              <a:buFont typeface="Corbel" panose="020B0503020204020204" pitchFamily="34" charset="0"/>
              <a:buNone/>
              <a:defRPr sz="1800" i="1" kern="1200" spc="150" baseline="0">
                <a:solidFill>
                  <a:schemeClr val="tx1">
                    <a:lumMod val="75000"/>
                    <a:lumOff val="25000"/>
                  </a:schemeClr>
                </a:solidFill>
                <a:latin typeface="+mn-lt"/>
                <a:ea typeface="+mn-ea"/>
                <a:cs typeface="+mn-cs"/>
              </a:defRPr>
            </a:lvl3pPr>
            <a:lvl4pPr marL="1371600" indent="0" algn="ctr"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4pPr>
            <a:lvl5pPr marL="1828800" indent="0" algn="ctr" defTabSz="914400" rtl="0" eaLnBrk="1" latinLnBrk="0" hangingPunct="1">
              <a:lnSpc>
                <a:spcPct val="140000"/>
              </a:lnSpc>
              <a:spcBef>
                <a:spcPts val="930"/>
              </a:spcBef>
              <a:buFont typeface="Corbel" panose="020B0503020204020204" pitchFamily="34" charset="0"/>
              <a:buNone/>
              <a:defRPr sz="1600" i="1" kern="1200" spc="150" baseline="0">
                <a:solidFill>
                  <a:schemeClr val="tx1">
                    <a:lumMod val="75000"/>
                    <a:lumOff val="25000"/>
                  </a:schemeClr>
                </a:solidFill>
                <a:latin typeface="+mn-lt"/>
                <a:ea typeface="+mn-ea"/>
                <a:cs typeface="+mn-cs"/>
              </a:defRPr>
            </a:lvl5pPr>
            <a:lvl6pPr marL="2286000" indent="0" algn="ctr" defTabSz="914400" rtl="0" eaLnBrk="1" latinLnBrk="0" hangingPunct="1">
              <a:lnSpc>
                <a:spcPct val="111000"/>
              </a:lnSpc>
              <a:spcBef>
                <a:spcPts val="930"/>
              </a:spcBef>
              <a:buFont typeface="Corbel" panose="020B0503020204020204" pitchFamily="34" charset="0"/>
              <a:buNone/>
              <a:defRPr sz="1600" kern="1200">
                <a:solidFill>
                  <a:schemeClr val="accent1">
                    <a:lumMod val="75000"/>
                  </a:schemeClr>
                </a:solidFill>
                <a:latin typeface="+mn-lt"/>
                <a:ea typeface="+mn-ea"/>
                <a:cs typeface="+mn-cs"/>
              </a:defRPr>
            </a:lvl6pPr>
            <a:lvl7pPr marL="2743200" indent="0" algn="ctr" defTabSz="914400" rtl="0" eaLnBrk="1" latinLnBrk="0" hangingPunct="1">
              <a:lnSpc>
                <a:spcPct val="111000"/>
              </a:lnSpc>
              <a:spcBef>
                <a:spcPts val="930"/>
              </a:spcBef>
              <a:buFont typeface="Corbel" panose="020B0503020204020204" pitchFamily="34" charset="0"/>
              <a:buNone/>
              <a:defRPr sz="1600" i="1" kern="1200">
                <a:solidFill>
                  <a:schemeClr val="accent1">
                    <a:lumMod val="75000"/>
                  </a:schemeClr>
                </a:solidFill>
                <a:latin typeface="+mn-lt"/>
                <a:ea typeface="+mn-ea"/>
                <a:cs typeface="+mn-cs"/>
              </a:defRPr>
            </a:lvl7pPr>
            <a:lvl8pPr marL="3200400" indent="0" algn="ctr" defTabSz="914400" rtl="0" eaLnBrk="1" latinLnBrk="0" hangingPunct="1">
              <a:lnSpc>
                <a:spcPct val="111000"/>
              </a:lnSpc>
              <a:spcBef>
                <a:spcPts val="930"/>
              </a:spcBef>
              <a:buFont typeface="Corbel" panose="020B0503020204020204" pitchFamily="34" charset="0"/>
              <a:buNone/>
              <a:defRPr sz="1600" kern="1200">
                <a:solidFill>
                  <a:schemeClr val="accent1">
                    <a:lumMod val="75000"/>
                  </a:schemeClr>
                </a:solidFill>
                <a:latin typeface="+mn-lt"/>
                <a:ea typeface="+mn-ea"/>
                <a:cs typeface="+mn-cs"/>
              </a:defRPr>
            </a:lvl8pPr>
            <a:lvl9pPr marL="3657600" indent="0" algn="ctr" defTabSz="914400" rtl="0" eaLnBrk="1" latinLnBrk="0" hangingPunct="1">
              <a:lnSpc>
                <a:spcPct val="111000"/>
              </a:lnSpc>
              <a:spcBef>
                <a:spcPts val="930"/>
              </a:spcBef>
              <a:buFont typeface="Corbel" panose="020B0503020204020204" pitchFamily="34" charset="0"/>
              <a:buNone/>
              <a:defRPr sz="1600" i="1" kern="1200">
                <a:solidFill>
                  <a:schemeClr val="accent1">
                    <a:lumMod val="75000"/>
                  </a:schemeClr>
                </a:solidFill>
                <a:latin typeface="+mn-lt"/>
                <a:ea typeface="+mn-ea"/>
                <a:cs typeface="+mn-cs"/>
              </a:defRPr>
            </a:lvl9pPr>
          </a:lstStyle>
          <a:p>
            <a:pPr algn="ctr"/>
            <a:r>
              <a:rPr lang="en-US" sz="1800" dirty="0"/>
              <a:t>Presented by:</a:t>
            </a:r>
          </a:p>
        </p:txBody>
      </p:sp>
      <p:pic>
        <p:nvPicPr>
          <p:cNvPr id="12" name="Picture 11" descr="Text&#10;&#10;Description automatically generated with low confidence">
            <a:extLst>
              <a:ext uri="{FF2B5EF4-FFF2-40B4-BE49-F238E27FC236}">
                <a16:creationId xmlns:a16="http://schemas.microsoft.com/office/drawing/2014/main" xmlns="" id="{D72090FA-A7B8-964D-B04F-9C985F0F8118}"/>
              </a:ext>
            </a:extLst>
          </p:cNvPr>
          <p:cNvPicPr>
            <a:picLocks noChangeAspect="1"/>
          </p:cNvPicPr>
          <p:nvPr/>
        </p:nvPicPr>
        <p:blipFill>
          <a:blip r:embed="rId3"/>
          <a:stretch>
            <a:fillRect/>
          </a:stretch>
        </p:blipFill>
        <p:spPr>
          <a:xfrm>
            <a:off x="3047359" y="5638756"/>
            <a:ext cx="5824169" cy="982182"/>
          </a:xfrm>
          <a:prstGeom prst="rect">
            <a:avLst/>
          </a:prstGeom>
        </p:spPr>
      </p:pic>
      <p:sp>
        <p:nvSpPr>
          <p:cNvPr id="15" name="Subtitle 2">
            <a:extLst>
              <a:ext uri="{FF2B5EF4-FFF2-40B4-BE49-F238E27FC236}">
                <a16:creationId xmlns:a16="http://schemas.microsoft.com/office/drawing/2014/main" xmlns="" id="{B7139E7E-0D90-7842-924E-DD52115271E6}"/>
              </a:ext>
            </a:extLst>
          </p:cNvPr>
          <p:cNvSpPr txBox="1">
            <a:spLocks/>
          </p:cNvSpPr>
          <p:nvPr/>
        </p:nvSpPr>
        <p:spPr>
          <a:xfrm>
            <a:off x="2433699" y="4379878"/>
            <a:ext cx="6953250" cy="638015"/>
          </a:xfrm>
          <a:prstGeom prst="rect">
            <a:avLst/>
          </a:prstGeom>
        </p:spPr>
        <p:txBody>
          <a:bodyPr vert="horz" lIns="109728" tIns="109728" rIns="109728" bIns="91440" rtlCol="0" anchor="t">
            <a:normAutofit/>
          </a:bodyPr>
          <a:lstStyle>
            <a:lvl1pPr marL="0" indent="0" algn="l" defTabSz="914400" rtl="0" eaLnBrk="1" latinLnBrk="0" hangingPunct="1">
              <a:lnSpc>
                <a:spcPct val="130000"/>
              </a:lnSpc>
              <a:spcBef>
                <a:spcPts val="930"/>
              </a:spcBef>
              <a:buFont typeface="Corbel" panose="020B0503020204020204" pitchFamily="34" charset="0"/>
              <a:buNone/>
              <a:defRPr sz="2400" b="0" kern="1200" spc="150" baseline="0">
                <a:solidFill>
                  <a:schemeClr val="tx1">
                    <a:lumMod val="85000"/>
                    <a:lumOff val="15000"/>
                  </a:schemeClr>
                </a:solidFill>
                <a:latin typeface="+mn-lt"/>
                <a:ea typeface="+mn-ea"/>
                <a:cs typeface="+mn-cs"/>
              </a:defRPr>
            </a:lvl1pPr>
            <a:lvl2pPr marL="457200" indent="0" algn="ctr" defTabSz="914400" rtl="0" eaLnBrk="1" latinLnBrk="0" hangingPunct="1">
              <a:lnSpc>
                <a:spcPct val="140000"/>
              </a:lnSpc>
              <a:spcBef>
                <a:spcPts val="930"/>
              </a:spcBef>
              <a:buFont typeface="Corbel" panose="020B0503020204020204" pitchFamily="34" charset="0"/>
              <a:buNone/>
              <a:defRPr sz="2000" kern="1200" spc="150" baseline="0">
                <a:solidFill>
                  <a:schemeClr val="tx1">
                    <a:lumMod val="75000"/>
                    <a:lumOff val="25000"/>
                  </a:schemeClr>
                </a:solidFill>
                <a:latin typeface="+mn-lt"/>
                <a:ea typeface="+mn-ea"/>
                <a:cs typeface="+mn-cs"/>
              </a:defRPr>
            </a:lvl2pPr>
            <a:lvl3pPr marL="914400" indent="0" algn="ctr" defTabSz="914400" rtl="0" eaLnBrk="1" latinLnBrk="0" hangingPunct="1">
              <a:lnSpc>
                <a:spcPct val="140000"/>
              </a:lnSpc>
              <a:spcBef>
                <a:spcPts val="930"/>
              </a:spcBef>
              <a:buFont typeface="Corbel" panose="020B0503020204020204" pitchFamily="34" charset="0"/>
              <a:buNone/>
              <a:defRPr sz="1800" i="1" kern="1200" spc="150" baseline="0">
                <a:solidFill>
                  <a:schemeClr val="tx1">
                    <a:lumMod val="75000"/>
                    <a:lumOff val="25000"/>
                  </a:schemeClr>
                </a:solidFill>
                <a:latin typeface="+mn-lt"/>
                <a:ea typeface="+mn-ea"/>
                <a:cs typeface="+mn-cs"/>
              </a:defRPr>
            </a:lvl3pPr>
            <a:lvl4pPr marL="1371600" indent="0" algn="ctr"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4pPr>
            <a:lvl5pPr marL="1828800" indent="0" algn="ctr" defTabSz="914400" rtl="0" eaLnBrk="1" latinLnBrk="0" hangingPunct="1">
              <a:lnSpc>
                <a:spcPct val="140000"/>
              </a:lnSpc>
              <a:spcBef>
                <a:spcPts val="930"/>
              </a:spcBef>
              <a:buFont typeface="Corbel" panose="020B0503020204020204" pitchFamily="34" charset="0"/>
              <a:buNone/>
              <a:defRPr sz="1600" i="1" kern="1200" spc="150" baseline="0">
                <a:solidFill>
                  <a:schemeClr val="tx1">
                    <a:lumMod val="75000"/>
                    <a:lumOff val="25000"/>
                  </a:schemeClr>
                </a:solidFill>
                <a:latin typeface="+mn-lt"/>
                <a:ea typeface="+mn-ea"/>
                <a:cs typeface="+mn-cs"/>
              </a:defRPr>
            </a:lvl5pPr>
            <a:lvl6pPr marL="2286000" indent="0" algn="ctr" defTabSz="914400" rtl="0" eaLnBrk="1" latinLnBrk="0" hangingPunct="1">
              <a:lnSpc>
                <a:spcPct val="111000"/>
              </a:lnSpc>
              <a:spcBef>
                <a:spcPts val="930"/>
              </a:spcBef>
              <a:buFont typeface="Corbel" panose="020B0503020204020204" pitchFamily="34" charset="0"/>
              <a:buNone/>
              <a:defRPr sz="1600" kern="1200">
                <a:solidFill>
                  <a:schemeClr val="accent1">
                    <a:lumMod val="75000"/>
                  </a:schemeClr>
                </a:solidFill>
                <a:latin typeface="+mn-lt"/>
                <a:ea typeface="+mn-ea"/>
                <a:cs typeface="+mn-cs"/>
              </a:defRPr>
            </a:lvl6pPr>
            <a:lvl7pPr marL="2743200" indent="0" algn="ctr" defTabSz="914400" rtl="0" eaLnBrk="1" latinLnBrk="0" hangingPunct="1">
              <a:lnSpc>
                <a:spcPct val="111000"/>
              </a:lnSpc>
              <a:spcBef>
                <a:spcPts val="930"/>
              </a:spcBef>
              <a:buFont typeface="Corbel" panose="020B0503020204020204" pitchFamily="34" charset="0"/>
              <a:buNone/>
              <a:defRPr sz="1600" i="1" kern="1200">
                <a:solidFill>
                  <a:schemeClr val="accent1">
                    <a:lumMod val="75000"/>
                  </a:schemeClr>
                </a:solidFill>
                <a:latin typeface="+mn-lt"/>
                <a:ea typeface="+mn-ea"/>
                <a:cs typeface="+mn-cs"/>
              </a:defRPr>
            </a:lvl7pPr>
            <a:lvl8pPr marL="3200400" indent="0" algn="ctr" defTabSz="914400" rtl="0" eaLnBrk="1" latinLnBrk="0" hangingPunct="1">
              <a:lnSpc>
                <a:spcPct val="111000"/>
              </a:lnSpc>
              <a:spcBef>
                <a:spcPts val="930"/>
              </a:spcBef>
              <a:buFont typeface="Corbel" panose="020B0503020204020204" pitchFamily="34" charset="0"/>
              <a:buNone/>
              <a:defRPr sz="1600" kern="1200">
                <a:solidFill>
                  <a:schemeClr val="accent1">
                    <a:lumMod val="75000"/>
                  </a:schemeClr>
                </a:solidFill>
                <a:latin typeface="+mn-lt"/>
                <a:ea typeface="+mn-ea"/>
                <a:cs typeface="+mn-cs"/>
              </a:defRPr>
            </a:lvl8pPr>
            <a:lvl9pPr marL="3657600" indent="0" algn="ctr" defTabSz="914400" rtl="0" eaLnBrk="1" latinLnBrk="0" hangingPunct="1">
              <a:lnSpc>
                <a:spcPct val="111000"/>
              </a:lnSpc>
              <a:spcBef>
                <a:spcPts val="930"/>
              </a:spcBef>
              <a:buFont typeface="Corbel" panose="020B0503020204020204" pitchFamily="34" charset="0"/>
              <a:buNone/>
              <a:defRPr sz="1600" i="1" kern="1200">
                <a:solidFill>
                  <a:schemeClr val="accent1">
                    <a:lumMod val="75000"/>
                  </a:schemeClr>
                </a:solidFill>
                <a:latin typeface="+mn-lt"/>
                <a:ea typeface="+mn-ea"/>
                <a:cs typeface="+mn-cs"/>
              </a:defRPr>
            </a:lvl9pPr>
          </a:lstStyle>
          <a:p>
            <a:pPr algn="ctr"/>
            <a:endParaRPr lang="en-US" sz="1800" dirty="0"/>
          </a:p>
        </p:txBody>
      </p:sp>
      <p:sp>
        <p:nvSpPr>
          <p:cNvPr id="17" name="TextBox 16">
            <a:extLst>
              <a:ext uri="{FF2B5EF4-FFF2-40B4-BE49-F238E27FC236}">
                <a16:creationId xmlns:a16="http://schemas.microsoft.com/office/drawing/2014/main" xmlns="" id="{0065D7A3-C2B6-754A-919C-E3E51B411B43}"/>
              </a:ext>
            </a:extLst>
          </p:cNvPr>
          <p:cNvSpPr txBox="1"/>
          <p:nvPr/>
        </p:nvSpPr>
        <p:spPr>
          <a:xfrm>
            <a:off x="2122527" y="4428923"/>
            <a:ext cx="7946945" cy="1077218"/>
          </a:xfrm>
          <a:prstGeom prst="rect">
            <a:avLst/>
          </a:prstGeom>
          <a:noFill/>
        </p:spPr>
        <p:txBody>
          <a:bodyPr wrap="square">
            <a:spAutoFit/>
          </a:bodyPr>
          <a:lstStyle/>
          <a:p>
            <a:pPr algn="ctr" fontAlgn="base"/>
            <a:r>
              <a:rPr lang="en-US" sz="1600" b="1" i="0" dirty="0">
                <a:solidFill>
                  <a:srgbClr val="201F1E"/>
                </a:solidFill>
                <a:effectLst/>
              </a:rPr>
              <a:t>Melissa Cahill</a:t>
            </a:r>
            <a:r>
              <a:rPr lang="en-US" sz="1600" b="1" dirty="0">
                <a:solidFill>
                  <a:srgbClr val="201F1E"/>
                </a:solidFill>
              </a:rPr>
              <a:t> </a:t>
            </a:r>
            <a:r>
              <a:rPr lang="en-US" sz="1600" dirty="0">
                <a:solidFill>
                  <a:srgbClr val="201F1E"/>
                </a:solidFill>
              </a:rPr>
              <a:t>(</a:t>
            </a:r>
            <a:r>
              <a:rPr lang="en-US" sz="1600" b="0" i="0" dirty="0">
                <a:solidFill>
                  <a:srgbClr val="201F1E"/>
                </a:solidFill>
                <a:effectLst/>
              </a:rPr>
              <a:t>Kentucky Eating Disorder Council; Chair)</a:t>
            </a:r>
          </a:p>
          <a:p>
            <a:pPr algn="ctr" fontAlgn="base"/>
            <a:r>
              <a:rPr lang="en-US" sz="1600" b="1" i="0" dirty="0">
                <a:solidFill>
                  <a:srgbClr val="201F1E"/>
                </a:solidFill>
                <a:effectLst/>
              </a:rPr>
              <a:t>Justin Wallen</a:t>
            </a:r>
            <a:r>
              <a:rPr lang="en-US" sz="1600" b="1" dirty="0">
                <a:solidFill>
                  <a:srgbClr val="201F1E"/>
                </a:solidFill>
              </a:rPr>
              <a:t> </a:t>
            </a:r>
            <a:r>
              <a:rPr lang="en-US" sz="1600" dirty="0">
                <a:solidFill>
                  <a:srgbClr val="201F1E"/>
                </a:solidFill>
              </a:rPr>
              <a:t>(</a:t>
            </a:r>
            <a:r>
              <a:rPr lang="en-US" sz="1600" b="0" i="0" dirty="0">
                <a:solidFill>
                  <a:srgbClr val="201F1E"/>
                </a:solidFill>
                <a:effectLst/>
              </a:rPr>
              <a:t>Louisville Center for Eating Disorders; Business Manager)</a:t>
            </a:r>
          </a:p>
          <a:p>
            <a:pPr algn="ctr" fontAlgn="base"/>
            <a:r>
              <a:rPr lang="en-US" sz="1600" b="1" i="0" dirty="0">
                <a:solidFill>
                  <a:srgbClr val="201F1E"/>
                </a:solidFill>
                <a:effectLst/>
              </a:rPr>
              <a:t>Dr. Andrea Krause, MD</a:t>
            </a:r>
            <a:r>
              <a:rPr lang="en-US" sz="1600" b="0" i="0" dirty="0">
                <a:solidFill>
                  <a:srgbClr val="201F1E"/>
                </a:solidFill>
                <a:effectLst/>
              </a:rPr>
              <a:t> (Norton Children's Hospital)</a:t>
            </a:r>
          </a:p>
          <a:p>
            <a:pPr algn="ctr" fontAlgn="base"/>
            <a:r>
              <a:rPr lang="en-US" sz="1600" b="1" i="0" dirty="0">
                <a:solidFill>
                  <a:srgbClr val="201F1E"/>
                </a:solidFill>
                <a:effectLst/>
              </a:rPr>
              <a:t>Ruby Jo </a:t>
            </a:r>
            <a:r>
              <a:rPr lang="en-US" sz="1600" b="1" i="0" dirty="0" err="1">
                <a:solidFill>
                  <a:srgbClr val="201F1E"/>
                </a:solidFill>
                <a:effectLst/>
              </a:rPr>
              <a:t>Lubarsky</a:t>
            </a:r>
            <a:r>
              <a:rPr lang="en-US" sz="1600" dirty="0">
                <a:solidFill>
                  <a:srgbClr val="201F1E"/>
                </a:solidFill>
              </a:rPr>
              <a:t> (</a:t>
            </a:r>
            <a:r>
              <a:rPr lang="en-US" sz="1600" b="0" i="0" dirty="0">
                <a:solidFill>
                  <a:srgbClr val="201F1E"/>
                </a:solidFill>
                <a:effectLst/>
              </a:rPr>
              <a:t>Kentucky Resident)</a:t>
            </a:r>
          </a:p>
        </p:txBody>
      </p:sp>
    </p:spTree>
    <p:extLst>
      <p:ext uri="{BB962C8B-B14F-4D97-AF65-F5344CB8AC3E}">
        <p14:creationId xmlns:p14="http://schemas.microsoft.com/office/powerpoint/2010/main" val="180428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51A08AC-F796-409C-AD97-8B476289EC5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xmlns="" id="{1E1B312B-4E9A-405C-9CE8-10325438035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 y="0"/>
            <a:ext cx="10853745" cy="6858000"/>
            <a:chOff x="-1" y="0"/>
            <a:chExt cx="10934058" cy="6858000"/>
          </a:xfrm>
        </p:grpSpPr>
        <p:sp>
          <p:nvSpPr>
            <p:cNvPr id="11" name="Freeform: Shape 10">
              <a:extLst>
                <a:ext uri="{FF2B5EF4-FFF2-40B4-BE49-F238E27FC236}">
                  <a16:creationId xmlns:a16="http://schemas.microsoft.com/office/drawing/2014/main" xmlns="" id="{027ED404-4912-4C80-B5EB-98E67EB26AD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xmlns="" id="{4E58012C-4DA3-4ED3-9500-41F9AF60B1A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xmlns="" id="{59AC73F7-22BD-4C46-B368-3F03B8478F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xmlns="" id="{95C99F96-8984-456F-BD66-5C019A65103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itle 1">
            <a:extLst>
              <a:ext uri="{FF2B5EF4-FFF2-40B4-BE49-F238E27FC236}">
                <a16:creationId xmlns:a16="http://schemas.microsoft.com/office/drawing/2014/main" xmlns="" id="{00BA4C47-0C20-A54A-AE1F-1A7B78576F23}"/>
              </a:ext>
            </a:extLst>
          </p:cNvPr>
          <p:cNvSpPr>
            <a:spLocks noGrp="1"/>
          </p:cNvSpPr>
          <p:nvPr>
            <p:ph type="title"/>
          </p:nvPr>
        </p:nvSpPr>
        <p:spPr>
          <a:xfrm>
            <a:off x="1920875" y="442913"/>
            <a:ext cx="6857365" cy="1344612"/>
          </a:xfrm>
        </p:spPr>
        <p:txBody>
          <a:bodyPr anchor="b">
            <a:normAutofit/>
          </a:bodyPr>
          <a:lstStyle/>
          <a:p>
            <a:r>
              <a:rPr lang="en-US" dirty="0"/>
              <a:t>Additional Problems</a:t>
            </a:r>
          </a:p>
        </p:txBody>
      </p:sp>
      <p:sp>
        <p:nvSpPr>
          <p:cNvPr id="3" name="Content Placeholder 2">
            <a:extLst>
              <a:ext uri="{FF2B5EF4-FFF2-40B4-BE49-F238E27FC236}">
                <a16:creationId xmlns:a16="http://schemas.microsoft.com/office/drawing/2014/main" xmlns="" id="{E19ACCA7-520C-7644-B9C4-4C0496951057}"/>
              </a:ext>
            </a:extLst>
          </p:cNvPr>
          <p:cNvSpPr>
            <a:spLocks noGrp="1"/>
          </p:cNvSpPr>
          <p:nvPr>
            <p:ph idx="1"/>
          </p:nvPr>
        </p:nvSpPr>
        <p:spPr>
          <a:xfrm>
            <a:off x="1920875" y="2312988"/>
            <a:ext cx="7743825" cy="3651250"/>
          </a:xfrm>
        </p:spPr>
        <p:txBody>
          <a:bodyPr>
            <a:normAutofit/>
          </a:bodyPr>
          <a:lstStyle/>
          <a:p>
            <a:pPr marL="457200" lvl="0" indent="-342900">
              <a:lnSpc>
                <a:spcPct val="130000"/>
              </a:lnSpc>
              <a:spcBef>
                <a:spcPts val="0"/>
              </a:spcBef>
              <a:buClr>
                <a:schemeClr val="dk2"/>
              </a:buClr>
              <a:buSzPts val="1800"/>
              <a:buFont typeface="Wingdings" panose="05000000000000000000" pitchFamily="2" charset="2"/>
              <a:buChar char="§"/>
            </a:pPr>
            <a:r>
              <a:rPr lang="en-US" sz="1400" dirty="0">
                <a:ea typeface="Calibri"/>
                <a:cs typeface="Calibri"/>
                <a:sym typeface="Calibri"/>
              </a:rPr>
              <a:t>MANY ARE GEOGRAPHICALLY UNABLE TO ACCESS CARE</a:t>
            </a:r>
          </a:p>
          <a:p>
            <a:pPr lvl="0">
              <a:lnSpc>
                <a:spcPct val="130000"/>
              </a:lnSpc>
              <a:spcBef>
                <a:spcPts val="0"/>
              </a:spcBef>
            </a:pPr>
            <a:endParaRPr lang="en-US" sz="1400" dirty="0">
              <a:ea typeface="Calibri"/>
              <a:cs typeface="Calibri"/>
              <a:sym typeface="Calibri"/>
            </a:endParaRPr>
          </a:p>
          <a:p>
            <a:pPr marL="457200" lvl="0" indent="-342900">
              <a:lnSpc>
                <a:spcPct val="130000"/>
              </a:lnSpc>
              <a:spcBef>
                <a:spcPts val="0"/>
              </a:spcBef>
              <a:buClr>
                <a:schemeClr val="dk2"/>
              </a:buClr>
              <a:buSzPts val="1800"/>
              <a:buFont typeface="Wingdings" panose="05000000000000000000" pitchFamily="2" charset="2"/>
              <a:buChar char="§"/>
            </a:pPr>
            <a:r>
              <a:rPr lang="en-US" sz="1400" dirty="0">
                <a:ea typeface="Calibri"/>
                <a:cs typeface="Calibri"/>
                <a:sym typeface="Calibri"/>
              </a:rPr>
              <a:t>TELEHEALTH SUPPORT SHOULD PERSIST AFTER THE COVID 19 PANDEMIC </a:t>
            </a:r>
          </a:p>
          <a:p>
            <a:pPr marL="914400" lvl="1" indent="-342900">
              <a:lnSpc>
                <a:spcPct val="130000"/>
              </a:lnSpc>
              <a:spcBef>
                <a:spcPts val="0"/>
              </a:spcBef>
              <a:buClr>
                <a:schemeClr val="dk2"/>
              </a:buClr>
              <a:buSzPts val="1800"/>
              <a:buFont typeface="Wingdings" panose="05000000000000000000" pitchFamily="2" charset="2"/>
              <a:buChar char="§"/>
            </a:pPr>
            <a:r>
              <a:rPr lang="en-US" sz="1400" dirty="0">
                <a:ea typeface="Calibri"/>
                <a:cs typeface="Calibri"/>
                <a:sym typeface="Calibri"/>
              </a:rPr>
              <a:t> </a:t>
            </a:r>
            <a:r>
              <a:rPr lang="en-US" sz="1400" b="1" dirty="0">
                <a:ea typeface="Calibri"/>
                <a:cs typeface="Calibri"/>
                <a:sym typeface="Calibri"/>
              </a:rPr>
              <a:t>“Easing of licensure laws to allow cross-state practice would ensure individuals with anorexia nervosa who come from states and regions that lack specialty care can still access evidence-based interventions.” - </a:t>
            </a:r>
            <a:r>
              <a:rPr lang="en-US" sz="1400" b="1" dirty="0" err="1">
                <a:ea typeface="Calibri"/>
                <a:cs typeface="Calibri"/>
                <a:sym typeface="Calibri"/>
              </a:rPr>
              <a:t>Bulik</a:t>
            </a:r>
            <a:r>
              <a:rPr lang="en-US" sz="1400" b="1" dirty="0">
                <a:ea typeface="Calibri"/>
                <a:cs typeface="Calibri"/>
                <a:sym typeface="Calibri"/>
              </a:rPr>
              <a:t> AJP</a:t>
            </a:r>
          </a:p>
          <a:p>
            <a:pPr marL="457200" lvl="0">
              <a:lnSpc>
                <a:spcPct val="130000"/>
              </a:lnSpc>
              <a:spcBef>
                <a:spcPts val="0"/>
              </a:spcBef>
            </a:pPr>
            <a:endParaRPr lang="en-US" sz="1400" dirty="0">
              <a:ea typeface="Calibri"/>
              <a:cs typeface="Calibri"/>
              <a:sym typeface="Calibri"/>
            </a:endParaRPr>
          </a:p>
          <a:p>
            <a:pPr marL="457200" lvl="0">
              <a:lnSpc>
                <a:spcPct val="130000"/>
              </a:lnSpc>
              <a:spcBef>
                <a:spcPts val="0"/>
              </a:spcBef>
            </a:pPr>
            <a:endParaRPr lang="en-US" sz="1400" dirty="0">
              <a:ea typeface="Calibri"/>
              <a:cs typeface="Calibri"/>
              <a:sym typeface="Calibri"/>
            </a:endParaRPr>
          </a:p>
          <a:p>
            <a:pPr marL="457200" lvl="0" indent="-342900">
              <a:lnSpc>
                <a:spcPct val="130000"/>
              </a:lnSpc>
              <a:spcBef>
                <a:spcPts val="0"/>
              </a:spcBef>
              <a:buClr>
                <a:schemeClr val="dk2"/>
              </a:buClr>
              <a:buSzPts val="1800"/>
              <a:buFont typeface="Wingdings" panose="05000000000000000000" pitchFamily="2" charset="2"/>
              <a:buChar char="§"/>
            </a:pPr>
            <a:r>
              <a:rPr lang="en-US" sz="1400" dirty="0">
                <a:ea typeface="Calibri"/>
                <a:cs typeface="Calibri"/>
                <a:sym typeface="Calibri"/>
              </a:rPr>
              <a:t>PROVIDERS THAT DO TREAT EATING DISORDERS ARE OVERWHELMED BY DEMAND AND OFTEN DON’T HAVE OPENINGS</a:t>
            </a:r>
          </a:p>
          <a:p>
            <a:pPr>
              <a:lnSpc>
                <a:spcPct val="130000"/>
              </a:lnSpc>
            </a:pPr>
            <a:endParaRPr lang="en-US" sz="1400" dirty="0"/>
          </a:p>
        </p:txBody>
      </p:sp>
    </p:spTree>
    <p:extLst>
      <p:ext uri="{BB962C8B-B14F-4D97-AF65-F5344CB8AC3E}">
        <p14:creationId xmlns:p14="http://schemas.microsoft.com/office/powerpoint/2010/main" val="3230176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C037CA-9EB1-0C4D-9A21-DD0C04792727}"/>
              </a:ext>
            </a:extLst>
          </p:cNvPr>
          <p:cNvSpPr>
            <a:spLocks noGrp="1"/>
          </p:cNvSpPr>
          <p:nvPr>
            <p:ph type="title"/>
          </p:nvPr>
        </p:nvSpPr>
        <p:spPr/>
        <p:txBody>
          <a:bodyPr>
            <a:normAutofit/>
          </a:bodyPr>
          <a:lstStyle/>
          <a:p>
            <a:r>
              <a:rPr lang="en-US" sz="2000" dirty="0"/>
              <a:t>Interference of Managed Care in Course of Treatment</a:t>
            </a:r>
          </a:p>
        </p:txBody>
      </p:sp>
      <p:sp>
        <p:nvSpPr>
          <p:cNvPr id="3" name="Content Placeholder 2">
            <a:extLst>
              <a:ext uri="{FF2B5EF4-FFF2-40B4-BE49-F238E27FC236}">
                <a16:creationId xmlns:a16="http://schemas.microsoft.com/office/drawing/2014/main" xmlns="" id="{9936A4A6-EFB1-1642-9BF0-CB3BA3785BEC}"/>
              </a:ext>
            </a:extLst>
          </p:cNvPr>
          <p:cNvSpPr>
            <a:spLocks noGrp="1"/>
          </p:cNvSpPr>
          <p:nvPr>
            <p:ph idx="1"/>
          </p:nvPr>
        </p:nvSpPr>
        <p:spPr>
          <a:xfrm>
            <a:off x="889000" y="2343752"/>
            <a:ext cx="4594811" cy="3651504"/>
          </a:xfrm>
        </p:spPr>
        <p:txBody>
          <a:bodyPr>
            <a:normAutofit/>
          </a:bodyPr>
          <a:lstStyle/>
          <a:p>
            <a:pPr lvl="0" algn="ctr">
              <a:spcBef>
                <a:spcPts val="0"/>
              </a:spcBef>
              <a:buClr>
                <a:srgbClr val="000000"/>
              </a:buClr>
            </a:pPr>
            <a:r>
              <a:rPr lang="en-US" sz="1200" dirty="0">
                <a:solidFill>
                  <a:schemeClr val="dk1"/>
                </a:solidFill>
                <a:ea typeface="Calibri"/>
                <a:cs typeface="Calibri"/>
                <a:sym typeface="Calibri"/>
              </a:rPr>
              <a:t>Due to strict and narrow review criteria– </a:t>
            </a:r>
            <a:r>
              <a:rPr lang="en-US" sz="1200" b="1" dirty="0">
                <a:solidFill>
                  <a:schemeClr val="dk1"/>
                </a:solidFill>
                <a:ea typeface="Calibri"/>
                <a:cs typeface="Calibri"/>
                <a:sym typeface="Calibri"/>
              </a:rPr>
              <a:t>PATIENTS ARE OFTEN DISCHARGED PREMATURELY FROM TREATMENT</a:t>
            </a:r>
            <a:endParaRPr lang="en-US" sz="1050" b="1" dirty="0">
              <a:solidFill>
                <a:srgbClr val="000000"/>
              </a:solidFill>
              <a:ea typeface="Arial"/>
              <a:cs typeface="Arial"/>
              <a:sym typeface="Arial"/>
            </a:endParaRPr>
          </a:p>
          <a:p>
            <a:pPr lvl="0" algn="ctr">
              <a:spcBef>
                <a:spcPts val="0"/>
              </a:spcBef>
              <a:buClr>
                <a:srgbClr val="000000"/>
              </a:buClr>
            </a:pPr>
            <a:endParaRPr lang="en-US" sz="1200" dirty="0">
              <a:solidFill>
                <a:schemeClr val="dk1"/>
              </a:solidFill>
              <a:ea typeface="Calibri"/>
              <a:cs typeface="Calibri"/>
              <a:sym typeface="Calibri"/>
            </a:endParaRPr>
          </a:p>
          <a:p>
            <a:pPr lvl="0" algn="ctr">
              <a:spcBef>
                <a:spcPts val="0"/>
              </a:spcBef>
            </a:pPr>
            <a:r>
              <a:rPr lang="en-US" sz="1200" b="1" dirty="0">
                <a:solidFill>
                  <a:schemeClr val="dk1"/>
                </a:solidFill>
                <a:ea typeface="Calibri"/>
                <a:cs typeface="Calibri"/>
                <a:sym typeface="Calibri"/>
              </a:rPr>
              <a:t>THIS CREATES A MUCH HIGHER RELAPSE RATE  </a:t>
            </a:r>
          </a:p>
          <a:p>
            <a:pPr lvl="0" algn="ctr">
              <a:spcBef>
                <a:spcPts val="0"/>
              </a:spcBef>
            </a:pPr>
            <a:endParaRPr lang="en-US" sz="1200" b="1" dirty="0">
              <a:solidFill>
                <a:schemeClr val="dk1"/>
              </a:solidFill>
              <a:ea typeface="Calibri"/>
              <a:cs typeface="Calibri"/>
              <a:sym typeface="Calibri"/>
            </a:endParaRPr>
          </a:p>
          <a:p>
            <a:pPr lvl="0" algn="ctr">
              <a:spcBef>
                <a:spcPts val="0"/>
              </a:spcBef>
              <a:buClr>
                <a:srgbClr val="000000"/>
              </a:buClr>
            </a:pPr>
            <a:r>
              <a:rPr lang="en-US" sz="1200" b="1" dirty="0">
                <a:solidFill>
                  <a:schemeClr val="dk1"/>
                </a:solidFill>
                <a:ea typeface="Calibri"/>
                <a:cs typeface="Calibri"/>
                <a:sym typeface="Calibri"/>
              </a:rPr>
              <a:t>&amp;</a:t>
            </a:r>
          </a:p>
          <a:p>
            <a:pPr lvl="0" algn="ctr">
              <a:spcBef>
                <a:spcPts val="0"/>
              </a:spcBef>
              <a:buClr>
                <a:srgbClr val="000000"/>
              </a:buClr>
            </a:pPr>
            <a:endParaRPr lang="en-US" sz="1200" b="1" dirty="0">
              <a:solidFill>
                <a:schemeClr val="dk1"/>
              </a:solidFill>
              <a:ea typeface="Calibri"/>
              <a:cs typeface="Calibri"/>
              <a:sym typeface="Calibri"/>
            </a:endParaRPr>
          </a:p>
          <a:p>
            <a:pPr lvl="0" algn="ctr">
              <a:spcBef>
                <a:spcPts val="0"/>
              </a:spcBef>
            </a:pPr>
            <a:r>
              <a:rPr lang="en-US" sz="1200" b="1" dirty="0">
                <a:solidFill>
                  <a:schemeClr val="dk1"/>
                </a:solidFill>
                <a:ea typeface="Calibri"/>
                <a:cs typeface="Calibri"/>
                <a:sym typeface="Calibri"/>
              </a:rPr>
              <a:t>PREVENTS CONTINUITY IN TREATMENT FOR THE INDIVIDUAL</a:t>
            </a:r>
            <a:endParaRPr lang="en-US" sz="1200" b="1" dirty="0"/>
          </a:p>
          <a:p>
            <a:endParaRPr lang="en-US" dirty="0"/>
          </a:p>
        </p:txBody>
      </p:sp>
      <p:sp>
        <p:nvSpPr>
          <p:cNvPr id="4" name="Content Placeholder 2">
            <a:extLst>
              <a:ext uri="{FF2B5EF4-FFF2-40B4-BE49-F238E27FC236}">
                <a16:creationId xmlns:a16="http://schemas.microsoft.com/office/drawing/2014/main" xmlns="" id="{67157879-6133-9A44-A8A9-204ECD0B3BDB}"/>
              </a:ext>
            </a:extLst>
          </p:cNvPr>
          <p:cNvSpPr txBox="1">
            <a:spLocks/>
          </p:cNvSpPr>
          <p:nvPr/>
        </p:nvSpPr>
        <p:spPr>
          <a:xfrm>
            <a:off x="5774714" y="2343752"/>
            <a:ext cx="5528286" cy="3874904"/>
          </a:xfrm>
          <a:prstGeom prst="rect">
            <a:avLst/>
          </a:prstGeom>
        </p:spPr>
        <p:txBody>
          <a:bodyPr vert="horz" lIns="109728" tIns="109728" rIns="109728" bIns="91440" rtlCol="0">
            <a:normAutofit/>
          </a:bodyPr>
          <a:lst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lvl="0" algn="ctr">
              <a:lnSpc>
                <a:spcPct val="100000"/>
              </a:lnSpc>
              <a:spcBef>
                <a:spcPts val="0"/>
              </a:spcBef>
              <a:buClr>
                <a:srgbClr val="000000"/>
              </a:buClr>
            </a:pPr>
            <a:r>
              <a:rPr lang="en-US" sz="1400" i="1" dirty="0">
                <a:solidFill>
                  <a:schemeClr val="tx1"/>
                </a:solidFill>
                <a:ea typeface="Calibri"/>
                <a:cs typeface="Calibri"/>
                <a:sym typeface="Calibri"/>
              </a:rPr>
              <a:t>“Hospital discharge decisions should not only consider weight gain, but also cognitive, affective, and behavioral aspects of the illness, and care should be taken to ensure a seamless transition to lower levels of care.” </a:t>
            </a:r>
          </a:p>
          <a:p>
            <a:pPr lvl="0" algn="ctr">
              <a:lnSpc>
                <a:spcPct val="100000"/>
              </a:lnSpc>
              <a:spcBef>
                <a:spcPts val="0"/>
              </a:spcBef>
              <a:buClr>
                <a:srgbClr val="000000"/>
              </a:buClr>
            </a:pPr>
            <a:r>
              <a:rPr lang="en-US" sz="1400" dirty="0">
                <a:solidFill>
                  <a:schemeClr val="tx1"/>
                </a:solidFill>
                <a:ea typeface="Calibri"/>
                <a:cs typeface="Calibri"/>
                <a:sym typeface="Calibri"/>
              </a:rPr>
              <a:t>(</a:t>
            </a:r>
            <a:r>
              <a:rPr lang="en-US" sz="1400" dirty="0" err="1">
                <a:solidFill>
                  <a:schemeClr val="tx1"/>
                </a:solidFill>
                <a:ea typeface="Calibri"/>
                <a:cs typeface="Calibri"/>
                <a:sym typeface="Calibri"/>
              </a:rPr>
              <a:t>Bulik</a:t>
            </a:r>
            <a:r>
              <a:rPr lang="en-US" sz="1400" dirty="0">
                <a:solidFill>
                  <a:schemeClr val="tx1"/>
                </a:solidFill>
                <a:ea typeface="Calibri"/>
                <a:cs typeface="Calibri"/>
                <a:sym typeface="Calibri"/>
              </a:rPr>
              <a:t>, 2021)</a:t>
            </a:r>
            <a:endParaRPr lang="en-US" sz="1100" dirty="0">
              <a:solidFill>
                <a:schemeClr val="tx1"/>
              </a:solidFill>
              <a:ea typeface="Arial"/>
              <a:cs typeface="Arial"/>
              <a:sym typeface="Arial"/>
            </a:endParaRPr>
          </a:p>
          <a:p>
            <a:pPr lvl="0" algn="ctr">
              <a:lnSpc>
                <a:spcPct val="100000"/>
              </a:lnSpc>
              <a:spcBef>
                <a:spcPts val="0"/>
              </a:spcBef>
              <a:buClr>
                <a:srgbClr val="000000"/>
              </a:buClr>
            </a:pPr>
            <a:endParaRPr lang="en-US" sz="1400" i="1" dirty="0">
              <a:solidFill>
                <a:schemeClr val="tx1"/>
              </a:solidFill>
              <a:ea typeface="Calibri"/>
              <a:cs typeface="Calibri"/>
              <a:sym typeface="Calibri"/>
            </a:endParaRPr>
          </a:p>
          <a:p>
            <a:pPr lvl="0" algn="ctr">
              <a:lnSpc>
                <a:spcPct val="100000"/>
              </a:lnSpc>
              <a:spcBef>
                <a:spcPts val="0"/>
              </a:spcBef>
              <a:buClr>
                <a:srgbClr val="000000"/>
              </a:buClr>
            </a:pPr>
            <a:r>
              <a:rPr lang="en-US" sz="1400" i="1" dirty="0">
                <a:solidFill>
                  <a:schemeClr val="tx1"/>
                </a:solidFill>
                <a:ea typeface="Calibri"/>
                <a:cs typeface="Calibri"/>
                <a:sym typeface="Calibri"/>
              </a:rPr>
              <a:t>“Having a full-time employee in a treatment center whose main responsibility is to perform utilization reviews</a:t>
            </a:r>
            <a:r>
              <a:rPr lang="en-US" sz="1100" dirty="0">
                <a:solidFill>
                  <a:schemeClr val="tx1"/>
                </a:solidFill>
                <a:ea typeface="Arial"/>
                <a:cs typeface="Arial"/>
                <a:sym typeface="Arial"/>
              </a:rPr>
              <a:t> </a:t>
            </a:r>
            <a:r>
              <a:rPr lang="en-US" sz="1400" i="1" dirty="0">
                <a:solidFill>
                  <a:schemeClr val="tx1"/>
                </a:solidFill>
                <a:ea typeface="Calibri"/>
                <a:cs typeface="Calibri"/>
                <a:sym typeface="Calibri"/>
              </a:rPr>
              <a:t>with insurance companies demonstrates just how much time is spent having to advocate for sufficient treatment.” </a:t>
            </a:r>
          </a:p>
          <a:p>
            <a:pPr lvl="0" algn="ctr">
              <a:lnSpc>
                <a:spcPct val="100000"/>
              </a:lnSpc>
              <a:spcBef>
                <a:spcPts val="0"/>
              </a:spcBef>
              <a:buClr>
                <a:srgbClr val="000000"/>
              </a:buClr>
            </a:pPr>
            <a:endParaRPr lang="en-US" sz="1400" i="1" dirty="0">
              <a:solidFill>
                <a:schemeClr val="tx1"/>
              </a:solidFill>
              <a:ea typeface="Calibri"/>
              <a:cs typeface="Calibri"/>
              <a:sym typeface="Calibri"/>
            </a:endParaRPr>
          </a:p>
          <a:p>
            <a:pPr lvl="0" algn="ctr">
              <a:lnSpc>
                <a:spcPct val="100000"/>
              </a:lnSpc>
              <a:spcBef>
                <a:spcPts val="0"/>
              </a:spcBef>
              <a:buClr>
                <a:srgbClr val="000000"/>
              </a:buClr>
            </a:pPr>
            <a:r>
              <a:rPr lang="en-US" sz="1400" i="1" dirty="0">
                <a:solidFill>
                  <a:schemeClr val="tx1"/>
                </a:solidFill>
                <a:ea typeface="Calibri"/>
                <a:cs typeface="Calibri"/>
                <a:sym typeface="Calibri"/>
              </a:rPr>
              <a:t>The reviewer “….often has no clinical experience in the disorder which the client suffers.”  </a:t>
            </a:r>
            <a:endParaRPr lang="en-US" sz="1100" dirty="0">
              <a:solidFill>
                <a:schemeClr val="tx1"/>
              </a:solidFill>
              <a:ea typeface="Arial"/>
              <a:cs typeface="Arial"/>
              <a:sym typeface="Arial"/>
            </a:endParaRPr>
          </a:p>
          <a:p>
            <a:pPr lvl="0" algn="ctr">
              <a:lnSpc>
                <a:spcPct val="100000"/>
              </a:lnSpc>
              <a:spcBef>
                <a:spcPts val="0"/>
              </a:spcBef>
            </a:pPr>
            <a:r>
              <a:rPr lang="en-US" sz="1400" i="1" dirty="0">
                <a:solidFill>
                  <a:schemeClr val="tx1"/>
                </a:solidFill>
                <a:ea typeface="Calibri"/>
                <a:cs typeface="Calibri"/>
                <a:sym typeface="Calibri"/>
              </a:rPr>
              <a:t>  	</a:t>
            </a:r>
            <a:r>
              <a:rPr lang="en-US" sz="1400" dirty="0">
                <a:solidFill>
                  <a:schemeClr val="tx1"/>
                </a:solidFill>
                <a:ea typeface="Calibri"/>
                <a:cs typeface="Calibri"/>
                <a:sym typeface="Calibri"/>
              </a:rPr>
              <a:t>Elyse </a:t>
            </a:r>
            <a:r>
              <a:rPr lang="en-US" sz="1400" dirty="0" err="1">
                <a:solidFill>
                  <a:schemeClr val="tx1"/>
                </a:solidFill>
                <a:ea typeface="Calibri"/>
                <a:cs typeface="Calibri"/>
                <a:sym typeface="Calibri"/>
              </a:rPr>
              <a:t>Rochman</a:t>
            </a:r>
            <a:r>
              <a:rPr lang="en-US" sz="1400" dirty="0">
                <a:solidFill>
                  <a:schemeClr val="tx1"/>
                </a:solidFill>
                <a:ea typeface="Calibri"/>
                <a:cs typeface="Calibri"/>
                <a:sym typeface="Calibri"/>
              </a:rPr>
              <a:t>, LCSW</a:t>
            </a:r>
            <a:endParaRPr lang="en-US" sz="1400" dirty="0">
              <a:solidFill>
                <a:schemeClr val="tx1"/>
              </a:solidFill>
            </a:endParaRPr>
          </a:p>
        </p:txBody>
      </p:sp>
    </p:spTree>
    <p:extLst>
      <p:ext uri="{BB962C8B-B14F-4D97-AF65-F5344CB8AC3E}">
        <p14:creationId xmlns:p14="http://schemas.microsoft.com/office/powerpoint/2010/main" val="859370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ABA05D-C6BB-2A47-9885-26483921B485}"/>
              </a:ext>
            </a:extLst>
          </p:cNvPr>
          <p:cNvSpPr>
            <a:spLocks noGrp="1"/>
          </p:cNvSpPr>
          <p:nvPr>
            <p:ph idx="1"/>
          </p:nvPr>
        </p:nvSpPr>
        <p:spPr>
          <a:xfrm>
            <a:off x="1920240" y="2324976"/>
            <a:ext cx="9166860" cy="4279024"/>
          </a:xfrm>
        </p:spPr>
        <p:txBody>
          <a:bodyPr>
            <a:normAutofit/>
          </a:bodyPr>
          <a:lstStyle/>
          <a:p>
            <a:pPr marL="457200" lvl="0" indent="-342900">
              <a:lnSpc>
                <a:spcPct val="80000"/>
              </a:lnSpc>
              <a:spcBef>
                <a:spcPts val="600"/>
              </a:spcBef>
              <a:buClr>
                <a:srgbClr val="000000"/>
              </a:buClr>
              <a:buSzPts val="1800"/>
              <a:buFont typeface="Wingdings" panose="05000000000000000000" pitchFamily="2" charset="2"/>
              <a:buChar char="§"/>
            </a:pPr>
            <a:r>
              <a:rPr lang="en-US" sz="1600" b="1" dirty="0">
                <a:solidFill>
                  <a:srgbClr val="000000"/>
                </a:solidFill>
                <a:ea typeface="Calibri"/>
                <a:cs typeface="Calibri"/>
                <a:sym typeface="Calibri"/>
              </a:rPr>
              <a:t>Only Higher level of care in KY offering Evidence-Based Treatment for Eating Disorders</a:t>
            </a:r>
          </a:p>
          <a:p>
            <a:pPr marL="914400" lvl="1" indent="-342900">
              <a:lnSpc>
                <a:spcPct val="80000"/>
              </a:lnSpc>
              <a:spcBef>
                <a:spcPts val="0"/>
              </a:spcBef>
              <a:buClr>
                <a:srgbClr val="000000"/>
              </a:buClr>
              <a:buSzPts val="1800"/>
              <a:buFont typeface="Wingdings" panose="05000000000000000000" pitchFamily="2" charset="2"/>
              <a:buChar char="§"/>
            </a:pPr>
            <a:r>
              <a:rPr lang="en-US" dirty="0">
                <a:solidFill>
                  <a:srgbClr val="000000"/>
                </a:solidFill>
                <a:ea typeface="Calibri"/>
                <a:cs typeface="Calibri"/>
                <a:sym typeface="Calibri"/>
              </a:rPr>
              <a:t>Highly Educated Professionals</a:t>
            </a:r>
            <a:endParaRPr lang="en-US" dirty="0">
              <a:solidFill>
                <a:srgbClr val="000000"/>
              </a:solidFill>
              <a:ea typeface="Arial"/>
              <a:cs typeface="Arial"/>
              <a:sym typeface="Arial"/>
            </a:endParaRPr>
          </a:p>
          <a:p>
            <a:pPr marL="914400" lvl="1" indent="-342900">
              <a:lnSpc>
                <a:spcPct val="80000"/>
              </a:lnSpc>
              <a:spcBef>
                <a:spcPts val="0"/>
              </a:spcBef>
              <a:buClr>
                <a:srgbClr val="000000"/>
              </a:buClr>
              <a:buSzPts val="1800"/>
              <a:buFont typeface="Wingdings" panose="05000000000000000000" pitchFamily="2" charset="2"/>
              <a:buChar char="§"/>
            </a:pPr>
            <a:r>
              <a:rPr lang="en-US" dirty="0">
                <a:solidFill>
                  <a:srgbClr val="000000"/>
                </a:solidFill>
                <a:ea typeface="Calibri"/>
                <a:cs typeface="Calibri"/>
                <a:sym typeface="Calibri"/>
              </a:rPr>
              <a:t>Doctoral and Masters level with specialty training in eating disorders</a:t>
            </a:r>
            <a:endParaRPr lang="en-US" dirty="0">
              <a:solidFill>
                <a:srgbClr val="000000"/>
              </a:solidFill>
              <a:ea typeface="Arial"/>
              <a:cs typeface="Arial"/>
              <a:sym typeface="Arial"/>
            </a:endParaRPr>
          </a:p>
          <a:p>
            <a:pPr lvl="0">
              <a:lnSpc>
                <a:spcPct val="80000"/>
              </a:lnSpc>
              <a:spcBef>
                <a:spcPts val="600"/>
              </a:spcBef>
            </a:pPr>
            <a:r>
              <a:rPr lang="en-US" sz="1600" u="sng" dirty="0">
                <a:solidFill>
                  <a:srgbClr val="000000"/>
                </a:solidFill>
                <a:ea typeface="Calibri"/>
                <a:cs typeface="Calibri"/>
                <a:sym typeface="Calibri"/>
              </a:rPr>
              <a:t>Requires adequate compensation to sustainably perform this work and continuing education </a:t>
            </a:r>
            <a:endParaRPr lang="en-US" sz="1600" u="sng" dirty="0">
              <a:solidFill>
                <a:srgbClr val="000000"/>
              </a:solidFill>
              <a:ea typeface="Arial"/>
              <a:cs typeface="Arial"/>
              <a:sym typeface="Arial"/>
            </a:endParaRPr>
          </a:p>
          <a:p>
            <a:pPr lvl="0">
              <a:lnSpc>
                <a:spcPct val="80000"/>
              </a:lnSpc>
              <a:spcBef>
                <a:spcPts val="600"/>
              </a:spcBef>
            </a:pPr>
            <a:r>
              <a:rPr lang="en-US" sz="1600" b="1" dirty="0">
                <a:solidFill>
                  <a:srgbClr val="000000"/>
                </a:solidFill>
                <a:ea typeface="Calibri"/>
                <a:cs typeface="Calibri"/>
                <a:sym typeface="Calibri"/>
              </a:rPr>
              <a:t>Timeline of Insurance Involvement</a:t>
            </a:r>
            <a:endParaRPr lang="en-US" sz="1600" dirty="0">
              <a:solidFill>
                <a:srgbClr val="000000"/>
              </a:solidFill>
              <a:ea typeface="Arial"/>
              <a:cs typeface="Arial"/>
              <a:sym typeface="Arial"/>
            </a:endParaRPr>
          </a:p>
          <a:p>
            <a:pPr marL="762635" lvl="1" indent="-285750">
              <a:lnSpc>
                <a:spcPct val="80000"/>
              </a:lnSpc>
              <a:spcBef>
                <a:spcPts val="600"/>
              </a:spcBef>
              <a:buClr>
                <a:srgbClr val="000000"/>
              </a:buClr>
              <a:buSzPts val="1800"/>
              <a:buFont typeface="Wingdings" panose="05000000000000000000" pitchFamily="2" charset="2"/>
              <a:buChar char="§"/>
            </a:pPr>
            <a:r>
              <a:rPr lang="en-US" u="sng" dirty="0">
                <a:solidFill>
                  <a:srgbClr val="000000"/>
                </a:solidFill>
                <a:ea typeface="Calibri"/>
                <a:cs typeface="Calibri"/>
                <a:sym typeface="Calibri"/>
              </a:rPr>
              <a:t>Intensive Outpatient</a:t>
            </a:r>
            <a:endParaRPr lang="en-US" dirty="0">
              <a:solidFill>
                <a:srgbClr val="000000"/>
              </a:solidFill>
              <a:ea typeface="Arial"/>
              <a:cs typeface="Arial"/>
              <a:sym typeface="Arial"/>
            </a:endParaRPr>
          </a:p>
          <a:p>
            <a:pPr marL="1219836" lvl="2" indent="-285750">
              <a:lnSpc>
                <a:spcPct val="80000"/>
              </a:lnSpc>
              <a:spcBef>
                <a:spcPts val="600"/>
              </a:spcBef>
              <a:buClr>
                <a:srgbClr val="000000"/>
              </a:buClr>
              <a:buSzPts val="1800"/>
              <a:buFont typeface="Wingdings" panose="05000000000000000000" pitchFamily="2" charset="2"/>
              <a:buChar char="§"/>
            </a:pPr>
            <a:r>
              <a:rPr lang="en-US" dirty="0">
                <a:solidFill>
                  <a:srgbClr val="000000"/>
                </a:solidFill>
                <a:ea typeface="Calibri"/>
                <a:cs typeface="Calibri"/>
                <a:sym typeface="Calibri"/>
              </a:rPr>
              <a:t>Started ED IOP in Oct. 2017 (out-of-pocket)</a:t>
            </a:r>
            <a:endParaRPr lang="en-US" dirty="0">
              <a:solidFill>
                <a:srgbClr val="000000"/>
              </a:solidFill>
              <a:ea typeface="Arial"/>
              <a:cs typeface="Arial"/>
              <a:sym typeface="Arial"/>
            </a:endParaRPr>
          </a:p>
          <a:p>
            <a:pPr marL="1219836" lvl="2" indent="-285750">
              <a:lnSpc>
                <a:spcPct val="80000"/>
              </a:lnSpc>
              <a:spcBef>
                <a:spcPts val="600"/>
              </a:spcBef>
              <a:buClr>
                <a:srgbClr val="000000"/>
              </a:buClr>
              <a:buSzPts val="1800"/>
              <a:buFont typeface="Wingdings" panose="05000000000000000000" pitchFamily="2" charset="2"/>
              <a:buChar char="§"/>
            </a:pPr>
            <a:r>
              <a:rPr lang="en-US" dirty="0">
                <a:solidFill>
                  <a:srgbClr val="000000"/>
                </a:solidFill>
                <a:ea typeface="Calibri"/>
                <a:cs typeface="Calibri"/>
                <a:sym typeface="Calibri"/>
              </a:rPr>
              <a:t>First In-Network early 2019</a:t>
            </a:r>
            <a:endParaRPr lang="en-US" dirty="0">
              <a:solidFill>
                <a:srgbClr val="000000"/>
              </a:solidFill>
              <a:ea typeface="Arial"/>
              <a:cs typeface="Arial"/>
              <a:sym typeface="Arial"/>
            </a:endParaRPr>
          </a:p>
          <a:p>
            <a:pPr marL="1219836" lvl="2" indent="-285750">
              <a:lnSpc>
                <a:spcPct val="80000"/>
              </a:lnSpc>
              <a:spcBef>
                <a:spcPts val="600"/>
              </a:spcBef>
              <a:buClr>
                <a:srgbClr val="000000"/>
              </a:buClr>
              <a:buSzPts val="1800"/>
              <a:buFont typeface="Wingdings" panose="05000000000000000000" pitchFamily="2" charset="2"/>
              <a:buChar char="§"/>
            </a:pPr>
            <a:r>
              <a:rPr lang="en-US" dirty="0">
                <a:solidFill>
                  <a:srgbClr val="000000"/>
                </a:solidFill>
                <a:ea typeface="Calibri"/>
                <a:cs typeface="Calibri"/>
                <a:sym typeface="Calibri"/>
              </a:rPr>
              <a:t>Seeking re-negotiation (since January 2021)</a:t>
            </a:r>
            <a:endParaRPr lang="en-US" dirty="0">
              <a:solidFill>
                <a:srgbClr val="000000"/>
              </a:solidFill>
              <a:ea typeface="Arial"/>
              <a:cs typeface="Arial"/>
              <a:sym typeface="Arial"/>
            </a:endParaRPr>
          </a:p>
          <a:p>
            <a:pPr marL="762635" lvl="1" indent="-285750">
              <a:lnSpc>
                <a:spcPct val="80000"/>
              </a:lnSpc>
              <a:spcBef>
                <a:spcPts val="600"/>
              </a:spcBef>
              <a:buClr>
                <a:srgbClr val="000000"/>
              </a:buClr>
              <a:buSzPts val="1800"/>
              <a:buFont typeface="Wingdings" panose="05000000000000000000" pitchFamily="2" charset="2"/>
              <a:buChar char="§"/>
            </a:pPr>
            <a:r>
              <a:rPr lang="en-US" u="sng" dirty="0">
                <a:solidFill>
                  <a:srgbClr val="000000"/>
                </a:solidFill>
                <a:ea typeface="Calibri"/>
                <a:cs typeface="Calibri"/>
                <a:sym typeface="Calibri"/>
              </a:rPr>
              <a:t>Partial Hospitalization</a:t>
            </a:r>
            <a:endParaRPr lang="en-US" dirty="0">
              <a:solidFill>
                <a:srgbClr val="000000"/>
              </a:solidFill>
              <a:ea typeface="Arial"/>
              <a:cs typeface="Arial"/>
              <a:sym typeface="Arial"/>
            </a:endParaRPr>
          </a:p>
          <a:p>
            <a:pPr marL="1219836" lvl="2" indent="-285750">
              <a:lnSpc>
                <a:spcPct val="80000"/>
              </a:lnSpc>
              <a:spcBef>
                <a:spcPts val="600"/>
              </a:spcBef>
              <a:buClr>
                <a:srgbClr val="000000"/>
              </a:buClr>
              <a:buSzPts val="1800"/>
              <a:buFont typeface="Wingdings" panose="05000000000000000000" pitchFamily="2" charset="2"/>
              <a:buChar char="§"/>
            </a:pPr>
            <a:r>
              <a:rPr lang="en-US" dirty="0">
                <a:solidFill>
                  <a:srgbClr val="000000"/>
                </a:solidFill>
                <a:ea typeface="Calibri"/>
                <a:cs typeface="Calibri"/>
                <a:sym typeface="Calibri"/>
              </a:rPr>
              <a:t>Requires insurance contracts</a:t>
            </a:r>
            <a:endParaRPr lang="en-US" dirty="0">
              <a:solidFill>
                <a:srgbClr val="000000"/>
              </a:solidFill>
              <a:ea typeface="Arial"/>
              <a:cs typeface="Arial"/>
              <a:sym typeface="Arial"/>
            </a:endParaRPr>
          </a:p>
          <a:p>
            <a:pPr marL="1219836" lvl="2" indent="-285750">
              <a:lnSpc>
                <a:spcPct val="80000"/>
              </a:lnSpc>
              <a:spcBef>
                <a:spcPts val="600"/>
              </a:spcBef>
              <a:buClr>
                <a:srgbClr val="000000"/>
              </a:buClr>
              <a:buSzPts val="1800"/>
              <a:buFont typeface="Wingdings" panose="05000000000000000000" pitchFamily="2" charset="2"/>
              <a:buChar char="§"/>
            </a:pPr>
            <a:r>
              <a:rPr lang="en-US" dirty="0">
                <a:solidFill>
                  <a:srgbClr val="000000"/>
                </a:solidFill>
                <a:ea typeface="Calibri"/>
                <a:cs typeface="Calibri"/>
                <a:sym typeface="Calibri"/>
              </a:rPr>
              <a:t>Ready to start program and began application process January 2021</a:t>
            </a:r>
            <a:endParaRPr lang="en-US" dirty="0">
              <a:solidFill>
                <a:srgbClr val="000000"/>
              </a:solidFill>
              <a:ea typeface="Arial"/>
              <a:cs typeface="Arial"/>
              <a:sym typeface="Arial"/>
            </a:endParaRPr>
          </a:p>
          <a:p>
            <a:pPr marL="857250" lvl="1" indent="-380365">
              <a:lnSpc>
                <a:spcPct val="80000"/>
              </a:lnSpc>
              <a:spcBef>
                <a:spcPts val="600"/>
              </a:spcBef>
              <a:buClr>
                <a:srgbClr val="000000"/>
              </a:buClr>
              <a:buSzPts val="1800"/>
              <a:buFont typeface="Wingdings" panose="05000000000000000000" pitchFamily="2" charset="2"/>
              <a:buChar char="§"/>
            </a:pPr>
            <a:r>
              <a:rPr lang="en-US" dirty="0">
                <a:solidFill>
                  <a:srgbClr val="000000"/>
                </a:solidFill>
                <a:ea typeface="Calibri"/>
                <a:cs typeface="Calibri"/>
                <a:sym typeface="Calibri"/>
              </a:rPr>
              <a:t>Difficult Process</a:t>
            </a:r>
            <a:endParaRPr lang="en-US" dirty="0">
              <a:solidFill>
                <a:srgbClr val="000000"/>
              </a:solidFill>
              <a:ea typeface="Arial"/>
              <a:cs typeface="Arial"/>
              <a:sym typeface="Arial"/>
            </a:endParaRPr>
          </a:p>
          <a:p>
            <a:pPr marL="1314450" lvl="2" indent="-380364">
              <a:lnSpc>
                <a:spcPct val="80000"/>
              </a:lnSpc>
              <a:spcBef>
                <a:spcPts val="600"/>
              </a:spcBef>
              <a:buClr>
                <a:srgbClr val="000000"/>
              </a:buClr>
              <a:buSzPts val="1800"/>
              <a:buFont typeface="Wingdings" panose="05000000000000000000" pitchFamily="2" charset="2"/>
              <a:buChar char="§"/>
            </a:pPr>
            <a:r>
              <a:rPr lang="en-US" dirty="0">
                <a:solidFill>
                  <a:srgbClr val="000000"/>
                </a:solidFill>
                <a:ea typeface="Calibri"/>
                <a:cs typeface="Calibri"/>
                <a:sym typeface="Calibri"/>
              </a:rPr>
              <a:t>Insufficient rates to adequately sustain or grow the business</a:t>
            </a:r>
          </a:p>
          <a:p>
            <a:endParaRPr lang="en-US" sz="2000" dirty="0"/>
          </a:p>
        </p:txBody>
      </p:sp>
      <p:pic>
        <p:nvPicPr>
          <p:cNvPr id="7" name="Picture 6">
            <a:extLst>
              <a:ext uri="{FF2B5EF4-FFF2-40B4-BE49-F238E27FC236}">
                <a16:creationId xmlns:a16="http://schemas.microsoft.com/office/drawing/2014/main" xmlns="" id="{DBC35F0F-0B49-C149-8EF0-AEED36A60593}"/>
              </a:ext>
            </a:extLst>
          </p:cNvPr>
          <p:cNvPicPr>
            <a:picLocks noChangeAspect="1"/>
          </p:cNvPicPr>
          <p:nvPr/>
        </p:nvPicPr>
        <p:blipFill>
          <a:blip r:embed="rId2"/>
          <a:stretch>
            <a:fillRect/>
          </a:stretch>
        </p:blipFill>
        <p:spPr>
          <a:xfrm>
            <a:off x="1803400" y="573382"/>
            <a:ext cx="7899400" cy="1557937"/>
          </a:xfrm>
          <a:prstGeom prst="rect">
            <a:avLst/>
          </a:prstGeom>
        </p:spPr>
      </p:pic>
    </p:spTree>
    <p:extLst>
      <p:ext uri="{BB962C8B-B14F-4D97-AF65-F5344CB8AC3E}">
        <p14:creationId xmlns:p14="http://schemas.microsoft.com/office/powerpoint/2010/main" val="1866598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1ABA05D-C6BB-2A47-9885-26483921B485}"/>
              </a:ext>
            </a:extLst>
          </p:cNvPr>
          <p:cNvSpPr>
            <a:spLocks noGrp="1"/>
          </p:cNvSpPr>
          <p:nvPr>
            <p:ph idx="1"/>
          </p:nvPr>
        </p:nvSpPr>
        <p:spPr>
          <a:xfrm>
            <a:off x="1920240" y="2324976"/>
            <a:ext cx="9789160" cy="4050424"/>
          </a:xfrm>
        </p:spPr>
        <p:txBody>
          <a:bodyPr>
            <a:normAutofit/>
          </a:bodyPr>
          <a:lstStyle/>
          <a:p>
            <a:pPr marL="363220" lvl="0" indent="-342900">
              <a:lnSpc>
                <a:spcPct val="90000"/>
              </a:lnSpc>
              <a:spcBef>
                <a:spcPts val="600"/>
              </a:spcBef>
              <a:buSzPts val="1900"/>
              <a:buFont typeface="Wingdings" panose="05000000000000000000" pitchFamily="2" charset="2"/>
              <a:buChar char="§"/>
            </a:pPr>
            <a:r>
              <a:rPr lang="en-US" sz="1900" b="1" dirty="0">
                <a:ea typeface="Calibri"/>
                <a:cs typeface="Calibri"/>
                <a:sym typeface="Calibri"/>
              </a:rPr>
              <a:t>Experience Being In-Network with Insurance for Eating Disorders</a:t>
            </a:r>
            <a:endParaRPr lang="en-US" sz="900" dirty="0"/>
          </a:p>
          <a:p>
            <a:pPr marL="768985" lvl="1" indent="-285750">
              <a:lnSpc>
                <a:spcPct val="90000"/>
              </a:lnSpc>
              <a:spcBef>
                <a:spcPts val="600"/>
              </a:spcBef>
              <a:buSzPts val="1700"/>
              <a:buFont typeface="Wingdings" panose="05000000000000000000" pitchFamily="2" charset="2"/>
              <a:buChar char="§"/>
            </a:pPr>
            <a:r>
              <a:rPr lang="en-US" sz="1800" u="sng" dirty="0">
                <a:ea typeface="Calibri"/>
                <a:cs typeface="Calibri"/>
                <a:sym typeface="Calibri"/>
              </a:rPr>
              <a:t>Business</a:t>
            </a:r>
            <a:endParaRPr lang="en-US" sz="1800" dirty="0"/>
          </a:p>
          <a:p>
            <a:pPr marL="1226186" lvl="2" indent="-285750">
              <a:lnSpc>
                <a:spcPct val="90000"/>
              </a:lnSpc>
              <a:spcBef>
                <a:spcPts val="600"/>
              </a:spcBef>
              <a:buSzPts val="1700"/>
              <a:buFont typeface="Wingdings" panose="05000000000000000000" pitchFamily="2" charset="2"/>
              <a:buChar char="§"/>
            </a:pPr>
            <a:r>
              <a:rPr lang="en-US" sz="1600" dirty="0">
                <a:ea typeface="Calibri"/>
                <a:cs typeface="Calibri"/>
                <a:sym typeface="Calibri"/>
              </a:rPr>
              <a:t>Full-time staff devoted to handling insurance issues (cost, frustration) </a:t>
            </a:r>
            <a:endParaRPr lang="en-US" sz="1600" dirty="0"/>
          </a:p>
          <a:p>
            <a:pPr marL="1226186" lvl="2" indent="-285750">
              <a:lnSpc>
                <a:spcPct val="90000"/>
              </a:lnSpc>
              <a:spcBef>
                <a:spcPts val="600"/>
              </a:spcBef>
              <a:buSzPts val="1700"/>
              <a:buFont typeface="Wingdings" panose="05000000000000000000" pitchFamily="2" charset="2"/>
              <a:buChar char="§"/>
            </a:pPr>
            <a:r>
              <a:rPr lang="en-US" sz="1600" dirty="0">
                <a:ea typeface="Calibri"/>
                <a:cs typeface="Calibri"/>
                <a:sym typeface="Calibri"/>
              </a:rPr>
              <a:t>Significant therapist involvement (less time for patient care) to complete Doc to Doc reviews due to insurance not thinking patient is sick enough to be in care longer. </a:t>
            </a:r>
            <a:endParaRPr lang="en-US" sz="1600" dirty="0"/>
          </a:p>
          <a:p>
            <a:pPr marL="1226186" lvl="2" indent="-285750">
              <a:lnSpc>
                <a:spcPct val="90000"/>
              </a:lnSpc>
              <a:spcBef>
                <a:spcPts val="600"/>
              </a:spcBef>
              <a:buSzPts val="1700"/>
              <a:buFont typeface="Wingdings" panose="05000000000000000000" pitchFamily="2" charset="2"/>
              <a:buChar char="§"/>
            </a:pPr>
            <a:r>
              <a:rPr lang="en-US" sz="1600" dirty="0">
                <a:ea typeface="Calibri"/>
                <a:cs typeface="Calibri"/>
                <a:sym typeface="Calibri"/>
              </a:rPr>
              <a:t>Last-minute denials 🡪 LCED providing unreimbursed care because inappropriate to abruptly end treatment for a life-threatening problem. </a:t>
            </a:r>
          </a:p>
          <a:p>
            <a:pPr marL="768985" lvl="1" indent="-285750">
              <a:lnSpc>
                <a:spcPct val="90000"/>
              </a:lnSpc>
              <a:spcBef>
                <a:spcPts val="600"/>
              </a:spcBef>
              <a:buSzPts val="1700"/>
              <a:buFont typeface="Wingdings" panose="05000000000000000000" pitchFamily="2" charset="2"/>
              <a:buChar char="§"/>
            </a:pPr>
            <a:r>
              <a:rPr lang="en-US" sz="1800" u="sng" dirty="0">
                <a:ea typeface="Calibri"/>
                <a:cs typeface="Calibri"/>
                <a:sym typeface="Calibri"/>
              </a:rPr>
              <a:t>Patients</a:t>
            </a:r>
            <a:endParaRPr lang="en-US" sz="1800" dirty="0"/>
          </a:p>
          <a:p>
            <a:pPr marL="1226186" lvl="2" indent="-285750">
              <a:lnSpc>
                <a:spcPct val="90000"/>
              </a:lnSpc>
              <a:spcBef>
                <a:spcPts val="600"/>
              </a:spcBef>
              <a:buSzPts val="1700"/>
              <a:buFont typeface="Wingdings" panose="05000000000000000000" pitchFamily="2" charset="2"/>
              <a:buChar char="§"/>
            </a:pPr>
            <a:r>
              <a:rPr lang="en-US" sz="1600" dirty="0">
                <a:ea typeface="Calibri"/>
                <a:cs typeface="Calibri"/>
                <a:sym typeface="Calibri"/>
              </a:rPr>
              <a:t>Utilization Reviews/Cutting Off Treatment</a:t>
            </a:r>
            <a:endParaRPr lang="en-US" sz="1600" dirty="0"/>
          </a:p>
          <a:p>
            <a:pPr marL="1226186" lvl="2" indent="-285750">
              <a:lnSpc>
                <a:spcPct val="90000"/>
              </a:lnSpc>
              <a:spcBef>
                <a:spcPts val="600"/>
              </a:spcBef>
              <a:buSzPts val="1700"/>
              <a:buFont typeface="Wingdings" panose="05000000000000000000" pitchFamily="2" charset="2"/>
              <a:buChar char="§"/>
            </a:pPr>
            <a:r>
              <a:rPr lang="en-US" sz="1600" dirty="0">
                <a:ea typeface="Calibri"/>
                <a:cs typeface="Calibri"/>
                <a:sym typeface="Calibri"/>
              </a:rPr>
              <a:t>Arbitrary decisions by individuals with no ED experience</a:t>
            </a:r>
            <a:endParaRPr lang="en-US" sz="1600" dirty="0"/>
          </a:p>
          <a:p>
            <a:pPr marL="768985" lvl="1" indent="-285750">
              <a:lnSpc>
                <a:spcPct val="90000"/>
              </a:lnSpc>
              <a:spcBef>
                <a:spcPts val="600"/>
              </a:spcBef>
              <a:buSzPts val="1700"/>
              <a:buFont typeface="Wingdings" panose="05000000000000000000" pitchFamily="2" charset="2"/>
              <a:buChar char="§"/>
            </a:pPr>
            <a:r>
              <a:rPr lang="en-US" sz="1800" u="sng" dirty="0">
                <a:ea typeface="Calibri"/>
                <a:cs typeface="Calibri"/>
                <a:sym typeface="Calibri"/>
              </a:rPr>
              <a:t>State</a:t>
            </a:r>
            <a:endParaRPr lang="en-US" sz="1800" dirty="0"/>
          </a:p>
          <a:p>
            <a:pPr marL="1226186" lvl="2" indent="-285750">
              <a:lnSpc>
                <a:spcPct val="90000"/>
              </a:lnSpc>
              <a:spcBef>
                <a:spcPts val="600"/>
              </a:spcBef>
              <a:buSzPts val="1700"/>
              <a:buFont typeface="Wingdings" panose="05000000000000000000" pitchFamily="2" charset="2"/>
              <a:buChar char="§"/>
            </a:pPr>
            <a:r>
              <a:rPr lang="en-US" sz="1600" dirty="0">
                <a:ea typeface="Calibri"/>
                <a:cs typeface="Calibri"/>
                <a:sym typeface="Calibri"/>
              </a:rPr>
              <a:t>Indicative of systemic problems for the treatment of mental health</a:t>
            </a:r>
            <a:endParaRPr lang="en-US" sz="1600" dirty="0"/>
          </a:p>
          <a:p>
            <a:endParaRPr lang="en-US" sz="2000" dirty="0"/>
          </a:p>
        </p:txBody>
      </p:sp>
      <p:pic>
        <p:nvPicPr>
          <p:cNvPr id="7" name="Picture 6">
            <a:extLst>
              <a:ext uri="{FF2B5EF4-FFF2-40B4-BE49-F238E27FC236}">
                <a16:creationId xmlns:a16="http://schemas.microsoft.com/office/drawing/2014/main" xmlns="" id="{DBC35F0F-0B49-C149-8EF0-AEED36A60593}"/>
              </a:ext>
            </a:extLst>
          </p:cNvPr>
          <p:cNvPicPr>
            <a:picLocks noChangeAspect="1"/>
          </p:cNvPicPr>
          <p:nvPr/>
        </p:nvPicPr>
        <p:blipFill>
          <a:blip r:embed="rId2"/>
          <a:stretch>
            <a:fillRect/>
          </a:stretch>
        </p:blipFill>
        <p:spPr>
          <a:xfrm>
            <a:off x="1803400" y="573382"/>
            <a:ext cx="7899400" cy="1557937"/>
          </a:xfrm>
          <a:prstGeom prst="rect">
            <a:avLst/>
          </a:prstGeom>
        </p:spPr>
      </p:pic>
    </p:spTree>
    <p:extLst>
      <p:ext uri="{BB962C8B-B14F-4D97-AF65-F5344CB8AC3E}">
        <p14:creationId xmlns:p14="http://schemas.microsoft.com/office/powerpoint/2010/main" val="706774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xmlns="" id="{9B0F7D69-D93C-4C38-A23D-76E000D691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Shape 10">
            <a:extLst>
              <a:ext uri="{FF2B5EF4-FFF2-40B4-BE49-F238E27FC236}">
                <a16:creationId xmlns:a16="http://schemas.microsoft.com/office/drawing/2014/main" xmlns="" id="{8CD419D4-EA9D-42D9-BF62-B07F0B7B672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xmlns="" id="{1C6FEC9B-9608-4181-A9E5-A1B80E7202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xmlns="" id="{AB1564ED-F26F-451D-97D6-A6EC3E83FD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xmlns="" id="{0CA184B6-3482-4F43-87F0-BC765DCFD8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xmlns="" id="{6C869923-8380-4244-9548-802C330638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1" name="Freeform: Shape 20">
            <a:extLst>
              <a:ext uri="{FF2B5EF4-FFF2-40B4-BE49-F238E27FC236}">
                <a16:creationId xmlns:a16="http://schemas.microsoft.com/office/drawing/2014/main" xmlns="" id="{C06255F2-BC67-4DDE-B34E-AC4BA21838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3" name="Freeform: Shape 22">
            <a:extLst>
              <a:ext uri="{FF2B5EF4-FFF2-40B4-BE49-F238E27FC236}">
                <a16:creationId xmlns:a16="http://schemas.microsoft.com/office/drawing/2014/main" xmlns="" id="{55169443-FCCD-4C0A-8C69-18CD3FA096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useBgFill="1">
        <p:nvSpPr>
          <p:cNvPr id="25" name="Rectangle 24">
            <a:extLst>
              <a:ext uri="{FF2B5EF4-FFF2-40B4-BE49-F238E27FC236}">
                <a16:creationId xmlns:a16="http://schemas.microsoft.com/office/drawing/2014/main" xmlns="" id="{0DBF1ABE-8590-450D-BB49-BDDCCF3EE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7" name="Freeform: Shape 26">
            <a:extLst>
              <a:ext uri="{FF2B5EF4-FFF2-40B4-BE49-F238E27FC236}">
                <a16:creationId xmlns:a16="http://schemas.microsoft.com/office/drawing/2014/main" xmlns="" id="{391F8D69-709A-4575-A393-B4C26481AF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xmlns="" id="{C87A50C4-1191-461A-9E09-C8057F2AF0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1" name="Freeform: Shape 30">
            <a:extLst>
              <a:ext uri="{FF2B5EF4-FFF2-40B4-BE49-F238E27FC236}">
                <a16:creationId xmlns:a16="http://schemas.microsoft.com/office/drawing/2014/main" xmlns="" id="{BC87DA9F-8DB2-4D48-8716-A928FBB8A5D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3" name="Freeform: Shape 32">
            <a:extLst>
              <a:ext uri="{FF2B5EF4-FFF2-40B4-BE49-F238E27FC236}">
                <a16:creationId xmlns:a16="http://schemas.microsoft.com/office/drawing/2014/main" xmlns="" id="{195EA065-AC5D-431D-927E-87FF058848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5" name="Freeform: Shape 34">
            <a:extLst>
              <a:ext uri="{FF2B5EF4-FFF2-40B4-BE49-F238E27FC236}">
                <a16:creationId xmlns:a16="http://schemas.microsoft.com/office/drawing/2014/main" xmlns="" id="{46934B3C-D73F-4CD0-95B1-0244D662D1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xmlns="" id="{47F29E4C-23F1-7442-A22E-83B5015AC2B5}"/>
              </a:ext>
            </a:extLst>
          </p:cNvPr>
          <p:cNvSpPr>
            <a:spLocks noGrp="1"/>
          </p:cNvSpPr>
          <p:nvPr>
            <p:ph type="title"/>
          </p:nvPr>
        </p:nvSpPr>
        <p:spPr>
          <a:xfrm>
            <a:off x="1743607" y="3912041"/>
            <a:ext cx="8394306" cy="1396053"/>
          </a:xfrm>
        </p:spPr>
        <p:txBody>
          <a:bodyPr vert="horz" lIns="109728" tIns="109728" rIns="109728" bIns="91440" rtlCol="0" anchor="b">
            <a:normAutofit/>
          </a:bodyPr>
          <a:lstStyle/>
          <a:p>
            <a:pPr algn="ctr">
              <a:lnSpc>
                <a:spcPct val="110000"/>
              </a:lnSpc>
              <a:tabLst>
                <a:tab pos="2222500" algn="l"/>
              </a:tabLst>
            </a:pPr>
            <a:r>
              <a:rPr lang="en-US" sz="3400" dirty="0">
                <a:solidFill>
                  <a:schemeClr val="tx1">
                    <a:lumMod val="85000"/>
                    <a:lumOff val="15000"/>
                  </a:schemeClr>
                </a:solidFill>
              </a:rPr>
              <a:t>Dr. Andrea Krause, MD</a:t>
            </a:r>
            <a:br>
              <a:rPr lang="en-US" sz="3400" dirty="0">
                <a:solidFill>
                  <a:schemeClr val="tx1">
                    <a:lumMod val="85000"/>
                    <a:lumOff val="15000"/>
                  </a:schemeClr>
                </a:solidFill>
              </a:rPr>
            </a:br>
            <a:r>
              <a:rPr lang="en-US" sz="2000" dirty="0">
                <a:solidFill>
                  <a:schemeClr val="tx1">
                    <a:lumMod val="85000"/>
                    <a:lumOff val="15000"/>
                  </a:schemeClr>
                </a:solidFill>
              </a:rPr>
              <a:t>Norton Children’s Hospital</a:t>
            </a:r>
            <a:endParaRPr lang="en-US" sz="3400" dirty="0">
              <a:solidFill>
                <a:schemeClr val="tx1">
                  <a:lumMod val="85000"/>
                  <a:lumOff val="15000"/>
                </a:schemeClr>
              </a:solidFill>
            </a:endParaRPr>
          </a:p>
        </p:txBody>
      </p:sp>
      <p:pic>
        <p:nvPicPr>
          <p:cNvPr id="4" name="Content Placeholder 3">
            <a:extLst>
              <a:ext uri="{FF2B5EF4-FFF2-40B4-BE49-F238E27FC236}">
                <a16:creationId xmlns:a16="http://schemas.microsoft.com/office/drawing/2014/main" xmlns="" id="{B7F69122-9996-894A-B409-E98A30A54D1A}"/>
              </a:ext>
            </a:extLst>
          </p:cNvPr>
          <p:cNvPicPr>
            <a:picLocks noGrp="1" noChangeAspect="1"/>
          </p:cNvPicPr>
          <p:nvPr>
            <p:ph idx="1"/>
          </p:nvPr>
        </p:nvPicPr>
        <p:blipFill>
          <a:blip r:embed="rId2"/>
          <a:stretch>
            <a:fillRect/>
          </a:stretch>
        </p:blipFill>
        <p:spPr>
          <a:xfrm>
            <a:off x="2814160" y="1165724"/>
            <a:ext cx="6145222" cy="2258784"/>
          </a:xfrm>
          <a:prstGeom prst="rect">
            <a:avLst/>
          </a:prstGeom>
        </p:spPr>
      </p:pic>
    </p:spTree>
    <p:extLst>
      <p:ext uri="{BB962C8B-B14F-4D97-AF65-F5344CB8AC3E}">
        <p14:creationId xmlns:p14="http://schemas.microsoft.com/office/powerpoint/2010/main" val="3956829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47FC6A8B-34F9-40FB-AA2D-E34168F528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1" name="Freeform: Shape 10">
            <a:extLst>
              <a:ext uri="{FF2B5EF4-FFF2-40B4-BE49-F238E27FC236}">
                <a16:creationId xmlns:a16="http://schemas.microsoft.com/office/drawing/2014/main" xmlns="" id="{1EC86DB4-572A-4F71-AF8A-2395B4CA77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756583" y="0"/>
            <a:ext cx="11435265" cy="6858000"/>
          </a:xfrm>
          <a:custGeom>
            <a:avLst/>
            <a:gdLst>
              <a:gd name="connsiteX0" fmla="*/ 9925983 w 11435265"/>
              <a:gd name="connsiteY0" fmla="*/ 6858000 h 6858000"/>
              <a:gd name="connsiteX1" fmla="*/ 0 w 11435265"/>
              <a:gd name="connsiteY1" fmla="*/ 6858000 h 6858000"/>
              <a:gd name="connsiteX2" fmla="*/ 0 w 11435265"/>
              <a:gd name="connsiteY2" fmla="*/ 0 h 6858000"/>
              <a:gd name="connsiteX3" fmla="*/ 996904 w 11435265"/>
              <a:gd name="connsiteY3" fmla="*/ 0 h 6858000"/>
              <a:gd name="connsiteX4" fmla="*/ 2426875 w 11435265"/>
              <a:gd name="connsiteY4" fmla="*/ 0 h 6858000"/>
              <a:gd name="connsiteX5" fmla="*/ 4014127 w 11435265"/>
              <a:gd name="connsiteY5" fmla="*/ 0 h 6858000"/>
              <a:gd name="connsiteX6" fmla="*/ 4359595 w 11435265"/>
              <a:gd name="connsiteY6" fmla="*/ 0 h 6858000"/>
              <a:gd name="connsiteX7" fmla="*/ 4647960 w 11435265"/>
              <a:gd name="connsiteY7" fmla="*/ 0 h 6858000"/>
              <a:gd name="connsiteX8" fmla="*/ 4691093 w 11435265"/>
              <a:gd name="connsiteY8" fmla="*/ 0 h 6858000"/>
              <a:gd name="connsiteX9" fmla="*/ 5558544 w 11435265"/>
              <a:gd name="connsiteY9" fmla="*/ 0 h 6858000"/>
              <a:gd name="connsiteX10" fmla="*/ 5570664 w 11435265"/>
              <a:gd name="connsiteY10" fmla="*/ 0 h 6858000"/>
              <a:gd name="connsiteX11" fmla="*/ 5695183 w 11435265"/>
              <a:gd name="connsiteY11" fmla="*/ 0 h 6858000"/>
              <a:gd name="connsiteX12" fmla="*/ 7177357 w 11435265"/>
              <a:gd name="connsiteY12" fmla="*/ 0 h 6858000"/>
              <a:gd name="connsiteX13" fmla="*/ 9824163 w 11435265"/>
              <a:gd name="connsiteY13" fmla="*/ 0 h 6858000"/>
              <a:gd name="connsiteX14" fmla="*/ 9846125 w 11435265"/>
              <a:gd name="connsiteY14" fmla="*/ 16892 h 6858000"/>
              <a:gd name="connsiteX15" fmla="*/ 11435265 w 11435265"/>
              <a:gd name="connsiteY15" fmla="*/ 4079318 h 6858000"/>
              <a:gd name="connsiteX16" fmla="*/ 10261404 w 11435265"/>
              <a:gd name="connsiteY16" fmla="*/ 654244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435265" h="6858000">
                <a:moveTo>
                  <a:pt x="9925983" y="6858000"/>
                </a:moveTo>
                <a:lnTo>
                  <a:pt x="0" y="6858000"/>
                </a:lnTo>
                <a:lnTo>
                  <a:pt x="0" y="0"/>
                </a:lnTo>
                <a:lnTo>
                  <a:pt x="996904" y="0"/>
                </a:lnTo>
                <a:lnTo>
                  <a:pt x="2426875" y="0"/>
                </a:lnTo>
                <a:lnTo>
                  <a:pt x="4014127" y="0"/>
                </a:lnTo>
                <a:lnTo>
                  <a:pt x="4359595" y="0"/>
                </a:lnTo>
                <a:lnTo>
                  <a:pt x="4647960" y="0"/>
                </a:lnTo>
                <a:lnTo>
                  <a:pt x="4691093" y="0"/>
                </a:lnTo>
                <a:lnTo>
                  <a:pt x="5558544" y="0"/>
                </a:lnTo>
                <a:lnTo>
                  <a:pt x="5570664" y="0"/>
                </a:lnTo>
                <a:lnTo>
                  <a:pt x="5695183" y="0"/>
                </a:lnTo>
                <a:lnTo>
                  <a:pt x="7177357" y="0"/>
                </a:lnTo>
                <a:lnTo>
                  <a:pt x="9824163" y="0"/>
                </a:lnTo>
                <a:lnTo>
                  <a:pt x="9846125" y="16892"/>
                </a:lnTo>
                <a:cubicBezTo>
                  <a:pt x="10865743" y="850004"/>
                  <a:pt x="11435265" y="2357705"/>
                  <a:pt x="11435265" y="4079318"/>
                </a:cubicBezTo>
                <a:cubicBezTo>
                  <a:pt x="11435265" y="5217633"/>
                  <a:pt x="10916694" y="5903717"/>
                  <a:pt x="10261404" y="6542447"/>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xmlns="" id="{71BA53A4-C4B7-4189-9FC1-6350B1AB5D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341199" y="0"/>
            <a:ext cx="1518348" cy="6858000"/>
          </a:xfrm>
          <a:custGeom>
            <a:avLst/>
            <a:gdLst>
              <a:gd name="connsiteX0" fmla="*/ 19178 w 1518348"/>
              <a:gd name="connsiteY0" fmla="*/ 6858000 h 6858000"/>
              <a:gd name="connsiteX1" fmla="*/ 0 w 1518348"/>
              <a:gd name="connsiteY1" fmla="*/ 6858000 h 6858000"/>
              <a:gd name="connsiteX2" fmla="*/ 241394 w 1518348"/>
              <a:gd name="connsiteY2" fmla="*/ 6638611 h 6858000"/>
              <a:gd name="connsiteX3" fmla="*/ 1493356 w 1518348"/>
              <a:gd name="connsiteY3" fmla="*/ 4142424 h 6858000"/>
              <a:gd name="connsiteX4" fmla="*/ 282053 w 1518348"/>
              <a:gd name="connsiteY4" fmla="*/ 26474 h 6858000"/>
              <a:gd name="connsiteX5" fmla="*/ 256233 w 1518348"/>
              <a:gd name="connsiteY5" fmla="*/ 0 h 6858000"/>
              <a:gd name="connsiteX6" fmla="*/ 273463 w 1518348"/>
              <a:gd name="connsiteY6" fmla="*/ 0 h 6858000"/>
              <a:gd name="connsiteX7" fmla="*/ 300199 w 1518348"/>
              <a:gd name="connsiteY7" fmla="*/ 27414 h 6858000"/>
              <a:gd name="connsiteX8" fmla="*/ 1511501 w 1518348"/>
              <a:gd name="connsiteY8" fmla="*/ 4143362 h 6858000"/>
              <a:gd name="connsiteX9" fmla="*/ 259539 w 1518348"/>
              <a:gd name="connsiteY9" fmla="*/ 663954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8348" h="6858000">
                <a:moveTo>
                  <a:pt x="19178" y="6858000"/>
                </a:moveTo>
                <a:lnTo>
                  <a:pt x="0" y="6858000"/>
                </a:lnTo>
                <a:lnTo>
                  <a:pt x="241394" y="6638611"/>
                </a:lnTo>
                <a:cubicBezTo>
                  <a:pt x="909582" y="6009084"/>
                  <a:pt x="1445892" y="5323498"/>
                  <a:pt x="1493356" y="4142424"/>
                </a:cubicBezTo>
                <a:cubicBezTo>
                  <a:pt x="1560655" y="2467784"/>
                  <a:pt x="1130049" y="962858"/>
                  <a:pt x="282053" y="26474"/>
                </a:cubicBezTo>
                <a:lnTo>
                  <a:pt x="256233" y="0"/>
                </a:lnTo>
                <a:lnTo>
                  <a:pt x="273463" y="0"/>
                </a:lnTo>
                <a:lnTo>
                  <a:pt x="300199" y="27414"/>
                </a:lnTo>
                <a:cubicBezTo>
                  <a:pt x="1148195" y="963796"/>
                  <a:pt x="1578800" y="2468723"/>
                  <a:pt x="1511501" y="4143362"/>
                </a:cubicBezTo>
                <a:cubicBezTo>
                  <a:pt x="1464037" y="5324436"/>
                  <a:pt x="927728" y="6010023"/>
                  <a:pt x="259539" y="6639549"/>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xmlns="" id="{5558AD6E-B070-4640-AA07-87E208983ED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552928" y="0"/>
            <a:ext cx="1644534" cy="6858000"/>
          </a:xfrm>
          <a:custGeom>
            <a:avLst/>
            <a:gdLst>
              <a:gd name="connsiteX0" fmla="*/ 135252 w 1644534"/>
              <a:gd name="connsiteY0" fmla="*/ 6858000 h 6858000"/>
              <a:gd name="connsiteX1" fmla="*/ 101819 w 1644534"/>
              <a:gd name="connsiteY1" fmla="*/ 6858000 h 6858000"/>
              <a:gd name="connsiteX2" fmla="*/ 437240 w 1644534"/>
              <a:gd name="connsiteY2" fmla="*/ 6542447 h 6858000"/>
              <a:gd name="connsiteX3" fmla="*/ 1611101 w 1644534"/>
              <a:gd name="connsiteY3" fmla="*/ 4079318 h 6858000"/>
              <a:gd name="connsiteX4" fmla="*/ 21961 w 1644534"/>
              <a:gd name="connsiteY4" fmla="*/ 16892 h 6858000"/>
              <a:gd name="connsiteX5" fmla="*/ 0 w 1644534"/>
              <a:gd name="connsiteY5" fmla="*/ 0 h 6858000"/>
              <a:gd name="connsiteX6" fmla="*/ 33433 w 1644534"/>
              <a:gd name="connsiteY6" fmla="*/ 0 h 6858000"/>
              <a:gd name="connsiteX7" fmla="*/ 55394 w 1644534"/>
              <a:gd name="connsiteY7" fmla="*/ 16892 h 6858000"/>
              <a:gd name="connsiteX8" fmla="*/ 1644534 w 1644534"/>
              <a:gd name="connsiteY8" fmla="*/ 4079318 h 6858000"/>
              <a:gd name="connsiteX9" fmla="*/ 470673 w 1644534"/>
              <a:gd name="connsiteY9" fmla="*/ 654244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4534" h="6858000">
                <a:moveTo>
                  <a:pt x="135252" y="6858000"/>
                </a:moveTo>
                <a:lnTo>
                  <a:pt x="101819" y="6858000"/>
                </a:lnTo>
                <a:lnTo>
                  <a:pt x="437240" y="6542447"/>
                </a:lnTo>
                <a:cubicBezTo>
                  <a:pt x="1092531" y="5903717"/>
                  <a:pt x="1611101" y="5217633"/>
                  <a:pt x="1611101" y="4079318"/>
                </a:cubicBezTo>
                <a:cubicBezTo>
                  <a:pt x="1611101" y="2357705"/>
                  <a:pt x="1041580" y="850004"/>
                  <a:pt x="21961" y="16892"/>
                </a:cubicBezTo>
                <a:lnTo>
                  <a:pt x="0" y="0"/>
                </a:lnTo>
                <a:lnTo>
                  <a:pt x="33433" y="0"/>
                </a:lnTo>
                <a:lnTo>
                  <a:pt x="55394" y="16892"/>
                </a:lnTo>
                <a:cubicBezTo>
                  <a:pt x="1075012" y="850004"/>
                  <a:pt x="1644534" y="2357705"/>
                  <a:pt x="1644534" y="4079318"/>
                </a:cubicBezTo>
                <a:cubicBezTo>
                  <a:pt x="1644534" y="5217633"/>
                  <a:pt x="1125963" y="5903717"/>
                  <a:pt x="470673" y="654244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xmlns="" id="{36ACFB69-D148-449E-AC5A-C55AA20A7F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988858" y="0"/>
            <a:ext cx="1461546" cy="6858000"/>
          </a:xfrm>
          <a:custGeom>
            <a:avLst/>
            <a:gdLst>
              <a:gd name="connsiteX0" fmla="*/ 107940 w 1461546"/>
              <a:gd name="connsiteY0" fmla="*/ 6858000 h 6858000"/>
              <a:gd name="connsiteX1" fmla="*/ 91317 w 1461546"/>
              <a:gd name="connsiteY1" fmla="*/ 6858000 h 6858000"/>
              <a:gd name="connsiteX2" fmla="*/ 392141 w 1461546"/>
              <a:gd name="connsiteY2" fmla="*/ 6542447 h 6858000"/>
              <a:gd name="connsiteX3" fmla="*/ 1444924 w 1461546"/>
              <a:gd name="connsiteY3" fmla="*/ 4079318 h 6858000"/>
              <a:gd name="connsiteX4" fmla="*/ 19696 w 1461546"/>
              <a:gd name="connsiteY4" fmla="*/ 16892 h 6858000"/>
              <a:gd name="connsiteX5" fmla="*/ 0 w 1461546"/>
              <a:gd name="connsiteY5" fmla="*/ 0 h 6858000"/>
              <a:gd name="connsiteX6" fmla="*/ 16622 w 1461546"/>
              <a:gd name="connsiteY6" fmla="*/ 0 h 6858000"/>
              <a:gd name="connsiteX7" fmla="*/ 36319 w 1461546"/>
              <a:gd name="connsiteY7" fmla="*/ 16892 h 6858000"/>
              <a:gd name="connsiteX8" fmla="*/ 1461546 w 1461546"/>
              <a:gd name="connsiteY8" fmla="*/ 4079318 h 6858000"/>
              <a:gd name="connsiteX9" fmla="*/ 408763 w 1461546"/>
              <a:gd name="connsiteY9" fmla="*/ 654244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61546" h="6858000">
                <a:moveTo>
                  <a:pt x="107940" y="6858000"/>
                </a:moveTo>
                <a:lnTo>
                  <a:pt x="91317" y="6858000"/>
                </a:lnTo>
                <a:lnTo>
                  <a:pt x="392141" y="6542447"/>
                </a:lnTo>
                <a:cubicBezTo>
                  <a:pt x="979841" y="5903717"/>
                  <a:pt x="1444924" y="5217633"/>
                  <a:pt x="1444924" y="4079318"/>
                </a:cubicBezTo>
                <a:cubicBezTo>
                  <a:pt x="1444924" y="2357705"/>
                  <a:pt x="934146" y="850004"/>
                  <a:pt x="19696" y="16892"/>
                </a:cubicBezTo>
                <a:lnTo>
                  <a:pt x="0" y="0"/>
                </a:lnTo>
                <a:lnTo>
                  <a:pt x="16622" y="0"/>
                </a:lnTo>
                <a:lnTo>
                  <a:pt x="36319" y="16892"/>
                </a:lnTo>
                <a:cubicBezTo>
                  <a:pt x="950768" y="850004"/>
                  <a:pt x="1461546" y="2357705"/>
                  <a:pt x="1461546" y="4079318"/>
                </a:cubicBezTo>
                <a:cubicBezTo>
                  <a:pt x="1461546" y="5217633"/>
                  <a:pt x="996464" y="5903717"/>
                  <a:pt x="408763" y="654244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xmlns="" id="{730725D4-8C5E-564F-B50E-794DD17A0039}"/>
              </a:ext>
            </a:extLst>
          </p:cNvPr>
          <p:cNvSpPr>
            <a:spLocks noGrp="1"/>
          </p:cNvSpPr>
          <p:nvPr>
            <p:ph type="title"/>
          </p:nvPr>
        </p:nvSpPr>
        <p:spPr>
          <a:xfrm>
            <a:off x="1910131" y="442220"/>
            <a:ext cx="5513542" cy="1345269"/>
          </a:xfrm>
        </p:spPr>
        <p:txBody>
          <a:bodyPr anchor="b">
            <a:normAutofit/>
          </a:bodyPr>
          <a:lstStyle/>
          <a:p>
            <a:pPr algn="ctr"/>
            <a:r>
              <a:rPr lang="en-US" dirty="0"/>
              <a:t>Dr. Andrea Krause, MD</a:t>
            </a:r>
          </a:p>
        </p:txBody>
      </p:sp>
      <p:graphicFrame>
        <p:nvGraphicFramePr>
          <p:cNvPr id="5" name="Content Placeholder 2">
            <a:extLst>
              <a:ext uri="{FF2B5EF4-FFF2-40B4-BE49-F238E27FC236}">
                <a16:creationId xmlns:a16="http://schemas.microsoft.com/office/drawing/2014/main" xmlns="" id="{AD748273-9CE0-4485-AE62-C15F993987A8}"/>
              </a:ext>
            </a:extLst>
          </p:cNvPr>
          <p:cNvGraphicFramePr>
            <a:graphicFrameLocks noGrp="1"/>
          </p:cNvGraphicFramePr>
          <p:nvPr>
            <p:ph idx="1"/>
            <p:extLst>
              <p:ext uri="{D42A27DB-BD31-4B8C-83A1-F6EECF244321}">
                <p14:modId xmlns:p14="http://schemas.microsoft.com/office/powerpoint/2010/main" val="346464219"/>
              </p:ext>
            </p:extLst>
          </p:nvPr>
        </p:nvGraphicFramePr>
        <p:xfrm>
          <a:off x="1799855" y="2305909"/>
          <a:ext cx="9348717" cy="31550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4573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xmlns="" id="{593B4D24-F4A8-4141-A20A-E0575D1996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32" name="Group 31">
            <a:extLst>
              <a:ext uri="{FF2B5EF4-FFF2-40B4-BE49-F238E27FC236}">
                <a16:creationId xmlns:a16="http://schemas.microsoft.com/office/drawing/2014/main" xmlns="" id="{6CCEEF8A-4A3A-4B35-AA57-D804767F5AD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 y="0"/>
            <a:ext cx="12191696" cy="6170490"/>
            <a:chOff x="-2" y="0"/>
            <a:chExt cx="12191696" cy="6170490"/>
          </a:xfrm>
        </p:grpSpPr>
        <p:sp>
          <p:nvSpPr>
            <p:cNvPr id="33" name="Freeform: Shape 32">
              <a:extLst>
                <a:ext uri="{FF2B5EF4-FFF2-40B4-BE49-F238E27FC236}">
                  <a16:creationId xmlns:a16="http://schemas.microsoft.com/office/drawing/2014/main" xmlns="" id="{55A741C2-AB82-4BF5-9324-5D0B56A3D0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Shape 33">
              <a:extLst>
                <a:ext uri="{FF2B5EF4-FFF2-40B4-BE49-F238E27FC236}">
                  <a16:creationId xmlns:a16="http://schemas.microsoft.com/office/drawing/2014/main" xmlns="" id="{DCD46807-BF17-4E5D-90A8-A062604C00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5" name="Freeform: Shape 34">
              <a:extLst>
                <a:ext uri="{FF2B5EF4-FFF2-40B4-BE49-F238E27FC236}">
                  <a16:creationId xmlns:a16="http://schemas.microsoft.com/office/drawing/2014/main" xmlns="" id="{823926DB-76C8-474A-B5FB-F43C59E33FC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6" name="Freeform: Shape 35">
              <a:extLst>
                <a:ext uri="{FF2B5EF4-FFF2-40B4-BE49-F238E27FC236}">
                  <a16:creationId xmlns:a16="http://schemas.microsoft.com/office/drawing/2014/main" xmlns="" id="{3C1F5347-E00A-4E12-AC11-18E0B1AF2D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5400000">
              <a:off x="5247015" y="-1314429"/>
              <a:ext cx="1697663" cy="12191695"/>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itle 1">
            <a:extLst>
              <a:ext uri="{FF2B5EF4-FFF2-40B4-BE49-F238E27FC236}">
                <a16:creationId xmlns:a16="http://schemas.microsoft.com/office/drawing/2014/main" xmlns="" id="{F3092FE3-0AF0-CD44-9251-4565A571FF4E}"/>
              </a:ext>
            </a:extLst>
          </p:cNvPr>
          <p:cNvSpPr>
            <a:spLocks noGrp="1"/>
          </p:cNvSpPr>
          <p:nvPr>
            <p:ph type="title"/>
          </p:nvPr>
        </p:nvSpPr>
        <p:spPr>
          <a:xfrm>
            <a:off x="1920875" y="454732"/>
            <a:ext cx="5498938" cy="1344612"/>
          </a:xfrm>
        </p:spPr>
        <p:txBody>
          <a:bodyPr anchor="b">
            <a:normAutofit/>
          </a:bodyPr>
          <a:lstStyle/>
          <a:p>
            <a:r>
              <a:rPr lang="en-US" dirty="0"/>
              <a:t>Dr. Andrea Krause, MD</a:t>
            </a:r>
          </a:p>
        </p:txBody>
      </p:sp>
      <p:sp>
        <p:nvSpPr>
          <p:cNvPr id="3" name="Content Placeholder 2">
            <a:extLst>
              <a:ext uri="{FF2B5EF4-FFF2-40B4-BE49-F238E27FC236}">
                <a16:creationId xmlns:a16="http://schemas.microsoft.com/office/drawing/2014/main" xmlns="" id="{F65561C4-8DBC-F242-B833-C56BFB570169}"/>
              </a:ext>
            </a:extLst>
          </p:cNvPr>
          <p:cNvSpPr>
            <a:spLocks noGrp="1"/>
          </p:cNvSpPr>
          <p:nvPr>
            <p:ph idx="1"/>
          </p:nvPr>
        </p:nvSpPr>
        <p:spPr>
          <a:xfrm>
            <a:off x="1920875" y="2107096"/>
            <a:ext cx="9280525" cy="3903266"/>
          </a:xfrm>
        </p:spPr>
        <p:txBody>
          <a:bodyPr>
            <a:normAutofit/>
          </a:bodyPr>
          <a:lstStyle/>
          <a:p>
            <a:pPr marL="285750" lvl="0" indent="-285750">
              <a:lnSpc>
                <a:spcPct val="130000"/>
              </a:lnSpc>
              <a:spcBef>
                <a:spcPts val="0"/>
              </a:spcBef>
              <a:buClr>
                <a:srgbClr val="000000"/>
              </a:buClr>
              <a:buSzPts val="1800"/>
              <a:buFont typeface="Arial" panose="020B0604020202020204" pitchFamily="34" charset="0"/>
              <a:buChar char="•"/>
            </a:pPr>
            <a:r>
              <a:rPr lang="en-US" sz="1400" dirty="0">
                <a:ea typeface="Calibri"/>
                <a:cs typeface="Calibri"/>
                <a:sym typeface="Calibri"/>
              </a:rPr>
              <a:t>2021 has seen an almost 2-fold increase in number of hospitalized patients for eating disorders. This is on top of a year-to-year 20 percent increase in the past 10 years.</a:t>
            </a:r>
            <a:endParaRPr lang="en-US" sz="1400" dirty="0">
              <a:ea typeface="Noto Sans Symbols"/>
              <a:cs typeface="Noto Sans Symbols"/>
              <a:sym typeface="Noto Sans Symbols"/>
            </a:endParaRPr>
          </a:p>
          <a:p>
            <a:pPr marL="285750" lvl="0" indent="-285750">
              <a:lnSpc>
                <a:spcPct val="130000"/>
              </a:lnSpc>
              <a:spcBef>
                <a:spcPts val="0"/>
              </a:spcBef>
              <a:buClr>
                <a:srgbClr val="000000"/>
              </a:buClr>
              <a:buSzPts val="1800"/>
              <a:buFont typeface="Arial" panose="020B0604020202020204" pitchFamily="34" charset="0"/>
              <a:buChar char="•"/>
            </a:pPr>
            <a:r>
              <a:rPr lang="en-US" sz="1400" dirty="0">
                <a:ea typeface="Calibri"/>
                <a:cs typeface="Calibri"/>
                <a:sym typeface="Calibri"/>
              </a:rPr>
              <a:t>They are sicker than ever, and I believe this is due to lack of access to care in the  outpatient setting</a:t>
            </a:r>
            <a:endParaRPr lang="en-US" sz="1400" dirty="0">
              <a:ea typeface="Noto Sans Symbols"/>
              <a:cs typeface="Noto Sans Symbols"/>
              <a:sym typeface="Noto Sans Symbols"/>
            </a:endParaRPr>
          </a:p>
          <a:p>
            <a:pPr marL="285750" lvl="0" indent="-285750">
              <a:lnSpc>
                <a:spcPct val="130000"/>
              </a:lnSpc>
              <a:spcBef>
                <a:spcPts val="0"/>
              </a:spcBef>
              <a:buClr>
                <a:srgbClr val="000000"/>
              </a:buClr>
              <a:buSzPts val="1800"/>
              <a:buFont typeface="Arial" panose="020B0604020202020204" pitchFamily="34" charset="0"/>
              <a:buChar char="•"/>
            </a:pPr>
            <a:r>
              <a:rPr lang="en-US" sz="1400" dirty="0">
                <a:ea typeface="Calibri"/>
                <a:cs typeface="Calibri"/>
                <a:sym typeface="Calibri"/>
              </a:rPr>
              <a:t>Payor mix breakdown in years past was 60 percent private insurance, 40 percent Medicaid. This trend continues</a:t>
            </a:r>
            <a:endParaRPr lang="en-US" sz="1400" dirty="0">
              <a:ea typeface="Noto Sans Symbols"/>
              <a:cs typeface="Noto Sans Symbols"/>
              <a:sym typeface="Noto Sans Symbols"/>
            </a:endParaRPr>
          </a:p>
          <a:p>
            <a:pPr marL="285750" lvl="0" indent="-285750">
              <a:lnSpc>
                <a:spcPct val="130000"/>
              </a:lnSpc>
              <a:spcBef>
                <a:spcPts val="0"/>
              </a:spcBef>
              <a:buClr>
                <a:srgbClr val="000000"/>
              </a:buClr>
              <a:buSzPts val="1800"/>
              <a:buFont typeface="Arial" panose="020B0604020202020204" pitchFamily="34" charset="0"/>
              <a:buChar char="•"/>
            </a:pPr>
            <a:r>
              <a:rPr lang="en-US" sz="1400" dirty="0">
                <a:ea typeface="Calibri"/>
                <a:cs typeface="Calibri"/>
                <a:sym typeface="Calibri"/>
              </a:rPr>
              <a:t>MEDICAID PATIENTS CURRENTLY HAVE 1 OPTION IN STATE AND THAT IS OUTPATIENT/IOP (LCED)</a:t>
            </a:r>
            <a:endParaRPr lang="en-US" sz="1400" dirty="0">
              <a:ea typeface="Noto Sans Symbols"/>
              <a:cs typeface="Noto Sans Symbols"/>
              <a:sym typeface="Noto Sans Symbols"/>
            </a:endParaRPr>
          </a:p>
          <a:p>
            <a:pPr marL="285750" lvl="0" indent="-285750">
              <a:lnSpc>
                <a:spcPct val="130000"/>
              </a:lnSpc>
              <a:spcBef>
                <a:spcPts val="0"/>
              </a:spcBef>
              <a:buClr>
                <a:srgbClr val="000000"/>
              </a:buClr>
              <a:buSzPts val="1800"/>
              <a:buFont typeface="Arial" panose="020B0604020202020204" pitchFamily="34" charset="0"/>
              <a:buChar char="•"/>
            </a:pPr>
            <a:r>
              <a:rPr lang="en-US" sz="1400" dirty="0">
                <a:ea typeface="Calibri"/>
                <a:cs typeface="Calibri"/>
                <a:sym typeface="Calibri"/>
              </a:rPr>
              <a:t>Insurance payors do not seem to be aware of published guidelines on Levels of Care for Eating disorders (APA, AAP)</a:t>
            </a:r>
            <a:endParaRPr lang="en-US" sz="1400" dirty="0">
              <a:ea typeface="Noto Sans Symbols"/>
              <a:cs typeface="Noto Sans Symbols"/>
              <a:sym typeface="Noto Sans Symbols"/>
            </a:endParaRPr>
          </a:p>
          <a:p>
            <a:pPr marL="285750" lvl="0" indent="-285750">
              <a:lnSpc>
                <a:spcPct val="130000"/>
              </a:lnSpc>
              <a:spcBef>
                <a:spcPts val="0"/>
              </a:spcBef>
              <a:buClr>
                <a:srgbClr val="000000"/>
              </a:buClr>
              <a:buSzPts val="1800"/>
              <a:buFont typeface="Arial" panose="020B0604020202020204" pitchFamily="34" charset="0"/>
              <a:buChar char="•"/>
            </a:pPr>
            <a:r>
              <a:rPr lang="en-US" sz="1400" dirty="0">
                <a:ea typeface="Calibri"/>
                <a:cs typeface="Calibri"/>
                <a:sym typeface="Calibri"/>
              </a:rPr>
              <a:t>When kids are hospitalized for eating disorders, they generally fulfill criteria for needing residential treatment: this means seeking care </a:t>
            </a:r>
            <a:r>
              <a:rPr lang="en-US" sz="1400" b="1" dirty="0">
                <a:ea typeface="Calibri"/>
                <a:cs typeface="Calibri"/>
                <a:sym typeface="Calibri"/>
              </a:rPr>
              <a:t>out of state</a:t>
            </a:r>
            <a:endParaRPr lang="en-US" sz="1400" dirty="0">
              <a:ea typeface="Noto Sans Symbols"/>
              <a:cs typeface="Noto Sans Symbols"/>
              <a:sym typeface="Noto Sans Symbols"/>
            </a:endParaRPr>
          </a:p>
          <a:p>
            <a:pPr>
              <a:lnSpc>
                <a:spcPct val="130000"/>
              </a:lnSpc>
            </a:pPr>
            <a:endParaRPr lang="en-US" sz="1200" dirty="0"/>
          </a:p>
        </p:txBody>
      </p:sp>
    </p:spTree>
    <p:extLst>
      <p:ext uri="{BB962C8B-B14F-4D97-AF65-F5344CB8AC3E}">
        <p14:creationId xmlns:p14="http://schemas.microsoft.com/office/powerpoint/2010/main" val="1119769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xmlns="" id="{C51A08AC-F796-409C-AD97-8B476289EC5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43" name="Group 42">
            <a:extLst>
              <a:ext uri="{FF2B5EF4-FFF2-40B4-BE49-F238E27FC236}">
                <a16:creationId xmlns:a16="http://schemas.microsoft.com/office/drawing/2014/main" xmlns="" id="{1E1B312B-4E9A-405C-9CE8-10325438035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 y="0"/>
            <a:ext cx="10853745" cy="6858000"/>
            <a:chOff x="-1" y="0"/>
            <a:chExt cx="10934058" cy="6858000"/>
          </a:xfrm>
        </p:grpSpPr>
        <p:sp>
          <p:nvSpPr>
            <p:cNvPr id="44" name="Freeform: Shape 43">
              <a:extLst>
                <a:ext uri="{FF2B5EF4-FFF2-40B4-BE49-F238E27FC236}">
                  <a16:creationId xmlns:a16="http://schemas.microsoft.com/office/drawing/2014/main" xmlns="" id="{027ED404-4912-4C80-B5EB-98E67EB26AD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Shape 44">
              <a:extLst>
                <a:ext uri="{FF2B5EF4-FFF2-40B4-BE49-F238E27FC236}">
                  <a16:creationId xmlns:a16="http://schemas.microsoft.com/office/drawing/2014/main" xmlns="" id="{4E58012C-4DA3-4ED3-9500-41F9AF60B1A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46" name="Freeform: Shape 45">
              <a:extLst>
                <a:ext uri="{FF2B5EF4-FFF2-40B4-BE49-F238E27FC236}">
                  <a16:creationId xmlns:a16="http://schemas.microsoft.com/office/drawing/2014/main" xmlns="" id="{59AC73F7-22BD-4C46-B368-3F03B8478F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47" name="Freeform: Shape 46">
              <a:extLst>
                <a:ext uri="{FF2B5EF4-FFF2-40B4-BE49-F238E27FC236}">
                  <a16:creationId xmlns:a16="http://schemas.microsoft.com/office/drawing/2014/main" xmlns="" id="{95C99F96-8984-456F-BD66-5C019A65103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itle 1">
            <a:extLst>
              <a:ext uri="{FF2B5EF4-FFF2-40B4-BE49-F238E27FC236}">
                <a16:creationId xmlns:a16="http://schemas.microsoft.com/office/drawing/2014/main" xmlns="" id="{F3092FE3-0AF0-CD44-9251-4565A571FF4E}"/>
              </a:ext>
            </a:extLst>
          </p:cNvPr>
          <p:cNvSpPr>
            <a:spLocks noGrp="1"/>
          </p:cNvSpPr>
          <p:nvPr>
            <p:ph type="title"/>
          </p:nvPr>
        </p:nvSpPr>
        <p:spPr>
          <a:xfrm>
            <a:off x="1920875" y="442913"/>
            <a:ext cx="6857365" cy="1344612"/>
          </a:xfrm>
        </p:spPr>
        <p:txBody>
          <a:bodyPr anchor="b">
            <a:normAutofit/>
          </a:bodyPr>
          <a:lstStyle/>
          <a:p>
            <a:r>
              <a:rPr lang="en-US" dirty="0"/>
              <a:t>Dr. Andrea Krause, MD</a:t>
            </a:r>
          </a:p>
        </p:txBody>
      </p:sp>
      <p:sp>
        <p:nvSpPr>
          <p:cNvPr id="3" name="Content Placeholder 2">
            <a:extLst>
              <a:ext uri="{FF2B5EF4-FFF2-40B4-BE49-F238E27FC236}">
                <a16:creationId xmlns:a16="http://schemas.microsoft.com/office/drawing/2014/main" xmlns="" id="{F65561C4-8DBC-F242-B833-C56BFB570169}"/>
              </a:ext>
            </a:extLst>
          </p:cNvPr>
          <p:cNvSpPr>
            <a:spLocks noGrp="1"/>
          </p:cNvSpPr>
          <p:nvPr>
            <p:ph idx="1"/>
          </p:nvPr>
        </p:nvSpPr>
        <p:spPr>
          <a:xfrm>
            <a:off x="1920875" y="2312988"/>
            <a:ext cx="6857365" cy="3651250"/>
          </a:xfrm>
        </p:spPr>
        <p:txBody>
          <a:bodyPr>
            <a:normAutofit/>
          </a:bodyPr>
          <a:lstStyle/>
          <a:p>
            <a:pPr marL="285750" lvl="0" indent="-285750">
              <a:lnSpc>
                <a:spcPct val="130000"/>
              </a:lnSpc>
              <a:spcBef>
                <a:spcPts val="0"/>
              </a:spcBef>
              <a:buClr>
                <a:srgbClr val="000000"/>
              </a:buClr>
              <a:buSzPts val="1800"/>
              <a:buFont typeface="Arial" panose="020B0604020202020204" pitchFamily="34" charset="0"/>
              <a:buChar char="•"/>
            </a:pPr>
            <a:r>
              <a:rPr lang="en-US" dirty="0">
                <a:ea typeface="Calibri"/>
                <a:cs typeface="Calibri"/>
                <a:sym typeface="Calibri"/>
              </a:rPr>
              <a:t>Currently no out of state residential facility has an active Kentucky Medicaid number. There are a few that have recently expired. Due to poor reimbursements, I suspect these facilities have little to no incentive to renew their KY Medicaid numbers.</a:t>
            </a:r>
            <a:endParaRPr lang="en-US" dirty="0">
              <a:ea typeface="Noto Sans Symbols"/>
              <a:cs typeface="Noto Sans Symbols"/>
              <a:sym typeface="Noto Sans Symbols"/>
            </a:endParaRPr>
          </a:p>
          <a:p>
            <a:pPr marL="285750" lvl="0" indent="-285750">
              <a:lnSpc>
                <a:spcPct val="130000"/>
              </a:lnSpc>
              <a:spcBef>
                <a:spcPts val="0"/>
              </a:spcBef>
              <a:buClr>
                <a:srgbClr val="000000"/>
              </a:buClr>
              <a:buSzPts val="1800"/>
              <a:buFont typeface="Arial" panose="020B0604020202020204" pitchFamily="34" charset="0"/>
              <a:buChar char="•"/>
            </a:pPr>
            <a:r>
              <a:rPr lang="en-US" dirty="0">
                <a:ea typeface="Calibri"/>
                <a:cs typeface="Calibri"/>
                <a:sym typeface="Calibri"/>
              </a:rPr>
              <a:t>Due to this: Medicaid patients stay for MONTHS in the hospital due to lack of placement options. This is detrimental to getting adequate treatment for their disorder.</a:t>
            </a:r>
            <a:endParaRPr lang="en-US" dirty="0">
              <a:ea typeface="Noto Sans Symbols"/>
              <a:cs typeface="Noto Sans Symbols"/>
              <a:sym typeface="Noto Sans Symbols"/>
            </a:endParaRPr>
          </a:p>
          <a:p>
            <a:pPr>
              <a:lnSpc>
                <a:spcPct val="130000"/>
              </a:lnSpc>
            </a:pPr>
            <a:endParaRPr lang="en-US" dirty="0"/>
          </a:p>
        </p:txBody>
      </p:sp>
    </p:spTree>
    <p:extLst>
      <p:ext uri="{BB962C8B-B14F-4D97-AF65-F5344CB8AC3E}">
        <p14:creationId xmlns:p14="http://schemas.microsoft.com/office/powerpoint/2010/main" val="901846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1" name="Rectangle 32">
            <a:extLst>
              <a:ext uri="{FF2B5EF4-FFF2-40B4-BE49-F238E27FC236}">
                <a16:creationId xmlns:a16="http://schemas.microsoft.com/office/drawing/2014/main" xmlns="" id="{47FC6A8B-34F9-40FB-AA2D-E34168F528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xmlns="" id="{44F960DD-75EF-0643-9705-BE61D6BC1BBA}"/>
              </a:ext>
            </a:extLst>
          </p:cNvPr>
          <p:cNvSpPr>
            <a:spLocks noGrp="1"/>
          </p:cNvSpPr>
          <p:nvPr>
            <p:ph type="title"/>
          </p:nvPr>
        </p:nvSpPr>
        <p:spPr>
          <a:xfrm>
            <a:off x="1188340" y="1105232"/>
            <a:ext cx="3013545" cy="4277802"/>
          </a:xfrm>
        </p:spPr>
        <p:txBody>
          <a:bodyPr anchor="ctr">
            <a:normAutofit/>
          </a:bodyPr>
          <a:lstStyle/>
          <a:p>
            <a:r>
              <a:rPr lang="en-US" dirty="0"/>
              <a:t>Ruby Jo </a:t>
            </a:r>
            <a:r>
              <a:rPr lang="en-US" dirty="0" err="1"/>
              <a:t>Lubarsky</a:t>
            </a:r>
            <a:endParaRPr lang="en-US" dirty="0"/>
          </a:p>
        </p:txBody>
      </p:sp>
      <p:grpSp>
        <p:nvGrpSpPr>
          <p:cNvPr id="42" name="Group 34">
            <a:extLst>
              <a:ext uri="{FF2B5EF4-FFF2-40B4-BE49-F238E27FC236}">
                <a16:creationId xmlns:a16="http://schemas.microsoft.com/office/drawing/2014/main" xmlns="" id="{D4D684F8-91BF-481C-A965-722756A383D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a:off x="4308533" y="0"/>
            <a:ext cx="7883467" cy="6858000"/>
            <a:chOff x="0" y="0"/>
            <a:chExt cx="7883467" cy="6858000"/>
          </a:xfrm>
        </p:grpSpPr>
        <p:sp>
          <p:nvSpPr>
            <p:cNvPr id="43" name="Freeform: Shape 35">
              <a:extLst>
                <a:ext uri="{FF2B5EF4-FFF2-40B4-BE49-F238E27FC236}">
                  <a16:creationId xmlns:a16="http://schemas.microsoft.com/office/drawing/2014/main" xmlns="" id="{05DF7B3C-29EF-4ADC-BFDC-C3A038AC43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0"/>
              <a:ext cx="7475746" cy="6858000"/>
            </a:xfrm>
            <a:custGeom>
              <a:avLst/>
              <a:gdLst>
                <a:gd name="connsiteX0" fmla="*/ 0 w 7475746"/>
                <a:gd name="connsiteY0" fmla="*/ 0 h 6858000"/>
                <a:gd name="connsiteX1" fmla="*/ 5859459 w 7475746"/>
                <a:gd name="connsiteY1" fmla="*/ 0 h 6858000"/>
                <a:gd name="connsiteX2" fmla="*/ 5874848 w 7475746"/>
                <a:gd name="connsiteY2" fmla="*/ 10445 h 6858000"/>
                <a:gd name="connsiteX3" fmla="*/ 7475746 w 7475746"/>
                <a:gd name="connsiteY3" fmla="*/ 3621913 h 6858000"/>
                <a:gd name="connsiteX4" fmla="*/ 5601397 w 7475746"/>
                <a:gd name="connsiteY4" fmla="*/ 6378742 h 6858000"/>
                <a:gd name="connsiteX5" fmla="*/ 5084748 w 7475746"/>
                <a:gd name="connsiteY5" fmla="*/ 6785068 h 6858000"/>
                <a:gd name="connsiteX6" fmla="*/ 4979585 w 7475746"/>
                <a:gd name="connsiteY6" fmla="*/ 6858000 h 6858000"/>
                <a:gd name="connsiteX7" fmla="*/ 0 w 7475746"/>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5746" h="6858000">
                  <a:moveTo>
                    <a:pt x="0" y="0"/>
                  </a:moveTo>
                  <a:lnTo>
                    <a:pt x="5859459" y="0"/>
                  </a:lnTo>
                  <a:lnTo>
                    <a:pt x="5874848" y="10445"/>
                  </a:lnTo>
                  <a:cubicBezTo>
                    <a:pt x="6902010" y="751075"/>
                    <a:pt x="7475746" y="2091411"/>
                    <a:pt x="7475746" y="3621913"/>
                  </a:cubicBezTo>
                  <a:cubicBezTo>
                    <a:pt x="7475746" y="4971185"/>
                    <a:pt x="6547021" y="5605738"/>
                    <a:pt x="5601397" y="6378742"/>
                  </a:cubicBezTo>
                  <a:cubicBezTo>
                    <a:pt x="5429193" y="6519512"/>
                    <a:pt x="5258566" y="6657407"/>
                    <a:pt x="5084748" y="6785068"/>
                  </a:cubicBezTo>
                  <a:lnTo>
                    <a:pt x="4979585"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36">
              <a:extLst>
                <a:ext uri="{FF2B5EF4-FFF2-40B4-BE49-F238E27FC236}">
                  <a16:creationId xmlns:a16="http://schemas.microsoft.com/office/drawing/2014/main" xmlns="" id="{20289037-6999-491E-AA63-CC1C3CBBF8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35374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45" name="Freeform: Shape 37">
              <a:extLst>
                <a:ext uri="{FF2B5EF4-FFF2-40B4-BE49-F238E27FC236}">
                  <a16:creationId xmlns:a16="http://schemas.microsoft.com/office/drawing/2014/main" xmlns="" id="{497CF6DF-9FF9-4D10-B338-0BEFC0AA317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13373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5" name="Content Placeholder 4">
            <a:extLst>
              <a:ext uri="{FF2B5EF4-FFF2-40B4-BE49-F238E27FC236}">
                <a16:creationId xmlns:a16="http://schemas.microsoft.com/office/drawing/2014/main" xmlns="" id="{4B33F193-74BD-754F-A651-53CADFDC53B4}"/>
              </a:ext>
            </a:extLst>
          </p:cNvPr>
          <p:cNvSpPr>
            <a:spLocks noGrp="1"/>
          </p:cNvSpPr>
          <p:nvPr>
            <p:ph idx="1"/>
          </p:nvPr>
        </p:nvSpPr>
        <p:spPr>
          <a:xfrm>
            <a:off x="6096000" y="1105232"/>
            <a:ext cx="5176298" cy="4277802"/>
          </a:xfrm>
        </p:spPr>
        <p:txBody>
          <a:bodyPr anchor="ctr">
            <a:normAutofit/>
          </a:bodyPr>
          <a:lstStyle/>
          <a:p>
            <a:r>
              <a:rPr lang="en-US" dirty="0"/>
              <a:t>will give her first-hand experience regarding the challenges of eating disorder treatment access.</a:t>
            </a:r>
          </a:p>
        </p:txBody>
      </p:sp>
    </p:spTree>
    <p:extLst>
      <p:ext uri="{BB962C8B-B14F-4D97-AF65-F5344CB8AC3E}">
        <p14:creationId xmlns:p14="http://schemas.microsoft.com/office/powerpoint/2010/main" val="903802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xmlns="" id="{47FC6A8B-34F9-40FB-AA2D-E34168F528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2" name="Freeform: Shape 21">
            <a:extLst>
              <a:ext uri="{FF2B5EF4-FFF2-40B4-BE49-F238E27FC236}">
                <a16:creationId xmlns:a16="http://schemas.microsoft.com/office/drawing/2014/main" xmlns="" id="{1EC86DB4-572A-4F71-AF8A-2395B4CA77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756583" y="0"/>
            <a:ext cx="11435265" cy="6858000"/>
          </a:xfrm>
          <a:custGeom>
            <a:avLst/>
            <a:gdLst>
              <a:gd name="connsiteX0" fmla="*/ 9925983 w 11435265"/>
              <a:gd name="connsiteY0" fmla="*/ 6858000 h 6858000"/>
              <a:gd name="connsiteX1" fmla="*/ 0 w 11435265"/>
              <a:gd name="connsiteY1" fmla="*/ 6858000 h 6858000"/>
              <a:gd name="connsiteX2" fmla="*/ 0 w 11435265"/>
              <a:gd name="connsiteY2" fmla="*/ 0 h 6858000"/>
              <a:gd name="connsiteX3" fmla="*/ 996904 w 11435265"/>
              <a:gd name="connsiteY3" fmla="*/ 0 h 6858000"/>
              <a:gd name="connsiteX4" fmla="*/ 2426875 w 11435265"/>
              <a:gd name="connsiteY4" fmla="*/ 0 h 6858000"/>
              <a:gd name="connsiteX5" fmla="*/ 4014127 w 11435265"/>
              <a:gd name="connsiteY5" fmla="*/ 0 h 6858000"/>
              <a:gd name="connsiteX6" fmla="*/ 4359595 w 11435265"/>
              <a:gd name="connsiteY6" fmla="*/ 0 h 6858000"/>
              <a:gd name="connsiteX7" fmla="*/ 4647960 w 11435265"/>
              <a:gd name="connsiteY7" fmla="*/ 0 h 6858000"/>
              <a:gd name="connsiteX8" fmla="*/ 4691093 w 11435265"/>
              <a:gd name="connsiteY8" fmla="*/ 0 h 6858000"/>
              <a:gd name="connsiteX9" fmla="*/ 5558544 w 11435265"/>
              <a:gd name="connsiteY9" fmla="*/ 0 h 6858000"/>
              <a:gd name="connsiteX10" fmla="*/ 5570664 w 11435265"/>
              <a:gd name="connsiteY10" fmla="*/ 0 h 6858000"/>
              <a:gd name="connsiteX11" fmla="*/ 5695183 w 11435265"/>
              <a:gd name="connsiteY11" fmla="*/ 0 h 6858000"/>
              <a:gd name="connsiteX12" fmla="*/ 7177357 w 11435265"/>
              <a:gd name="connsiteY12" fmla="*/ 0 h 6858000"/>
              <a:gd name="connsiteX13" fmla="*/ 9824163 w 11435265"/>
              <a:gd name="connsiteY13" fmla="*/ 0 h 6858000"/>
              <a:gd name="connsiteX14" fmla="*/ 9846125 w 11435265"/>
              <a:gd name="connsiteY14" fmla="*/ 16892 h 6858000"/>
              <a:gd name="connsiteX15" fmla="*/ 11435265 w 11435265"/>
              <a:gd name="connsiteY15" fmla="*/ 4079318 h 6858000"/>
              <a:gd name="connsiteX16" fmla="*/ 10261404 w 11435265"/>
              <a:gd name="connsiteY16" fmla="*/ 654244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435265" h="6858000">
                <a:moveTo>
                  <a:pt x="9925983" y="6858000"/>
                </a:moveTo>
                <a:lnTo>
                  <a:pt x="0" y="6858000"/>
                </a:lnTo>
                <a:lnTo>
                  <a:pt x="0" y="0"/>
                </a:lnTo>
                <a:lnTo>
                  <a:pt x="996904" y="0"/>
                </a:lnTo>
                <a:lnTo>
                  <a:pt x="2426875" y="0"/>
                </a:lnTo>
                <a:lnTo>
                  <a:pt x="4014127" y="0"/>
                </a:lnTo>
                <a:lnTo>
                  <a:pt x="4359595" y="0"/>
                </a:lnTo>
                <a:lnTo>
                  <a:pt x="4647960" y="0"/>
                </a:lnTo>
                <a:lnTo>
                  <a:pt x="4691093" y="0"/>
                </a:lnTo>
                <a:lnTo>
                  <a:pt x="5558544" y="0"/>
                </a:lnTo>
                <a:lnTo>
                  <a:pt x="5570664" y="0"/>
                </a:lnTo>
                <a:lnTo>
                  <a:pt x="5695183" y="0"/>
                </a:lnTo>
                <a:lnTo>
                  <a:pt x="7177357" y="0"/>
                </a:lnTo>
                <a:lnTo>
                  <a:pt x="9824163" y="0"/>
                </a:lnTo>
                <a:lnTo>
                  <a:pt x="9846125" y="16892"/>
                </a:lnTo>
                <a:cubicBezTo>
                  <a:pt x="10865743" y="850004"/>
                  <a:pt x="11435265" y="2357705"/>
                  <a:pt x="11435265" y="4079318"/>
                </a:cubicBezTo>
                <a:cubicBezTo>
                  <a:pt x="11435265" y="5217633"/>
                  <a:pt x="10916694" y="5903717"/>
                  <a:pt x="10261404" y="6542447"/>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xmlns="" id="{71BA53A4-C4B7-4189-9FC1-6350B1AB5D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341199" y="0"/>
            <a:ext cx="1518348" cy="6858000"/>
          </a:xfrm>
          <a:custGeom>
            <a:avLst/>
            <a:gdLst>
              <a:gd name="connsiteX0" fmla="*/ 19178 w 1518348"/>
              <a:gd name="connsiteY0" fmla="*/ 6858000 h 6858000"/>
              <a:gd name="connsiteX1" fmla="*/ 0 w 1518348"/>
              <a:gd name="connsiteY1" fmla="*/ 6858000 h 6858000"/>
              <a:gd name="connsiteX2" fmla="*/ 241394 w 1518348"/>
              <a:gd name="connsiteY2" fmla="*/ 6638611 h 6858000"/>
              <a:gd name="connsiteX3" fmla="*/ 1493356 w 1518348"/>
              <a:gd name="connsiteY3" fmla="*/ 4142424 h 6858000"/>
              <a:gd name="connsiteX4" fmla="*/ 282053 w 1518348"/>
              <a:gd name="connsiteY4" fmla="*/ 26474 h 6858000"/>
              <a:gd name="connsiteX5" fmla="*/ 256233 w 1518348"/>
              <a:gd name="connsiteY5" fmla="*/ 0 h 6858000"/>
              <a:gd name="connsiteX6" fmla="*/ 273463 w 1518348"/>
              <a:gd name="connsiteY6" fmla="*/ 0 h 6858000"/>
              <a:gd name="connsiteX7" fmla="*/ 300199 w 1518348"/>
              <a:gd name="connsiteY7" fmla="*/ 27414 h 6858000"/>
              <a:gd name="connsiteX8" fmla="*/ 1511501 w 1518348"/>
              <a:gd name="connsiteY8" fmla="*/ 4143362 h 6858000"/>
              <a:gd name="connsiteX9" fmla="*/ 259539 w 1518348"/>
              <a:gd name="connsiteY9" fmla="*/ 663954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8348" h="6858000">
                <a:moveTo>
                  <a:pt x="19178" y="6858000"/>
                </a:moveTo>
                <a:lnTo>
                  <a:pt x="0" y="6858000"/>
                </a:lnTo>
                <a:lnTo>
                  <a:pt x="241394" y="6638611"/>
                </a:lnTo>
                <a:cubicBezTo>
                  <a:pt x="909582" y="6009084"/>
                  <a:pt x="1445892" y="5323498"/>
                  <a:pt x="1493356" y="4142424"/>
                </a:cubicBezTo>
                <a:cubicBezTo>
                  <a:pt x="1560655" y="2467784"/>
                  <a:pt x="1130049" y="962858"/>
                  <a:pt x="282053" y="26474"/>
                </a:cubicBezTo>
                <a:lnTo>
                  <a:pt x="256233" y="0"/>
                </a:lnTo>
                <a:lnTo>
                  <a:pt x="273463" y="0"/>
                </a:lnTo>
                <a:lnTo>
                  <a:pt x="300199" y="27414"/>
                </a:lnTo>
                <a:cubicBezTo>
                  <a:pt x="1148195" y="963796"/>
                  <a:pt x="1578800" y="2468723"/>
                  <a:pt x="1511501" y="4143362"/>
                </a:cubicBezTo>
                <a:cubicBezTo>
                  <a:pt x="1464037" y="5324436"/>
                  <a:pt x="927728" y="6010023"/>
                  <a:pt x="259539" y="6639549"/>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1" name="Freeform: Shape 25">
            <a:extLst>
              <a:ext uri="{FF2B5EF4-FFF2-40B4-BE49-F238E27FC236}">
                <a16:creationId xmlns:a16="http://schemas.microsoft.com/office/drawing/2014/main" xmlns="" id="{5558AD6E-B070-4640-AA07-87E208983ED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552928" y="0"/>
            <a:ext cx="1644534" cy="6858000"/>
          </a:xfrm>
          <a:custGeom>
            <a:avLst/>
            <a:gdLst>
              <a:gd name="connsiteX0" fmla="*/ 135252 w 1644534"/>
              <a:gd name="connsiteY0" fmla="*/ 6858000 h 6858000"/>
              <a:gd name="connsiteX1" fmla="*/ 101819 w 1644534"/>
              <a:gd name="connsiteY1" fmla="*/ 6858000 h 6858000"/>
              <a:gd name="connsiteX2" fmla="*/ 437240 w 1644534"/>
              <a:gd name="connsiteY2" fmla="*/ 6542447 h 6858000"/>
              <a:gd name="connsiteX3" fmla="*/ 1611101 w 1644534"/>
              <a:gd name="connsiteY3" fmla="*/ 4079318 h 6858000"/>
              <a:gd name="connsiteX4" fmla="*/ 21961 w 1644534"/>
              <a:gd name="connsiteY4" fmla="*/ 16892 h 6858000"/>
              <a:gd name="connsiteX5" fmla="*/ 0 w 1644534"/>
              <a:gd name="connsiteY5" fmla="*/ 0 h 6858000"/>
              <a:gd name="connsiteX6" fmla="*/ 33433 w 1644534"/>
              <a:gd name="connsiteY6" fmla="*/ 0 h 6858000"/>
              <a:gd name="connsiteX7" fmla="*/ 55394 w 1644534"/>
              <a:gd name="connsiteY7" fmla="*/ 16892 h 6858000"/>
              <a:gd name="connsiteX8" fmla="*/ 1644534 w 1644534"/>
              <a:gd name="connsiteY8" fmla="*/ 4079318 h 6858000"/>
              <a:gd name="connsiteX9" fmla="*/ 470673 w 1644534"/>
              <a:gd name="connsiteY9" fmla="*/ 654244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4534" h="6858000">
                <a:moveTo>
                  <a:pt x="135252" y="6858000"/>
                </a:moveTo>
                <a:lnTo>
                  <a:pt x="101819" y="6858000"/>
                </a:lnTo>
                <a:lnTo>
                  <a:pt x="437240" y="6542447"/>
                </a:lnTo>
                <a:cubicBezTo>
                  <a:pt x="1092531" y="5903717"/>
                  <a:pt x="1611101" y="5217633"/>
                  <a:pt x="1611101" y="4079318"/>
                </a:cubicBezTo>
                <a:cubicBezTo>
                  <a:pt x="1611101" y="2357705"/>
                  <a:pt x="1041580" y="850004"/>
                  <a:pt x="21961" y="16892"/>
                </a:cubicBezTo>
                <a:lnTo>
                  <a:pt x="0" y="0"/>
                </a:lnTo>
                <a:lnTo>
                  <a:pt x="33433" y="0"/>
                </a:lnTo>
                <a:lnTo>
                  <a:pt x="55394" y="16892"/>
                </a:lnTo>
                <a:cubicBezTo>
                  <a:pt x="1075012" y="850004"/>
                  <a:pt x="1644534" y="2357705"/>
                  <a:pt x="1644534" y="4079318"/>
                </a:cubicBezTo>
                <a:cubicBezTo>
                  <a:pt x="1644534" y="5217633"/>
                  <a:pt x="1125963" y="5903717"/>
                  <a:pt x="470673" y="654244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2" name="Freeform: Shape 27">
            <a:extLst>
              <a:ext uri="{FF2B5EF4-FFF2-40B4-BE49-F238E27FC236}">
                <a16:creationId xmlns:a16="http://schemas.microsoft.com/office/drawing/2014/main" xmlns="" id="{36ACFB69-D148-449E-AC5A-C55AA20A7F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988858" y="0"/>
            <a:ext cx="1461546" cy="6858000"/>
          </a:xfrm>
          <a:custGeom>
            <a:avLst/>
            <a:gdLst>
              <a:gd name="connsiteX0" fmla="*/ 107940 w 1461546"/>
              <a:gd name="connsiteY0" fmla="*/ 6858000 h 6858000"/>
              <a:gd name="connsiteX1" fmla="*/ 91317 w 1461546"/>
              <a:gd name="connsiteY1" fmla="*/ 6858000 h 6858000"/>
              <a:gd name="connsiteX2" fmla="*/ 392141 w 1461546"/>
              <a:gd name="connsiteY2" fmla="*/ 6542447 h 6858000"/>
              <a:gd name="connsiteX3" fmla="*/ 1444924 w 1461546"/>
              <a:gd name="connsiteY3" fmla="*/ 4079318 h 6858000"/>
              <a:gd name="connsiteX4" fmla="*/ 19696 w 1461546"/>
              <a:gd name="connsiteY4" fmla="*/ 16892 h 6858000"/>
              <a:gd name="connsiteX5" fmla="*/ 0 w 1461546"/>
              <a:gd name="connsiteY5" fmla="*/ 0 h 6858000"/>
              <a:gd name="connsiteX6" fmla="*/ 16622 w 1461546"/>
              <a:gd name="connsiteY6" fmla="*/ 0 h 6858000"/>
              <a:gd name="connsiteX7" fmla="*/ 36319 w 1461546"/>
              <a:gd name="connsiteY7" fmla="*/ 16892 h 6858000"/>
              <a:gd name="connsiteX8" fmla="*/ 1461546 w 1461546"/>
              <a:gd name="connsiteY8" fmla="*/ 4079318 h 6858000"/>
              <a:gd name="connsiteX9" fmla="*/ 408763 w 1461546"/>
              <a:gd name="connsiteY9" fmla="*/ 654244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61546" h="6858000">
                <a:moveTo>
                  <a:pt x="107940" y="6858000"/>
                </a:moveTo>
                <a:lnTo>
                  <a:pt x="91317" y="6858000"/>
                </a:lnTo>
                <a:lnTo>
                  <a:pt x="392141" y="6542447"/>
                </a:lnTo>
                <a:cubicBezTo>
                  <a:pt x="979841" y="5903717"/>
                  <a:pt x="1444924" y="5217633"/>
                  <a:pt x="1444924" y="4079318"/>
                </a:cubicBezTo>
                <a:cubicBezTo>
                  <a:pt x="1444924" y="2357705"/>
                  <a:pt x="934146" y="850004"/>
                  <a:pt x="19696" y="16892"/>
                </a:cubicBezTo>
                <a:lnTo>
                  <a:pt x="0" y="0"/>
                </a:lnTo>
                <a:lnTo>
                  <a:pt x="16622" y="0"/>
                </a:lnTo>
                <a:lnTo>
                  <a:pt x="36319" y="16892"/>
                </a:lnTo>
                <a:cubicBezTo>
                  <a:pt x="950768" y="850004"/>
                  <a:pt x="1461546" y="2357705"/>
                  <a:pt x="1461546" y="4079318"/>
                </a:cubicBezTo>
                <a:cubicBezTo>
                  <a:pt x="1461546" y="5217633"/>
                  <a:pt x="996464" y="5903717"/>
                  <a:pt x="408763" y="654244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xmlns="" id="{540B0E4D-B70E-BB43-8511-D6271195F1F5}"/>
              </a:ext>
            </a:extLst>
          </p:cNvPr>
          <p:cNvSpPr>
            <a:spLocks noGrp="1"/>
          </p:cNvSpPr>
          <p:nvPr>
            <p:ph type="title"/>
          </p:nvPr>
        </p:nvSpPr>
        <p:spPr>
          <a:xfrm>
            <a:off x="2377440" y="442220"/>
            <a:ext cx="8397987" cy="1345269"/>
          </a:xfrm>
        </p:spPr>
        <p:txBody>
          <a:bodyPr anchor="b">
            <a:normAutofit/>
          </a:bodyPr>
          <a:lstStyle/>
          <a:p>
            <a:pPr lvl="0">
              <a:lnSpc>
                <a:spcPct val="120000"/>
              </a:lnSpc>
            </a:pPr>
            <a:r>
              <a:rPr lang="en-US" sz="3000"/>
              <a:t>KENTUCKY MUST CHANGE ITS</a:t>
            </a:r>
            <a:br>
              <a:rPr lang="en-US" sz="3000"/>
            </a:br>
            <a:r>
              <a:rPr lang="en-US" sz="3000"/>
              <a:t>MENTAL HEALTH INSURANCE LAWS</a:t>
            </a:r>
          </a:p>
        </p:txBody>
      </p:sp>
      <p:graphicFrame>
        <p:nvGraphicFramePr>
          <p:cNvPr id="5" name="Content Placeholder 2">
            <a:extLst>
              <a:ext uri="{FF2B5EF4-FFF2-40B4-BE49-F238E27FC236}">
                <a16:creationId xmlns:a16="http://schemas.microsoft.com/office/drawing/2014/main" xmlns="" id="{5E13DBD4-8DB5-4989-8621-823A133613E3}"/>
              </a:ext>
            </a:extLst>
          </p:cNvPr>
          <p:cNvGraphicFramePr>
            <a:graphicFrameLocks noGrp="1"/>
          </p:cNvGraphicFramePr>
          <p:nvPr>
            <p:ph idx="1"/>
            <p:extLst>
              <p:ext uri="{D42A27DB-BD31-4B8C-83A1-F6EECF244321}">
                <p14:modId xmlns:p14="http://schemas.microsoft.com/office/powerpoint/2010/main" val="501295712"/>
              </p:ext>
            </p:extLst>
          </p:nvPr>
        </p:nvGraphicFramePr>
        <p:xfrm>
          <a:off x="2377439" y="1868488"/>
          <a:ext cx="8825703" cy="366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Text&#10;&#10;Description automatically generated with medium confidence">
            <a:extLst>
              <a:ext uri="{FF2B5EF4-FFF2-40B4-BE49-F238E27FC236}">
                <a16:creationId xmlns:a16="http://schemas.microsoft.com/office/drawing/2014/main" xmlns="" id="{44BFE1F2-9169-FC49-A2A1-ABD956F5E8A5}"/>
              </a:ext>
            </a:extLst>
          </p:cNvPr>
          <p:cNvPicPr>
            <a:picLocks noChangeAspect="1"/>
          </p:cNvPicPr>
          <p:nvPr/>
        </p:nvPicPr>
        <p:blipFill>
          <a:blip r:embed="rId7"/>
          <a:stretch>
            <a:fillRect/>
          </a:stretch>
        </p:blipFill>
        <p:spPr>
          <a:xfrm>
            <a:off x="3886557" y="5755818"/>
            <a:ext cx="5807465" cy="1023263"/>
          </a:xfrm>
          <a:prstGeom prst="rect">
            <a:avLst/>
          </a:prstGeom>
        </p:spPr>
      </p:pic>
    </p:spTree>
    <p:extLst>
      <p:ext uri="{BB962C8B-B14F-4D97-AF65-F5344CB8AC3E}">
        <p14:creationId xmlns:p14="http://schemas.microsoft.com/office/powerpoint/2010/main" val="3206633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1F2CC9-3371-5D4F-9CB8-63171A9F0240}"/>
              </a:ext>
            </a:extLst>
          </p:cNvPr>
          <p:cNvSpPr>
            <a:spLocks noGrp="1"/>
          </p:cNvSpPr>
          <p:nvPr>
            <p:ph type="title"/>
          </p:nvPr>
        </p:nvSpPr>
        <p:spPr/>
        <p:txBody>
          <a:bodyPr/>
          <a:lstStyle/>
          <a:p>
            <a:r>
              <a:rPr lang="en-US" dirty="0"/>
              <a:t>Eating Disorders Are an Epidemic</a:t>
            </a:r>
          </a:p>
        </p:txBody>
      </p:sp>
      <p:grpSp>
        <p:nvGrpSpPr>
          <p:cNvPr id="8" name="Google Shape;114;p2">
            <a:extLst>
              <a:ext uri="{FF2B5EF4-FFF2-40B4-BE49-F238E27FC236}">
                <a16:creationId xmlns:a16="http://schemas.microsoft.com/office/drawing/2014/main" xmlns="" id="{AF191BDD-52AA-4249-85A8-1A92C55B83D9}"/>
              </a:ext>
            </a:extLst>
          </p:cNvPr>
          <p:cNvGrpSpPr/>
          <p:nvPr/>
        </p:nvGrpSpPr>
        <p:grpSpPr>
          <a:xfrm>
            <a:off x="1641994" y="2335336"/>
            <a:ext cx="8908011" cy="4208399"/>
            <a:chOff x="0" y="648144"/>
            <a:chExt cx="6263640" cy="4208399"/>
          </a:xfrm>
        </p:grpSpPr>
        <p:sp>
          <p:nvSpPr>
            <p:cNvPr id="9" name="Google Shape;115;p2">
              <a:extLst>
                <a:ext uri="{FF2B5EF4-FFF2-40B4-BE49-F238E27FC236}">
                  <a16:creationId xmlns:a16="http://schemas.microsoft.com/office/drawing/2014/main" xmlns="" id="{3761CD97-A391-C540-A610-1FB00CEEBF57}"/>
                </a:ext>
              </a:extLst>
            </p:cNvPr>
            <p:cNvSpPr/>
            <p:nvPr/>
          </p:nvSpPr>
          <p:spPr>
            <a:xfrm>
              <a:off x="0" y="648144"/>
              <a:ext cx="6263640" cy="795600"/>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16;p2">
              <a:extLst>
                <a:ext uri="{FF2B5EF4-FFF2-40B4-BE49-F238E27FC236}">
                  <a16:creationId xmlns:a16="http://schemas.microsoft.com/office/drawing/2014/main" xmlns="" id="{A634D452-D6FF-2D4D-8237-F1FA37AF31B4}"/>
                </a:ext>
              </a:extLst>
            </p:cNvPr>
            <p:cNvSpPr txBox="1"/>
            <p:nvPr/>
          </p:nvSpPr>
          <p:spPr>
            <a:xfrm>
              <a:off x="38838" y="686982"/>
              <a:ext cx="6185964" cy="717924"/>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chemeClr val="lt1"/>
                </a:buClr>
                <a:buSzPts val="2000"/>
                <a:buFont typeface="Calibri"/>
                <a:buNone/>
              </a:pPr>
              <a:r>
                <a:rPr lang="en-US" sz="2000" b="0" i="0" u="none" strike="noStrike" cap="none" dirty="0">
                  <a:solidFill>
                    <a:schemeClr val="lt1"/>
                  </a:solidFill>
                  <a:latin typeface="Calibri"/>
                  <a:ea typeface="Calibri"/>
                  <a:cs typeface="Calibri"/>
                  <a:sym typeface="Calibri"/>
                </a:rPr>
                <a:t>In Kentucky there are roughly 900,000 individuals with an eating disorder</a:t>
              </a:r>
              <a:endParaRPr dirty="0"/>
            </a:p>
          </p:txBody>
        </p:sp>
        <p:sp>
          <p:nvSpPr>
            <p:cNvPr id="11" name="Google Shape;117;p2">
              <a:extLst>
                <a:ext uri="{FF2B5EF4-FFF2-40B4-BE49-F238E27FC236}">
                  <a16:creationId xmlns:a16="http://schemas.microsoft.com/office/drawing/2014/main" xmlns="" id="{F85C0CA7-28F6-AD4B-A65B-8D3F2D566EBB}"/>
                </a:ext>
              </a:extLst>
            </p:cNvPr>
            <p:cNvSpPr/>
            <p:nvPr/>
          </p:nvSpPr>
          <p:spPr>
            <a:xfrm>
              <a:off x="0" y="1501344"/>
              <a:ext cx="6263640" cy="795600"/>
            </a:xfrm>
            <a:prstGeom prst="roundRect">
              <a:avLst>
                <a:gd name="adj" fmla="val 16667"/>
              </a:avLst>
            </a:prstGeom>
            <a:solidFill>
              <a:srgbClr val="52CBC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18;p2">
              <a:extLst>
                <a:ext uri="{FF2B5EF4-FFF2-40B4-BE49-F238E27FC236}">
                  <a16:creationId xmlns:a16="http://schemas.microsoft.com/office/drawing/2014/main" xmlns="" id="{B67FC66F-680A-6649-BFA8-975F00B5DE41}"/>
                </a:ext>
              </a:extLst>
            </p:cNvPr>
            <p:cNvSpPr txBox="1"/>
            <p:nvPr/>
          </p:nvSpPr>
          <p:spPr>
            <a:xfrm>
              <a:off x="38838" y="1540182"/>
              <a:ext cx="6185964" cy="717924"/>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chemeClr val="lt1"/>
                </a:buClr>
                <a:buSzPts val="2000"/>
                <a:buFont typeface="Calibri"/>
                <a:buNone/>
              </a:pPr>
              <a:r>
                <a:rPr lang="en-US" sz="2000" b="0" i="0" u="none" strike="noStrike" cap="none">
                  <a:solidFill>
                    <a:schemeClr val="lt1"/>
                  </a:solidFill>
                  <a:latin typeface="Calibri"/>
                  <a:ea typeface="Calibri"/>
                  <a:cs typeface="Calibri"/>
                  <a:sym typeface="Calibri"/>
                </a:rPr>
                <a:t>Of these 900,000 there are 29,804 children with this life-threatening condition</a:t>
              </a:r>
              <a:endParaRPr/>
            </a:p>
          </p:txBody>
        </p:sp>
        <p:sp>
          <p:nvSpPr>
            <p:cNvPr id="13" name="Google Shape;119;p2">
              <a:extLst>
                <a:ext uri="{FF2B5EF4-FFF2-40B4-BE49-F238E27FC236}">
                  <a16:creationId xmlns:a16="http://schemas.microsoft.com/office/drawing/2014/main" xmlns="" id="{C514CD3F-013D-5847-8C2E-9D55682FFF9D}"/>
                </a:ext>
              </a:extLst>
            </p:cNvPr>
            <p:cNvSpPr/>
            <p:nvPr/>
          </p:nvSpPr>
          <p:spPr>
            <a:xfrm>
              <a:off x="0" y="2354544"/>
              <a:ext cx="6263640" cy="795600"/>
            </a:xfrm>
            <a:prstGeom prst="roundRect">
              <a:avLst>
                <a:gd name="adj" fmla="val 16667"/>
              </a:avLst>
            </a:prstGeom>
            <a:solidFill>
              <a:srgbClr val="4CC38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20;p2">
              <a:extLst>
                <a:ext uri="{FF2B5EF4-FFF2-40B4-BE49-F238E27FC236}">
                  <a16:creationId xmlns:a16="http://schemas.microsoft.com/office/drawing/2014/main" xmlns="" id="{225131ED-E5F2-7A49-A851-EDEE3FC5627A}"/>
                </a:ext>
              </a:extLst>
            </p:cNvPr>
            <p:cNvSpPr txBox="1"/>
            <p:nvPr/>
          </p:nvSpPr>
          <p:spPr>
            <a:xfrm>
              <a:off x="38838" y="2393382"/>
              <a:ext cx="6185964" cy="717924"/>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chemeClr val="lt1"/>
                </a:buClr>
                <a:buSzPts val="2000"/>
                <a:buFont typeface="Calibri"/>
                <a:buNone/>
              </a:pPr>
              <a:r>
                <a:rPr lang="en-US" sz="2000" b="0" i="0" u="none" strike="noStrike" cap="none">
                  <a:solidFill>
                    <a:schemeClr val="lt1"/>
                  </a:solidFill>
                  <a:latin typeface="Calibri"/>
                  <a:ea typeface="Calibri"/>
                  <a:cs typeface="Calibri"/>
                  <a:sym typeface="Calibri"/>
                </a:rPr>
                <a:t>There are </a:t>
              </a:r>
              <a:r>
                <a:rPr lang="en-US" sz="2000" b="1" i="0" u="none" strike="noStrike" cap="none">
                  <a:solidFill>
                    <a:schemeClr val="lt1"/>
                  </a:solidFill>
                  <a:latin typeface="Calibri"/>
                  <a:ea typeface="Calibri"/>
                  <a:cs typeface="Calibri"/>
                  <a:sym typeface="Calibri"/>
                </a:rPr>
                <a:t>ZERO </a:t>
              </a:r>
              <a:r>
                <a:rPr lang="en-US" sz="2000" b="0" i="0" u="none" strike="noStrike" cap="none">
                  <a:solidFill>
                    <a:schemeClr val="lt1"/>
                  </a:solidFill>
                  <a:latin typeface="Calibri"/>
                  <a:ea typeface="Calibri"/>
                  <a:cs typeface="Calibri"/>
                  <a:sym typeface="Calibri"/>
                </a:rPr>
                <a:t>acute care programs, residential programs or partial hospitalization programs in Kentucky</a:t>
              </a:r>
              <a:endParaRPr/>
            </a:p>
          </p:txBody>
        </p:sp>
        <p:sp>
          <p:nvSpPr>
            <p:cNvPr id="15" name="Google Shape;121;p2">
              <a:extLst>
                <a:ext uri="{FF2B5EF4-FFF2-40B4-BE49-F238E27FC236}">
                  <a16:creationId xmlns:a16="http://schemas.microsoft.com/office/drawing/2014/main" xmlns="" id="{F95E17FF-E94E-7D4F-A6E2-6AA91D44EFD5}"/>
                </a:ext>
              </a:extLst>
            </p:cNvPr>
            <p:cNvSpPr/>
            <p:nvPr/>
          </p:nvSpPr>
          <p:spPr>
            <a:xfrm>
              <a:off x="0" y="3207744"/>
              <a:ext cx="6263640" cy="795600"/>
            </a:xfrm>
            <a:prstGeom prst="roundRect">
              <a:avLst>
                <a:gd name="adj" fmla="val 16667"/>
              </a:avLst>
            </a:prstGeom>
            <a:solidFill>
              <a:srgbClr val="46BA4E"/>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22;p2">
              <a:extLst>
                <a:ext uri="{FF2B5EF4-FFF2-40B4-BE49-F238E27FC236}">
                  <a16:creationId xmlns:a16="http://schemas.microsoft.com/office/drawing/2014/main" xmlns="" id="{0E9187B5-BA17-8F48-B601-BEBFFA4D4B74}"/>
                </a:ext>
              </a:extLst>
            </p:cNvPr>
            <p:cNvSpPr txBox="1"/>
            <p:nvPr/>
          </p:nvSpPr>
          <p:spPr>
            <a:xfrm>
              <a:off x="38838" y="3246582"/>
              <a:ext cx="6185964" cy="717924"/>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chemeClr val="lt1"/>
                </a:buClr>
                <a:buSzPts val="2000"/>
                <a:buFont typeface="Calibri"/>
                <a:buNone/>
              </a:pPr>
              <a:r>
                <a:rPr lang="en-US" sz="2000" b="0" i="0" u="none" strike="noStrike" cap="none">
                  <a:solidFill>
                    <a:schemeClr val="lt1"/>
                  </a:solidFill>
                  <a:latin typeface="Calibri"/>
                  <a:ea typeface="Calibri"/>
                  <a:cs typeface="Calibri"/>
                  <a:sym typeface="Calibri"/>
                </a:rPr>
                <a:t>Kentucky residents are forced to go out of state to receive needed care above the outpatient level</a:t>
              </a:r>
              <a:endParaRPr/>
            </a:p>
          </p:txBody>
        </p:sp>
        <p:sp>
          <p:nvSpPr>
            <p:cNvPr id="17" name="Google Shape;123;p2">
              <a:extLst>
                <a:ext uri="{FF2B5EF4-FFF2-40B4-BE49-F238E27FC236}">
                  <a16:creationId xmlns:a16="http://schemas.microsoft.com/office/drawing/2014/main" xmlns="" id="{6EFE6C54-0CC2-4544-A0FF-5467A3CA1A79}"/>
                </a:ext>
              </a:extLst>
            </p:cNvPr>
            <p:cNvSpPr/>
            <p:nvPr/>
          </p:nvSpPr>
          <p:spPr>
            <a:xfrm>
              <a:off x="0" y="4060943"/>
              <a:ext cx="6263640" cy="795600"/>
            </a:xfrm>
            <a:prstGeom prst="roundRect">
              <a:avLst>
                <a:gd name="adj" fmla="val 16667"/>
              </a:avLst>
            </a:prstGeom>
            <a:solidFill>
              <a:srgbClr val="6FAB46"/>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24;p2">
              <a:extLst>
                <a:ext uri="{FF2B5EF4-FFF2-40B4-BE49-F238E27FC236}">
                  <a16:creationId xmlns:a16="http://schemas.microsoft.com/office/drawing/2014/main" xmlns="" id="{FE143D28-1F3A-A84E-AFA4-58A5EF32228F}"/>
                </a:ext>
              </a:extLst>
            </p:cNvPr>
            <p:cNvSpPr txBox="1"/>
            <p:nvPr/>
          </p:nvSpPr>
          <p:spPr>
            <a:xfrm>
              <a:off x="38838" y="4099781"/>
              <a:ext cx="6185964" cy="717924"/>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chemeClr val="lt1"/>
                </a:buClr>
                <a:buSzPts val="2000"/>
                <a:buFont typeface="Calibri"/>
                <a:buNone/>
              </a:pPr>
              <a:r>
                <a:rPr lang="en-US" sz="2000" b="0" i="0" u="none" strike="noStrike" cap="none">
                  <a:solidFill>
                    <a:schemeClr val="lt1"/>
                  </a:solidFill>
                  <a:latin typeface="Calibri"/>
                  <a:ea typeface="Calibri"/>
                  <a:cs typeface="Calibri"/>
                  <a:sym typeface="Calibri"/>
                </a:rPr>
                <a:t>Individuals with Medicaid have few or no options for higher levels of care out state.</a:t>
              </a:r>
              <a:endParaRPr/>
            </a:p>
          </p:txBody>
        </p:sp>
      </p:grpSp>
    </p:spTree>
    <p:extLst>
      <p:ext uri="{BB962C8B-B14F-4D97-AF65-F5344CB8AC3E}">
        <p14:creationId xmlns:p14="http://schemas.microsoft.com/office/powerpoint/2010/main" val="24599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ED232A-A4D9-3F4A-896D-499096C92DAB}"/>
              </a:ext>
            </a:extLst>
          </p:cNvPr>
          <p:cNvSpPr>
            <a:spLocks noGrp="1"/>
          </p:cNvSpPr>
          <p:nvPr>
            <p:ph type="title"/>
          </p:nvPr>
        </p:nvSpPr>
        <p:spPr>
          <a:xfrm>
            <a:off x="1856740" y="731431"/>
            <a:ext cx="8770571" cy="1345269"/>
          </a:xfrm>
        </p:spPr>
        <p:txBody>
          <a:bodyPr>
            <a:normAutofit fontScale="90000"/>
          </a:bodyPr>
          <a:lstStyle/>
          <a:p>
            <a:r>
              <a:rPr lang="en-US" dirty="0"/>
              <a:t>With Mental Health Insurance Reform</a:t>
            </a:r>
            <a:br>
              <a:rPr lang="en-US" dirty="0"/>
            </a:br>
            <a:r>
              <a:rPr lang="en-US" dirty="0"/>
              <a:t>We Can Stop This Cycle</a:t>
            </a:r>
          </a:p>
        </p:txBody>
      </p:sp>
      <p:sp>
        <p:nvSpPr>
          <p:cNvPr id="4" name="Google Shape;229;p16">
            <a:extLst>
              <a:ext uri="{FF2B5EF4-FFF2-40B4-BE49-F238E27FC236}">
                <a16:creationId xmlns:a16="http://schemas.microsoft.com/office/drawing/2014/main" xmlns="" id="{E1779BF0-32EC-B244-8FF1-7586C7C3A029}"/>
              </a:ext>
            </a:extLst>
          </p:cNvPr>
          <p:cNvSpPr txBox="1"/>
          <p:nvPr/>
        </p:nvSpPr>
        <p:spPr>
          <a:xfrm>
            <a:off x="214408" y="2571752"/>
            <a:ext cx="2386812" cy="92328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dirty="0">
                <a:solidFill>
                  <a:schemeClr val="dk1"/>
                </a:solidFill>
                <a:latin typeface="Calibri"/>
                <a:ea typeface="Calibri"/>
                <a:cs typeface="Calibri"/>
                <a:sym typeface="Calibri"/>
              </a:rPr>
              <a:t>Out of  Network Care – no participating provider</a:t>
            </a:r>
            <a:endParaRPr dirty="0"/>
          </a:p>
        </p:txBody>
      </p:sp>
      <p:sp>
        <p:nvSpPr>
          <p:cNvPr id="5" name="Google Shape;230;p16">
            <a:extLst>
              <a:ext uri="{FF2B5EF4-FFF2-40B4-BE49-F238E27FC236}">
                <a16:creationId xmlns:a16="http://schemas.microsoft.com/office/drawing/2014/main" xmlns="" id="{E9A18D61-E14F-AE48-8275-63AB67C3B59A}"/>
              </a:ext>
            </a:extLst>
          </p:cNvPr>
          <p:cNvSpPr/>
          <p:nvPr/>
        </p:nvSpPr>
        <p:spPr>
          <a:xfrm>
            <a:off x="2773810" y="2537735"/>
            <a:ext cx="1060463" cy="890100"/>
          </a:xfrm>
          <a:prstGeom prst="rightArrow">
            <a:avLst>
              <a:gd name="adj1" fmla="val 50000"/>
              <a:gd name="adj2" fmla="val 50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 name="Google Shape;231;p16">
            <a:extLst>
              <a:ext uri="{FF2B5EF4-FFF2-40B4-BE49-F238E27FC236}">
                <a16:creationId xmlns:a16="http://schemas.microsoft.com/office/drawing/2014/main" xmlns="" id="{E1C0E8EE-9270-744D-910C-31358BF7D4B5}"/>
              </a:ext>
            </a:extLst>
          </p:cNvPr>
          <p:cNvSpPr txBox="1"/>
          <p:nvPr/>
        </p:nvSpPr>
        <p:spPr>
          <a:xfrm>
            <a:off x="3941313" y="2502114"/>
            <a:ext cx="1701886" cy="120028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dirty="0">
                <a:solidFill>
                  <a:schemeClr val="dk1"/>
                </a:solidFill>
                <a:latin typeface="Calibri"/>
                <a:ea typeface="Calibri"/>
                <a:cs typeface="Calibri"/>
                <a:sym typeface="Calibri"/>
              </a:rPr>
              <a:t>Individual must go out of state for higher levels of care</a:t>
            </a:r>
            <a:endParaRPr dirty="0"/>
          </a:p>
        </p:txBody>
      </p:sp>
      <p:sp>
        <p:nvSpPr>
          <p:cNvPr id="7" name="Google Shape;232;p16">
            <a:extLst>
              <a:ext uri="{FF2B5EF4-FFF2-40B4-BE49-F238E27FC236}">
                <a16:creationId xmlns:a16="http://schemas.microsoft.com/office/drawing/2014/main" xmlns="" id="{2D94B0DA-9244-6B4D-93EE-A6D022DFCF4E}"/>
              </a:ext>
            </a:extLst>
          </p:cNvPr>
          <p:cNvSpPr/>
          <p:nvPr/>
        </p:nvSpPr>
        <p:spPr>
          <a:xfrm>
            <a:off x="5965255" y="2571752"/>
            <a:ext cx="1063711" cy="902280"/>
          </a:xfrm>
          <a:prstGeom prst="rightArrow">
            <a:avLst>
              <a:gd name="adj1" fmla="val 50000"/>
              <a:gd name="adj2" fmla="val 464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 name="Google Shape;233;p16">
            <a:extLst>
              <a:ext uri="{FF2B5EF4-FFF2-40B4-BE49-F238E27FC236}">
                <a16:creationId xmlns:a16="http://schemas.microsoft.com/office/drawing/2014/main" xmlns="" id="{88DD7E1F-266D-EE4B-8747-E2CF09E8223A}"/>
              </a:ext>
            </a:extLst>
          </p:cNvPr>
          <p:cNvSpPr txBox="1"/>
          <p:nvPr/>
        </p:nvSpPr>
        <p:spPr>
          <a:xfrm>
            <a:off x="7113945" y="2281769"/>
            <a:ext cx="2573024" cy="147728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dirty="0">
                <a:solidFill>
                  <a:schemeClr val="dk1"/>
                </a:solidFill>
                <a:latin typeface="Calibri"/>
                <a:ea typeface="Calibri"/>
                <a:cs typeface="Calibri"/>
                <a:sym typeface="Calibri"/>
              </a:rPr>
              <a:t>Insurance companies discharge patient to lower levels of </a:t>
            </a:r>
            <a:r>
              <a:rPr lang="en-US" sz="1800">
                <a:solidFill>
                  <a:schemeClr val="dk1"/>
                </a:solidFill>
                <a:latin typeface="Calibri"/>
                <a:ea typeface="Calibri"/>
                <a:cs typeface="Calibri"/>
                <a:sym typeface="Calibri"/>
              </a:rPr>
              <a:t>care as </a:t>
            </a:r>
            <a:r>
              <a:rPr lang="en-US" sz="1800" dirty="0">
                <a:solidFill>
                  <a:schemeClr val="dk1"/>
                </a:solidFill>
                <a:latin typeface="Calibri"/>
                <a:ea typeface="Calibri"/>
                <a:cs typeface="Calibri"/>
                <a:sym typeface="Calibri"/>
              </a:rPr>
              <a:t>quickly as possible due to high cost of treatment.</a:t>
            </a:r>
            <a:endParaRPr dirty="0"/>
          </a:p>
        </p:txBody>
      </p:sp>
      <p:sp>
        <p:nvSpPr>
          <p:cNvPr id="9" name="Google Shape;234;p16">
            <a:extLst>
              <a:ext uri="{FF2B5EF4-FFF2-40B4-BE49-F238E27FC236}">
                <a16:creationId xmlns:a16="http://schemas.microsoft.com/office/drawing/2014/main" xmlns="" id="{44EF30F4-E384-D640-B67D-4A0B42B6BA7D}"/>
              </a:ext>
            </a:extLst>
          </p:cNvPr>
          <p:cNvSpPr/>
          <p:nvPr/>
        </p:nvSpPr>
        <p:spPr>
          <a:xfrm>
            <a:off x="9201608" y="3957632"/>
            <a:ext cx="970722" cy="1032723"/>
          </a:xfrm>
          <a:prstGeom prst="downArrow">
            <a:avLst>
              <a:gd name="adj1" fmla="val 50000"/>
              <a:gd name="adj2" fmla="val 4754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 name="Google Shape;235;p16">
            <a:extLst>
              <a:ext uri="{FF2B5EF4-FFF2-40B4-BE49-F238E27FC236}">
                <a16:creationId xmlns:a16="http://schemas.microsoft.com/office/drawing/2014/main" xmlns="" id="{A6E3DBA9-932E-E442-B4BB-022D2958EEB7}"/>
              </a:ext>
            </a:extLst>
          </p:cNvPr>
          <p:cNvSpPr txBox="1"/>
          <p:nvPr/>
        </p:nvSpPr>
        <p:spPr>
          <a:xfrm>
            <a:off x="8212978" y="5176375"/>
            <a:ext cx="3092572" cy="120028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dirty="0">
                <a:solidFill>
                  <a:schemeClr val="dk1"/>
                </a:solidFill>
                <a:latin typeface="Calibri"/>
                <a:ea typeface="Calibri"/>
                <a:cs typeface="Calibri"/>
                <a:sym typeface="Calibri"/>
              </a:rPr>
              <a:t>Individual returns to Kentucky where there are no step -down programs which take insurance.</a:t>
            </a:r>
            <a:endParaRPr dirty="0"/>
          </a:p>
        </p:txBody>
      </p:sp>
      <p:sp>
        <p:nvSpPr>
          <p:cNvPr id="11" name="Google Shape;236;p16">
            <a:extLst>
              <a:ext uri="{FF2B5EF4-FFF2-40B4-BE49-F238E27FC236}">
                <a16:creationId xmlns:a16="http://schemas.microsoft.com/office/drawing/2014/main" xmlns="" id="{F1AC8EB4-D29E-7B42-9107-13F6C3F3BFFC}"/>
              </a:ext>
            </a:extLst>
          </p:cNvPr>
          <p:cNvSpPr/>
          <p:nvPr/>
        </p:nvSpPr>
        <p:spPr>
          <a:xfrm flipH="1">
            <a:off x="635000" y="4091479"/>
            <a:ext cx="8000715" cy="2258735"/>
          </a:xfrm>
          <a:prstGeom prst="bentUpArrow">
            <a:avLst>
              <a:gd name="adj1" fmla="val 25000"/>
              <a:gd name="adj2" fmla="val 24639"/>
              <a:gd name="adj3" fmla="val 25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 name="Google Shape;237;p16">
            <a:extLst>
              <a:ext uri="{FF2B5EF4-FFF2-40B4-BE49-F238E27FC236}">
                <a16:creationId xmlns:a16="http://schemas.microsoft.com/office/drawing/2014/main" xmlns="" id="{A57109E1-07F6-A34A-9A83-722B009D66A2}"/>
              </a:ext>
            </a:extLst>
          </p:cNvPr>
          <p:cNvSpPr txBox="1"/>
          <p:nvPr/>
        </p:nvSpPr>
        <p:spPr>
          <a:xfrm>
            <a:off x="9686969" y="2294325"/>
            <a:ext cx="2240410" cy="14772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dirty="0">
                <a:solidFill>
                  <a:srgbClr val="C00000"/>
                </a:solidFill>
                <a:latin typeface="Calibri"/>
                <a:ea typeface="Calibri"/>
                <a:cs typeface="Calibri"/>
                <a:sym typeface="Calibri"/>
              </a:rPr>
              <a:t>“…greatest risk for relapse is the ~60-day period after discharge from inpatient or day treatment.”  - </a:t>
            </a:r>
            <a:r>
              <a:rPr lang="en-US" sz="1800" dirty="0" err="1">
                <a:solidFill>
                  <a:srgbClr val="C00000"/>
                </a:solidFill>
                <a:latin typeface="Calibri"/>
                <a:ea typeface="Calibri"/>
                <a:cs typeface="Calibri"/>
                <a:sym typeface="Calibri"/>
              </a:rPr>
              <a:t>Bulik</a:t>
            </a:r>
            <a:endParaRPr sz="1800" dirty="0">
              <a:solidFill>
                <a:srgbClr val="C00000"/>
              </a:solidFill>
              <a:latin typeface="Calibri"/>
              <a:ea typeface="Calibri"/>
              <a:cs typeface="Calibri"/>
              <a:sym typeface="Calibri"/>
            </a:endParaRPr>
          </a:p>
        </p:txBody>
      </p:sp>
      <p:sp>
        <p:nvSpPr>
          <p:cNvPr id="13" name="Google Shape;238;p16">
            <a:extLst>
              <a:ext uri="{FF2B5EF4-FFF2-40B4-BE49-F238E27FC236}">
                <a16:creationId xmlns:a16="http://schemas.microsoft.com/office/drawing/2014/main" xmlns="" id="{EDCE13B2-9829-4441-9C72-4CE54FAA4312}"/>
              </a:ext>
            </a:extLst>
          </p:cNvPr>
          <p:cNvSpPr txBox="1"/>
          <p:nvPr/>
        </p:nvSpPr>
        <p:spPr>
          <a:xfrm>
            <a:off x="2126318" y="4065030"/>
            <a:ext cx="6274139" cy="120028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dirty="0">
                <a:solidFill>
                  <a:srgbClr val="C00000"/>
                </a:solidFill>
                <a:latin typeface="Calibri"/>
                <a:ea typeface="Calibri"/>
                <a:cs typeface="Calibri"/>
                <a:sym typeface="Calibri"/>
              </a:rPr>
              <a:t>“The burden that our broken system puts on patients and families is incalculable emotionally, and financially amounts to ~64.7 billion annually, equating to $11,808 per person with a eating disorder”  - </a:t>
            </a:r>
            <a:r>
              <a:rPr lang="en-US" sz="1800" dirty="0" err="1">
                <a:solidFill>
                  <a:srgbClr val="C00000"/>
                </a:solidFill>
                <a:latin typeface="Calibri"/>
                <a:ea typeface="Calibri"/>
                <a:cs typeface="Calibri"/>
                <a:sym typeface="Calibri"/>
              </a:rPr>
              <a:t>Bulik</a:t>
            </a:r>
            <a:endParaRPr sz="1800" dirty="0">
              <a:solidFill>
                <a:srgbClr val="C00000"/>
              </a:solidFill>
              <a:latin typeface="Calibri"/>
              <a:ea typeface="Calibri"/>
              <a:cs typeface="Calibri"/>
              <a:sym typeface="Calibri"/>
            </a:endParaRPr>
          </a:p>
        </p:txBody>
      </p:sp>
    </p:spTree>
    <p:extLst>
      <p:ext uri="{BB962C8B-B14F-4D97-AF65-F5344CB8AC3E}">
        <p14:creationId xmlns:p14="http://schemas.microsoft.com/office/powerpoint/2010/main" val="4211494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491972-7A5A-8C47-996A-64A930C58DDC}"/>
              </a:ext>
            </a:extLst>
          </p:cNvPr>
          <p:cNvSpPr>
            <a:spLocks noGrp="1"/>
          </p:cNvSpPr>
          <p:nvPr>
            <p:ph type="title"/>
          </p:nvPr>
        </p:nvSpPr>
        <p:spPr>
          <a:xfrm>
            <a:off x="1920240" y="632720"/>
            <a:ext cx="8214359" cy="1345269"/>
          </a:xfrm>
        </p:spPr>
        <p:txBody>
          <a:bodyPr>
            <a:noAutofit/>
          </a:bodyPr>
          <a:lstStyle/>
          <a:p>
            <a:r>
              <a:rPr lang="en-US" sz="2400" dirty="0"/>
              <a:t>Provider Testimony with the lack of access to care and difficulty with reimbursement</a:t>
            </a:r>
          </a:p>
        </p:txBody>
      </p:sp>
      <p:sp>
        <p:nvSpPr>
          <p:cNvPr id="3" name="Content Placeholder 2">
            <a:extLst>
              <a:ext uri="{FF2B5EF4-FFF2-40B4-BE49-F238E27FC236}">
                <a16:creationId xmlns:a16="http://schemas.microsoft.com/office/drawing/2014/main" xmlns="" id="{4CF6CB3F-1C86-AA47-9715-30FB02A85394}"/>
              </a:ext>
            </a:extLst>
          </p:cNvPr>
          <p:cNvSpPr>
            <a:spLocks noGrp="1"/>
          </p:cNvSpPr>
          <p:nvPr>
            <p:ph idx="1"/>
          </p:nvPr>
        </p:nvSpPr>
        <p:spPr>
          <a:xfrm>
            <a:off x="1920240" y="2312276"/>
            <a:ext cx="9547860" cy="4355224"/>
          </a:xfrm>
        </p:spPr>
        <p:txBody>
          <a:bodyPr>
            <a:normAutofit fontScale="92500" lnSpcReduction="20000"/>
          </a:bodyPr>
          <a:lstStyle/>
          <a:p>
            <a:r>
              <a:rPr lang="en-US" sz="1400" b="1">
                <a:ea typeface="Baskerville" panose="02020502070401020303" pitchFamily="18" charset="0"/>
                <a:cs typeface="Calibri" panose="020F0502020204030204" pitchFamily="34" charset="0"/>
              </a:rPr>
              <a:t>Lynn Supple, </a:t>
            </a:r>
            <a:r>
              <a:rPr lang="en-US" sz="1400" b="1" dirty="0">
                <a:ea typeface="Baskerville" panose="02020502070401020303" pitchFamily="18" charset="0"/>
                <a:cs typeface="Calibri" panose="020F0502020204030204" pitchFamily="34" charset="0"/>
              </a:rPr>
              <a:t>PsyD, HSP – Aspire Wellness, Louisville KY</a:t>
            </a:r>
          </a:p>
          <a:p>
            <a:r>
              <a:rPr lang="en-US" sz="1400" dirty="0">
                <a:ea typeface="Baskerville" panose="02020502070401020303" pitchFamily="18" charset="0"/>
                <a:cs typeface="Calibri" panose="020F0502020204030204" pitchFamily="34" charset="0"/>
              </a:rPr>
              <a:t>“…insurance has proved to be one of the biggest obstacles in allowing people to access eating disorder care  with me or within my practice.”</a:t>
            </a:r>
          </a:p>
          <a:p>
            <a:r>
              <a:rPr lang="en-US" sz="1400" dirty="0">
                <a:ea typeface="Baskerville" panose="02020502070401020303" pitchFamily="18" charset="0"/>
                <a:cs typeface="Calibri" panose="020F0502020204030204" pitchFamily="34" charset="0"/>
              </a:rPr>
              <a:t>“We cannot be in-network as the rates will not allow us to sustain quality work.”</a:t>
            </a:r>
          </a:p>
          <a:p>
            <a:r>
              <a:rPr lang="en-US" sz="1400" dirty="0">
                <a:ea typeface="Baskerville" panose="02020502070401020303" pitchFamily="18" charset="0"/>
                <a:cs typeface="Calibri" panose="020F0502020204030204" pitchFamily="34" charset="0"/>
              </a:rPr>
              <a:t>“Insurance also prevents clients from seeking care in the first place, which allows the eating disorder to get worse, and ultimately taxes insurance more (not to mention the trauma for the individual and family.)”</a:t>
            </a:r>
          </a:p>
          <a:p>
            <a:endParaRPr lang="en-US" sz="1400" dirty="0">
              <a:ea typeface="Baskerville" panose="02020502070401020303" pitchFamily="18" charset="0"/>
              <a:cs typeface="Calibri" panose="020F0502020204030204" pitchFamily="34" charset="0"/>
            </a:endParaRPr>
          </a:p>
          <a:p>
            <a:r>
              <a:rPr lang="en-US" sz="1400" b="1" dirty="0">
                <a:ea typeface="Baskerville" panose="02020502070401020303" pitchFamily="18" charset="0"/>
                <a:cs typeface="Calibri" panose="020F0502020204030204" pitchFamily="34" charset="0"/>
              </a:rPr>
              <a:t>Elyse </a:t>
            </a:r>
            <a:r>
              <a:rPr lang="en-US" sz="1400" b="1" dirty="0" err="1">
                <a:ea typeface="Baskerville" panose="02020502070401020303" pitchFamily="18" charset="0"/>
                <a:cs typeface="Calibri" panose="020F0502020204030204" pitchFamily="34" charset="0"/>
              </a:rPr>
              <a:t>Rochman</a:t>
            </a:r>
            <a:r>
              <a:rPr lang="en-US" sz="1400" b="1" dirty="0">
                <a:ea typeface="Baskerville" panose="02020502070401020303" pitchFamily="18" charset="0"/>
                <a:cs typeface="Calibri" panose="020F0502020204030204" pitchFamily="34" charset="0"/>
              </a:rPr>
              <a:t>, LCSW – Private Practice, Goshen KY</a:t>
            </a:r>
          </a:p>
          <a:p>
            <a:r>
              <a:rPr lang="en-US" sz="1400" dirty="0">
                <a:ea typeface="Baskerville" panose="02020502070401020303" pitchFamily="18" charset="0"/>
                <a:cs typeface="Calibri" panose="020F0502020204030204" pitchFamily="34" charset="0"/>
              </a:rPr>
              <a:t>“The truth is that there was too much paperwork, too much red tape, and reimbursement rates were ridiculously low. I couldn’t afford to pay someone to do my insurance billing because I was barely making enough to stay afloat.” “Eating disorders also have the highest mortality rate of all psychiatric diagnoses, so when we are talking about appropriate levels of care, we are potentially talking about matters of life and death.”</a:t>
            </a:r>
          </a:p>
        </p:txBody>
      </p:sp>
    </p:spTree>
    <p:extLst>
      <p:ext uri="{BB962C8B-B14F-4D97-AF65-F5344CB8AC3E}">
        <p14:creationId xmlns:p14="http://schemas.microsoft.com/office/powerpoint/2010/main" val="1168481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491972-7A5A-8C47-996A-64A930C58DDC}"/>
              </a:ext>
            </a:extLst>
          </p:cNvPr>
          <p:cNvSpPr>
            <a:spLocks noGrp="1"/>
          </p:cNvSpPr>
          <p:nvPr>
            <p:ph type="title"/>
          </p:nvPr>
        </p:nvSpPr>
        <p:spPr>
          <a:xfrm>
            <a:off x="1920240" y="632720"/>
            <a:ext cx="8214359" cy="1345269"/>
          </a:xfrm>
        </p:spPr>
        <p:txBody>
          <a:bodyPr>
            <a:noAutofit/>
          </a:bodyPr>
          <a:lstStyle/>
          <a:p>
            <a:r>
              <a:rPr lang="en-US" sz="2400" dirty="0"/>
              <a:t>Provider Testimony with the lack of access to care and difficulty with reimbursement</a:t>
            </a:r>
          </a:p>
        </p:txBody>
      </p:sp>
      <p:sp>
        <p:nvSpPr>
          <p:cNvPr id="3" name="Content Placeholder 2">
            <a:extLst>
              <a:ext uri="{FF2B5EF4-FFF2-40B4-BE49-F238E27FC236}">
                <a16:creationId xmlns:a16="http://schemas.microsoft.com/office/drawing/2014/main" xmlns="" id="{4CF6CB3F-1C86-AA47-9715-30FB02A85394}"/>
              </a:ext>
            </a:extLst>
          </p:cNvPr>
          <p:cNvSpPr>
            <a:spLocks noGrp="1"/>
          </p:cNvSpPr>
          <p:nvPr>
            <p:ph idx="1"/>
          </p:nvPr>
        </p:nvSpPr>
        <p:spPr>
          <a:xfrm>
            <a:off x="1920240" y="2312276"/>
            <a:ext cx="9547860" cy="4355224"/>
          </a:xfrm>
        </p:spPr>
        <p:txBody>
          <a:bodyPr>
            <a:normAutofit/>
          </a:bodyPr>
          <a:lstStyle/>
          <a:p>
            <a:r>
              <a:rPr lang="en-US" sz="1400" b="1" dirty="0">
                <a:ea typeface="Baskerville" panose="02020502070401020303" pitchFamily="18" charset="0"/>
                <a:cs typeface="Calibri" panose="020F0502020204030204" pitchFamily="34" charset="0"/>
              </a:rPr>
              <a:t>Jennifer Kendrick, LCSW--True North Counseling, Louisville KY</a:t>
            </a:r>
          </a:p>
          <a:p>
            <a:endParaRPr lang="en-US" sz="1400" dirty="0">
              <a:ea typeface="Baskerville" panose="02020502070401020303" pitchFamily="18" charset="0"/>
              <a:cs typeface="Calibri" panose="020F0502020204030204" pitchFamily="34" charset="0"/>
            </a:endParaRPr>
          </a:p>
          <a:p>
            <a:r>
              <a:rPr lang="en-US" sz="1400" dirty="0">
                <a:ea typeface="Baskerville" panose="02020502070401020303" pitchFamily="18" charset="0"/>
                <a:cs typeface="Calibri" panose="020F0502020204030204" pitchFamily="34" charset="0"/>
              </a:rPr>
              <a:t>“The first thing that comes to mind is the difficulty that I have had getting clients to higher levels of care. Life-saving help should not be dependent on the type of insurance a person has, but it is the reality here in Kentucky. I have had to send clients as far as California and Colorado so that they can get the care that they need, which means that they are separated from their families during an incredibly stressful time for the whole family unit. Families should not have to choose between supporting one another and life and death.”</a:t>
            </a:r>
          </a:p>
        </p:txBody>
      </p:sp>
    </p:spTree>
    <p:extLst>
      <p:ext uri="{BB962C8B-B14F-4D97-AF65-F5344CB8AC3E}">
        <p14:creationId xmlns:p14="http://schemas.microsoft.com/office/powerpoint/2010/main" val="2415865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491972-7A5A-8C47-996A-64A930C58DDC}"/>
              </a:ext>
            </a:extLst>
          </p:cNvPr>
          <p:cNvSpPr>
            <a:spLocks noGrp="1"/>
          </p:cNvSpPr>
          <p:nvPr>
            <p:ph type="title"/>
          </p:nvPr>
        </p:nvSpPr>
        <p:spPr>
          <a:xfrm>
            <a:off x="1920240" y="632720"/>
            <a:ext cx="8214359" cy="1345269"/>
          </a:xfrm>
        </p:spPr>
        <p:txBody>
          <a:bodyPr>
            <a:noAutofit/>
          </a:bodyPr>
          <a:lstStyle/>
          <a:p>
            <a:r>
              <a:rPr lang="en-US" sz="2400" dirty="0"/>
              <a:t>Provider Testimony with the lack of access to care and difficulty with reimbursement</a:t>
            </a:r>
          </a:p>
        </p:txBody>
      </p:sp>
      <p:sp>
        <p:nvSpPr>
          <p:cNvPr id="3" name="Content Placeholder 2">
            <a:extLst>
              <a:ext uri="{FF2B5EF4-FFF2-40B4-BE49-F238E27FC236}">
                <a16:creationId xmlns:a16="http://schemas.microsoft.com/office/drawing/2014/main" xmlns="" id="{4CF6CB3F-1C86-AA47-9715-30FB02A85394}"/>
              </a:ext>
            </a:extLst>
          </p:cNvPr>
          <p:cNvSpPr>
            <a:spLocks noGrp="1"/>
          </p:cNvSpPr>
          <p:nvPr>
            <p:ph idx="1"/>
          </p:nvPr>
        </p:nvSpPr>
        <p:spPr>
          <a:xfrm>
            <a:off x="1920240" y="2312276"/>
            <a:ext cx="9547860" cy="4355224"/>
          </a:xfrm>
        </p:spPr>
        <p:txBody>
          <a:bodyPr>
            <a:normAutofit/>
          </a:bodyPr>
          <a:lstStyle/>
          <a:p>
            <a:r>
              <a:rPr lang="en-US" sz="1400" b="1" dirty="0">
                <a:ea typeface="Baskerville" panose="02020502070401020303" pitchFamily="18" charset="0"/>
                <a:cs typeface="Calibri" panose="020F0502020204030204" pitchFamily="34" charset="0"/>
              </a:rPr>
              <a:t>Tina Thompson, RD - Bluegrass Nutrition Counseling, Lexington KY</a:t>
            </a:r>
          </a:p>
          <a:p>
            <a:endParaRPr lang="en-US" sz="1400" b="1" dirty="0">
              <a:ea typeface="Baskerville" panose="02020502070401020303" pitchFamily="18" charset="0"/>
              <a:cs typeface="Calibri" panose="020F0502020204030204" pitchFamily="34" charset="0"/>
            </a:endParaRPr>
          </a:p>
          <a:p>
            <a:r>
              <a:rPr lang="en-US" sz="1400" dirty="0">
                <a:ea typeface="Baskerville" panose="02020502070401020303" pitchFamily="18" charset="0"/>
                <a:cs typeface="Calibri" panose="020F0502020204030204" pitchFamily="34" charset="0"/>
              </a:rPr>
              <a:t>“As a registered dietitian who specializes in eating disorders, insurance coverage for my clients is essential. There is little to no hesitation about scheduling an appointment and moving forward in recovery. They are seen regularly without the financial burden associated with a possibly lengthy recovery time. If insurance does not cover, they may receive counseling from others with little to no experience in this field or they may choose to not pursue recovery at all… both creating increased economic costs and reduced wellbeing of the client.”</a:t>
            </a:r>
          </a:p>
        </p:txBody>
      </p:sp>
    </p:spTree>
    <p:extLst>
      <p:ext uri="{BB962C8B-B14F-4D97-AF65-F5344CB8AC3E}">
        <p14:creationId xmlns:p14="http://schemas.microsoft.com/office/powerpoint/2010/main" val="3892926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F960DD-75EF-0643-9705-BE61D6BC1BBA}"/>
              </a:ext>
            </a:extLst>
          </p:cNvPr>
          <p:cNvSpPr>
            <a:spLocks noGrp="1"/>
          </p:cNvSpPr>
          <p:nvPr>
            <p:ph type="title"/>
          </p:nvPr>
        </p:nvSpPr>
        <p:spPr/>
        <p:txBody>
          <a:bodyPr>
            <a:normAutofit/>
          </a:bodyPr>
          <a:lstStyle/>
          <a:p>
            <a:r>
              <a:rPr lang="en-US" dirty="0"/>
              <a:t>Additional Testimonies</a:t>
            </a:r>
          </a:p>
        </p:txBody>
      </p:sp>
      <p:sp>
        <p:nvSpPr>
          <p:cNvPr id="3" name="Content Placeholder 2">
            <a:extLst>
              <a:ext uri="{FF2B5EF4-FFF2-40B4-BE49-F238E27FC236}">
                <a16:creationId xmlns:a16="http://schemas.microsoft.com/office/drawing/2014/main" xmlns="" id="{589D432D-BA0F-614C-BFE1-DF9AF895B110}"/>
              </a:ext>
            </a:extLst>
          </p:cNvPr>
          <p:cNvSpPr>
            <a:spLocks noGrp="1"/>
          </p:cNvSpPr>
          <p:nvPr>
            <p:ph idx="1"/>
          </p:nvPr>
        </p:nvSpPr>
        <p:spPr/>
        <p:txBody>
          <a:bodyPr>
            <a:normAutofit/>
          </a:bodyPr>
          <a:lstStyle/>
          <a:p>
            <a:pPr lvl="0">
              <a:spcBef>
                <a:spcPts val="0"/>
              </a:spcBef>
            </a:pPr>
            <a:r>
              <a:rPr lang="en-US" sz="1400" b="1" dirty="0">
                <a:solidFill>
                  <a:schemeClr val="tx1"/>
                </a:solidFill>
                <a:ea typeface="Calibri"/>
                <a:cs typeface="Calibri"/>
                <a:sym typeface="Calibri"/>
              </a:rPr>
              <a:t>Melissa Cahill</a:t>
            </a:r>
            <a:endParaRPr lang="en-US" sz="1400" dirty="0">
              <a:solidFill>
                <a:schemeClr val="tx1"/>
              </a:solidFill>
            </a:endParaRPr>
          </a:p>
          <a:p>
            <a:pPr lvl="0">
              <a:spcBef>
                <a:spcPts val="0"/>
              </a:spcBef>
            </a:pPr>
            <a:r>
              <a:rPr lang="en-US" sz="1400" dirty="0">
                <a:solidFill>
                  <a:schemeClr val="tx1"/>
                </a:solidFill>
                <a:ea typeface="Calibri"/>
                <a:cs typeface="Calibri"/>
                <a:sym typeface="Calibri"/>
              </a:rPr>
              <a:t>“Now that my daughter is newly financially independent, she has had to drop her long time out of network therapist. She</a:t>
            </a:r>
            <a:r>
              <a:rPr lang="en-US" sz="1400" dirty="0">
                <a:solidFill>
                  <a:schemeClr val="tx1"/>
                </a:solidFill>
                <a:sym typeface="Calibri"/>
              </a:rPr>
              <a:t> </a:t>
            </a:r>
            <a:r>
              <a:rPr lang="en-US" sz="1400" dirty="0">
                <a:solidFill>
                  <a:schemeClr val="tx1"/>
                </a:solidFill>
                <a:ea typeface="Calibri"/>
                <a:cs typeface="Calibri"/>
                <a:sym typeface="Calibri"/>
              </a:rPr>
              <a:t>cannot afford even the sliding scale amount per appointment.  She has tried to make it work at a student run clinic at her</a:t>
            </a:r>
            <a:r>
              <a:rPr lang="en-US" sz="1400" dirty="0">
                <a:solidFill>
                  <a:schemeClr val="tx1"/>
                </a:solidFill>
                <a:sym typeface="Calibri"/>
              </a:rPr>
              <a:t> </a:t>
            </a:r>
            <a:r>
              <a:rPr lang="en-US" sz="1400" dirty="0">
                <a:solidFill>
                  <a:schemeClr val="tx1"/>
                </a:solidFill>
                <a:ea typeface="Calibri"/>
                <a:cs typeface="Calibri"/>
                <a:sym typeface="Calibri"/>
              </a:rPr>
              <a:t>University but it has proved to be difficult. She does not have a dietician – again, none on insurance that treat eating</a:t>
            </a:r>
            <a:r>
              <a:rPr lang="en-US" sz="1400" dirty="0">
                <a:solidFill>
                  <a:schemeClr val="tx1"/>
                </a:solidFill>
                <a:sym typeface="Calibri"/>
              </a:rPr>
              <a:t> </a:t>
            </a:r>
            <a:r>
              <a:rPr lang="en-US" sz="1400" dirty="0">
                <a:solidFill>
                  <a:schemeClr val="tx1"/>
                </a:solidFill>
                <a:ea typeface="Calibri"/>
                <a:cs typeface="Calibri"/>
                <a:sym typeface="Calibri"/>
              </a:rPr>
              <a:t>Disorders. She is scrambling to find care she can afford – and this is all after being discharged in July from a higher level of care.”</a:t>
            </a:r>
            <a:endParaRPr lang="en-US" sz="1400" dirty="0">
              <a:solidFill>
                <a:schemeClr val="tx1"/>
              </a:solidFill>
            </a:endParaRPr>
          </a:p>
          <a:p>
            <a:endParaRPr lang="en-US" sz="1400" dirty="0">
              <a:solidFill>
                <a:schemeClr val="tx1"/>
              </a:solidFill>
            </a:endParaRPr>
          </a:p>
        </p:txBody>
      </p:sp>
    </p:spTree>
    <p:extLst>
      <p:ext uri="{BB962C8B-B14F-4D97-AF65-F5344CB8AC3E}">
        <p14:creationId xmlns:p14="http://schemas.microsoft.com/office/powerpoint/2010/main" val="15399209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F960DD-75EF-0643-9705-BE61D6BC1BBA}"/>
              </a:ext>
            </a:extLst>
          </p:cNvPr>
          <p:cNvSpPr>
            <a:spLocks noGrp="1"/>
          </p:cNvSpPr>
          <p:nvPr>
            <p:ph type="title"/>
          </p:nvPr>
        </p:nvSpPr>
        <p:spPr/>
        <p:txBody>
          <a:bodyPr>
            <a:normAutofit/>
          </a:bodyPr>
          <a:lstStyle/>
          <a:p>
            <a:r>
              <a:rPr lang="en-US" dirty="0"/>
              <a:t>Additional Testimonies</a:t>
            </a:r>
          </a:p>
        </p:txBody>
      </p:sp>
      <p:sp>
        <p:nvSpPr>
          <p:cNvPr id="3" name="Content Placeholder 2">
            <a:extLst>
              <a:ext uri="{FF2B5EF4-FFF2-40B4-BE49-F238E27FC236}">
                <a16:creationId xmlns:a16="http://schemas.microsoft.com/office/drawing/2014/main" xmlns="" id="{589D432D-BA0F-614C-BFE1-DF9AF895B110}"/>
              </a:ext>
            </a:extLst>
          </p:cNvPr>
          <p:cNvSpPr>
            <a:spLocks noGrp="1"/>
          </p:cNvSpPr>
          <p:nvPr>
            <p:ph idx="1"/>
          </p:nvPr>
        </p:nvSpPr>
        <p:spPr/>
        <p:txBody>
          <a:bodyPr>
            <a:normAutofit fontScale="85000" lnSpcReduction="20000"/>
          </a:bodyPr>
          <a:lstStyle/>
          <a:p>
            <a:r>
              <a:rPr lang="en-US" b="1" dirty="0">
                <a:solidFill>
                  <a:schemeClr val="dk1"/>
                </a:solidFill>
                <a:ea typeface="Calibri"/>
                <a:cs typeface="Calibri"/>
                <a:sym typeface="Calibri"/>
              </a:rPr>
              <a:t>Marilyn Clark</a:t>
            </a:r>
            <a:endParaRPr lang="en-US" dirty="0"/>
          </a:p>
          <a:p>
            <a:pPr lvl="0">
              <a:spcBef>
                <a:spcPts val="0"/>
              </a:spcBef>
            </a:pPr>
            <a:r>
              <a:rPr lang="en-US" dirty="0">
                <a:solidFill>
                  <a:srgbClr val="222222"/>
                </a:solidFill>
                <a:cs typeface="Calibri" panose="020F0502020204030204" pitchFamily="34" charset="0"/>
                <a:sym typeface="Arial"/>
              </a:rPr>
              <a:t>“Insurance had a time frame for you to be in and out. When Aubrey was on disability, residential programming was not covered at all, so she basically went from in patient to “on the street”, and maybe once a week appointments with a therapist because again, no one in our area had specialized programs-groups, support groups, trained ED therapists, and even doctors. We continued in the cycle of out-of-state ED clinics and hospitals, coming home to no support, going out of state.”</a:t>
            </a:r>
          </a:p>
          <a:p>
            <a:pPr lvl="0">
              <a:spcBef>
                <a:spcPts val="0"/>
              </a:spcBef>
            </a:pPr>
            <a:endParaRPr lang="en-US" dirty="0">
              <a:solidFill>
                <a:schemeClr val="dk1"/>
              </a:solidFill>
              <a:ea typeface="Calibri"/>
              <a:cs typeface="Calibri" panose="020F0502020204030204" pitchFamily="34" charset="0"/>
              <a:sym typeface="Calibri"/>
            </a:endParaRPr>
          </a:p>
          <a:p>
            <a:pPr lvl="0">
              <a:spcBef>
                <a:spcPts val="0"/>
              </a:spcBef>
            </a:pPr>
            <a:r>
              <a:rPr lang="en-US" i="1" dirty="0">
                <a:solidFill>
                  <a:srgbClr val="222222"/>
                </a:solidFill>
                <a:cs typeface="Calibri" panose="020F0502020204030204" pitchFamily="34" charset="0"/>
                <a:sym typeface="Arial"/>
              </a:rPr>
              <a:t>Aubrey passed away in 2005 from complications of her eating disorder.  Could this have been prevented if she had been treated sooner ?  If there was outpatient care available early on and when she was discharged from treatment?</a:t>
            </a:r>
            <a:endParaRPr lang="en-US" i="1" dirty="0">
              <a:solidFill>
                <a:schemeClr val="dk1"/>
              </a:solidFill>
              <a:ea typeface="Calibri"/>
              <a:cs typeface="Calibri" panose="020F0502020204030204" pitchFamily="34" charset="0"/>
              <a:sym typeface="Calibri"/>
            </a:endParaRPr>
          </a:p>
          <a:p>
            <a:endParaRPr lang="en-US" dirty="0"/>
          </a:p>
        </p:txBody>
      </p:sp>
    </p:spTree>
    <p:extLst>
      <p:ext uri="{BB962C8B-B14F-4D97-AF65-F5344CB8AC3E}">
        <p14:creationId xmlns:p14="http://schemas.microsoft.com/office/powerpoint/2010/main" val="2793838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0AF462-BFED-C341-907A-97C7A0DDA577}"/>
              </a:ext>
            </a:extLst>
          </p:cNvPr>
          <p:cNvSpPr>
            <a:spLocks noGrp="1"/>
          </p:cNvSpPr>
          <p:nvPr>
            <p:ph type="title"/>
          </p:nvPr>
        </p:nvSpPr>
        <p:spPr/>
        <p:txBody>
          <a:bodyPr/>
          <a:lstStyle/>
          <a:p>
            <a:r>
              <a:rPr lang="en-US" dirty="0"/>
              <a:t>Articles for Additional Information</a:t>
            </a:r>
          </a:p>
        </p:txBody>
      </p:sp>
      <p:sp>
        <p:nvSpPr>
          <p:cNvPr id="3" name="Content Placeholder 2">
            <a:extLst>
              <a:ext uri="{FF2B5EF4-FFF2-40B4-BE49-F238E27FC236}">
                <a16:creationId xmlns:a16="http://schemas.microsoft.com/office/drawing/2014/main" xmlns="" id="{76DD850D-92C0-0C4C-8147-06490741E4BB}"/>
              </a:ext>
            </a:extLst>
          </p:cNvPr>
          <p:cNvSpPr>
            <a:spLocks noGrp="1"/>
          </p:cNvSpPr>
          <p:nvPr>
            <p:ph idx="1"/>
          </p:nvPr>
        </p:nvSpPr>
        <p:spPr/>
        <p:txBody>
          <a:bodyPr>
            <a:normAutofit fontScale="77500" lnSpcReduction="20000"/>
          </a:bodyPr>
          <a:lstStyle/>
          <a:p>
            <a:r>
              <a:rPr lang="en-US" sz="2100" b="1" i="1" dirty="0"/>
              <a:t>Americans Seek Urgent Mental-Health Support as Covid-19 Crisis Ebbs</a:t>
            </a:r>
          </a:p>
          <a:p>
            <a:r>
              <a:rPr lang="en-US" b="1" dirty="0"/>
              <a:t>The Wall Street Journal</a:t>
            </a:r>
          </a:p>
          <a:p>
            <a:endParaRPr lang="en-US" sz="2100" b="1" i="1" dirty="0"/>
          </a:p>
          <a:p>
            <a:r>
              <a:rPr lang="en-US" sz="2100" b="1" i="1" dirty="0"/>
              <a:t>Why It’s So Hard to Find a Therapist Who Takes Insurance </a:t>
            </a:r>
          </a:p>
          <a:p>
            <a:r>
              <a:rPr lang="en-US" b="1" dirty="0"/>
              <a:t>The Wall Street Journal</a:t>
            </a:r>
          </a:p>
          <a:p>
            <a:endParaRPr lang="en-US" sz="2100" b="1" i="1" dirty="0"/>
          </a:p>
          <a:p>
            <a:r>
              <a:rPr lang="en-US" sz="2100" b="1" i="1" dirty="0"/>
              <a:t>From Awareness to Action: An Urgent Call to Address the Inadequacy of Treatment for Anorexia Nervosa</a:t>
            </a:r>
          </a:p>
          <a:p>
            <a:r>
              <a:rPr lang="en-US" b="1" dirty="0"/>
              <a:t>Cynthia M. </a:t>
            </a:r>
            <a:r>
              <a:rPr lang="en-US" b="1" dirty="0" err="1"/>
              <a:t>Bulik</a:t>
            </a:r>
            <a:r>
              <a:rPr lang="en-US" b="1" dirty="0"/>
              <a:t>, Ph.D.</a:t>
            </a:r>
            <a:endParaRPr lang="en-US" b="1" i="1" dirty="0"/>
          </a:p>
          <a:p>
            <a:endParaRPr lang="en-US" dirty="0"/>
          </a:p>
        </p:txBody>
      </p:sp>
    </p:spTree>
    <p:extLst>
      <p:ext uri="{BB962C8B-B14F-4D97-AF65-F5344CB8AC3E}">
        <p14:creationId xmlns:p14="http://schemas.microsoft.com/office/powerpoint/2010/main" val="14171691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1501A3-117A-9C43-9207-8E9D0F68D08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xmlns="" id="{352E34C3-3435-CE45-9AC2-46F3E69E2DF2}"/>
              </a:ext>
            </a:extLst>
          </p:cNvPr>
          <p:cNvSpPr>
            <a:spLocks noGrp="1"/>
          </p:cNvSpPr>
          <p:nvPr>
            <p:ph idx="1"/>
          </p:nvPr>
        </p:nvSpPr>
        <p:spPr>
          <a:xfrm>
            <a:off x="1920240" y="2312276"/>
            <a:ext cx="8770571" cy="4012324"/>
          </a:xfrm>
        </p:spPr>
        <p:txBody>
          <a:bodyPr>
            <a:normAutofit fontScale="85000" lnSpcReduction="20000"/>
          </a:bodyPr>
          <a:lstStyle/>
          <a:p>
            <a:r>
              <a:rPr lang="da-DK" dirty="0">
                <a:solidFill>
                  <a:schemeClr val="tx1"/>
                </a:solidFill>
                <a:ea typeface="Calibri"/>
                <a:cs typeface="Calibri"/>
                <a:sym typeface="Calibri"/>
              </a:rPr>
              <a:t>Berends et al., 2016</a:t>
            </a:r>
          </a:p>
          <a:p>
            <a:r>
              <a:rPr lang="da-DK" dirty="0" err="1">
                <a:solidFill>
                  <a:schemeClr val="tx1"/>
                </a:solidFill>
                <a:ea typeface="Calibri"/>
                <a:cs typeface="Calibri"/>
                <a:sym typeface="Calibri"/>
              </a:rPr>
              <a:t>Chesney</a:t>
            </a:r>
            <a:r>
              <a:rPr lang="da-DK" dirty="0">
                <a:solidFill>
                  <a:schemeClr val="tx1"/>
                </a:solidFill>
                <a:ea typeface="Calibri"/>
                <a:cs typeface="Calibri"/>
                <a:sym typeface="Calibri"/>
              </a:rPr>
              <a:t> et al.,  2014</a:t>
            </a:r>
          </a:p>
          <a:p>
            <a:r>
              <a:rPr lang="da-DK" dirty="0" err="1">
                <a:solidFill>
                  <a:schemeClr val="tx1"/>
                </a:solidFill>
                <a:ea typeface="Calibri"/>
                <a:cs typeface="Calibri"/>
                <a:sym typeface="Calibri"/>
              </a:rPr>
              <a:t>Fairburn</a:t>
            </a:r>
            <a:r>
              <a:rPr lang="da-DK" dirty="0">
                <a:solidFill>
                  <a:schemeClr val="tx1"/>
                </a:solidFill>
                <a:ea typeface="Calibri"/>
                <a:cs typeface="Calibri"/>
                <a:sym typeface="Calibri"/>
              </a:rPr>
              <a:t> et al., 1995</a:t>
            </a:r>
          </a:p>
          <a:p>
            <a:r>
              <a:rPr lang="da-DK" dirty="0" err="1">
                <a:solidFill>
                  <a:schemeClr val="tx1"/>
                </a:solidFill>
                <a:ea typeface="Calibri"/>
                <a:cs typeface="Calibri"/>
                <a:sym typeface="Calibri"/>
              </a:rPr>
              <a:t>Fichter</a:t>
            </a:r>
            <a:r>
              <a:rPr lang="da-DK" dirty="0">
                <a:solidFill>
                  <a:schemeClr val="tx1"/>
                </a:solidFill>
                <a:ea typeface="Calibri"/>
                <a:cs typeface="Calibri"/>
                <a:sym typeface="Calibri"/>
              </a:rPr>
              <a:t> &amp; </a:t>
            </a:r>
            <a:r>
              <a:rPr lang="da-DK" dirty="0" err="1">
                <a:solidFill>
                  <a:schemeClr val="tx1"/>
                </a:solidFill>
                <a:ea typeface="Calibri"/>
                <a:cs typeface="Calibri"/>
                <a:sym typeface="Calibri"/>
              </a:rPr>
              <a:t>Quadflieg</a:t>
            </a:r>
            <a:r>
              <a:rPr lang="da-DK" dirty="0">
                <a:solidFill>
                  <a:schemeClr val="tx1"/>
                </a:solidFill>
                <a:ea typeface="Calibri"/>
                <a:cs typeface="Calibri"/>
                <a:sym typeface="Calibri"/>
              </a:rPr>
              <a:t>, 2016</a:t>
            </a:r>
          </a:p>
          <a:p>
            <a:r>
              <a:rPr lang="da-DK" dirty="0">
                <a:solidFill>
                  <a:schemeClr val="tx1"/>
                </a:solidFill>
                <a:ea typeface="Calibri"/>
                <a:cs typeface="Calibri"/>
                <a:sym typeface="Calibri"/>
              </a:rPr>
              <a:t>Hudson &amp; Pope, 2018</a:t>
            </a:r>
          </a:p>
          <a:p>
            <a:r>
              <a:rPr lang="da-DK" dirty="0" err="1">
                <a:solidFill>
                  <a:schemeClr val="tx1"/>
                </a:solidFill>
                <a:ea typeface="Calibri"/>
                <a:cs typeface="Calibri"/>
                <a:sym typeface="Calibri"/>
              </a:rPr>
              <a:t>Kass</a:t>
            </a:r>
            <a:r>
              <a:rPr lang="da-DK" dirty="0">
                <a:solidFill>
                  <a:schemeClr val="tx1"/>
                </a:solidFill>
                <a:ea typeface="Calibri"/>
                <a:cs typeface="Calibri"/>
                <a:sym typeface="Calibri"/>
              </a:rPr>
              <a:t> et al., 2013</a:t>
            </a:r>
          </a:p>
          <a:p>
            <a:r>
              <a:rPr lang="da-DK" dirty="0" err="1">
                <a:solidFill>
                  <a:schemeClr val="tx1"/>
                </a:solidFill>
                <a:ea typeface="Calibri"/>
                <a:cs typeface="Calibri"/>
                <a:sym typeface="Calibri"/>
              </a:rPr>
              <a:t>Khalsa</a:t>
            </a:r>
            <a:r>
              <a:rPr lang="da-DK" dirty="0">
                <a:solidFill>
                  <a:schemeClr val="tx1"/>
                </a:solidFill>
                <a:ea typeface="Calibri"/>
                <a:cs typeface="Calibri"/>
                <a:sym typeface="Calibri"/>
              </a:rPr>
              <a:t> et al., 2017</a:t>
            </a:r>
          </a:p>
          <a:p>
            <a:r>
              <a:rPr lang="da-DK" dirty="0">
                <a:solidFill>
                  <a:schemeClr val="tx1"/>
                </a:solidFill>
                <a:ea typeface="Calibri"/>
                <a:cs typeface="Calibri"/>
                <a:sym typeface="Calibri"/>
              </a:rPr>
              <a:t>Smink et al., 2012</a:t>
            </a:r>
          </a:p>
          <a:p>
            <a:r>
              <a:rPr lang="da-DK" dirty="0" err="1">
                <a:solidFill>
                  <a:schemeClr val="tx1"/>
                </a:solidFill>
                <a:ea typeface="Calibri"/>
                <a:cs typeface="Calibri"/>
                <a:sym typeface="Calibri"/>
              </a:rPr>
              <a:t>Suokas</a:t>
            </a:r>
            <a:r>
              <a:rPr lang="da-DK" dirty="0">
                <a:solidFill>
                  <a:schemeClr val="tx1"/>
                </a:solidFill>
                <a:ea typeface="Calibri"/>
                <a:cs typeface="Calibri"/>
                <a:sym typeface="Calibri"/>
              </a:rPr>
              <a:t> et al., 2013</a:t>
            </a:r>
          </a:p>
          <a:p>
            <a:r>
              <a:rPr lang="da-DK" dirty="0">
                <a:solidFill>
                  <a:schemeClr val="tx1"/>
                </a:solidFill>
              </a:rPr>
              <a:t>Deloitte Access </a:t>
            </a:r>
            <a:r>
              <a:rPr lang="da-DK" dirty="0" err="1">
                <a:solidFill>
                  <a:schemeClr val="tx1"/>
                </a:solidFill>
              </a:rPr>
              <a:t>Economics</a:t>
            </a:r>
            <a:r>
              <a:rPr lang="da-DK" dirty="0">
                <a:solidFill>
                  <a:schemeClr val="tx1"/>
                </a:solidFill>
              </a:rPr>
              <a:t>, 2019</a:t>
            </a:r>
          </a:p>
          <a:p>
            <a:endParaRPr lang="en-US" dirty="0">
              <a:solidFill>
                <a:schemeClr val="tx1"/>
              </a:solidFill>
            </a:endParaRPr>
          </a:p>
        </p:txBody>
      </p:sp>
    </p:spTree>
    <p:extLst>
      <p:ext uri="{BB962C8B-B14F-4D97-AF65-F5344CB8AC3E}">
        <p14:creationId xmlns:p14="http://schemas.microsoft.com/office/powerpoint/2010/main" val="4180399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3" name="Freeform: Shape 42">
            <a:extLst>
              <a:ext uri="{FF2B5EF4-FFF2-40B4-BE49-F238E27FC236}">
                <a16:creationId xmlns:a16="http://schemas.microsoft.com/office/drawing/2014/main" xmlns="" id="{9B0F7D69-D93C-4C38-A23D-76E000D691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5" name="Freeform: Shape 44">
            <a:extLst>
              <a:ext uri="{FF2B5EF4-FFF2-40B4-BE49-F238E27FC236}">
                <a16:creationId xmlns:a16="http://schemas.microsoft.com/office/drawing/2014/main" xmlns="" id="{8CD419D4-EA9D-42D9-BF62-B07F0B7B672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47" name="Freeform: Shape 46">
            <a:extLst>
              <a:ext uri="{FF2B5EF4-FFF2-40B4-BE49-F238E27FC236}">
                <a16:creationId xmlns:a16="http://schemas.microsoft.com/office/drawing/2014/main" xmlns="" id="{1C6FEC9B-9608-4181-A9E5-A1B80E7202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49" name="Freeform: Shape 48">
            <a:extLst>
              <a:ext uri="{FF2B5EF4-FFF2-40B4-BE49-F238E27FC236}">
                <a16:creationId xmlns:a16="http://schemas.microsoft.com/office/drawing/2014/main" xmlns="" id="{AB1564ED-F26F-451D-97D6-A6EC3E83FD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xmlns="" id="{0CA184B6-3482-4F43-87F0-BC765DCFD8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3" name="Freeform: Shape 52">
            <a:extLst>
              <a:ext uri="{FF2B5EF4-FFF2-40B4-BE49-F238E27FC236}">
                <a16:creationId xmlns:a16="http://schemas.microsoft.com/office/drawing/2014/main" xmlns="" id="{6C869923-8380-4244-9548-802C330638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xmlns="" id="{C06255F2-BC67-4DDE-B34E-AC4BA21838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7" name="Freeform: Shape 56">
            <a:extLst>
              <a:ext uri="{FF2B5EF4-FFF2-40B4-BE49-F238E27FC236}">
                <a16:creationId xmlns:a16="http://schemas.microsoft.com/office/drawing/2014/main" xmlns="" id="{55169443-FCCD-4C0A-8C69-18CD3FA096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useBgFill="1">
        <p:nvSpPr>
          <p:cNvPr id="59" name="Rectangle 58">
            <a:extLst>
              <a:ext uri="{FF2B5EF4-FFF2-40B4-BE49-F238E27FC236}">
                <a16:creationId xmlns:a16="http://schemas.microsoft.com/office/drawing/2014/main" xmlns="" id="{0DBF1ABE-8590-450D-BB49-BDDCCF3EE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xmlns="" id="{391F8D69-709A-4575-A393-B4C26481AF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Shape 62">
            <a:extLst>
              <a:ext uri="{FF2B5EF4-FFF2-40B4-BE49-F238E27FC236}">
                <a16:creationId xmlns:a16="http://schemas.microsoft.com/office/drawing/2014/main" xmlns="" id="{C87A50C4-1191-461A-9E09-C8057F2AF0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5" name="Freeform: Shape 64">
            <a:extLst>
              <a:ext uri="{FF2B5EF4-FFF2-40B4-BE49-F238E27FC236}">
                <a16:creationId xmlns:a16="http://schemas.microsoft.com/office/drawing/2014/main" xmlns="" id="{BC87DA9F-8DB2-4D48-8716-A928FBB8A5D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7" name="Freeform: Shape 66">
            <a:extLst>
              <a:ext uri="{FF2B5EF4-FFF2-40B4-BE49-F238E27FC236}">
                <a16:creationId xmlns:a16="http://schemas.microsoft.com/office/drawing/2014/main" xmlns="" id="{195EA065-AC5D-431D-927E-87FF058848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9" name="Freeform: Shape 68">
            <a:extLst>
              <a:ext uri="{FF2B5EF4-FFF2-40B4-BE49-F238E27FC236}">
                <a16:creationId xmlns:a16="http://schemas.microsoft.com/office/drawing/2014/main" xmlns="" id="{46934B3C-D73F-4CD0-95B1-0244D662D1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xmlns="" id="{B16236D2-9271-B746-8C64-E0207AE3E88F}"/>
              </a:ext>
            </a:extLst>
          </p:cNvPr>
          <p:cNvSpPr>
            <a:spLocks noGrp="1"/>
          </p:cNvSpPr>
          <p:nvPr>
            <p:ph type="title"/>
          </p:nvPr>
        </p:nvSpPr>
        <p:spPr>
          <a:xfrm>
            <a:off x="1689618" y="3053852"/>
            <a:ext cx="8394306" cy="1502828"/>
          </a:xfrm>
        </p:spPr>
        <p:txBody>
          <a:bodyPr vert="horz" lIns="109728" tIns="109728" rIns="109728" bIns="91440" rtlCol="0" anchor="b">
            <a:normAutofit/>
          </a:bodyPr>
          <a:lstStyle/>
          <a:p>
            <a:pPr algn="ctr">
              <a:lnSpc>
                <a:spcPct val="120000"/>
              </a:lnSpc>
            </a:pPr>
            <a:r>
              <a:rPr lang="en-US" sz="5400" dirty="0">
                <a:solidFill>
                  <a:schemeClr val="tx1">
                    <a:lumMod val="85000"/>
                    <a:lumOff val="15000"/>
                  </a:schemeClr>
                </a:solidFill>
              </a:rPr>
              <a:t>Thank you!</a:t>
            </a:r>
          </a:p>
        </p:txBody>
      </p:sp>
      <p:pic>
        <p:nvPicPr>
          <p:cNvPr id="7" name="Picture 6" descr="Text&#10;&#10;Description automatically generated with medium confidence">
            <a:extLst>
              <a:ext uri="{FF2B5EF4-FFF2-40B4-BE49-F238E27FC236}">
                <a16:creationId xmlns:a16="http://schemas.microsoft.com/office/drawing/2014/main" xmlns="" id="{AB32ED6C-499D-274D-B4AE-009B4723F3F8}"/>
              </a:ext>
            </a:extLst>
          </p:cNvPr>
          <p:cNvPicPr>
            <a:picLocks noChangeAspect="1"/>
          </p:cNvPicPr>
          <p:nvPr/>
        </p:nvPicPr>
        <p:blipFill>
          <a:blip r:embed="rId2"/>
          <a:stretch>
            <a:fillRect/>
          </a:stretch>
        </p:blipFill>
        <p:spPr>
          <a:xfrm>
            <a:off x="3409633" y="2303703"/>
            <a:ext cx="4632304" cy="822233"/>
          </a:xfrm>
          <a:prstGeom prst="rect">
            <a:avLst/>
          </a:prstGeom>
        </p:spPr>
      </p:pic>
      <p:pic>
        <p:nvPicPr>
          <p:cNvPr id="4" name="Content Placeholder 3">
            <a:extLst>
              <a:ext uri="{FF2B5EF4-FFF2-40B4-BE49-F238E27FC236}">
                <a16:creationId xmlns:a16="http://schemas.microsoft.com/office/drawing/2014/main" xmlns="" id="{19068C83-C0FF-7746-895A-E89832A33012}"/>
              </a:ext>
            </a:extLst>
          </p:cNvPr>
          <p:cNvPicPr>
            <a:picLocks noGrp="1" noChangeAspect="1"/>
          </p:cNvPicPr>
          <p:nvPr>
            <p:ph idx="1"/>
          </p:nvPr>
        </p:nvPicPr>
        <p:blipFill>
          <a:blip r:embed="rId3"/>
          <a:stretch>
            <a:fillRect/>
          </a:stretch>
        </p:blipFill>
        <p:spPr>
          <a:xfrm>
            <a:off x="2631885" y="825872"/>
            <a:ext cx="2559915" cy="940941"/>
          </a:xfrm>
          <a:prstGeom prst="rect">
            <a:avLst/>
          </a:prstGeom>
        </p:spPr>
      </p:pic>
      <p:pic>
        <p:nvPicPr>
          <p:cNvPr id="5" name="Picture 4">
            <a:extLst>
              <a:ext uri="{FF2B5EF4-FFF2-40B4-BE49-F238E27FC236}">
                <a16:creationId xmlns:a16="http://schemas.microsoft.com/office/drawing/2014/main" xmlns="" id="{FC4776B2-263B-E248-9DBA-EEAE6523925F}"/>
              </a:ext>
            </a:extLst>
          </p:cNvPr>
          <p:cNvPicPr>
            <a:picLocks noChangeAspect="1"/>
          </p:cNvPicPr>
          <p:nvPr/>
        </p:nvPicPr>
        <p:blipFill>
          <a:blip r:embed="rId4"/>
          <a:stretch>
            <a:fillRect/>
          </a:stretch>
        </p:blipFill>
        <p:spPr>
          <a:xfrm>
            <a:off x="5725785" y="935032"/>
            <a:ext cx="3668139" cy="722623"/>
          </a:xfrm>
          <a:prstGeom prst="rect">
            <a:avLst/>
          </a:prstGeom>
        </p:spPr>
      </p:pic>
      <p:sp>
        <p:nvSpPr>
          <p:cNvPr id="6" name="TextBox 5">
            <a:extLst>
              <a:ext uri="{FF2B5EF4-FFF2-40B4-BE49-F238E27FC236}">
                <a16:creationId xmlns:a16="http://schemas.microsoft.com/office/drawing/2014/main" xmlns="" id="{612088D8-8665-6F42-818C-F6F547026A9B}"/>
              </a:ext>
            </a:extLst>
          </p:cNvPr>
          <p:cNvSpPr txBox="1"/>
          <p:nvPr/>
        </p:nvSpPr>
        <p:spPr>
          <a:xfrm>
            <a:off x="3222115" y="5290188"/>
            <a:ext cx="5745494" cy="1631216"/>
          </a:xfrm>
          <a:prstGeom prst="rect">
            <a:avLst/>
          </a:prstGeom>
          <a:noFill/>
        </p:spPr>
        <p:txBody>
          <a:bodyPr wrap="square" rtlCol="0">
            <a:spAutoFit/>
          </a:bodyPr>
          <a:lstStyle/>
          <a:p>
            <a:pPr algn="ctr"/>
            <a:r>
              <a:rPr lang="en-US" sz="1400" dirty="0"/>
              <a:t>If you have any questions regarding this presentation or would like to contact one of the presenters, please email or call.</a:t>
            </a:r>
            <a:br>
              <a:rPr lang="en-US" sz="1400" dirty="0"/>
            </a:br>
            <a:endParaRPr lang="en-US" sz="1400" dirty="0"/>
          </a:p>
          <a:p>
            <a:pPr algn="ctr" fontAlgn="base"/>
            <a:r>
              <a:rPr lang="en-US" sz="1400" dirty="0"/>
              <a:t>Melissa Cahill, Chair Kentucky Eating Disorder Council</a:t>
            </a:r>
          </a:p>
          <a:p>
            <a:pPr algn="ctr" fontAlgn="base"/>
            <a:r>
              <a:rPr lang="en-US" sz="1400" dirty="0">
                <a:hlinkClick r:id="rId5"/>
              </a:rPr>
              <a:t>melliottcahill@gmail.com</a:t>
            </a:r>
            <a:endParaRPr lang="en-US" sz="1400" dirty="0"/>
          </a:p>
          <a:p>
            <a:pPr algn="ctr" fontAlgn="base"/>
            <a:r>
              <a:rPr lang="en-US" sz="1400" dirty="0"/>
              <a:t>502-594-4279</a:t>
            </a:r>
          </a:p>
          <a:p>
            <a:pPr algn="ctr"/>
            <a:endParaRPr lang="en-US" sz="1600" dirty="0"/>
          </a:p>
        </p:txBody>
      </p:sp>
    </p:spTree>
    <p:extLst>
      <p:ext uri="{BB962C8B-B14F-4D97-AF65-F5344CB8AC3E}">
        <p14:creationId xmlns:p14="http://schemas.microsoft.com/office/powerpoint/2010/main" val="1530548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DC7D39-7350-8E48-B2C0-57EE53B026C6}"/>
              </a:ext>
            </a:extLst>
          </p:cNvPr>
          <p:cNvSpPr>
            <a:spLocks noGrp="1"/>
          </p:cNvSpPr>
          <p:nvPr>
            <p:ph type="title"/>
          </p:nvPr>
        </p:nvSpPr>
        <p:spPr/>
        <p:txBody>
          <a:bodyPr/>
          <a:lstStyle/>
          <a:p>
            <a:r>
              <a:rPr lang="en-US" dirty="0"/>
              <a:t>Burden of Eating Disorders</a:t>
            </a:r>
          </a:p>
        </p:txBody>
      </p:sp>
      <p:sp>
        <p:nvSpPr>
          <p:cNvPr id="3" name="Content Placeholder 2">
            <a:extLst>
              <a:ext uri="{FF2B5EF4-FFF2-40B4-BE49-F238E27FC236}">
                <a16:creationId xmlns:a16="http://schemas.microsoft.com/office/drawing/2014/main" xmlns="" id="{0966CB30-7429-E54A-9606-C9BDF20B3302}"/>
              </a:ext>
            </a:extLst>
          </p:cNvPr>
          <p:cNvSpPr>
            <a:spLocks noGrp="1"/>
          </p:cNvSpPr>
          <p:nvPr>
            <p:ph idx="1"/>
          </p:nvPr>
        </p:nvSpPr>
        <p:spPr>
          <a:xfrm>
            <a:off x="1920240" y="2312276"/>
            <a:ext cx="8770571" cy="4103504"/>
          </a:xfrm>
        </p:spPr>
        <p:txBody>
          <a:bodyPr>
            <a:normAutofit lnSpcReduction="10000"/>
          </a:bodyPr>
          <a:lstStyle/>
          <a:p>
            <a:r>
              <a:rPr lang="en-US" b="1" dirty="0"/>
              <a:t>High morality rate</a:t>
            </a:r>
          </a:p>
          <a:p>
            <a:pPr marL="285750" lvl="1" indent="-285750">
              <a:buFont typeface="Arial" panose="020B0604020202020204" pitchFamily="34" charset="0"/>
              <a:buChar char="•"/>
            </a:pPr>
            <a:r>
              <a:rPr lang="en-US" dirty="0"/>
              <a:t>Anorexia nervosa has the second highest mortality rate of ANY psychiatric illness</a:t>
            </a:r>
          </a:p>
          <a:p>
            <a:pPr lvl="1"/>
            <a:r>
              <a:rPr lang="en-US" b="1" dirty="0"/>
              <a:t>Debilitating</a:t>
            </a:r>
          </a:p>
          <a:p>
            <a:pPr marL="285750" lvl="1" indent="-285750">
              <a:buFont typeface="Arial" panose="020B0604020202020204" pitchFamily="34" charset="0"/>
              <a:buChar char="•"/>
            </a:pPr>
            <a:r>
              <a:rPr lang="en-US" dirty="0"/>
              <a:t>Average time from diagnosis is 10 years</a:t>
            </a:r>
          </a:p>
          <a:p>
            <a:pPr marL="285750" lvl="1" indent="-285750">
              <a:buFont typeface="Arial" panose="020B0604020202020204" pitchFamily="34" charset="0"/>
              <a:buChar char="•"/>
            </a:pPr>
            <a:r>
              <a:rPr lang="en-US" dirty="0"/>
              <a:t>Often becomes chronic illness</a:t>
            </a:r>
          </a:p>
          <a:p>
            <a:pPr lvl="1"/>
            <a:r>
              <a:rPr lang="en-US" b="1" dirty="0"/>
              <a:t>Costly</a:t>
            </a:r>
          </a:p>
          <a:p>
            <a:pPr marL="285750" lvl="1" indent="-285750">
              <a:buFont typeface="Arial" panose="020B0604020202020204" pitchFamily="34" charset="0"/>
              <a:buChar char="•"/>
            </a:pPr>
            <a:r>
              <a:rPr lang="en-US" dirty="0"/>
              <a:t>Treatment costs on average $20,000 per month</a:t>
            </a:r>
          </a:p>
          <a:p>
            <a:pPr marL="285750" lvl="1" indent="-285750">
              <a:buFont typeface="Arial" panose="020B0604020202020204" pitchFamily="34" charset="0"/>
              <a:buChar char="•"/>
            </a:pPr>
            <a:r>
              <a:rPr lang="en-US" dirty="0"/>
              <a:t>Not accounting for lost time at work, school, etc.</a:t>
            </a:r>
          </a:p>
          <a:p>
            <a:pPr marL="285750" lvl="2" indent="-285750">
              <a:buFont typeface="Arial" panose="020B0604020202020204" pitchFamily="34" charset="0"/>
              <a:buChar char="•"/>
            </a:pPr>
            <a:endParaRPr lang="en-US" dirty="0"/>
          </a:p>
          <a:p>
            <a:pPr marL="285750" lvl="2" indent="-285750">
              <a:buFont typeface="Arial" panose="020B0604020202020204" pitchFamily="34" charset="0"/>
              <a:buChar char="•"/>
            </a:pPr>
            <a:endParaRPr lang="en-US" dirty="0"/>
          </a:p>
          <a:p>
            <a:pPr marL="285750" lvl="2" indent="-285750">
              <a:buFont typeface="Arial" panose="020B0604020202020204" pitchFamily="34" charset="0"/>
              <a:buChar char="•"/>
            </a:pPr>
            <a:endParaRPr lang="en-US" dirty="0"/>
          </a:p>
          <a:p>
            <a:pPr marL="285750" lvl="2" indent="-285750">
              <a:buFont typeface="Arial" panose="020B0604020202020204" pitchFamily="34" charset="0"/>
              <a:buChar char="•"/>
            </a:pPr>
            <a:endParaRPr lang="en-US" dirty="0"/>
          </a:p>
        </p:txBody>
      </p:sp>
    </p:spTree>
    <p:extLst>
      <p:ext uri="{BB962C8B-B14F-4D97-AF65-F5344CB8AC3E}">
        <p14:creationId xmlns:p14="http://schemas.microsoft.com/office/powerpoint/2010/main" val="3306564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6" name="Rectangle 8">
            <a:extLst>
              <a:ext uri="{FF2B5EF4-FFF2-40B4-BE49-F238E27FC236}">
                <a16:creationId xmlns:a16="http://schemas.microsoft.com/office/drawing/2014/main" xmlns="" id="{47FC6A8B-34F9-40FB-AA2D-E34168F528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7" name="Freeform: Shape 10">
            <a:extLst>
              <a:ext uri="{FF2B5EF4-FFF2-40B4-BE49-F238E27FC236}">
                <a16:creationId xmlns:a16="http://schemas.microsoft.com/office/drawing/2014/main" xmlns="" id="{1EC86DB4-572A-4F71-AF8A-2395B4CA77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756583" y="0"/>
            <a:ext cx="11435265" cy="6858000"/>
          </a:xfrm>
          <a:custGeom>
            <a:avLst/>
            <a:gdLst>
              <a:gd name="connsiteX0" fmla="*/ 9925983 w 11435265"/>
              <a:gd name="connsiteY0" fmla="*/ 6858000 h 6858000"/>
              <a:gd name="connsiteX1" fmla="*/ 0 w 11435265"/>
              <a:gd name="connsiteY1" fmla="*/ 6858000 h 6858000"/>
              <a:gd name="connsiteX2" fmla="*/ 0 w 11435265"/>
              <a:gd name="connsiteY2" fmla="*/ 0 h 6858000"/>
              <a:gd name="connsiteX3" fmla="*/ 996904 w 11435265"/>
              <a:gd name="connsiteY3" fmla="*/ 0 h 6858000"/>
              <a:gd name="connsiteX4" fmla="*/ 2426875 w 11435265"/>
              <a:gd name="connsiteY4" fmla="*/ 0 h 6858000"/>
              <a:gd name="connsiteX5" fmla="*/ 4014127 w 11435265"/>
              <a:gd name="connsiteY5" fmla="*/ 0 h 6858000"/>
              <a:gd name="connsiteX6" fmla="*/ 4359595 w 11435265"/>
              <a:gd name="connsiteY6" fmla="*/ 0 h 6858000"/>
              <a:gd name="connsiteX7" fmla="*/ 4647960 w 11435265"/>
              <a:gd name="connsiteY7" fmla="*/ 0 h 6858000"/>
              <a:gd name="connsiteX8" fmla="*/ 4691093 w 11435265"/>
              <a:gd name="connsiteY8" fmla="*/ 0 h 6858000"/>
              <a:gd name="connsiteX9" fmla="*/ 5558544 w 11435265"/>
              <a:gd name="connsiteY9" fmla="*/ 0 h 6858000"/>
              <a:gd name="connsiteX10" fmla="*/ 5570664 w 11435265"/>
              <a:gd name="connsiteY10" fmla="*/ 0 h 6858000"/>
              <a:gd name="connsiteX11" fmla="*/ 5695183 w 11435265"/>
              <a:gd name="connsiteY11" fmla="*/ 0 h 6858000"/>
              <a:gd name="connsiteX12" fmla="*/ 7177357 w 11435265"/>
              <a:gd name="connsiteY12" fmla="*/ 0 h 6858000"/>
              <a:gd name="connsiteX13" fmla="*/ 9824163 w 11435265"/>
              <a:gd name="connsiteY13" fmla="*/ 0 h 6858000"/>
              <a:gd name="connsiteX14" fmla="*/ 9846125 w 11435265"/>
              <a:gd name="connsiteY14" fmla="*/ 16892 h 6858000"/>
              <a:gd name="connsiteX15" fmla="*/ 11435265 w 11435265"/>
              <a:gd name="connsiteY15" fmla="*/ 4079318 h 6858000"/>
              <a:gd name="connsiteX16" fmla="*/ 10261404 w 11435265"/>
              <a:gd name="connsiteY16" fmla="*/ 654244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435265" h="6858000">
                <a:moveTo>
                  <a:pt x="9925983" y="6858000"/>
                </a:moveTo>
                <a:lnTo>
                  <a:pt x="0" y="6858000"/>
                </a:lnTo>
                <a:lnTo>
                  <a:pt x="0" y="0"/>
                </a:lnTo>
                <a:lnTo>
                  <a:pt x="996904" y="0"/>
                </a:lnTo>
                <a:lnTo>
                  <a:pt x="2426875" y="0"/>
                </a:lnTo>
                <a:lnTo>
                  <a:pt x="4014127" y="0"/>
                </a:lnTo>
                <a:lnTo>
                  <a:pt x="4359595" y="0"/>
                </a:lnTo>
                <a:lnTo>
                  <a:pt x="4647960" y="0"/>
                </a:lnTo>
                <a:lnTo>
                  <a:pt x="4691093" y="0"/>
                </a:lnTo>
                <a:lnTo>
                  <a:pt x="5558544" y="0"/>
                </a:lnTo>
                <a:lnTo>
                  <a:pt x="5570664" y="0"/>
                </a:lnTo>
                <a:lnTo>
                  <a:pt x="5695183" y="0"/>
                </a:lnTo>
                <a:lnTo>
                  <a:pt x="7177357" y="0"/>
                </a:lnTo>
                <a:lnTo>
                  <a:pt x="9824163" y="0"/>
                </a:lnTo>
                <a:lnTo>
                  <a:pt x="9846125" y="16892"/>
                </a:lnTo>
                <a:cubicBezTo>
                  <a:pt x="10865743" y="850004"/>
                  <a:pt x="11435265" y="2357705"/>
                  <a:pt x="11435265" y="4079318"/>
                </a:cubicBezTo>
                <a:cubicBezTo>
                  <a:pt x="11435265" y="5217633"/>
                  <a:pt x="10916694" y="5903717"/>
                  <a:pt x="10261404" y="6542447"/>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12">
            <a:extLst>
              <a:ext uri="{FF2B5EF4-FFF2-40B4-BE49-F238E27FC236}">
                <a16:creationId xmlns:a16="http://schemas.microsoft.com/office/drawing/2014/main" xmlns="" id="{71BA53A4-C4B7-4189-9FC1-6350B1AB5D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341199" y="0"/>
            <a:ext cx="1518348" cy="6858000"/>
          </a:xfrm>
          <a:custGeom>
            <a:avLst/>
            <a:gdLst>
              <a:gd name="connsiteX0" fmla="*/ 19178 w 1518348"/>
              <a:gd name="connsiteY0" fmla="*/ 6858000 h 6858000"/>
              <a:gd name="connsiteX1" fmla="*/ 0 w 1518348"/>
              <a:gd name="connsiteY1" fmla="*/ 6858000 h 6858000"/>
              <a:gd name="connsiteX2" fmla="*/ 241394 w 1518348"/>
              <a:gd name="connsiteY2" fmla="*/ 6638611 h 6858000"/>
              <a:gd name="connsiteX3" fmla="*/ 1493356 w 1518348"/>
              <a:gd name="connsiteY3" fmla="*/ 4142424 h 6858000"/>
              <a:gd name="connsiteX4" fmla="*/ 282053 w 1518348"/>
              <a:gd name="connsiteY4" fmla="*/ 26474 h 6858000"/>
              <a:gd name="connsiteX5" fmla="*/ 256233 w 1518348"/>
              <a:gd name="connsiteY5" fmla="*/ 0 h 6858000"/>
              <a:gd name="connsiteX6" fmla="*/ 273463 w 1518348"/>
              <a:gd name="connsiteY6" fmla="*/ 0 h 6858000"/>
              <a:gd name="connsiteX7" fmla="*/ 300199 w 1518348"/>
              <a:gd name="connsiteY7" fmla="*/ 27414 h 6858000"/>
              <a:gd name="connsiteX8" fmla="*/ 1511501 w 1518348"/>
              <a:gd name="connsiteY8" fmla="*/ 4143362 h 6858000"/>
              <a:gd name="connsiteX9" fmla="*/ 259539 w 1518348"/>
              <a:gd name="connsiteY9" fmla="*/ 663954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8348" h="6858000">
                <a:moveTo>
                  <a:pt x="19178" y="6858000"/>
                </a:moveTo>
                <a:lnTo>
                  <a:pt x="0" y="6858000"/>
                </a:lnTo>
                <a:lnTo>
                  <a:pt x="241394" y="6638611"/>
                </a:lnTo>
                <a:cubicBezTo>
                  <a:pt x="909582" y="6009084"/>
                  <a:pt x="1445892" y="5323498"/>
                  <a:pt x="1493356" y="4142424"/>
                </a:cubicBezTo>
                <a:cubicBezTo>
                  <a:pt x="1560655" y="2467784"/>
                  <a:pt x="1130049" y="962858"/>
                  <a:pt x="282053" y="26474"/>
                </a:cubicBezTo>
                <a:lnTo>
                  <a:pt x="256233" y="0"/>
                </a:lnTo>
                <a:lnTo>
                  <a:pt x="273463" y="0"/>
                </a:lnTo>
                <a:lnTo>
                  <a:pt x="300199" y="27414"/>
                </a:lnTo>
                <a:cubicBezTo>
                  <a:pt x="1148195" y="963796"/>
                  <a:pt x="1578800" y="2468723"/>
                  <a:pt x="1511501" y="4143362"/>
                </a:cubicBezTo>
                <a:cubicBezTo>
                  <a:pt x="1464037" y="5324436"/>
                  <a:pt x="927728" y="6010023"/>
                  <a:pt x="259539" y="6639549"/>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9" name="Freeform: Shape 14">
            <a:extLst>
              <a:ext uri="{FF2B5EF4-FFF2-40B4-BE49-F238E27FC236}">
                <a16:creationId xmlns:a16="http://schemas.microsoft.com/office/drawing/2014/main" xmlns="" id="{5558AD6E-B070-4640-AA07-87E208983ED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552928" y="0"/>
            <a:ext cx="1644534" cy="6858000"/>
          </a:xfrm>
          <a:custGeom>
            <a:avLst/>
            <a:gdLst>
              <a:gd name="connsiteX0" fmla="*/ 135252 w 1644534"/>
              <a:gd name="connsiteY0" fmla="*/ 6858000 h 6858000"/>
              <a:gd name="connsiteX1" fmla="*/ 101819 w 1644534"/>
              <a:gd name="connsiteY1" fmla="*/ 6858000 h 6858000"/>
              <a:gd name="connsiteX2" fmla="*/ 437240 w 1644534"/>
              <a:gd name="connsiteY2" fmla="*/ 6542447 h 6858000"/>
              <a:gd name="connsiteX3" fmla="*/ 1611101 w 1644534"/>
              <a:gd name="connsiteY3" fmla="*/ 4079318 h 6858000"/>
              <a:gd name="connsiteX4" fmla="*/ 21961 w 1644534"/>
              <a:gd name="connsiteY4" fmla="*/ 16892 h 6858000"/>
              <a:gd name="connsiteX5" fmla="*/ 0 w 1644534"/>
              <a:gd name="connsiteY5" fmla="*/ 0 h 6858000"/>
              <a:gd name="connsiteX6" fmla="*/ 33433 w 1644534"/>
              <a:gd name="connsiteY6" fmla="*/ 0 h 6858000"/>
              <a:gd name="connsiteX7" fmla="*/ 55394 w 1644534"/>
              <a:gd name="connsiteY7" fmla="*/ 16892 h 6858000"/>
              <a:gd name="connsiteX8" fmla="*/ 1644534 w 1644534"/>
              <a:gd name="connsiteY8" fmla="*/ 4079318 h 6858000"/>
              <a:gd name="connsiteX9" fmla="*/ 470673 w 1644534"/>
              <a:gd name="connsiteY9" fmla="*/ 654244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4534" h="6858000">
                <a:moveTo>
                  <a:pt x="135252" y="6858000"/>
                </a:moveTo>
                <a:lnTo>
                  <a:pt x="101819" y="6858000"/>
                </a:lnTo>
                <a:lnTo>
                  <a:pt x="437240" y="6542447"/>
                </a:lnTo>
                <a:cubicBezTo>
                  <a:pt x="1092531" y="5903717"/>
                  <a:pt x="1611101" y="5217633"/>
                  <a:pt x="1611101" y="4079318"/>
                </a:cubicBezTo>
                <a:cubicBezTo>
                  <a:pt x="1611101" y="2357705"/>
                  <a:pt x="1041580" y="850004"/>
                  <a:pt x="21961" y="16892"/>
                </a:cubicBezTo>
                <a:lnTo>
                  <a:pt x="0" y="0"/>
                </a:lnTo>
                <a:lnTo>
                  <a:pt x="33433" y="0"/>
                </a:lnTo>
                <a:lnTo>
                  <a:pt x="55394" y="16892"/>
                </a:lnTo>
                <a:cubicBezTo>
                  <a:pt x="1075012" y="850004"/>
                  <a:pt x="1644534" y="2357705"/>
                  <a:pt x="1644534" y="4079318"/>
                </a:cubicBezTo>
                <a:cubicBezTo>
                  <a:pt x="1644534" y="5217633"/>
                  <a:pt x="1125963" y="5903717"/>
                  <a:pt x="470673" y="654244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xmlns="" id="{36ACFB69-D148-449E-AC5A-C55AA20A7F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flipV="1">
            <a:off x="988858" y="0"/>
            <a:ext cx="1461546" cy="6858000"/>
          </a:xfrm>
          <a:custGeom>
            <a:avLst/>
            <a:gdLst>
              <a:gd name="connsiteX0" fmla="*/ 107940 w 1461546"/>
              <a:gd name="connsiteY0" fmla="*/ 6858000 h 6858000"/>
              <a:gd name="connsiteX1" fmla="*/ 91317 w 1461546"/>
              <a:gd name="connsiteY1" fmla="*/ 6858000 h 6858000"/>
              <a:gd name="connsiteX2" fmla="*/ 392141 w 1461546"/>
              <a:gd name="connsiteY2" fmla="*/ 6542447 h 6858000"/>
              <a:gd name="connsiteX3" fmla="*/ 1444924 w 1461546"/>
              <a:gd name="connsiteY3" fmla="*/ 4079318 h 6858000"/>
              <a:gd name="connsiteX4" fmla="*/ 19696 w 1461546"/>
              <a:gd name="connsiteY4" fmla="*/ 16892 h 6858000"/>
              <a:gd name="connsiteX5" fmla="*/ 0 w 1461546"/>
              <a:gd name="connsiteY5" fmla="*/ 0 h 6858000"/>
              <a:gd name="connsiteX6" fmla="*/ 16622 w 1461546"/>
              <a:gd name="connsiteY6" fmla="*/ 0 h 6858000"/>
              <a:gd name="connsiteX7" fmla="*/ 36319 w 1461546"/>
              <a:gd name="connsiteY7" fmla="*/ 16892 h 6858000"/>
              <a:gd name="connsiteX8" fmla="*/ 1461546 w 1461546"/>
              <a:gd name="connsiteY8" fmla="*/ 4079318 h 6858000"/>
              <a:gd name="connsiteX9" fmla="*/ 408763 w 1461546"/>
              <a:gd name="connsiteY9" fmla="*/ 654244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61546" h="6858000">
                <a:moveTo>
                  <a:pt x="107940" y="6858000"/>
                </a:moveTo>
                <a:lnTo>
                  <a:pt x="91317" y="6858000"/>
                </a:lnTo>
                <a:lnTo>
                  <a:pt x="392141" y="6542447"/>
                </a:lnTo>
                <a:cubicBezTo>
                  <a:pt x="979841" y="5903717"/>
                  <a:pt x="1444924" y="5217633"/>
                  <a:pt x="1444924" y="4079318"/>
                </a:cubicBezTo>
                <a:cubicBezTo>
                  <a:pt x="1444924" y="2357705"/>
                  <a:pt x="934146" y="850004"/>
                  <a:pt x="19696" y="16892"/>
                </a:cubicBezTo>
                <a:lnTo>
                  <a:pt x="0" y="0"/>
                </a:lnTo>
                <a:lnTo>
                  <a:pt x="16622" y="0"/>
                </a:lnTo>
                <a:lnTo>
                  <a:pt x="36319" y="16892"/>
                </a:lnTo>
                <a:cubicBezTo>
                  <a:pt x="950768" y="850004"/>
                  <a:pt x="1461546" y="2357705"/>
                  <a:pt x="1461546" y="4079318"/>
                </a:cubicBezTo>
                <a:cubicBezTo>
                  <a:pt x="1461546" y="5217633"/>
                  <a:pt x="996464" y="5903717"/>
                  <a:pt x="408763" y="654244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aphicFrame>
        <p:nvGraphicFramePr>
          <p:cNvPr id="30" name="Content Placeholder 2">
            <a:extLst>
              <a:ext uri="{FF2B5EF4-FFF2-40B4-BE49-F238E27FC236}">
                <a16:creationId xmlns:a16="http://schemas.microsoft.com/office/drawing/2014/main" xmlns="" id="{B44BE592-FBDB-40D1-BD06-C62AE5D29BA6}"/>
              </a:ext>
            </a:extLst>
          </p:cNvPr>
          <p:cNvGraphicFramePr>
            <a:graphicFrameLocks noGrp="1"/>
          </p:cNvGraphicFramePr>
          <p:nvPr>
            <p:ph idx="1"/>
            <p:extLst>
              <p:ext uri="{D42A27DB-BD31-4B8C-83A1-F6EECF244321}">
                <p14:modId xmlns:p14="http://schemas.microsoft.com/office/powerpoint/2010/main" val="411237121"/>
              </p:ext>
            </p:extLst>
          </p:nvPr>
        </p:nvGraphicFramePr>
        <p:xfrm>
          <a:off x="2377439" y="2312988"/>
          <a:ext cx="8312785" cy="3411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3" name="Picture 22" descr="Text&#10;&#10;Description automatically generated with medium confidence">
            <a:extLst>
              <a:ext uri="{FF2B5EF4-FFF2-40B4-BE49-F238E27FC236}">
                <a16:creationId xmlns:a16="http://schemas.microsoft.com/office/drawing/2014/main" xmlns="" id="{3C250D4B-6239-9A4C-8D1A-E72DF7B69845}"/>
              </a:ext>
            </a:extLst>
          </p:cNvPr>
          <p:cNvPicPr>
            <a:picLocks noChangeAspect="1"/>
          </p:cNvPicPr>
          <p:nvPr/>
        </p:nvPicPr>
        <p:blipFill>
          <a:blip r:embed="rId7"/>
          <a:stretch>
            <a:fillRect/>
          </a:stretch>
        </p:blipFill>
        <p:spPr>
          <a:xfrm>
            <a:off x="2429265" y="673100"/>
            <a:ext cx="8216900" cy="1447800"/>
          </a:xfrm>
          <a:prstGeom prst="rect">
            <a:avLst/>
          </a:prstGeom>
        </p:spPr>
      </p:pic>
    </p:spTree>
    <p:extLst>
      <p:ext uri="{BB962C8B-B14F-4D97-AF65-F5344CB8AC3E}">
        <p14:creationId xmlns:p14="http://schemas.microsoft.com/office/powerpoint/2010/main" val="1289203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47FC6A8B-34F9-40FB-AA2D-E34168F528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xmlns="" id="{C04242EE-4FA2-014E-BFC5-F5C2E1E62545}"/>
              </a:ext>
            </a:extLst>
          </p:cNvPr>
          <p:cNvSpPr>
            <a:spLocks noGrp="1"/>
          </p:cNvSpPr>
          <p:nvPr>
            <p:ph type="title"/>
          </p:nvPr>
        </p:nvSpPr>
        <p:spPr>
          <a:xfrm>
            <a:off x="939137" y="946316"/>
            <a:ext cx="3777117" cy="4965368"/>
          </a:xfrm>
        </p:spPr>
        <p:txBody>
          <a:bodyPr anchor="ctr">
            <a:normAutofit/>
          </a:bodyPr>
          <a:lstStyle/>
          <a:p>
            <a:pPr lvl="0"/>
            <a:r>
              <a:rPr lang="en-US" sz="4400" dirty="0"/>
              <a:t>Insurance Barriers for </a:t>
            </a:r>
            <a:br>
              <a:rPr lang="en-US" sz="4400" dirty="0"/>
            </a:br>
            <a:r>
              <a:rPr lang="en-US" sz="4400" dirty="0"/>
              <a:t>Eating Disorder Treatment</a:t>
            </a:r>
          </a:p>
        </p:txBody>
      </p:sp>
      <p:grpSp>
        <p:nvGrpSpPr>
          <p:cNvPr id="11" name="Group 10">
            <a:extLst>
              <a:ext uri="{FF2B5EF4-FFF2-40B4-BE49-F238E27FC236}">
                <a16:creationId xmlns:a16="http://schemas.microsoft.com/office/drawing/2014/main" xmlns="" id="{D4D684F8-91BF-481C-A965-722756A383D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a:off x="4308533" y="0"/>
            <a:ext cx="7883467" cy="6858000"/>
            <a:chOff x="0" y="0"/>
            <a:chExt cx="7883467" cy="6858000"/>
          </a:xfrm>
        </p:grpSpPr>
        <p:sp>
          <p:nvSpPr>
            <p:cNvPr id="12" name="Freeform: Shape 11">
              <a:extLst>
                <a:ext uri="{FF2B5EF4-FFF2-40B4-BE49-F238E27FC236}">
                  <a16:creationId xmlns:a16="http://schemas.microsoft.com/office/drawing/2014/main" xmlns="" id="{05DF7B3C-29EF-4ADC-BFDC-C3A038AC43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0"/>
              <a:ext cx="7475746" cy="6858000"/>
            </a:xfrm>
            <a:custGeom>
              <a:avLst/>
              <a:gdLst>
                <a:gd name="connsiteX0" fmla="*/ 0 w 7475746"/>
                <a:gd name="connsiteY0" fmla="*/ 0 h 6858000"/>
                <a:gd name="connsiteX1" fmla="*/ 5859459 w 7475746"/>
                <a:gd name="connsiteY1" fmla="*/ 0 h 6858000"/>
                <a:gd name="connsiteX2" fmla="*/ 5874848 w 7475746"/>
                <a:gd name="connsiteY2" fmla="*/ 10445 h 6858000"/>
                <a:gd name="connsiteX3" fmla="*/ 7475746 w 7475746"/>
                <a:gd name="connsiteY3" fmla="*/ 3621913 h 6858000"/>
                <a:gd name="connsiteX4" fmla="*/ 5601397 w 7475746"/>
                <a:gd name="connsiteY4" fmla="*/ 6378742 h 6858000"/>
                <a:gd name="connsiteX5" fmla="*/ 5084748 w 7475746"/>
                <a:gd name="connsiteY5" fmla="*/ 6785068 h 6858000"/>
                <a:gd name="connsiteX6" fmla="*/ 4979585 w 7475746"/>
                <a:gd name="connsiteY6" fmla="*/ 6858000 h 6858000"/>
                <a:gd name="connsiteX7" fmla="*/ 0 w 7475746"/>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5746" h="6858000">
                  <a:moveTo>
                    <a:pt x="0" y="0"/>
                  </a:moveTo>
                  <a:lnTo>
                    <a:pt x="5859459" y="0"/>
                  </a:lnTo>
                  <a:lnTo>
                    <a:pt x="5874848" y="10445"/>
                  </a:lnTo>
                  <a:cubicBezTo>
                    <a:pt x="6902010" y="751075"/>
                    <a:pt x="7475746" y="2091411"/>
                    <a:pt x="7475746" y="3621913"/>
                  </a:cubicBezTo>
                  <a:cubicBezTo>
                    <a:pt x="7475746" y="4971185"/>
                    <a:pt x="6547021" y="5605738"/>
                    <a:pt x="5601397" y="6378742"/>
                  </a:cubicBezTo>
                  <a:cubicBezTo>
                    <a:pt x="5429193" y="6519512"/>
                    <a:pt x="5258566" y="6657407"/>
                    <a:pt x="5084748" y="6785068"/>
                  </a:cubicBezTo>
                  <a:lnTo>
                    <a:pt x="4979585"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xmlns="" id="{20289037-6999-491E-AA63-CC1C3CBBF8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35374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xmlns="" id="{497CF6DF-9FF9-4D10-B338-0BEFC0AA317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513373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graphicFrame>
        <p:nvGraphicFramePr>
          <p:cNvPr id="5" name="Content Placeholder 2">
            <a:extLst>
              <a:ext uri="{FF2B5EF4-FFF2-40B4-BE49-F238E27FC236}">
                <a16:creationId xmlns:a16="http://schemas.microsoft.com/office/drawing/2014/main" xmlns="" id="{48E90335-BE5D-450E-AD9D-18F43611393E}"/>
              </a:ext>
            </a:extLst>
          </p:cNvPr>
          <p:cNvGraphicFramePr>
            <a:graphicFrameLocks noGrp="1"/>
          </p:cNvGraphicFramePr>
          <p:nvPr>
            <p:ph idx="1"/>
            <p:extLst>
              <p:ext uri="{D42A27DB-BD31-4B8C-83A1-F6EECF244321}">
                <p14:modId xmlns:p14="http://schemas.microsoft.com/office/powerpoint/2010/main" val="290728348"/>
              </p:ext>
            </p:extLst>
          </p:nvPr>
        </p:nvGraphicFramePr>
        <p:xfrm>
          <a:off x="5185464" y="618331"/>
          <a:ext cx="6537326" cy="562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1742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4B8C95-770B-4E4F-93F0-DC741E056A26}"/>
              </a:ext>
            </a:extLst>
          </p:cNvPr>
          <p:cNvSpPr>
            <a:spLocks noGrp="1"/>
          </p:cNvSpPr>
          <p:nvPr>
            <p:ph type="title"/>
          </p:nvPr>
        </p:nvSpPr>
        <p:spPr>
          <a:xfrm>
            <a:off x="1920240" y="747020"/>
            <a:ext cx="8770571" cy="1345269"/>
          </a:xfrm>
        </p:spPr>
        <p:txBody>
          <a:bodyPr>
            <a:normAutofit/>
          </a:bodyPr>
          <a:lstStyle/>
          <a:p>
            <a:r>
              <a:rPr lang="en-US" sz="2800" dirty="0"/>
              <a:t>LACK OF PROVIDER PARTICIPATION WITH INSURANCE PLANS</a:t>
            </a:r>
          </a:p>
        </p:txBody>
      </p:sp>
      <p:sp>
        <p:nvSpPr>
          <p:cNvPr id="3" name="Content Placeholder 2">
            <a:extLst>
              <a:ext uri="{FF2B5EF4-FFF2-40B4-BE49-F238E27FC236}">
                <a16:creationId xmlns:a16="http://schemas.microsoft.com/office/drawing/2014/main" xmlns="" id="{C6639496-E3AD-214F-807D-7ABBCA031681}"/>
              </a:ext>
            </a:extLst>
          </p:cNvPr>
          <p:cNvSpPr>
            <a:spLocks noGrp="1"/>
          </p:cNvSpPr>
          <p:nvPr>
            <p:ph idx="1"/>
          </p:nvPr>
        </p:nvSpPr>
        <p:spPr>
          <a:xfrm>
            <a:off x="1258570" y="2286876"/>
            <a:ext cx="9674860" cy="4139324"/>
          </a:xfrm>
        </p:spPr>
        <p:txBody>
          <a:bodyPr>
            <a:normAutofit fontScale="92500" lnSpcReduction="10000"/>
          </a:bodyPr>
          <a:lstStyle/>
          <a:p>
            <a:pPr marL="285750" indent="-285750">
              <a:buFont typeface="Arial" panose="020B0604020202020204" pitchFamily="34" charset="0"/>
              <a:buChar char="•"/>
            </a:pPr>
            <a:r>
              <a:rPr lang="en-US" sz="1600" dirty="0"/>
              <a:t>A 2017 report by Milliman confirmed that </a:t>
            </a:r>
            <a:r>
              <a:rPr lang="en-US" sz="1600" b="1" dirty="0"/>
              <a:t>reimbursement rates for mental health </a:t>
            </a:r>
            <a:r>
              <a:rPr lang="en-US" sz="1600" dirty="0"/>
              <a:t>and substance use disorder treatment providers, through private insurance plans, </a:t>
            </a:r>
            <a:r>
              <a:rPr lang="en-US" sz="1600" b="1" dirty="0"/>
              <a:t>were far lower than reimbursement rates for other medical providers</a:t>
            </a:r>
            <a:r>
              <a:rPr lang="en-US" sz="1600" dirty="0"/>
              <a:t>, relative to Medicare rates. </a:t>
            </a:r>
          </a:p>
          <a:p>
            <a:endParaRPr lang="en-US" sz="1600" dirty="0"/>
          </a:p>
          <a:p>
            <a:pPr marL="285750" indent="-285750">
              <a:buFont typeface="Arial" panose="020B0604020202020204" pitchFamily="34" charset="0"/>
              <a:buChar char="•"/>
            </a:pPr>
            <a:r>
              <a:rPr lang="en-US" sz="1600" dirty="0"/>
              <a:t>When </a:t>
            </a:r>
            <a:r>
              <a:rPr lang="en-US" sz="1600" b="1" dirty="0"/>
              <a:t>insurance plans do not reimburse providers adequately</a:t>
            </a:r>
            <a:r>
              <a:rPr lang="en-US" sz="1600" dirty="0"/>
              <a:t>, many </a:t>
            </a:r>
            <a:r>
              <a:rPr lang="en-US" sz="1600" b="1" dirty="0"/>
              <a:t>choose not to participate in the plans’ networks.</a:t>
            </a:r>
          </a:p>
          <a:p>
            <a:endParaRPr lang="en-US" sz="1600" dirty="0"/>
          </a:p>
          <a:p>
            <a:pPr marL="285750" indent="-285750">
              <a:buFont typeface="Arial" panose="020B0604020202020204" pitchFamily="34" charset="0"/>
              <a:buChar char="•"/>
            </a:pPr>
            <a:r>
              <a:rPr lang="en-US" sz="1600" dirty="0"/>
              <a:t>So, when someone makes a decision to seek help – yet they are </a:t>
            </a:r>
            <a:r>
              <a:rPr lang="en-US" sz="1600" b="1" dirty="0"/>
              <a:t>unable to find a provider in network </a:t>
            </a:r>
            <a:r>
              <a:rPr lang="en-US" sz="1600" dirty="0"/>
              <a:t>– they often have to go out-of-network, resulting in higher costs. Many people give up simply because they can’t afford treatment</a:t>
            </a:r>
          </a:p>
          <a:p>
            <a:endParaRPr lang="en-US" sz="1600" dirty="0"/>
          </a:p>
        </p:txBody>
      </p:sp>
    </p:spTree>
    <p:extLst>
      <p:ext uri="{BB962C8B-B14F-4D97-AF65-F5344CB8AC3E}">
        <p14:creationId xmlns:p14="http://schemas.microsoft.com/office/powerpoint/2010/main" val="2146126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22F24225-0E3A-40A5-A927-CEFC144381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0" name="Freeform: Shape 9">
            <a:extLst>
              <a:ext uri="{FF2B5EF4-FFF2-40B4-BE49-F238E27FC236}">
                <a16:creationId xmlns:a16="http://schemas.microsoft.com/office/drawing/2014/main" xmlns="" id="{5B02B8FB-EF36-4677-B5B5-E9B989F25E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583796" cy="6858000"/>
          </a:xfrm>
          <a:custGeom>
            <a:avLst/>
            <a:gdLst>
              <a:gd name="connsiteX0" fmla="*/ 0 w 4583796"/>
              <a:gd name="connsiteY0" fmla="*/ 0 h 6858000"/>
              <a:gd name="connsiteX1" fmla="*/ 1087374 w 4583796"/>
              <a:gd name="connsiteY1" fmla="*/ 0 h 6858000"/>
              <a:gd name="connsiteX2" fmla="*/ 1598212 w 4583796"/>
              <a:gd name="connsiteY2" fmla="*/ 0 h 6858000"/>
              <a:gd name="connsiteX3" fmla="*/ 2960773 w 4583796"/>
              <a:gd name="connsiteY3" fmla="*/ 0 h 6858000"/>
              <a:gd name="connsiteX4" fmla="*/ 2982897 w 4583796"/>
              <a:gd name="connsiteY4" fmla="*/ 14997 h 6858000"/>
              <a:gd name="connsiteX5" fmla="*/ 4583796 w 4583796"/>
              <a:gd name="connsiteY5" fmla="*/ 3621656 h 6858000"/>
              <a:gd name="connsiteX6" fmla="*/ 2709446 w 4583796"/>
              <a:gd name="connsiteY6" fmla="*/ 6374814 h 6858000"/>
              <a:gd name="connsiteX7" fmla="*/ 2192798 w 4583796"/>
              <a:gd name="connsiteY7" fmla="*/ 6780599 h 6858000"/>
              <a:gd name="connsiteX8" fmla="*/ 2081042 w 4583796"/>
              <a:gd name="connsiteY8" fmla="*/ 6858000 h 6858000"/>
              <a:gd name="connsiteX9" fmla="*/ 1598212 w 4583796"/>
              <a:gd name="connsiteY9" fmla="*/ 6858000 h 6858000"/>
              <a:gd name="connsiteX10" fmla="*/ 1087374 w 4583796"/>
              <a:gd name="connsiteY10" fmla="*/ 6858000 h 6858000"/>
              <a:gd name="connsiteX11" fmla="*/ 0 w 4583796"/>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83796" h="6858000">
                <a:moveTo>
                  <a:pt x="0" y="0"/>
                </a:moveTo>
                <a:lnTo>
                  <a:pt x="1087374" y="0"/>
                </a:lnTo>
                <a:lnTo>
                  <a:pt x="1598212" y="0"/>
                </a:lnTo>
                <a:lnTo>
                  <a:pt x="2960773" y="0"/>
                </a:lnTo>
                <a:lnTo>
                  <a:pt x="2982897" y="14997"/>
                </a:lnTo>
                <a:cubicBezTo>
                  <a:pt x="4010060" y="754641"/>
                  <a:pt x="4583796" y="2093192"/>
                  <a:pt x="4583796" y="3621656"/>
                </a:cubicBezTo>
                <a:cubicBezTo>
                  <a:pt x="4583796" y="4969131"/>
                  <a:pt x="3655071" y="5602839"/>
                  <a:pt x="2709446" y="6374814"/>
                </a:cubicBezTo>
                <a:cubicBezTo>
                  <a:pt x="2537243" y="6515397"/>
                  <a:pt x="2366616" y="6653108"/>
                  <a:pt x="2192798" y="6780599"/>
                </a:cubicBezTo>
                <a:lnTo>
                  <a:pt x="2081042" y="6858000"/>
                </a:lnTo>
                <a:lnTo>
                  <a:pt x="1598212" y="6858000"/>
                </a:lnTo>
                <a:lnTo>
                  <a:pt x="1087374"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xmlns="" id="{BE30D5C6-EC5C-4D78-8689-1B6822BFF71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500120"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xmlns="" id="{12A73499-12A4-4080-B0DE-351867697F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0113"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xmlns="" id="{60A52FE6-BB17-4BE4-BFA1-8896FD7CFA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048872"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8" name="Freeform: Shape 17">
            <a:extLst>
              <a:ext uri="{FF2B5EF4-FFF2-40B4-BE49-F238E27FC236}">
                <a16:creationId xmlns:a16="http://schemas.microsoft.com/office/drawing/2014/main" xmlns="" id="{A7BBF837-70DD-4FFD-A87C-FAD1F5D8AB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500120"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0" name="Freeform: Shape 19">
            <a:extLst>
              <a:ext uri="{FF2B5EF4-FFF2-40B4-BE49-F238E27FC236}">
                <a16:creationId xmlns:a16="http://schemas.microsoft.com/office/drawing/2014/main" xmlns="" id="{CE5EB792-CB0B-44C0-9561-24A263D874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0113"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2" name="Freeform: Shape 21">
            <a:extLst>
              <a:ext uri="{FF2B5EF4-FFF2-40B4-BE49-F238E27FC236}">
                <a16:creationId xmlns:a16="http://schemas.microsoft.com/office/drawing/2014/main" xmlns="" id="{C0FB4A96-0FD5-4642-8CE2-57623A3A42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048872"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xmlns="" id="{24FA1ADA-0451-484E-9165-06CDDBBCB09F}"/>
              </a:ext>
            </a:extLst>
          </p:cNvPr>
          <p:cNvSpPr>
            <a:spLocks noGrp="1"/>
          </p:cNvSpPr>
          <p:nvPr>
            <p:ph type="title"/>
          </p:nvPr>
        </p:nvSpPr>
        <p:spPr>
          <a:xfrm>
            <a:off x="177800" y="1480141"/>
            <a:ext cx="3873500" cy="3358560"/>
          </a:xfrm>
        </p:spPr>
        <p:txBody>
          <a:bodyPr anchor="ctr">
            <a:normAutofit/>
          </a:bodyPr>
          <a:lstStyle/>
          <a:p>
            <a:pPr>
              <a:lnSpc>
                <a:spcPct val="120000"/>
              </a:lnSpc>
            </a:pPr>
            <a:r>
              <a:rPr lang="en-US" sz="2400" dirty="0"/>
              <a:t>Network Utilization Rates for PPO Plans by Care Setting </a:t>
            </a:r>
            <a:br>
              <a:rPr lang="en-US" sz="2400" dirty="0"/>
            </a:br>
            <a:r>
              <a:rPr lang="en-US" sz="2400" dirty="0"/>
              <a:t/>
            </a:r>
            <a:br>
              <a:rPr lang="en-US" sz="2400" dirty="0"/>
            </a:br>
            <a:r>
              <a:rPr lang="en-US" sz="1600" dirty="0"/>
              <a:t>(compared to primary care)</a:t>
            </a:r>
            <a:endParaRPr lang="en-US" sz="2400" dirty="0"/>
          </a:p>
        </p:txBody>
      </p:sp>
      <p:sp>
        <p:nvSpPr>
          <p:cNvPr id="3" name="Content Placeholder 2">
            <a:extLst>
              <a:ext uri="{FF2B5EF4-FFF2-40B4-BE49-F238E27FC236}">
                <a16:creationId xmlns:a16="http://schemas.microsoft.com/office/drawing/2014/main" xmlns="" id="{E67DA5E2-1C3F-D34C-BAEC-0DC1F520502D}"/>
              </a:ext>
            </a:extLst>
          </p:cNvPr>
          <p:cNvSpPr>
            <a:spLocks noGrp="1"/>
          </p:cNvSpPr>
          <p:nvPr>
            <p:ph idx="1"/>
          </p:nvPr>
        </p:nvSpPr>
        <p:spPr>
          <a:xfrm>
            <a:off x="5894334" y="971753"/>
            <a:ext cx="5802366" cy="4914494"/>
          </a:xfrm>
        </p:spPr>
        <p:txBody>
          <a:bodyPr anchor="ctr">
            <a:normAutofit/>
          </a:bodyPr>
          <a:lstStyle/>
          <a:p>
            <a:r>
              <a:rPr lang="en-US" sz="2000" dirty="0"/>
              <a:t>2015 – Inpatient  out of network use 4.2x higher for mental health</a:t>
            </a:r>
          </a:p>
          <a:p>
            <a:endParaRPr lang="en-US" sz="2000" dirty="0"/>
          </a:p>
          <a:p>
            <a:r>
              <a:rPr lang="en-US" sz="2000" dirty="0"/>
              <a:t>2015 –  Outpatient out of network use 5.8x higher for mental health</a:t>
            </a:r>
          </a:p>
          <a:p>
            <a:endParaRPr lang="en-US" sz="2000" dirty="0"/>
          </a:p>
          <a:p>
            <a:r>
              <a:rPr lang="en-US" sz="2000" dirty="0"/>
              <a:t>2015 – Office visits out of network use 5.0x higher for mental health</a:t>
            </a:r>
          </a:p>
        </p:txBody>
      </p:sp>
    </p:spTree>
    <p:extLst>
      <p:ext uri="{BB962C8B-B14F-4D97-AF65-F5344CB8AC3E}">
        <p14:creationId xmlns:p14="http://schemas.microsoft.com/office/powerpoint/2010/main" val="3339660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08D5BC-8CCC-4041-B9C4-E1E46DB001A1}"/>
              </a:ext>
            </a:extLst>
          </p:cNvPr>
          <p:cNvSpPr>
            <a:spLocks noGrp="1"/>
          </p:cNvSpPr>
          <p:nvPr>
            <p:ph type="title"/>
          </p:nvPr>
        </p:nvSpPr>
        <p:spPr>
          <a:xfrm>
            <a:off x="1920240" y="442220"/>
            <a:ext cx="7172960" cy="1345269"/>
          </a:xfrm>
        </p:spPr>
        <p:txBody>
          <a:bodyPr>
            <a:normAutofit fontScale="90000"/>
          </a:bodyPr>
          <a:lstStyle/>
          <a:p>
            <a:r>
              <a:rPr lang="en-US" dirty="0">
                <a:solidFill>
                  <a:schemeClr val="dk2"/>
                </a:solidFill>
                <a:latin typeface="Calibri"/>
                <a:ea typeface="Calibri"/>
                <a:cs typeface="Calibri"/>
                <a:sym typeface="Calibri"/>
              </a:rPr>
              <a:t>In-Network Provider Payment Levels Relative to Medicare </a:t>
            </a:r>
            <a:endParaRPr lang="en-US" dirty="0"/>
          </a:p>
        </p:txBody>
      </p:sp>
      <p:sp>
        <p:nvSpPr>
          <p:cNvPr id="3" name="Content Placeholder 2">
            <a:extLst>
              <a:ext uri="{FF2B5EF4-FFF2-40B4-BE49-F238E27FC236}">
                <a16:creationId xmlns:a16="http://schemas.microsoft.com/office/drawing/2014/main" xmlns="" id="{73632F24-9188-884F-83B0-B12A7072E2C2}"/>
              </a:ext>
            </a:extLst>
          </p:cNvPr>
          <p:cNvSpPr>
            <a:spLocks noGrp="1"/>
          </p:cNvSpPr>
          <p:nvPr>
            <p:ph idx="1"/>
          </p:nvPr>
        </p:nvSpPr>
        <p:spPr>
          <a:xfrm>
            <a:off x="853440" y="2363076"/>
            <a:ext cx="11567160" cy="4052704"/>
          </a:xfrm>
        </p:spPr>
        <p:txBody>
          <a:bodyPr>
            <a:normAutofit/>
          </a:bodyPr>
          <a:lstStyle/>
          <a:p>
            <a:r>
              <a:rPr lang="en-US" b="1" u="sng" dirty="0"/>
              <a:t>Kentucky – All office visits</a:t>
            </a:r>
          </a:p>
          <a:p>
            <a:endParaRPr lang="en-US" b="1" u="sng" dirty="0"/>
          </a:p>
          <a:p>
            <a:pPr lvl="0">
              <a:spcBef>
                <a:spcPts val="0"/>
              </a:spcBef>
            </a:pPr>
            <a:r>
              <a:rPr lang="en-US" sz="1400" b="1" dirty="0">
                <a:solidFill>
                  <a:schemeClr val="dk1"/>
                </a:solidFill>
                <a:ea typeface="Calibri"/>
                <a:cs typeface="Calibri"/>
                <a:sym typeface="Calibri"/>
              </a:rPr>
              <a:t>Year		Primary care		Behavioral Health	</a:t>
            </a:r>
            <a:r>
              <a:rPr lang="en-US" sz="1400" b="1" dirty="0">
                <a:solidFill>
                  <a:srgbClr val="FF0000"/>
                </a:solidFill>
                <a:ea typeface="Calibri"/>
                <a:cs typeface="Calibri"/>
                <a:sym typeface="Calibri"/>
              </a:rPr>
              <a:t>Reimbursement Differential</a:t>
            </a:r>
            <a:endParaRPr lang="en-US" sz="1400" b="1" dirty="0"/>
          </a:p>
          <a:p>
            <a:pPr lvl="0">
              <a:spcBef>
                <a:spcPts val="0"/>
              </a:spcBef>
            </a:pPr>
            <a:endParaRPr lang="en-US" sz="1400" b="1" dirty="0">
              <a:solidFill>
                <a:schemeClr val="dk1"/>
              </a:solidFill>
              <a:ea typeface="Calibri"/>
              <a:cs typeface="Calibri"/>
              <a:sym typeface="Calibri"/>
            </a:endParaRPr>
          </a:p>
          <a:p>
            <a:pPr lvl="0">
              <a:spcBef>
                <a:spcPts val="0"/>
              </a:spcBef>
            </a:pPr>
            <a:r>
              <a:rPr lang="en-US" sz="1400" b="1" dirty="0">
                <a:solidFill>
                  <a:schemeClr val="dk1"/>
                </a:solidFill>
                <a:ea typeface="Calibri"/>
                <a:cs typeface="Calibri"/>
                <a:sym typeface="Calibri"/>
              </a:rPr>
              <a:t>2013		102%			75%			</a:t>
            </a:r>
            <a:r>
              <a:rPr lang="en-US" sz="1400" b="1" dirty="0">
                <a:solidFill>
                  <a:srgbClr val="FF0000"/>
                </a:solidFill>
                <a:ea typeface="Calibri"/>
                <a:cs typeface="Calibri"/>
                <a:sym typeface="Calibri"/>
              </a:rPr>
              <a:t>35.1%</a:t>
            </a:r>
            <a:endParaRPr lang="en-US" sz="1400" b="1" dirty="0"/>
          </a:p>
          <a:p>
            <a:pPr lvl="0">
              <a:spcBef>
                <a:spcPts val="0"/>
              </a:spcBef>
            </a:pPr>
            <a:endParaRPr lang="en-US" sz="1400" b="1" dirty="0">
              <a:solidFill>
                <a:schemeClr val="dk1"/>
              </a:solidFill>
              <a:ea typeface="Calibri"/>
              <a:cs typeface="Calibri"/>
              <a:sym typeface="Calibri"/>
            </a:endParaRPr>
          </a:p>
          <a:p>
            <a:pPr lvl="0">
              <a:spcBef>
                <a:spcPts val="0"/>
              </a:spcBef>
            </a:pPr>
            <a:r>
              <a:rPr lang="en-US" sz="1400" b="1" dirty="0">
                <a:solidFill>
                  <a:schemeClr val="dk1"/>
                </a:solidFill>
                <a:ea typeface="Calibri"/>
                <a:cs typeface="Calibri"/>
                <a:sym typeface="Calibri"/>
              </a:rPr>
              <a:t>2014		101.1%			82.4%			</a:t>
            </a:r>
            <a:r>
              <a:rPr lang="en-US" sz="1400" b="1" dirty="0">
                <a:solidFill>
                  <a:srgbClr val="FF0000"/>
                </a:solidFill>
                <a:ea typeface="Calibri"/>
                <a:cs typeface="Calibri"/>
                <a:sym typeface="Calibri"/>
              </a:rPr>
              <a:t>22.7%</a:t>
            </a:r>
            <a:endParaRPr lang="en-US" sz="1400" b="1" dirty="0"/>
          </a:p>
          <a:p>
            <a:pPr lvl="0">
              <a:spcBef>
                <a:spcPts val="0"/>
              </a:spcBef>
            </a:pPr>
            <a:endParaRPr lang="en-US" sz="1400" b="1" dirty="0">
              <a:solidFill>
                <a:schemeClr val="dk1"/>
              </a:solidFill>
              <a:ea typeface="Calibri"/>
              <a:cs typeface="Calibri"/>
              <a:sym typeface="Calibri"/>
            </a:endParaRPr>
          </a:p>
          <a:p>
            <a:pPr lvl="0">
              <a:spcBef>
                <a:spcPts val="0"/>
              </a:spcBef>
            </a:pPr>
            <a:r>
              <a:rPr lang="en-US" sz="1400" b="1" dirty="0">
                <a:solidFill>
                  <a:schemeClr val="dk1"/>
                </a:solidFill>
                <a:ea typeface="Calibri"/>
                <a:cs typeface="Calibri"/>
                <a:sym typeface="Calibri"/>
              </a:rPr>
              <a:t>2015		93.7%			71.8%			</a:t>
            </a:r>
            <a:r>
              <a:rPr lang="en-US" sz="1400" b="1" dirty="0">
                <a:solidFill>
                  <a:srgbClr val="FF0000"/>
                </a:solidFill>
                <a:ea typeface="Calibri"/>
                <a:cs typeface="Calibri"/>
                <a:sym typeface="Calibri"/>
              </a:rPr>
              <a:t>30.4%</a:t>
            </a:r>
            <a:endParaRPr lang="en-US" sz="1400" b="1" u="sng" dirty="0"/>
          </a:p>
          <a:p>
            <a:endParaRPr lang="en-US" dirty="0"/>
          </a:p>
        </p:txBody>
      </p:sp>
    </p:spTree>
    <p:extLst>
      <p:ext uri="{BB962C8B-B14F-4D97-AF65-F5344CB8AC3E}">
        <p14:creationId xmlns:p14="http://schemas.microsoft.com/office/powerpoint/2010/main" val="4149390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51A08AC-F796-409C-AD97-8B476289EC5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xmlns="" id="{1E1B312B-4E9A-405C-9CE8-10325438035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 y="0"/>
            <a:ext cx="10853745" cy="6858000"/>
            <a:chOff x="-1" y="0"/>
            <a:chExt cx="10934058" cy="6858000"/>
          </a:xfrm>
        </p:grpSpPr>
        <p:sp>
          <p:nvSpPr>
            <p:cNvPr id="11" name="Freeform: Shape 10">
              <a:extLst>
                <a:ext uri="{FF2B5EF4-FFF2-40B4-BE49-F238E27FC236}">
                  <a16:creationId xmlns:a16="http://schemas.microsoft.com/office/drawing/2014/main" xmlns="" id="{027ED404-4912-4C80-B5EB-98E67EB26AD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xmlns="" id="{4E58012C-4DA3-4ED3-9500-41F9AF60B1A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xmlns="" id="{59AC73F7-22BD-4C46-B368-3F03B8478F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xmlns="" id="{95C99F96-8984-456F-BD66-5C019A65103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itle 1">
            <a:extLst>
              <a:ext uri="{FF2B5EF4-FFF2-40B4-BE49-F238E27FC236}">
                <a16:creationId xmlns:a16="http://schemas.microsoft.com/office/drawing/2014/main" xmlns="" id="{C8A51072-3880-AC49-9BB0-950E53AE4F99}"/>
              </a:ext>
            </a:extLst>
          </p:cNvPr>
          <p:cNvSpPr>
            <a:spLocks noGrp="1"/>
          </p:cNvSpPr>
          <p:nvPr>
            <p:ph type="title"/>
          </p:nvPr>
        </p:nvSpPr>
        <p:spPr>
          <a:xfrm>
            <a:off x="1920875" y="442913"/>
            <a:ext cx="6857365" cy="1344612"/>
          </a:xfrm>
        </p:spPr>
        <p:txBody>
          <a:bodyPr anchor="b">
            <a:normAutofit/>
          </a:bodyPr>
          <a:lstStyle/>
          <a:p>
            <a:r>
              <a:rPr lang="en-US" dirty="0"/>
              <a:t>Additional Problems</a:t>
            </a:r>
          </a:p>
        </p:txBody>
      </p:sp>
      <p:sp>
        <p:nvSpPr>
          <p:cNvPr id="3" name="Content Placeholder 2">
            <a:extLst>
              <a:ext uri="{FF2B5EF4-FFF2-40B4-BE49-F238E27FC236}">
                <a16:creationId xmlns:a16="http://schemas.microsoft.com/office/drawing/2014/main" xmlns="" id="{35A55E45-D440-A64A-B07B-F698DA922742}"/>
              </a:ext>
            </a:extLst>
          </p:cNvPr>
          <p:cNvSpPr>
            <a:spLocks noGrp="1"/>
          </p:cNvSpPr>
          <p:nvPr>
            <p:ph idx="1"/>
          </p:nvPr>
        </p:nvSpPr>
        <p:spPr>
          <a:xfrm>
            <a:off x="1920875" y="2312988"/>
            <a:ext cx="9204325" cy="3656012"/>
          </a:xfrm>
        </p:spPr>
        <p:txBody>
          <a:bodyPr>
            <a:normAutofit fontScale="92500" lnSpcReduction="20000"/>
          </a:bodyPr>
          <a:lstStyle/>
          <a:p>
            <a:pPr marL="457200" lvl="0" indent="-342900">
              <a:lnSpc>
                <a:spcPct val="130000"/>
              </a:lnSpc>
              <a:spcBef>
                <a:spcPts val="0"/>
              </a:spcBef>
              <a:spcAft>
                <a:spcPts val="600"/>
              </a:spcAft>
              <a:buClr>
                <a:schemeClr val="dk2"/>
              </a:buClr>
              <a:buSzPts val="1800"/>
              <a:buFont typeface="Wingdings" panose="05000000000000000000" pitchFamily="2" charset="2"/>
              <a:buChar char="§"/>
            </a:pPr>
            <a:r>
              <a:rPr lang="en-US" sz="1400" dirty="0">
                <a:ea typeface="Calibri"/>
                <a:cs typeface="Calibri"/>
                <a:sym typeface="Calibri"/>
              </a:rPr>
              <a:t>LIMITED NUMBER OF PROVIDERS IN THE STATE TRAINED IN EATING DISORDER TREATMENT</a:t>
            </a:r>
          </a:p>
          <a:p>
            <a:pPr marL="914400" lvl="1" indent="-342900">
              <a:lnSpc>
                <a:spcPct val="130000"/>
              </a:lnSpc>
              <a:spcBef>
                <a:spcPts val="0"/>
              </a:spcBef>
              <a:spcAft>
                <a:spcPts val="600"/>
              </a:spcAft>
              <a:buClr>
                <a:schemeClr val="dk2"/>
              </a:buClr>
              <a:buSzPts val="1800"/>
              <a:buFont typeface="Wingdings" panose="05000000000000000000" pitchFamily="2" charset="2"/>
              <a:buChar char="§"/>
            </a:pPr>
            <a:r>
              <a:rPr lang="en-US" sz="1400" b="1" dirty="0">
                <a:ea typeface="Calibri"/>
                <a:cs typeface="Calibri"/>
                <a:sym typeface="Calibri"/>
              </a:rPr>
              <a:t>The American Academy of Pediatrics last year estimated the need for child psychiatrists at 47 per 100,000 people, roughly four times the number in practice. (</a:t>
            </a:r>
            <a:r>
              <a:rPr lang="en-US" sz="1400" b="1" dirty="0" err="1">
                <a:ea typeface="Calibri"/>
                <a:cs typeface="Calibri"/>
                <a:sym typeface="Calibri"/>
              </a:rPr>
              <a:t>wsj</a:t>
            </a:r>
            <a:r>
              <a:rPr lang="en-US" sz="1400" b="1" dirty="0">
                <a:ea typeface="Calibri"/>
                <a:cs typeface="Calibri"/>
                <a:sym typeface="Calibri"/>
              </a:rPr>
              <a:t> 6/27/21 Americans Seek Urgent Mental Health Support as Covid 19 crisis ebbs)</a:t>
            </a:r>
          </a:p>
          <a:p>
            <a:pPr lvl="0">
              <a:lnSpc>
                <a:spcPct val="130000"/>
              </a:lnSpc>
              <a:spcBef>
                <a:spcPts val="0"/>
              </a:spcBef>
              <a:spcAft>
                <a:spcPts val="600"/>
              </a:spcAft>
              <a:buClr>
                <a:srgbClr val="000000"/>
              </a:buClr>
            </a:pPr>
            <a:endParaRPr lang="en-US" sz="1400" b="1" dirty="0">
              <a:ea typeface="Calibri"/>
              <a:cs typeface="Calibri"/>
              <a:sym typeface="Calibri"/>
            </a:endParaRPr>
          </a:p>
          <a:p>
            <a:pPr marL="457200" lvl="0" indent="-342900">
              <a:lnSpc>
                <a:spcPct val="130000"/>
              </a:lnSpc>
              <a:spcBef>
                <a:spcPts val="0"/>
              </a:spcBef>
              <a:spcAft>
                <a:spcPts val="600"/>
              </a:spcAft>
              <a:buClr>
                <a:schemeClr val="dk2"/>
              </a:buClr>
              <a:buSzPts val="1800"/>
              <a:buFont typeface="Wingdings" panose="05000000000000000000" pitchFamily="2" charset="2"/>
              <a:buChar char="§"/>
            </a:pPr>
            <a:r>
              <a:rPr lang="en-US" sz="1400" dirty="0">
                <a:ea typeface="Calibri"/>
                <a:cs typeface="Calibri"/>
                <a:sym typeface="Calibri"/>
              </a:rPr>
              <a:t>INSURANCE REIMBURSEMENT RATES PROVIDE NO INCENTIVE FOR PROVIDERS TO TREAT EATING DISORDERS OR ATTRACT TRAINED PROFESSIONALS TO OUR STATE</a:t>
            </a:r>
          </a:p>
          <a:p>
            <a:pPr lvl="0">
              <a:lnSpc>
                <a:spcPct val="130000"/>
              </a:lnSpc>
              <a:spcBef>
                <a:spcPts val="0"/>
              </a:spcBef>
              <a:spcAft>
                <a:spcPts val="600"/>
              </a:spcAft>
            </a:pPr>
            <a:endParaRPr lang="en-US" sz="1400" dirty="0">
              <a:ea typeface="Calibri"/>
              <a:cs typeface="Calibri"/>
              <a:sym typeface="Calibri"/>
            </a:endParaRPr>
          </a:p>
          <a:p>
            <a:pPr marL="457200" lvl="0" indent="-342900">
              <a:lnSpc>
                <a:spcPct val="130000"/>
              </a:lnSpc>
              <a:spcBef>
                <a:spcPts val="0"/>
              </a:spcBef>
              <a:spcAft>
                <a:spcPts val="600"/>
              </a:spcAft>
              <a:buClr>
                <a:schemeClr val="dk2"/>
              </a:buClr>
              <a:buSzPts val="1800"/>
              <a:buFont typeface="Wingdings" panose="05000000000000000000" pitchFamily="2" charset="2"/>
              <a:buChar char="§"/>
            </a:pPr>
            <a:r>
              <a:rPr lang="en-US" sz="1400" dirty="0">
                <a:ea typeface="Calibri"/>
                <a:cs typeface="Calibri"/>
                <a:sym typeface="Calibri"/>
              </a:rPr>
              <a:t>COMPLEX DISORDER REQUIRE TEAM APPROACH</a:t>
            </a:r>
          </a:p>
          <a:p>
            <a:pPr marL="914400" lvl="1" indent="-342900">
              <a:lnSpc>
                <a:spcPct val="130000"/>
              </a:lnSpc>
              <a:spcBef>
                <a:spcPts val="0"/>
              </a:spcBef>
              <a:spcAft>
                <a:spcPts val="600"/>
              </a:spcAft>
              <a:buClr>
                <a:schemeClr val="dk2"/>
              </a:buClr>
              <a:buSzPts val="1800"/>
              <a:buFont typeface="Wingdings" panose="05000000000000000000" pitchFamily="2" charset="2"/>
              <a:buChar char="§"/>
            </a:pPr>
            <a:r>
              <a:rPr lang="en-US" sz="1400" b="1" dirty="0">
                <a:ea typeface="Calibri"/>
                <a:cs typeface="Calibri"/>
                <a:sym typeface="Calibri"/>
              </a:rPr>
              <a:t>Insurance companies don’t compensate for coordination of  care of multidisciplinary teams</a:t>
            </a:r>
          </a:p>
        </p:txBody>
      </p:sp>
    </p:spTree>
    <p:extLst>
      <p:ext uri="{BB962C8B-B14F-4D97-AF65-F5344CB8AC3E}">
        <p14:creationId xmlns:p14="http://schemas.microsoft.com/office/powerpoint/2010/main" val="2284741949"/>
      </p:ext>
    </p:extLst>
  </p:cSld>
  <p:clrMapOvr>
    <a:masterClrMapping/>
  </p:clrMapOvr>
</p:sld>
</file>

<file path=ppt/theme/theme1.xml><?xml version="1.0" encoding="utf-8"?>
<a:theme xmlns:a="http://schemas.openxmlformats.org/drawingml/2006/main" name="SketchLinesVTI">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docProps/app.xml><?xml version="1.0" encoding="utf-8"?>
<Properties xmlns="http://schemas.openxmlformats.org/officeDocument/2006/extended-properties" xmlns:vt="http://schemas.openxmlformats.org/officeDocument/2006/docPropsVTypes">
  <TotalTime>970</TotalTime>
  <Words>2131</Words>
  <Application>Microsoft Office PowerPoint</Application>
  <PresentationFormat>Widescreen</PresentationFormat>
  <Paragraphs>199</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Baskerville</vt:lpstr>
      <vt:lpstr>Calibri</vt:lpstr>
      <vt:lpstr>Corbel</vt:lpstr>
      <vt:lpstr>Goudy Old Style</vt:lpstr>
      <vt:lpstr>Meiryo</vt:lpstr>
      <vt:lpstr>Noto Sans Symbols</vt:lpstr>
      <vt:lpstr>Wingdings</vt:lpstr>
      <vt:lpstr>SketchLinesVTI</vt:lpstr>
      <vt:lpstr>Mental Health Parity  &amp; Eating Disorder Treatment Insurance Barriers</vt:lpstr>
      <vt:lpstr>Eating Disorders Are an Epidemic</vt:lpstr>
      <vt:lpstr>Burden of Eating Disorders</vt:lpstr>
      <vt:lpstr>PowerPoint Presentation</vt:lpstr>
      <vt:lpstr>Insurance Barriers for  Eating Disorder Treatment</vt:lpstr>
      <vt:lpstr>LACK OF PROVIDER PARTICIPATION WITH INSURANCE PLANS</vt:lpstr>
      <vt:lpstr>Network Utilization Rates for PPO Plans by Care Setting   (compared to primary care)</vt:lpstr>
      <vt:lpstr>In-Network Provider Payment Levels Relative to Medicare </vt:lpstr>
      <vt:lpstr>Additional Problems</vt:lpstr>
      <vt:lpstr>Additional Problems</vt:lpstr>
      <vt:lpstr>Interference of Managed Care in Course of Treatment</vt:lpstr>
      <vt:lpstr>PowerPoint Presentation</vt:lpstr>
      <vt:lpstr>PowerPoint Presentation</vt:lpstr>
      <vt:lpstr>Dr. Andrea Krause, MD Norton Children’s Hospital</vt:lpstr>
      <vt:lpstr>Dr. Andrea Krause, MD</vt:lpstr>
      <vt:lpstr>Dr. Andrea Krause, MD</vt:lpstr>
      <vt:lpstr>Dr. Andrea Krause, MD</vt:lpstr>
      <vt:lpstr>Ruby Jo Lubarsky</vt:lpstr>
      <vt:lpstr>KENTUCKY MUST CHANGE ITS MENTAL HEALTH INSURANCE LAWS</vt:lpstr>
      <vt:lpstr>With Mental Health Insurance Reform We Can Stop This Cycle</vt:lpstr>
      <vt:lpstr>Provider Testimony with the lack of access to care and difficulty with reimbursement</vt:lpstr>
      <vt:lpstr>Provider Testimony with the lack of access to care and difficulty with reimbursement</vt:lpstr>
      <vt:lpstr>Provider Testimony with the lack of access to care and difficulty with reimbursement</vt:lpstr>
      <vt:lpstr>Additional Testimonies</vt:lpstr>
      <vt:lpstr>Additional Testimonies</vt:lpstr>
      <vt:lpstr>Articles for Additional Information</vt:lpstr>
      <vt:lpstr>References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Parity  &amp; Eating Disorder Treatment Insurance Barriers</dc:title>
  <dc:creator>Carson Jordan</dc:creator>
  <cp:lastModifiedBy>Hardy, Elizabeth (LRC)</cp:lastModifiedBy>
  <cp:revision>8</cp:revision>
  <dcterms:created xsi:type="dcterms:W3CDTF">2021-10-28T15:45:27Z</dcterms:created>
  <dcterms:modified xsi:type="dcterms:W3CDTF">2021-11-04T12:01:39Z</dcterms:modified>
</cp:coreProperties>
</file>