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95154-C2B0-4F70-8A53-4A4DA2FBD028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B1BCC-044C-48E2-B4E3-E15DA012C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49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7ce87939e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7ce87939e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7ce87939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7ce87939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7ce87939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7ce87939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7ce87939e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7ce87939e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a7ce87939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a7ce87939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7ce87939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7ce87939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7ce87939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7ce87939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a7ce87939e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a7ce87939e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7ce87939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7ce87939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428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7ce87939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7ce87939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a7ce87939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a7ce87939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4d5501a5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4d5501a5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7ce87939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7ce87939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7ce87939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7ce87939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7ce87939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7ce87939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7ce87939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7ce87939e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7ce87939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7ce87939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9056-8827-4FDB-A807-351D29D4F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DDD1A-41C3-4E31-BEB2-29C217018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AA208-4E90-445C-B0DA-FBCF486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F4BE8-A951-44CE-9CA1-28F86ABBB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8135A-1218-4962-BA4B-7E665FF3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0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9572-050D-42AF-872C-DDA35135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C278F0-D408-4467-8D1D-4F993A40B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7B127-DF78-4D32-97E2-76AF132C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2DB1A-533D-42AE-B6E4-771BC122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39B9-5143-46DA-B79C-7AC4334E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B21A02-1295-41CF-8061-92348653FB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FC0D-1B6F-4873-AB50-715C52097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A065F-148F-4BC1-92BF-2DD7FF4B5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ACBBD-40FE-4660-9CAB-C4978CA1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A8AF6-7B5B-47CF-9B7C-33B25DA7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3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9215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64F50-E7AF-40A8-A22B-545262E57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6F916-4372-481C-9C69-5514EF4E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B7CE0-CEA7-4B45-A1D5-5ACE333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17002-A28D-41B4-B62F-BB9319AA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0608D-79DA-4949-AD6B-8597883A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0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090D-0B24-45EF-8120-809C5D57F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8F2C3-5864-4510-B68D-989497D29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F4C6B-6567-4876-86A1-7CD515127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9D8E-F686-4F86-9F3D-85F109879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89513-375C-41C0-BD25-481BBE579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6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89BC8-5895-4455-8960-EC9DC3A6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74392-53BB-4A1D-978F-7801169AF1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17927F-F013-4CD4-8058-62186C0BB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69995-12EB-4868-A212-B03FDADD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77A0B-B33C-40AE-9E91-C00CC26D7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E59C2-551D-47DC-9A90-C91CA642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0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617B-19AF-4590-862A-8470C987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B6075-9B26-4B84-BC2B-6B3EFBF41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162A1-1AED-49CD-BFA3-C271895C4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1F011-4B64-42B6-B570-F3A066744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B79DE-ACA0-4BA0-AC0A-A22C46ACC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C21E50-7012-46A5-A7A0-F2FB15B7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EDFAF-7D38-43DB-8D4D-FA80EF9FB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424424-528E-4444-AC63-8CCDE965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5BAE-2059-409F-B48E-AE00F8CC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87E12A-3ACE-4D4A-A7EB-97FB30AA6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BEBE0-0F34-4C9B-BEE5-E84075E7D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4634B-BB74-4353-AE28-3B46CD92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8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CF70C-D2A9-40AD-9B82-AE9F6DE8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4057D-3873-4AC3-81A1-B1DCC2A1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80643-243A-41E9-846C-CC29FE5E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4EA1-285B-4F7D-96B6-38469172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6AFF1-2D10-4B33-9635-FF1F24BA0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ECCC7B-94B2-4AD2-9F35-E419CC63E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4A2FA9-89ED-4C33-AB1B-C999D5E0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47470-635E-4F2D-AD52-8E7A90415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9DF1C-A6D5-4271-BD4D-02E7F148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07E2-17C3-4130-A97D-D5CF1A7B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C22C5-4A30-48A6-A7A9-53CAFC084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98CBC-94C5-486B-89E2-AADFEE845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4E888-4CE4-4635-97F2-75D83F05E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8AA13-5B0F-415F-BA6A-BB1B80393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C2C93-7B2A-43ED-B6F7-2BAB6B717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714992-2B60-4E90-92B4-59798122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2E027-7662-4519-AF6E-0BC6466A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12D4-25D9-40A1-8622-DEDAD3B18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366A-A379-46C3-B618-704BD49168F7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F4951-7798-4D43-BEF1-966ADF844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B45F4-57CC-412A-9A74-B5007B5B3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76A9F-1C51-47FD-9667-678FE13F3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599" y="342087"/>
            <a:ext cx="11360800" cy="139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800" dirty="0"/>
              <a:t>Blockchain Technology Working Group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599" y="1716002"/>
            <a:ext cx="11360800" cy="78809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solidFill>
                  <a:schemeClr val="tx1"/>
                </a:solidFill>
              </a:rPr>
              <a:t>Annual Report</a:t>
            </a:r>
            <a:endParaRPr sz="2667" dirty="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9033" y="3633874"/>
            <a:ext cx="1993932" cy="1993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6786" y="5167551"/>
            <a:ext cx="2549615" cy="828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55;p13">
            <a:extLst>
              <a:ext uri="{FF2B5EF4-FFF2-40B4-BE49-F238E27FC236}">
                <a16:creationId xmlns:a16="http://schemas.microsoft.com/office/drawing/2014/main" id="{8655D4F2-21F7-4C60-985E-57E80414D8B3}"/>
              </a:ext>
            </a:extLst>
          </p:cNvPr>
          <p:cNvSpPr txBox="1">
            <a:spLocks/>
          </p:cNvSpPr>
          <p:nvPr/>
        </p:nvSpPr>
        <p:spPr>
          <a:xfrm>
            <a:off x="415599" y="2527850"/>
            <a:ext cx="11360800" cy="177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2667" dirty="0">
                <a:solidFill>
                  <a:schemeClr val="tx1"/>
                </a:solidFill>
              </a:rPr>
              <a:t>Presented to Senate Standing Committee on Natural Resources &amp; Energy</a:t>
            </a:r>
          </a:p>
          <a:p>
            <a:pPr marL="0" indent="0"/>
            <a:r>
              <a:rPr lang="en-US" sz="2667" dirty="0">
                <a:solidFill>
                  <a:schemeClr val="tx1"/>
                </a:solidFill>
              </a:rPr>
              <a:t>January 13, 2021</a:t>
            </a:r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3B72DF66-8F44-4F9F-8A00-644932E0B8E0}"/>
              </a:ext>
            </a:extLst>
          </p:cNvPr>
          <p:cNvSpPr txBox="1">
            <a:spLocks/>
          </p:cNvSpPr>
          <p:nvPr/>
        </p:nvSpPr>
        <p:spPr>
          <a:xfrm>
            <a:off x="128281" y="5233370"/>
            <a:ext cx="5817201" cy="152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/>
            <a:r>
              <a:rPr lang="en-US" sz="2133" dirty="0">
                <a:solidFill>
                  <a:schemeClr val="tx1"/>
                </a:solidFill>
              </a:rPr>
              <a:t>David Carter, CISO (COT)</a:t>
            </a:r>
          </a:p>
          <a:p>
            <a:pPr marL="0" indent="0" algn="l"/>
            <a:r>
              <a:rPr lang="en-US" sz="2133" dirty="0">
                <a:solidFill>
                  <a:schemeClr val="tx1"/>
                </a:solidFill>
              </a:rPr>
              <a:t>Dr. Brian Houillion, Univ of the Cumberlands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Finance Use-Case: Payment Systems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45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Crypto will change the “how” of transactions</a:t>
            </a:r>
            <a:endParaRPr dirty="0"/>
          </a:p>
          <a:p>
            <a:r>
              <a:rPr lang="en" dirty="0"/>
              <a:t>Intermediaries take their “cut” of transactions, increasing the cost of business</a:t>
            </a:r>
            <a:endParaRPr dirty="0"/>
          </a:p>
          <a:p>
            <a:r>
              <a:rPr lang="en" dirty="0"/>
              <a:t>Ohio using Bitcoin to pay state taxes (2018)</a:t>
            </a:r>
          </a:p>
          <a:p>
            <a:endParaRPr lang="en" dirty="0"/>
          </a:p>
          <a:p>
            <a:pPr marL="152396" indent="0">
              <a:buNone/>
            </a:pPr>
            <a:endParaRPr dirty="0"/>
          </a:p>
          <a:p>
            <a:r>
              <a:rPr lang="en" b="1" dirty="0"/>
              <a:t>Rec. 1.2: </a:t>
            </a:r>
            <a:r>
              <a:rPr lang="en" dirty="0"/>
              <a:t>Our group should continue to monitor and advise the Treasurer’s Office on Alternative Currency to advance Blockchain adoption.</a:t>
            </a:r>
            <a:endParaRPr dirty="0"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10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Finance Use-Case: Public Finance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8924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Current Municipal Bonds: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Too expensive for small investors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Wall Street takes all the profits</a:t>
            </a:r>
            <a:endParaRPr dirty="0"/>
          </a:p>
          <a:p>
            <a:r>
              <a:rPr lang="en" dirty="0"/>
              <a:t>Blockchain-based bonds: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Fractionalize each bond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Increased wealth within the community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Ex: Berkeley Fire Truck “minibonds”</a:t>
            </a:r>
          </a:p>
          <a:p>
            <a:pPr marL="795847" lvl="1" indent="0">
              <a:spcBef>
                <a:spcPts val="0"/>
              </a:spcBef>
              <a:buNone/>
            </a:pPr>
            <a:endParaRPr dirty="0"/>
          </a:p>
          <a:p>
            <a:pPr>
              <a:spcAft>
                <a:spcPts val="1333"/>
              </a:spcAft>
            </a:pPr>
            <a:r>
              <a:rPr lang="en" b="1" dirty="0"/>
              <a:t>Rec. 1.3: </a:t>
            </a:r>
            <a:r>
              <a:rPr lang="en" dirty="0"/>
              <a:t>Investigate the use of blockchain-based municipal bonds to fund future projects and increase the opportunity to build wealth in communities.</a:t>
            </a:r>
            <a:endParaRPr dirty="0"/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11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4467" y="4034734"/>
            <a:ext cx="2747533" cy="219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Records Management: Contracts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79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Physical signatures → Digital Signatures (DocuSign)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Lack of security and trust in the signer</a:t>
            </a:r>
            <a:endParaRPr dirty="0"/>
          </a:p>
          <a:p>
            <a:r>
              <a:rPr lang="en" dirty="0"/>
              <a:t>Blockchain Smart Contracts: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Validation of the signer using private keys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Increased security with decentralization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Automate the process</a:t>
            </a:r>
            <a:endParaRPr dirty="0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12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6968"/>
          <a:stretch/>
        </p:blipFill>
        <p:spPr>
          <a:xfrm>
            <a:off x="1525400" y="3915867"/>
            <a:ext cx="4253365" cy="222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1435" y="3915883"/>
            <a:ext cx="3755965" cy="2112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Records Management: Accounting / Auditing</a:t>
            </a:r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Double-Entry Accounting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No transparency to outside parties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Managed by a single entity that can commit fraud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“Cooking the books”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Time-consuming and costly audits</a:t>
            </a:r>
            <a:endParaRPr dirty="0"/>
          </a:p>
          <a:p>
            <a:r>
              <a:rPr lang="en" dirty="0"/>
              <a:t>Blockchain’s “Triple-Entry Accounting” system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Transparent and immutable transaction trail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Interlinking all transactions together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Unable to be corrupted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No need for audits</a:t>
            </a:r>
          </a:p>
          <a:p>
            <a:pPr marL="795847" lvl="1" indent="0">
              <a:spcBef>
                <a:spcPts val="0"/>
              </a:spcBef>
              <a:buNone/>
            </a:pPr>
            <a:endParaRPr dirty="0"/>
          </a:p>
          <a:p>
            <a:r>
              <a:rPr lang="en" sz="2133" b="1" dirty="0"/>
              <a:t>Rec. 1.4:</a:t>
            </a:r>
            <a:r>
              <a:rPr lang="en" sz="2133" dirty="0"/>
              <a:t> The Kentucky Auditor’s Office should explore the benefits of implementing</a:t>
            </a:r>
            <a:endParaRPr sz="2133" dirty="0"/>
          </a:p>
          <a:p>
            <a:pPr indent="0">
              <a:spcAft>
                <a:spcPts val="1333"/>
              </a:spcAft>
              <a:buNone/>
            </a:pPr>
            <a:r>
              <a:rPr lang="en" sz="2133" dirty="0"/>
              <a:t>blockchain technology in their auditing processes, especially those that occur annually.</a:t>
            </a:r>
            <a:endParaRPr dirty="0"/>
          </a:p>
        </p:txBody>
      </p:sp>
      <p:pic>
        <p:nvPicPr>
          <p:cNvPr id="135" name="Google Shape;13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13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15600" y="2875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Records Management: Legal Records and Docs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15600" y="1230767"/>
            <a:ext cx="11360800" cy="521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48722">
              <a:buSzPts val="1700"/>
            </a:pPr>
            <a:r>
              <a:rPr lang="en" sz="2267" dirty="0"/>
              <a:t>Locally-held records by clerks:</a:t>
            </a:r>
            <a:endParaRPr sz="2267" dirty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sz="2000" dirty="0"/>
              <a:t>Vulnerable to concentrated cyber-attacks</a:t>
            </a:r>
            <a:endParaRPr sz="2000" dirty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sz="2000" dirty="0"/>
              <a:t>Loss of information from shut down or corruption of server</a:t>
            </a:r>
            <a:endParaRPr sz="2000" dirty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sz="2000" dirty="0"/>
              <a:t>Shared through direct database access or email</a:t>
            </a:r>
            <a:endParaRPr sz="2000" dirty="0"/>
          </a:p>
          <a:p>
            <a:pPr indent="-448722">
              <a:buSzPts val="1700"/>
            </a:pPr>
            <a:r>
              <a:rPr lang="en" sz="2267" dirty="0"/>
              <a:t>Decentralized Blockchain Records:</a:t>
            </a:r>
            <a:endParaRPr sz="2267" dirty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sz="2000" dirty="0"/>
              <a:t>Inability to tamper with records</a:t>
            </a:r>
            <a:endParaRPr sz="2000" dirty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sz="2000" dirty="0"/>
              <a:t>Multiple copies to prevent loss of information</a:t>
            </a:r>
            <a:endParaRPr sz="2000" dirty="0"/>
          </a:p>
          <a:p>
            <a:pPr lvl="1" indent="-414856">
              <a:spcBef>
                <a:spcPts val="0"/>
              </a:spcBef>
              <a:buSzPts val="1300"/>
            </a:pPr>
            <a:r>
              <a:rPr lang="en" sz="2000" dirty="0"/>
              <a:t>Shared source of truth with access to only necessary information</a:t>
            </a:r>
          </a:p>
          <a:p>
            <a:pPr lvl="1" indent="-414856">
              <a:spcBef>
                <a:spcPts val="0"/>
              </a:spcBef>
              <a:buSzPts val="1300"/>
            </a:pPr>
            <a:endParaRPr lang="en" sz="1733" dirty="0"/>
          </a:p>
          <a:p>
            <a:pPr marL="804314" lvl="1" indent="0">
              <a:spcBef>
                <a:spcPts val="0"/>
              </a:spcBef>
              <a:buSzPts val="1300"/>
              <a:buNone/>
            </a:pPr>
            <a:endParaRPr sz="1733" dirty="0"/>
          </a:p>
          <a:p>
            <a:pPr indent="-448722">
              <a:buSzPts val="1700"/>
            </a:pPr>
            <a:r>
              <a:rPr lang="en" sz="2000" b="1" dirty="0"/>
              <a:t>Rec. 1.5: </a:t>
            </a:r>
            <a:r>
              <a:rPr lang="en" sz="2000" dirty="0"/>
              <a:t>Amend legislation to include a member of the Blockchain Working Group on the Task Force on Electronic Recording of Official Documents by County Clerks.</a:t>
            </a:r>
            <a:endParaRPr sz="2000" dirty="0"/>
          </a:p>
          <a:p>
            <a:pPr indent="-431789">
              <a:buSzPts val="1500"/>
            </a:pPr>
            <a:r>
              <a:rPr lang="en" sz="2000" b="1" dirty="0"/>
              <a:t>Rec. 1.6: </a:t>
            </a:r>
            <a:r>
              <a:rPr lang="en" sz="2000" dirty="0"/>
              <a:t>Kentucky Secretary of State should research benefits of blockchain in issuance and/or management of elections and business filings to ensure integrity and accuracy.</a:t>
            </a:r>
            <a:endParaRPr sz="2000" dirty="0"/>
          </a:p>
          <a:p>
            <a:pPr indent="-431789">
              <a:buSzPts val="1500"/>
            </a:pPr>
            <a:r>
              <a:rPr lang="en" sz="2000" b="1" dirty="0"/>
              <a:t>Rec. 1.7: </a:t>
            </a:r>
            <a:r>
              <a:rPr lang="en" sz="2000" dirty="0"/>
              <a:t>Research opportunities to benefit from Blockchain records and document management systems in the state government.</a:t>
            </a:r>
            <a:endParaRPr sz="2000" dirty="0"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14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Records Management: Licensing</a:t>
            </a: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Interstate Compacts: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Only applies to states that are signed 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Managed by one state in a central location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May create conflicting data and have vulnerability to hacking</a:t>
            </a:r>
            <a:endParaRPr dirty="0"/>
          </a:p>
          <a:p>
            <a:r>
              <a:rPr lang="en" dirty="0"/>
              <a:t>Blockchain Record system: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Allows all states access to the system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Less corruption and theft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Access to all licensees that wish to practice in the state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Ability to share information with other states immediately when needed</a:t>
            </a:r>
          </a:p>
          <a:p>
            <a:pPr marL="795847" lvl="1" indent="0">
              <a:spcBef>
                <a:spcPts val="0"/>
              </a:spcBef>
              <a:buNone/>
            </a:pPr>
            <a:endParaRPr dirty="0"/>
          </a:p>
          <a:p>
            <a:pPr>
              <a:spcAft>
                <a:spcPts val="1333"/>
              </a:spcAft>
            </a:pPr>
            <a:r>
              <a:rPr lang="en" sz="2133" b="1" dirty="0"/>
              <a:t>Rec. 1.8: </a:t>
            </a:r>
            <a:r>
              <a:rPr lang="en" sz="2133" dirty="0"/>
              <a:t>Department for Professional Licensing, the PPC, and COT should research the benefit of incorporating Blockchain into Kentucky’s licensing systems.</a:t>
            </a:r>
            <a:endParaRPr dirty="0"/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15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Blockchain Risks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45980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Cost</a:t>
            </a:r>
            <a:endParaRPr dirty="0"/>
          </a:p>
          <a:p>
            <a:r>
              <a:rPr lang="en" dirty="0"/>
              <a:t>Lack of Standardization</a:t>
            </a:r>
            <a:endParaRPr dirty="0"/>
          </a:p>
          <a:p>
            <a:r>
              <a:rPr lang="en" dirty="0"/>
              <a:t>Lack of Centralization</a:t>
            </a:r>
            <a:endParaRPr dirty="0"/>
          </a:p>
          <a:p>
            <a:r>
              <a:rPr lang="en" dirty="0"/>
              <a:t>Regulation</a:t>
            </a:r>
            <a:endParaRPr dirty="0"/>
          </a:p>
          <a:p>
            <a:r>
              <a:rPr lang="en" dirty="0"/>
              <a:t>Garbage in, garbage out</a:t>
            </a:r>
            <a:endParaRPr dirty="0"/>
          </a:p>
          <a:p>
            <a:r>
              <a:rPr lang="en" dirty="0"/>
              <a:t>Over exuberance</a:t>
            </a:r>
            <a:endParaRPr dirty="0"/>
          </a:p>
          <a:p>
            <a:r>
              <a:rPr lang="en" dirty="0"/>
              <a:t>Environmental impacts</a:t>
            </a:r>
            <a:endParaRPr dirty="0"/>
          </a:p>
          <a:p>
            <a:r>
              <a:rPr lang="en" dirty="0"/>
              <a:t>Increased cyber threats</a:t>
            </a:r>
          </a:p>
          <a:p>
            <a:endParaRPr lang="en" dirty="0"/>
          </a:p>
          <a:p>
            <a:endParaRPr dirty="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16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6038" y="593367"/>
            <a:ext cx="5580573" cy="4320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Legislative Analysis (2015 - 2020)</a:t>
            </a:r>
            <a:endParaRPr dirty="0"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Primary legislation – create task forces, working groups, committees, etc.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Secondary legislation –  define or identify blockchain transactions within state legislation to “clear the way” for blockchain implementation and utilization in both corporate and governmental operations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Federal and state governments have/are creating comprehensive blockchain acts</a:t>
            </a:r>
          </a:p>
          <a:p>
            <a:pPr marL="0" indent="0">
              <a:buNone/>
            </a:pPr>
            <a:endParaRPr lang="en-US" sz="2400" dirty="0"/>
          </a:p>
          <a:p>
            <a:pPr indent="-440256">
              <a:spcBef>
                <a:spcPts val="1333"/>
              </a:spcBef>
              <a:buSzPts val="1600"/>
            </a:pPr>
            <a:r>
              <a:rPr lang="en-US" sz="2400" b="1" dirty="0"/>
              <a:t>Rec. 2.0: </a:t>
            </a:r>
            <a:r>
              <a:rPr lang="en-US" sz="2400" dirty="0"/>
              <a:t>Kentucky should explore creating a State Blockchain Coordinator position.</a:t>
            </a:r>
          </a:p>
          <a:p>
            <a:pPr indent="-440256">
              <a:buSzPts val="1600"/>
            </a:pPr>
            <a:r>
              <a:rPr lang="en" sz="2400" b="1" dirty="0"/>
              <a:t>Rec. 3.0: </a:t>
            </a:r>
            <a:r>
              <a:rPr lang="en" sz="2400" dirty="0"/>
              <a:t>Kentucky should review the legislation adopted or enacted in other states.</a:t>
            </a:r>
            <a:endParaRPr sz="2400" dirty="0"/>
          </a:p>
        </p:txBody>
      </p:sp>
      <p:pic>
        <p:nvPicPr>
          <p:cNvPr id="193" name="Google Shape;19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9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17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415600" y="1828199"/>
            <a:ext cx="11360800" cy="271786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sz="5400" dirty="0"/>
              <a:t>Thank you!</a:t>
            </a:r>
            <a:br>
              <a:rPr lang="en" sz="5400" dirty="0"/>
            </a:br>
            <a:br>
              <a:rPr lang="en" sz="5400" dirty="0"/>
            </a:br>
            <a:r>
              <a:rPr lang="en" sz="5400" dirty="0"/>
              <a:t>Questions?</a:t>
            </a:r>
            <a:endParaRPr sz="5400" dirty="0"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18</a:t>
            </a:fld>
            <a:endParaRPr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6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Working Group Overview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15600" y="1518407"/>
            <a:ext cx="11360800" cy="457342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" dirty="0">
                <a:solidFill>
                  <a:schemeClr val="tx1"/>
                </a:solidFill>
              </a:rPr>
              <a:t>Nine (9) statutory members defined in KRS 42.747 &amp; subject matter experts appointed by the core team.</a:t>
            </a:r>
          </a:p>
          <a:p>
            <a:pPr lvl="0">
              <a:spcAft>
                <a:spcPts val="1200"/>
              </a:spcAft>
            </a:pPr>
            <a:r>
              <a:rPr lang="en" dirty="0">
                <a:solidFill>
                  <a:schemeClr val="tx1"/>
                </a:solidFill>
              </a:rPr>
              <a:t>Developing an actionable definition of Blockchain aligned to the mission of the working group.</a:t>
            </a:r>
          </a:p>
          <a:p>
            <a:pPr lvl="0">
              <a:spcAft>
                <a:spcPts val="1200"/>
              </a:spcAft>
            </a:pPr>
            <a:r>
              <a:rPr lang="en" dirty="0">
                <a:solidFill>
                  <a:schemeClr val="tx1"/>
                </a:solidFill>
              </a:rPr>
              <a:t>Limiting the scope to key impactful Blockchain use-cases for Kentucky.</a:t>
            </a:r>
          </a:p>
          <a:p>
            <a:pPr lvl="0">
              <a:spcAft>
                <a:spcPts val="1200"/>
              </a:spcAft>
            </a:pPr>
            <a:r>
              <a:rPr lang="en" dirty="0">
                <a:solidFill>
                  <a:schemeClr val="tx1"/>
                </a:solidFill>
              </a:rPr>
              <a:t>Initial research to lay the critical foundation for the future direction of the group.</a:t>
            </a:r>
          </a:p>
          <a:p>
            <a:pPr lvl="0">
              <a:spcAft>
                <a:spcPts val="1200"/>
              </a:spcAft>
            </a:pPr>
            <a:r>
              <a:rPr lang="en" dirty="0">
                <a:solidFill>
                  <a:schemeClr val="tx1"/>
                </a:solidFill>
              </a:rPr>
              <a:t>Report to be submitted annually on December 1</a:t>
            </a:r>
            <a:r>
              <a:rPr lang="en" baseline="30000" dirty="0">
                <a:solidFill>
                  <a:schemeClr val="tx1"/>
                </a:solidFill>
              </a:rPr>
              <a:t>st</a:t>
            </a:r>
            <a:r>
              <a:rPr lang="en" dirty="0">
                <a:solidFill>
                  <a:schemeClr val="tx1"/>
                </a:solidFill>
              </a:rPr>
              <a:t> of each year.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2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What is Blockchain?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Decentralized Digital Ledger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Industry Standard High Encryption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Transactional Trust and Nonrepudiation</a:t>
            </a:r>
            <a:endParaRPr/>
          </a:p>
          <a:p>
            <a:pPr>
              <a:spcBef>
                <a:spcPts val="1333"/>
              </a:spcBef>
            </a:pPr>
            <a:r>
              <a:rPr lang="en"/>
              <a:t>Low Latency Peer to Peer Transactions</a:t>
            </a:r>
            <a:endParaRPr/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"/>
              <a:t>Public and Private Options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067" y="1123200"/>
            <a:ext cx="5273933" cy="433516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3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401" y="4879259"/>
            <a:ext cx="5273932" cy="112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4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385" y="311134"/>
            <a:ext cx="6377223" cy="582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Public Utilities Use-Case</a:t>
            </a:r>
            <a:endParaRPr dirty="0"/>
          </a:p>
        </p:txBody>
      </p:sp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Financial Transactions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Retail consumers and utilities can benefit from timely and secure payments.</a:t>
            </a:r>
            <a:endParaRPr dirty="0"/>
          </a:p>
          <a:p>
            <a:r>
              <a:rPr lang="en" dirty="0"/>
              <a:t>Energy Generation and Distribution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Highly regulated by Federal and regional organizations.</a:t>
            </a:r>
            <a:endParaRPr dirty="0"/>
          </a:p>
          <a:p>
            <a:r>
              <a:rPr lang="en" dirty="0"/>
              <a:t>Renewable Energy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Blockchain “Renewable Energy Credit” tokens.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One platform to track calculations of carbon emissions.</a:t>
            </a:r>
            <a:endParaRPr dirty="0"/>
          </a:p>
          <a:p>
            <a:r>
              <a:rPr lang="en" dirty="0"/>
              <a:t>Infrastructure Management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Needs far more detailed tracking Blockchain can offer.</a:t>
            </a:r>
          </a:p>
          <a:p>
            <a:pPr lvl="1">
              <a:spcBef>
                <a:spcPts val="0"/>
              </a:spcBef>
            </a:pPr>
            <a:r>
              <a:rPr lang="en" dirty="0"/>
              <a:t>High Levels of security for complex service delivery infrastructures.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Automated metering infrastructure can integrate Blockchain to gain real-time usage data.</a:t>
            </a:r>
            <a:endParaRPr dirty="0"/>
          </a:p>
        </p:txBody>
      </p:sp>
      <p:pic>
        <p:nvPicPr>
          <p:cNvPr id="159" name="Google Shape;1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5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Logistics and Supply Chain Use-Case</a:t>
            </a:r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90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Perfect geographical location to serve as a logistics hub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Within 600 miles of 54% of US population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CVG airport is the 8th largest cargo hub (Amazon + DHL)</a:t>
            </a:r>
            <a:endParaRPr dirty="0"/>
          </a:p>
          <a:p>
            <a:r>
              <a:rPr lang="en" dirty="0"/>
              <a:t>Blockchain can provide: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Advanced communication flows between untrusted parties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Paired with other technologies, increased data access and reliability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Reduces costly errors, decreases delivery time, lowers overall costs</a:t>
            </a:r>
            <a:endParaRPr dirty="0"/>
          </a:p>
        </p:txBody>
      </p:sp>
      <p:pic>
        <p:nvPicPr>
          <p:cNvPr id="167" name="Google Shape;16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6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6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184" y="4294367"/>
            <a:ext cx="10651632" cy="19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/>
              <a:t>Healthcare Use-Cases</a:t>
            </a:r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415600" y="1510017"/>
            <a:ext cx="11360800" cy="458181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Data Analytics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Ability to track outbreaks across diverse locations.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Aid in identification of outbreak hot spots, speed response times for containment and share critical data to track community spread of disease.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/>
              <a:t>Rec. 1.9:</a:t>
            </a:r>
            <a:r>
              <a:rPr lang="en" dirty="0"/>
              <a:t> Explore Blockchain grant opportunities with federal entities such as the CDC.</a:t>
            </a:r>
            <a:endParaRPr dirty="0"/>
          </a:p>
          <a:p>
            <a:r>
              <a:rPr lang="en" dirty="0"/>
              <a:t>Medical Research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The Commonwealth is home to leading healthcare research institutions.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Blockchain opportunities can act as a draw Healthcare business within the state.</a:t>
            </a:r>
            <a:endParaRPr dirty="0"/>
          </a:p>
          <a:p>
            <a:r>
              <a:rPr lang="en" dirty="0"/>
              <a:t>Controlled Substances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Add efficiency and security to eKasper with National data sharing capabilities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b="1" dirty="0"/>
              <a:t>Rec. 1.10:</a:t>
            </a:r>
            <a:r>
              <a:rPr lang="en" dirty="0"/>
              <a:t> Our group should consult with the Cabinet for Health and Family Services to explore ways to enhance the eKasper program.</a:t>
            </a:r>
            <a:endParaRPr dirty="0"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71501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7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r="7672"/>
          <a:stretch/>
        </p:blipFill>
        <p:spPr>
          <a:xfrm>
            <a:off x="8063345" y="4503723"/>
            <a:ext cx="4128654" cy="17290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Finance Use-Case: Cryptocurrency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Empowers business and trade with highly secure and attestable financial transactions</a:t>
            </a:r>
            <a:endParaRPr dirty="0"/>
          </a:p>
          <a:p>
            <a:r>
              <a:rPr lang="en" dirty="0"/>
              <a:t>Removes need for currency conversion and clearing houses, increasing speed and efficiency</a:t>
            </a:r>
            <a:endParaRPr dirty="0"/>
          </a:p>
          <a:p>
            <a:r>
              <a:rPr lang="en" dirty="0"/>
              <a:t>Bringing about the “Digital Dollar”</a:t>
            </a:r>
          </a:p>
          <a:p>
            <a:endParaRPr dirty="0"/>
          </a:p>
          <a:p>
            <a:r>
              <a:rPr lang="en" b="1" dirty="0"/>
              <a:t>Recommendation 1.0: </a:t>
            </a:r>
            <a:r>
              <a:rPr lang="en" dirty="0"/>
              <a:t>Explore the benefits of creating a new cryptocurrency to support a closed blockchain system.</a:t>
            </a:r>
            <a:endParaRPr dirty="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8</a:t>
            </a:fld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Finance Use-Case: Banking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28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Wyoming House Bill 74 (2019)</a:t>
            </a:r>
            <a:endParaRPr/>
          </a:p>
          <a:p>
            <a:pPr lvl="1">
              <a:spcBef>
                <a:spcPts val="1333"/>
              </a:spcBef>
            </a:pPr>
            <a:r>
              <a:rPr lang="en"/>
              <a:t>These “institutions are banks that receive deposits and conduct other incidental activities, including fiduciary asset management, custody and related activities.”</a:t>
            </a:r>
            <a:endParaRPr/>
          </a:p>
          <a:p>
            <a:pPr>
              <a:spcBef>
                <a:spcPts val="1333"/>
              </a:spcBef>
              <a:spcAft>
                <a:spcPts val="1333"/>
              </a:spcAft>
            </a:pPr>
            <a:r>
              <a:rPr lang="en" b="1"/>
              <a:t>Rec. 1.1: </a:t>
            </a:r>
            <a:r>
              <a:rPr lang="en"/>
              <a:t>Pursue legislation creating charters for </a:t>
            </a:r>
            <a:r>
              <a:rPr lang="en" i="1"/>
              <a:t>special purpose depository institutions </a:t>
            </a:r>
            <a:r>
              <a:rPr lang="en"/>
              <a:t>during the 2021 Legislative season.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6232768"/>
            <a:ext cx="12192001" cy="62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1296611" y="63192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 sz="1600">
                <a:solidFill>
                  <a:srgbClr val="FFFFFF"/>
                </a:solidFill>
              </a:rPr>
              <a:pPr/>
              <a:t>9</a:t>
            </a:fld>
            <a:endParaRPr sz="1600">
              <a:solidFill>
                <a:srgbClr val="FFFFFF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5500" y="3845968"/>
            <a:ext cx="3371101" cy="2249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1119</Words>
  <Application>Microsoft Office PowerPoint</Application>
  <PresentationFormat>Widescreen</PresentationFormat>
  <Paragraphs>160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Blockchain Technology Working Group</vt:lpstr>
      <vt:lpstr>Working Group Overview</vt:lpstr>
      <vt:lpstr>What is Blockchain?</vt:lpstr>
      <vt:lpstr>PowerPoint Presentation</vt:lpstr>
      <vt:lpstr>Public Utilities Use-Case</vt:lpstr>
      <vt:lpstr>Logistics and Supply Chain Use-Case</vt:lpstr>
      <vt:lpstr>Healthcare Use-Cases</vt:lpstr>
      <vt:lpstr>Finance Use-Case: Cryptocurrency</vt:lpstr>
      <vt:lpstr>Finance Use-Case: Banking</vt:lpstr>
      <vt:lpstr>Finance Use-Case: Payment Systems</vt:lpstr>
      <vt:lpstr>Finance Use-Case: Public Finance</vt:lpstr>
      <vt:lpstr>Records Management: Contracts</vt:lpstr>
      <vt:lpstr>Records Management: Accounting / Auditing</vt:lpstr>
      <vt:lpstr>Records Management: Legal Records and Docs</vt:lpstr>
      <vt:lpstr>Records Management: Licensing</vt:lpstr>
      <vt:lpstr>Blockchain Risks</vt:lpstr>
      <vt:lpstr>Legislative Analysis (2015 - 2020)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Brian</cp:lastModifiedBy>
  <cp:revision>9</cp:revision>
  <dcterms:created xsi:type="dcterms:W3CDTF">2021-01-11T22:56:58Z</dcterms:created>
  <dcterms:modified xsi:type="dcterms:W3CDTF">2021-01-12T18:39:16Z</dcterms:modified>
</cp:coreProperties>
</file>