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4" r:id="rId3"/>
    <p:sldId id="272" r:id="rId4"/>
    <p:sldId id="280" r:id="rId5"/>
    <p:sldId id="281" r:id="rId6"/>
    <p:sldId id="282" r:id="rId7"/>
    <p:sldId id="285" r:id="rId8"/>
  </p:sldIdLst>
  <p:sldSz cx="12192000" cy="6858000"/>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dkiff, Jill E (Finance)" initials="MJE(" lastIdx="1" clrIdx="0">
    <p:extLst>
      <p:ext uri="{19B8F6BF-5375-455C-9EA6-DF929625EA0E}">
        <p15:presenceInfo xmlns:p15="http://schemas.microsoft.com/office/powerpoint/2012/main" userId="S-1-5-21-1906223541-4118949281-2673098279-107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78"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146510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956873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384060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2576283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253656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602588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340918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3922554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4002751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3303018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6804B23-B8CD-4670-99AD-DD0787A97E75}" type="datetimeFigureOut">
              <a:rPr lang="en-US" smtClean="0"/>
              <a:t>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4545724-9AD5-4E02-9402-263404465895}" type="slidenum">
              <a:rPr lang="en-US" smtClean="0"/>
              <a:t>‹#›</a:t>
            </a:fld>
            <a:endParaRPr lang="en-US" dirty="0"/>
          </a:p>
        </p:txBody>
      </p:sp>
    </p:spTree>
    <p:extLst>
      <p:ext uri="{BB962C8B-B14F-4D97-AF65-F5344CB8AC3E}">
        <p14:creationId xmlns:p14="http://schemas.microsoft.com/office/powerpoint/2010/main" val="4066000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04B23-B8CD-4670-99AD-DD0787A97E75}" type="datetimeFigureOut">
              <a:rPr lang="en-US" smtClean="0"/>
              <a:t>2/7/2023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45724-9AD5-4E02-9402-263404465895}" type="slidenum">
              <a:rPr lang="en-US" smtClean="0"/>
              <a:t>‹#›</a:t>
            </a:fld>
            <a:endParaRPr lang="en-US" dirty="0"/>
          </a:p>
        </p:txBody>
      </p:sp>
    </p:spTree>
    <p:extLst>
      <p:ext uri="{BB962C8B-B14F-4D97-AF65-F5344CB8AC3E}">
        <p14:creationId xmlns:p14="http://schemas.microsoft.com/office/powerpoint/2010/main" val="4241254940"/>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20392"/>
            <a:ext cx="9144000" cy="1138492"/>
          </a:xfrm>
        </p:spPr>
        <p:txBody>
          <a:bodyPr>
            <a:noAutofit/>
          </a:bodyPr>
          <a:lstStyle/>
          <a:p>
            <a:r>
              <a:rPr lang="en-US" sz="4000" b="1" cap="all" dirty="0">
                <a:effectLst/>
                <a:latin typeface="Calibri" panose="020F0502020204030204" pitchFamily="34" charset="0"/>
                <a:ea typeface="Calibri" panose="020F0502020204030204" pitchFamily="34" charset="0"/>
              </a:rPr>
              <a:t>Senate Standing Committee</a:t>
            </a:r>
          </a:p>
          <a:p>
            <a:r>
              <a:rPr lang="en-US" sz="4000" b="1" cap="all" dirty="0">
                <a:effectLst/>
                <a:latin typeface="Calibri" panose="020F0502020204030204" pitchFamily="34" charset="0"/>
                <a:ea typeface="Calibri" panose="020F0502020204030204" pitchFamily="34" charset="0"/>
              </a:rPr>
              <a:t>Natural Resources &amp; Energy</a:t>
            </a:r>
          </a:p>
          <a:p>
            <a:r>
              <a:rPr lang="en-US" sz="3200" b="1" dirty="0">
                <a:effectLst/>
                <a:latin typeface="Calibri" panose="020F0502020204030204" pitchFamily="34" charset="0"/>
                <a:ea typeface="Calibri" panose="020F0502020204030204" pitchFamily="34" charset="0"/>
              </a:rPr>
              <a:t>February 8, 2023 </a:t>
            </a:r>
            <a:endParaRPr lang="en-US" sz="3200" dirty="0">
              <a:effectLst/>
              <a:latin typeface="Calibri" panose="020F0502020204030204" pitchFamily="34" charset="0"/>
              <a:ea typeface="Calibri" panose="020F0502020204030204" pitchFamily="34" charset="0"/>
            </a:endParaRPr>
          </a:p>
          <a:p>
            <a:endParaRPr lang="en-US" sz="4000" b="1" cap="small" dirty="0">
              <a:latin typeface="Calibri" panose="020F0502020204030204" pitchFamily="34" charset="0"/>
              <a:ea typeface="Calibri" panose="020F0502020204030204" pitchFamily="34" charset="0"/>
            </a:endParaRPr>
          </a:p>
          <a:p>
            <a:r>
              <a:rPr lang="en-US" sz="2800" i="1" dirty="0">
                <a:effectLst/>
                <a:latin typeface="Calibri" panose="020F0502020204030204" pitchFamily="34" charset="0"/>
                <a:ea typeface="Calibri" panose="020F0502020204030204" pitchFamily="34" charset="0"/>
              </a:rPr>
              <a:t>Charles Bush, </a:t>
            </a:r>
            <a:r>
              <a:rPr lang="en-US" sz="2800" i="1" dirty="0">
                <a:latin typeface="Calibri" panose="020F0502020204030204" pitchFamily="34" charset="0"/>
                <a:ea typeface="Calibri" panose="020F0502020204030204" pitchFamily="34" charset="0"/>
              </a:rPr>
              <a:t>D</a:t>
            </a:r>
            <a:r>
              <a:rPr lang="en-US" sz="2800" i="1" dirty="0">
                <a:effectLst/>
                <a:latin typeface="Calibri" panose="020F0502020204030204" pitchFamily="34" charset="0"/>
                <a:ea typeface="Calibri" panose="020F0502020204030204" pitchFamily="34" charset="0"/>
              </a:rPr>
              <a:t>eputy </a:t>
            </a:r>
            <a:r>
              <a:rPr lang="en-US" sz="2800" i="1" dirty="0">
                <a:latin typeface="Calibri" panose="020F0502020204030204" pitchFamily="34" charset="0"/>
                <a:ea typeface="Calibri" panose="020F0502020204030204" pitchFamily="34" charset="0"/>
              </a:rPr>
              <a:t>C</a:t>
            </a:r>
            <a:r>
              <a:rPr lang="en-US" sz="2800" i="1" dirty="0">
                <a:effectLst/>
                <a:latin typeface="Calibri" panose="020F0502020204030204" pitchFamily="34" charset="0"/>
                <a:ea typeface="Calibri" panose="020F0502020204030204" pitchFamily="34" charset="0"/>
              </a:rPr>
              <a:t>ommissioner, </a:t>
            </a:r>
          </a:p>
          <a:p>
            <a:r>
              <a:rPr lang="en-US" sz="2800" i="1" dirty="0">
                <a:effectLst/>
                <a:latin typeface="Calibri" panose="020F0502020204030204" pitchFamily="34" charset="0"/>
                <a:ea typeface="Calibri" panose="020F0502020204030204" pitchFamily="34" charset="0"/>
              </a:rPr>
              <a:t>Department for Facilities &amp; Support Services</a:t>
            </a:r>
          </a:p>
          <a:p>
            <a:endParaRPr lang="en-US" sz="2800" i="1" dirty="0">
              <a:latin typeface="Calibri" panose="020F0502020204030204" pitchFamily="34" charset="0"/>
              <a:ea typeface="Calibri" panose="020F0502020204030204" pitchFamily="34" charset="0"/>
            </a:endParaRPr>
          </a:p>
          <a:p>
            <a:r>
              <a:rPr lang="en-US" sz="2800" i="1" dirty="0">
                <a:latin typeface="Calibri" panose="020F0502020204030204" pitchFamily="34" charset="0"/>
                <a:ea typeface="Calibri" panose="020F0502020204030204" pitchFamily="34" charset="0"/>
              </a:rPr>
              <a:t>Brian Thomas, General Counsel, </a:t>
            </a:r>
          </a:p>
          <a:p>
            <a:r>
              <a:rPr lang="en-US" sz="2800" i="1" dirty="0">
                <a:latin typeface="Calibri" panose="020F0502020204030204" pitchFamily="34" charset="0"/>
                <a:ea typeface="Calibri" panose="020F0502020204030204" pitchFamily="34" charset="0"/>
              </a:rPr>
              <a:t>Finance &amp; Administration Cabinet</a:t>
            </a:r>
            <a:endParaRPr lang="en-US" sz="2800" i="1" dirty="0">
              <a:effectLst/>
              <a:latin typeface="Calibri" panose="020F0502020204030204" pitchFamily="34" charset="0"/>
              <a:ea typeface="Calibri" panose="020F0502020204030204" pitchFamily="34" charset="0"/>
            </a:endParaRPr>
          </a:p>
          <a:p>
            <a:endParaRPr lang="en-US" sz="4000" b="1" dirty="0">
              <a:latin typeface="Calibri" panose="020F0502020204030204" pitchFamily="34" charset="0"/>
              <a:ea typeface="Calibri" panose="020F0502020204030204" pitchFamily="34" charset="0"/>
            </a:endParaRPr>
          </a:p>
          <a:p>
            <a:endParaRPr lang="en-US" sz="3600" i="1" dirty="0">
              <a:solidFill>
                <a:schemeClr val="bg1">
                  <a:lumMod val="50000"/>
                  <a:lumOff val="50000"/>
                </a:schemeClr>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Tree>
    <p:extLst>
      <p:ext uri="{BB962C8B-B14F-4D97-AF65-F5344CB8AC3E}">
        <p14:creationId xmlns:p14="http://schemas.microsoft.com/office/powerpoint/2010/main" val="20397601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8598F3-CC54-4E88-9B30-325182486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9" name="Title 1">
            <a:extLst>
              <a:ext uri="{FF2B5EF4-FFF2-40B4-BE49-F238E27FC236}">
                <a16:creationId xmlns:a16="http://schemas.microsoft.com/office/drawing/2014/main" id="{E4CFA0C5-5A84-46F8-93FA-0963F6CDED3E}"/>
              </a:ext>
            </a:extLst>
          </p:cNvPr>
          <p:cNvSpPr txBox="1">
            <a:spLocks/>
          </p:cNvSpPr>
          <p:nvPr/>
        </p:nvSpPr>
        <p:spPr>
          <a:xfrm>
            <a:off x="1121228" y="377593"/>
            <a:ext cx="9949544" cy="1228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50000"/>
              </a:lnSpc>
            </a:pPr>
            <a:endParaRPr lang="en-US" sz="4000" dirty="0">
              <a:solidFill>
                <a:schemeClr val="accent1"/>
              </a:solidFill>
            </a:endParaRPr>
          </a:p>
        </p:txBody>
      </p:sp>
      <p:sp>
        <p:nvSpPr>
          <p:cNvPr id="4" name="TextBox 3">
            <a:extLst>
              <a:ext uri="{FF2B5EF4-FFF2-40B4-BE49-F238E27FC236}">
                <a16:creationId xmlns:a16="http://schemas.microsoft.com/office/drawing/2014/main" id="{20DC4EC9-1ABD-BE17-28D7-FF4BF5363EBB}"/>
              </a:ext>
            </a:extLst>
          </p:cNvPr>
          <p:cNvSpPr txBox="1"/>
          <p:nvPr/>
        </p:nvSpPr>
        <p:spPr>
          <a:xfrm>
            <a:off x="1121227" y="544530"/>
            <a:ext cx="10416651" cy="5519844"/>
          </a:xfrm>
          <a:prstGeom prst="rect">
            <a:avLst/>
          </a:prstGeom>
          <a:noFill/>
        </p:spPr>
        <p:txBody>
          <a:bodyPr wrap="square">
            <a:spAutoFit/>
          </a:bodyPr>
          <a:lstStyle/>
          <a:p>
            <a:pPr marL="0" marR="0">
              <a:lnSpc>
                <a:spcPct val="107000"/>
              </a:lnSpc>
              <a:spcBef>
                <a:spcPts val="0"/>
              </a:spcBef>
              <a:spcAft>
                <a:spcPts val="80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SB 217,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which became effective in April 2022, included a 54,000-acre Conservation Easement to be delivered by the Finance and Administration Cabinet in 18 months.</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Our process:</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Appraisals, 2 plus a review appraisal</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Title Examination with a policy issued in the name of the Commonwealth</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Environmental Review</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(For this project) Baseline Management Report</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Land Contract</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Survey of the property</a:t>
            </a:r>
          </a:p>
          <a:p>
            <a:pPr marL="342900" marR="0" lvl="0" indent="-342900">
              <a:lnSpc>
                <a:spcPct val="107000"/>
              </a:lnSpc>
              <a:spcBef>
                <a:spcPts val="0"/>
              </a:spcBef>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Deed preparation</a:t>
            </a:r>
          </a:p>
          <a:p>
            <a:pPr marL="342900" marR="0" lvl="0" indent="-342900">
              <a:lnSpc>
                <a:spcPct val="107000"/>
              </a:lnSpc>
              <a:spcBef>
                <a:spcPts val="0"/>
              </a:spcBef>
              <a:spcAft>
                <a:spcPts val="80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Closing and filing of deeds</a:t>
            </a:r>
          </a:p>
        </p:txBody>
      </p:sp>
    </p:spTree>
    <p:extLst>
      <p:ext uri="{BB962C8B-B14F-4D97-AF65-F5344CB8AC3E}">
        <p14:creationId xmlns:p14="http://schemas.microsoft.com/office/powerpoint/2010/main" val="579341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8598F3-CC54-4E88-9B30-325182486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pic>
        <p:nvPicPr>
          <p:cNvPr id="4" name="Picture 3">
            <a:extLst>
              <a:ext uri="{FF2B5EF4-FFF2-40B4-BE49-F238E27FC236}">
                <a16:creationId xmlns:a16="http://schemas.microsoft.com/office/drawing/2014/main" id="{F6B599B6-6D78-E177-A624-D240731ACA6F}"/>
              </a:ext>
            </a:extLst>
          </p:cNvPr>
          <p:cNvPicPr>
            <a:picLocks noChangeAspect="1"/>
          </p:cNvPicPr>
          <p:nvPr/>
        </p:nvPicPr>
        <p:blipFill rotWithShape="1">
          <a:blip r:embed="rId3"/>
          <a:srcRect l="792" t="1338" r="792" b="1090"/>
          <a:stretch/>
        </p:blipFill>
        <p:spPr>
          <a:xfrm>
            <a:off x="871219" y="388803"/>
            <a:ext cx="9076321" cy="5816282"/>
          </a:xfrm>
          <a:prstGeom prst="rect">
            <a:avLst/>
          </a:prstGeom>
        </p:spPr>
      </p:pic>
      <p:sp>
        <p:nvSpPr>
          <p:cNvPr id="2" name="TextBox 1">
            <a:extLst>
              <a:ext uri="{FF2B5EF4-FFF2-40B4-BE49-F238E27FC236}">
                <a16:creationId xmlns:a16="http://schemas.microsoft.com/office/drawing/2014/main" id="{50AD6255-9C4B-87E8-0621-F4E89A2AC485}"/>
              </a:ext>
            </a:extLst>
          </p:cNvPr>
          <p:cNvSpPr txBox="1"/>
          <p:nvPr/>
        </p:nvSpPr>
        <p:spPr>
          <a:xfrm>
            <a:off x="871219" y="6382949"/>
            <a:ext cx="9076320" cy="276999"/>
          </a:xfrm>
          <a:prstGeom prst="rect">
            <a:avLst/>
          </a:prstGeom>
          <a:noFill/>
        </p:spPr>
        <p:txBody>
          <a:bodyPr wrap="square" rtlCol="0">
            <a:spAutoFit/>
          </a:bodyPr>
          <a:lstStyle/>
          <a:p>
            <a:pPr algn="ctr"/>
            <a:r>
              <a:rPr lang="en-US" sz="1200" i="1" dirty="0"/>
              <a:t>Map used with the permission of The Nature Conservancy</a:t>
            </a:r>
          </a:p>
        </p:txBody>
      </p:sp>
    </p:spTree>
    <p:extLst>
      <p:ext uri="{BB962C8B-B14F-4D97-AF65-F5344CB8AC3E}">
        <p14:creationId xmlns:p14="http://schemas.microsoft.com/office/powerpoint/2010/main" val="2212759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8598F3-CC54-4E88-9B30-325182486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pic>
        <p:nvPicPr>
          <p:cNvPr id="7" name="Picture 6">
            <a:extLst>
              <a:ext uri="{FF2B5EF4-FFF2-40B4-BE49-F238E27FC236}">
                <a16:creationId xmlns:a16="http://schemas.microsoft.com/office/drawing/2014/main" id="{84C667BA-83AD-D373-0CC3-810B19B15687}"/>
              </a:ext>
            </a:extLst>
          </p:cNvPr>
          <p:cNvPicPr>
            <a:picLocks noChangeAspect="1"/>
          </p:cNvPicPr>
          <p:nvPr/>
        </p:nvPicPr>
        <p:blipFill>
          <a:blip r:embed="rId3"/>
          <a:stretch>
            <a:fillRect/>
          </a:stretch>
        </p:blipFill>
        <p:spPr>
          <a:xfrm>
            <a:off x="1828800" y="212677"/>
            <a:ext cx="8087305" cy="6095656"/>
          </a:xfrm>
          <a:prstGeom prst="rect">
            <a:avLst/>
          </a:prstGeom>
        </p:spPr>
      </p:pic>
      <p:sp>
        <p:nvSpPr>
          <p:cNvPr id="2" name="TextBox 1">
            <a:extLst>
              <a:ext uri="{FF2B5EF4-FFF2-40B4-BE49-F238E27FC236}">
                <a16:creationId xmlns:a16="http://schemas.microsoft.com/office/drawing/2014/main" id="{D4AAE86A-FF1E-4B17-608B-F9D7AF8EFD78}"/>
              </a:ext>
            </a:extLst>
          </p:cNvPr>
          <p:cNvSpPr txBox="1"/>
          <p:nvPr/>
        </p:nvSpPr>
        <p:spPr>
          <a:xfrm>
            <a:off x="1828800" y="6368324"/>
            <a:ext cx="8087305" cy="276999"/>
          </a:xfrm>
          <a:prstGeom prst="rect">
            <a:avLst/>
          </a:prstGeom>
          <a:noFill/>
        </p:spPr>
        <p:txBody>
          <a:bodyPr wrap="square" rtlCol="0">
            <a:spAutoFit/>
          </a:bodyPr>
          <a:lstStyle/>
          <a:p>
            <a:pPr algn="ctr"/>
            <a:r>
              <a:rPr lang="en-US" sz="1200" i="1" dirty="0"/>
              <a:t>Map used with the permission of The Nature Conservancy</a:t>
            </a:r>
          </a:p>
        </p:txBody>
      </p:sp>
    </p:spTree>
    <p:extLst>
      <p:ext uri="{BB962C8B-B14F-4D97-AF65-F5344CB8AC3E}">
        <p14:creationId xmlns:p14="http://schemas.microsoft.com/office/powerpoint/2010/main" val="2598641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6650" y="528155"/>
            <a:ext cx="6453053" cy="1228544"/>
          </a:xfrm>
        </p:spPr>
        <p:txBody>
          <a:bodyPr>
            <a:normAutofit/>
          </a:bodyPr>
          <a:lstStyle/>
          <a:p>
            <a:pPr algn="ctr">
              <a:lnSpc>
                <a:spcPct val="50000"/>
              </a:lnSpc>
            </a:pPr>
            <a:r>
              <a:rPr lang="en-US" sz="4000" dirty="0">
                <a:solidFill>
                  <a:schemeClr val="accent1"/>
                </a:solidFill>
              </a:rPr>
              <a:t> </a:t>
            </a:r>
          </a:p>
        </p:txBody>
      </p:sp>
      <p:pic>
        <p:nvPicPr>
          <p:cNvPr id="8" name="Picture 7">
            <a:extLst>
              <a:ext uri="{FF2B5EF4-FFF2-40B4-BE49-F238E27FC236}">
                <a16:creationId xmlns:a16="http://schemas.microsoft.com/office/drawing/2014/main" id="{F88598F3-CC54-4E88-9B30-325182486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pic>
        <p:nvPicPr>
          <p:cNvPr id="4" name="Picture 3">
            <a:extLst>
              <a:ext uri="{FF2B5EF4-FFF2-40B4-BE49-F238E27FC236}">
                <a16:creationId xmlns:a16="http://schemas.microsoft.com/office/drawing/2014/main" id="{BE7A1128-5CE3-3468-DEE3-04C03EC5DCF3}"/>
              </a:ext>
            </a:extLst>
          </p:cNvPr>
          <p:cNvPicPr>
            <a:picLocks noChangeAspect="1"/>
          </p:cNvPicPr>
          <p:nvPr/>
        </p:nvPicPr>
        <p:blipFill>
          <a:blip r:embed="rId3"/>
          <a:stretch>
            <a:fillRect/>
          </a:stretch>
        </p:blipFill>
        <p:spPr>
          <a:xfrm>
            <a:off x="1838202" y="174113"/>
            <a:ext cx="8158553" cy="6183986"/>
          </a:xfrm>
          <a:prstGeom prst="rect">
            <a:avLst/>
          </a:prstGeom>
        </p:spPr>
      </p:pic>
      <p:sp>
        <p:nvSpPr>
          <p:cNvPr id="3" name="TextBox 2">
            <a:extLst>
              <a:ext uri="{FF2B5EF4-FFF2-40B4-BE49-F238E27FC236}">
                <a16:creationId xmlns:a16="http://schemas.microsoft.com/office/drawing/2014/main" id="{7BC05850-53F3-A5F4-9548-9385ACF134F6}"/>
              </a:ext>
            </a:extLst>
          </p:cNvPr>
          <p:cNvSpPr txBox="1"/>
          <p:nvPr/>
        </p:nvSpPr>
        <p:spPr>
          <a:xfrm>
            <a:off x="1838202" y="6435142"/>
            <a:ext cx="8158553" cy="276999"/>
          </a:xfrm>
          <a:prstGeom prst="rect">
            <a:avLst/>
          </a:prstGeom>
          <a:noFill/>
        </p:spPr>
        <p:txBody>
          <a:bodyPr wrap="square" rtlCol="0">
            <a:spAutoFit/>
          </a:bodyPr>
          <a:lstStyle/>
          <a:p>
            <a:pPr algn="ctr"/>
            <a:r>
              <a:rPr lang="en-US" sz="1200" i="1" dirty="0"/>
              <a:t>Map used with the permission of The Nature Conservancy</a:t>
            </a:r>
          </a:p>
        </p:txBody>
      </p:sp>
    </p:spTree>
    <p:extLst>
      <p:ext uri="{BB962C8B-B14F-4D97-AF65-F5344CB8AC3E}">
        <p14:creationId xmlns:p14="http://schemas.microsoft.com/office/powerpoint/2010/main" val="203350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8598F3-CC54-4E88-9B30-325182486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9" name="Title 1">
            <a:extLst>
              <a:ext uri="{FF2B5EF4-FFF2-40B4-BE49-F238E27FC236}">
                <a16:creationId xmlns:a16="http://schemas.microsoft.com/office/drawing/2014/main" id="{E4CFA0C5-5A84-46F8-93FA-0963F6CDED3E}"/>
              </a:ext>
            </a:extLst>
          </p:cNvPr>
          <p:cNvSpPr txBox="1">
            <a:spLocks/>
          </p:cNvSpPr>
          <p:nvPr/>
        </p:nvSpPr>
        <p:spPr>
          <a:xfrm>
            <a:off x="1121228" y="377593"/>
            <a:ext cx="9949544" cy="1228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50000"/>
              </a:lnSpc>
            </a:pPr>
            <a:endParaRPr lang="en-US" sz="4000" dirty="0">
              <a:solidFill>
                <a:schemeClr val="accent1"/>
              </a:solidFill>
            </a:endParaRPr>
          </a:p>
        </p:txBody>
      </p:sp>
      <p:pic>
        <p:nvPicPr>
          <p:cNvPr id="3" name="Picture 2">
            <a:extLst>
              <a:ext uri="{FF2B5EF4-FFF2-40B4-BE49-F238E27FC236}">
                <a16:creationId xmlns:a16="http://schemas.microsoft.com/office/drawing/2014/main" id="{59A28912-EDDF-D543-3972-BB2375585D0F}"/>
              </a:ext>
            </a:extLst>
          </p:cNvPr>
          <p:cNvPicPr>
            <a:picLocks noChangeAspect="1"/>
          </p:cNvPicPr>
          <p:nvPr/>
        </p:nvPicPr>
        <p:blipFill>
          <a:blip r:embed="rId3"/>
          <a:stretch>
            <a:fillRect/>
          </a:stretch>
        </p:blipFill>
        <p:spPr>
          <a:xfrm>
            <a:off x="1780573" y="180521"/>
            <a:ext cx="8195634" cy="6169341"/>
          </a:xfrm>
          <a:prstGeom prst="rect">
            <a:avLst/>
          </a:prstGeom>
        </p:spPr>
      </p:pic>
      <p:sp>
        <p:nvSpPr>
          <p:cNvPr id="2" name="TextBox 1">
            <a:extLst>
              <a:ext uri="{FF2B5EF4-FFF2-40B4-BE49-F238E27FC236}">
                <a16:creationId xmlns:a16="http://schemas.microsoft.com/office/drawing/2014/main" id="{F371B868-4EC0-6099-40AA-29958F117BA2}"/>
              </a:ext>
            </a:extLst>
          </p:cNvPr>
          <p:cNvSpPr txBox="1"/>
          <p:nvPr/>
        </p:nvSpPr>
        <p:spPr>
          <a:xfrm>
            <a:off x="1780572" y="6400480"/>
            <a:ext cx="8195634" cy="276999"/>
          </a:xfrm>
          <a:prstGeom prst="rect">
            <a:avLst/>
          </a:prstGeom>
          <a:noFill/>
        </p:spPr>
        <p:txBody>
          <a:bodyPr wrap="square" rtlCol="0">
            <a:spAutoFit/>
          </a:bodyPr>
          <a:lstStyle/>
          <a:p>
            <a:pPr algn="ctr"/>
            <a:r>
              <a:rPr lang="en-US" sz="1200" i="1" dirty="0"/>
              <a:t>Map used with the permission of The Nature Conservancy</a:t>
            </a:r>
          </a:p>
        </p:txBody>
      </p:sp>
    </p:spTree>
    <p:extLst>
      <p:ext uri="{BB962C8B-B14F-4D97-AF65-F5344CB8AC3E}">
        <p14:creationId xmlns:p14="http://schemas.microsoft.com/office/powerpoint/2010/main" val="1506268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8598F3-CC54-4E88-9B30-325182486F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98115" y="6083165"/>
            <a:ext cx="2295024" cy="655721"/>
          </a:xfrm>
          <a:prstGeom prst="rect">
            <a:avLst/>
          </a:prstGeom>
        </p:spPr>
      </p:pic>
      <p:sp>
        <p:nvSpPr>
          <p:cNvPr id="9" name="Title 1">
            <a:extLst>
              <a:ext uri="{FF2B5EF4-FFF2-40B4-BE49-F238E27FC236}">
                <a16:creationId xmlns:a16="http://schemas.microsoft.com/office/drawing/2014/main" id="{E4CFA0C5-5A84-46F8-93FA-0963F6CDED3E}"/>
              </a:ext>
            </a:extLst>
          </p:cNvPr>
          <p:cNvSpPr txBox="1">
            <a:spLocks/>
          </p:cNvSpPr>
          <p:nvPr/>
        </p:nvSpPr>
        <p:spPr>
          <a:xfrm>
            <a:off x="1121228" y="377593"/>
            <a:ext cx="9949544" cy="12285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50000"/>
              </a:lnSpc>
            </a:pPr>
            <a:endParaRPr lang="en-US" sz="4000" dirty="0">
              <a:solidFill>
                <a:schemeClr val="accent1"/>
              </a:solidFill>
            </a:endParaRPr>
          </a:p>
        </p:txBody>
      </p:sp>
      <p:sp>
        <p:nvSpPr>
          <p:cNvPr id="4" name="TextBox 3">
            <a:extLst>
              <a:ext uri="{FF2B5EF4-FFF2-40B4-BE49-F238E27FC236}">
                <a16:creationId xmlns:a16="http://schemas.microsoft.com/office/drawing/2014/main" id="{20DC4EC9-1ABD-BE17-28D7-FF4BF5363EBB}"/>
              </a:ext>
            </a:extLst>
          </p:cNvPr>
          <p:cNvSpPr txBox="1"/>
          <p:nvPr/>
        </p:nvSpPr>
        <p:spPr>
          <a:xfrm>
            <a:off x="1121227" y="544530"/>
            <a:ext cx="10416651" cy="5227265"/>
          </a:xfrm>
          <a:prstGeom prst="rect">
            <a:avLst/>
          </a:prstGeom>
          <a:noFill/>
        </p:spPr>
        <p:txBody>
          <a:bodyPr wrap="square">
            <a:spAutoFit/>
          </a:bodyPr>
          <a:lstStyle/>
          <a:p>
            <a:pPr marL="0" marR="0">
              <a:lnSpc>
                <a:spcPct val="107000"/>
              </a:lnSpc>
              <a:spcBef>
                <a:spcPts val="0"/>
              </a:spcBef>
              <a:spcAft>
                <a:spcPts val="80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Survey Information</a:t>
            </a:r>
            <a:r>
              <a:rPr lang="en-US" sz="2400" u="sng"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Project encompasses 54,000 acres in Knox, Leslie and Bell counties.  The tracts have an estimated perimeter of approximately 1,677,000 linear feet or approximately 318 miles to be surveyed.  If the tract was a perfect square, it’s perimeter would be approximately 37 miles.  The difference in perimeter is due to the irregular shape of the tracts that contain inholdings and completely separate tracts.</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lnSpc>
                <a:spcPct val="107000"/>
              </a:lnSpc>
              <a:spcBef>
                <a:spcPts val="0"/>
              </a:spcBef>
              <a:spcAft>
                <a:spcPts val="80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Tennessee has a similar Conservation Easement of 42,500 acres in the works with TNC.  Their survey began in 2021, the perimeter is estimated to be 120 miles and they are 50% complete.  </a:t>
            </a:r>
          </a:p>
          <a:p>
            <a:pPr marL="0" marR="0">
              <a:lnSpc>
                <a:spcPct val="107000"/>
              </a:lnSpc>
              <a:spcBef>
                <a:spcPts val="0"/>
              </a:spcBef>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9824856"/>
      </p:ext>
    </p:extLst>
  </p:cSld>
  <p:clrMapOvr>
    <a:masterClrMapping/>
  </p:clrMapOvr>
</p:sld>
</file>

<file path=ppt/theme/theme1.xml><?xml version="1.0" encoding="utf-8"?>
<a:theme xmlns:a="http://schemas.openxmlformats.org/drawingml/2006/main" name="Team Kentucky Theme">
  <a:themeElements>
    <a:clrScheme name="Team Kentucky">
      <a:dk1>
        <a:sysClr val="windowText" lastClr="000000"/>
      </a:dk1>
      <a:lt1>
        <a:sysClr val="window" lastClr="FFFFFF"/>
      </a:lt1>
      <a:dk2>
        <a:srgbClr val="093B60"/>
      </a:dk2>
      <a:lt2>
        <a:srgbClr val="FFFFFF"/>
      </a:lt2>
      <a:accent1>
        <a:srgbClr val="5EB3E4"/>
      </a:accent1>
      <a:accent2>
        <a:srgbClr val="F5831F"/>
      </a:accent2>
      <a:accent3>
        <a:srgbClr val="8C98A2"/>
      </a:accent3>
      <a:accent4>
        <a:srgbClr val="FED13F"/>
      </a:accent4>
      <a:accent5>
        <a:srgbClr val="2A58B4"/>
      </a:accent5>
      <a:accent6>
        <a:srgbClr val="009A4D"/>
      </a:accent6>
      <a:hlink>
        <a:srgbClr val="299BDB"/>
      </a:hlink>
      <a:folHlink>
        <a:srgbClr val="9680A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m Kentucky Theme" id="{5D6A283A-2A43-4BB5-9C96-D712EB0CE53F}" vid="{AD9AC136-AE88-4809-A42F-AF852193D99B}"/>
    </a:ext>
  </a:extLst>
</a:theme>
</file>

<file path=docProps/app.xml><?xml version="1.0" encoding="utf-8"?>
<Properties xmlns="http://schemas.openxmlformats.org/officeDocument/2006/extended-properties" xmlns:vt="http://schemas.openxmlformats.org/officeDocument/2006/docPropsVTypes">
  <Template>Team Kentucky Theme</Template>
  <TotalTime>4187</TotalTime>
  <Words>250</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Symbol</vt:lpstr>
      <vt:lpstr>Team Kentucky Theme</vt:lpstr>
      <vt:lpstr>PowerPoint Presentation</vt:lpstr>
      <vt:lpstr>PowerPoint Presentation</vt:lpstr>
      <vt:lpstr>PowerPoint Presentation</vt:lpstr>
      <vt:lpstr>PowerPoint Presentation</vt:lpstr>
      <vt:lpstr> </vt:lpstr>
      <vt:lpstr>PowerPoint Presentation</vt:lpstr>
      <vt:lpstr>PowerPoint Presentation</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Mansfield, Kenneth F (Gov Office)</dc:creator>
  <cp:lastModifiedBy>Lajara, Teresa (Finance)</cp:lastModifiedBy>
  <cp:revision>172</cp:revision>
  <cp:lastPrinted>2020-11-06T14:00:41Z</cp:lastPrinted>
  <dcterms:created xsi:type="dcterms:W3CDTF">2020-09-25T16:15:25Z</dcterms:created>
  <dcterms:modified xsi:type="dcterms:W3CDTF">2023-02-07T19:07:38Z</dcterms:modified>
</cp:coreProperties>
</file>