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9" r:id="rId4"/>
  </p:sldMasterIdLst>
  <p:notesMasterIdLst>
    <p:notesMasterId r:id="rId19"/>
  </p:notesMasterIdLst>
  <p:sldIdLst>
    <p:sldId id="572" r:id="rId5"/>
    <p:sldId id="575" r:id="rId6"/>
    <p:sldId id="569" r:id="rId7"/>
    <p:sldId id="574" r:id="rId8"/>
    <p:sldId id="565" r:id="rId9"/>
    <p:sldId id="568" r:id="rId10"/>
    <p:sldId id="570" r:id="rId11"/>
    <p:sldId id="576" r:id="rId12"/>
    <p:sldId id="578" r:id="rId13"/>
    <p:sldId id="579" r:id="rId14"/>
    <p:sldId id="580" r:id="rId15"/>
    <p:sldId id="581" r:id="rId16"/>
    <p:sldId id="582" r:id="rId17"/>
    <p:sldId id="5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BB764"/>
    <a:srgbClr val="393B35"/>
    <a:srgbClr val="292929"/>
    <a:srgbClr val="352625"/>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1"/>
    <p:restoredTop sz="94658"/>
  </p:normalViewPr>
  <p:slideViewPr>
    <p:cSldViewPr snapToGrid="0">
      <p:cViewPr varScale="1">
        <p:scale>
          <a:sx n="120" d="100"/>
          <a:sy n="120" d="100"/>
        </p:scale>
        <p:origin x="2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0ADE94-D65A-4549-A0C1-E3A637F5EFD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ECFAA6A-15B5-4EEA-B569-05A333349278}">
      <dgm:prSet/>
      <dgm:spPr>
        <a:solidFill>
          <a:srgbClr val="9BB764"/>
        </a:solidFill>
      </dgm:spPr>
      <dgm:t>
        <a:bodyPr/>
        <a:lstStyle/>
        <a:p>
          <a:r>
            <a:rPr lang="en-US" b="0" i="0"/>
            <a:t>Regulated utilities are entitled to a reasonable opportunity to recover their prudently-incurred costs. This principle was established in the landmark U.S. Supreme Court case, </a:t>
          </a:r>
          <a:r>
            <a:rPr lang="en-US" b="0" i="1"/>
            <a:t>Federal Power Commission et al v. Hope Natural Gas Co. (“Hope”)</a:t>
          </a:r>
          <a:r>
            <a:rPr lang="en-US" b="0" i="0"/>
            <a:t>, 320 U.S. 591, 603 (1944).</a:t>
          </a:r>
          <a:endParaRPr lang="en-US"/>
        </a:p>
      </dgm:t>
    </dgm:pt>
    <dgm:pt modelId="{57306773-D441-42E6-9663-8AAC03A76E1B}" type="parTrans" cxnId="{9361F78C-52CE-493E-A57E-1D302D4542B2}">
      <dgm:prSet/>
      <dgm:spPr/>
      <dgm:t>
        <a:bodyPr/>
        <a:lstStyle/>
        <a:p>
          <a:endParaRPr lang="en-US"/>
        </a:p>
      </dgm:t>
    </dgm:pt>
    <dgm:pt modelId="{123FE19A-11B5-421E-AFE7-18B12FD283FC}" type="sibTrans" cxnId="{9361F78C-52CE-493E-A57E-1D302D4542B2}">
      <dgm:prSet/>
      <dgm:spPr/>
      <dgm:t>
        <a:bodyPr/>
        <a:lstStyle/>
        <a:p>
          <a:endParaRPr lang="en-US"/>
        </a:p>
      </dgm:t>
    </dgm:pt>
    <dgm:pt modelId="{639B0C7D-66D7-49CF-8DA8-0464A05D000B}">
      <dgm:prSet/>
      <dgm:spPr>
        <a:solidFill>
          <a:srgbClr val="9BB764"/>
        </a:solidFill>
      </dgm:spPr>
      <dgm:t>
        <a:bodyPr/>
        <a:lstStyle/>
        <a:p>
          <a:r>
            <a:rPr lang="en-US" b="0" i="0"/>
            <a:t>Regulated utilities are also entitled to earn a fair and reasonable rate of return on their capital investments. This principle was established in another landmark U.S. Supreme Court case, </a:t>
          </a:r>
          <a:r>
            <a:rPr lang="en-US" b="0" i="1"/>
            <a:t>Bluefield Water Works and Improvement Co. v. Public Service Commission of West Virginia (“Bluefield”)</a:t>
          </a:r>
          <a:r>
            <a:rPr lang="en-US" b="0" i="0"/>
            <a:t>, 262 U.S. 679 (1923).</a:t>
          </a:r>
          <a:endParaRPr lang="en-US"/>
        </a:p>
      </dgm:t>
    </dgm:pt>
    <dgm:pt modelId="{4E3BCFDA-88F6-4F6C-99A4-A5075405112C}" type="parTrans" cxnId="{99EDAC48-41D5-49D2-81EF-5A9D3BB883FA}">
      <dgm:prSet/>
      <dgm:spPr/>
      <dgm:t>
        <a:bodyPr/>
        <a:lstStyle/>
        <a:p>
          <a:endParaRPr lang="en-US"/>
        </a:p>
      </dgm:t>
    </dgm:pt>
    <dgm:pt modelId="{2EBFEB71-8750-4BA5-A928-CFDA68794FB1}" type="sibTrans" cxnId="{99EDAC48-41D5-49D2-81EF-5A9D3BB883FA}">
      <dgm:prSet/>
      <dgm:spPr/>
      <dgm:t>
        <a:bodyPr/>
        <a:lstStyle/>
        <a:p>
          <a:endParaRPr lang="en-US"/>
        </a:p>
      </dgm:t>
    </dgm:pt>
    <dgm:pt modelId="{8C07A789-6868-9145-85C9-9BF900C2703F}" type="pres">
      <dgm:prSet presAssocID="{040ADE94-D65A-4549-A0C1-E3A637F5EFDF}" presName="diagram" presStyleCnt="0">
        <dgm:presLayoutVars>
          <dgm:chPref val="1"/>
          <dgm:dir/>
          <dgm:animOne val="branch"/>
          <dgm:animLvl val="lvl"/>
          <dgm:resizeHandles/>
        </dgm:presLayoutVars>
      </dgm:prSet>
      <dgm:spPr/>
    </dgm:pt>
    <dgm:pt modelId="{5312F46B-ED43-9448-8DEC-7BC123D0A148}" type="pres">
      <dgm:prSet presAssocID="{DECFAA6A-15B5-4EEA-B569-05A333349278}" presName="root" presStyleCnt="0"/>
      <dgm:spPr/>
    </dgm:pt>
    <dgm:pt modelId="{CE9C5264-22B7-B54E-B411-70A24A8F4F01}" type="pres">
      <dgm:prSet presAssocID="{DECFAA6A-15B5-4EEA-B569-05A333349278}" presName="rootComposite" presStyleCnt="0"/>
      <dgm:spPr/>
    </dgm:pt>
    <dgm:pt modelId="{FF92162C-43FD-5040-8D72-0DBAD9375E55}" type="pres">
      <dgm:prSet presAssocID="{DECFAA6A-15B5-4EEA-B569-05A333349278}" presName="rootText" presStyleLbl="node1" presStyleIdx="0" presStyleCnt="2"/>
      <dgm:spPr/>
    </dgm:pt>
    <dgm:pt modelId="{5B61790B-7F20-6546-BC59-155DBACD8CA6}" type="pres">
      <dgm:prSet presAssocID="{DECFAA6A-15B5-4EEA-B569-05A333349278}" presName="rootConnector" presStyleLbl="node1" presStyleIdx="0" presStyleCnt="2"/>
      <dgm:spPr/>
    </dgm:pt>
    <dgm:pt modelId="{363BFCC5-FA94-7A42-BE7C-97DA38EC9D8E}" type="pres">
      <dgm:prSet presAssocID="{DECFAA6A-15B5-4EEA-B569-05A333349278}" presName="childShape" presStyleCnt="0"/>
      <dgm:spPr/>
    </dgm:pt>
    <dgm:pt modelId="{BB21135C-1298-F04A-9854-B745FDE41931}" type="pres">
      <dgm:prSet presAssocID="{639B0C7D-66D7-49CF-8DA8-0464A05D000B}" presName="root" presStyleCnt="0"/>
      <dgm:spPr/>
    </dgm:pt>
    <dgm:pt modelId="{EE1A7E36-F814-2F44-B3EA-FBB8A45E57AE}" type="pres">
      <dgm:prSet presAssocID="{639B0C7D-66D7-49CF-8DA8-0464A05D000B}" presName="rootComposite" presStyleCnt="0"/>
      <dgm:spPr/>
    </dgm:pt>
    <dgm:pt modelId="{5FFACE2B-91EB-7349-B2CA-B6F196609990}" type="pres">
      <dgm:prSet presAssocID="{639B0C7D-66D7-49CF-8DA8-0464A05D000B}" presName="rootText" presStyleLbl="node1" presStyleIdx="1" presStyleCnt="2"/>
      <dgm:spPr/>
    </dgm:pt>
    <dgm:pt modelId="{11234FB5-5A67-8246-8F1A-7EBB28FBECFB}" type="pres">
      <dgm:prSet presAssocID="{639B0C7D-66D7-49CF-8DA8-0464A05D000B}" presName="rootConnector" presStyleLbl="node1" presStyleIdx="1" presStyleCnt="2"/>
      <dgm:spPr/>
    </dgm:pt>
    <dgm:pt modelId="{FA2A6A26-669E-5E43-A524-38FC871EE796}" type="pres">
      <dgm:prSet presAssocID="{639B0C7D-66D7-49CF-8DA8-0464A05D000B}" presName="childShape" presStyleCnt="0"/>
      <dgm:spPr/>
    </dgm:pt>
  </dgm:ptLst>
  <dgm:cxnLst>
    <dgm:cxn modelId="{99EDAC48-41D5-49D2-81EF-5A9D3BB883FA}" srcId="{040ADE94-D65A-4549-A0C1-E3A637F5EFDF}" destId="{639B0C7D-66D7-49CF-8DA8-0464A05D000B}" srcOrd="1" destOrd="0" parTransId="{4E3BCFDA-88F6-4F6C-99A4-A5075405112C}" sibTransId="{2EBFEB71-8750-4BA5-A928-CFDA68794FB1}"/>
    <dgm:cxn modelId="{3CEEE758-7F37-3444-B8B9-8BD33FF8B04C}" type="presOf" srcId="{DECFAA6A-15B5-4EEA-B569-05A333349278}" destId="{FF92162C-43FD-5040-8D72-0DBAD9375E55}" srcOrd="0" destOrd="0" presId="urn:microsoft.com/office/officeart/2005/8/layout/hierarchy3"/>
    <dgm:cxn modelId="{9361F78C-52CE-493E-A57E-1D302D4542B2}" srcId="{040ADE94-D65A-4549-A0C1-E3A637F5EFDF}" destId="{DECFAA6A-15B5-4EEA-B569-05A333349278}" srcOrd="0" destOrd="0" parTransId="{57306773-D441-42E6-9663-8AAC03A76E1B}" sibTransId="{123FE19A-11B5-421E-AFE7-18B12FD283FC}"/>
    <dgm:cxn modelId="{A10432C5-7C31-6744-AB67-45592BE65D31}" type="presOf" srcId="{639B0C7D-66D7-49CF-8DA8-0464A05D000B}" destId="{11234FB5-5A67-8246-8F1A-7EBB28FBECFB}" srcOrd="1" destOrd="0" presId="urn:microsoft.com/office/officeart/2005/8/layout/hierarchy3"/>
    <dgm:cxn modelId="{075BBECB-7DEE-8446-BEA0-6427E534E7F9}" type="presOf" srcId="{040ADE94-D65A-4549-A0C1-E3A637F5EFDF}" destId="{8C07A789-6868-9145-85C9-9BF900C2703F}" srcOrd="0" destOrd="0" presId="urn:microsoft.com/office/officeart/2005/8/layout/hierarchy3"/>
    <dgm:cxn modelId="{7FA3A3CF-ABA6-3F42-87FB-9C8C41065756}" type="presOf" srcId="{639B0C7D-66D7-49CF-8DA8-0464A05D000B}" destId="{5FFACE2B-91EB-7349-B2CA-B6F196609990}" srcOrd="0" destOrd="0" presId="urn:microsoft.com/office/officeart/2005/8/layout/hierarchy3"/>
    <dgm:cxn modelId="{A49EEFF5-8303-5745-A7A3-70ECF9B87C85}" type="presOf" srcId="{DECFAA6A-15B5-4EEA-B569-05A333349278}" destId="{5B61790B-7F20-6546-BC59-155DBACD8CA6}" srcOrd="1" destOrd="0" presId="urn:microsoft.com/office/officeart/2005/8/layout/hierarchy3"/>
    <dgm:cxn modelId="{05FD4DC8-34A3-A54A-AB82-9A87B6F70B9E}" type="presParOf" srcId="{8C07A789-6868-9145-85C9-9BF900C2703F}" destId="{5312F46B-ED43-9448-8DEC-7BC123D0A148}" srcOrd="0" destOrd="0" presId="urn:microsoft.com/office/officeart/2005/8/layout/hierarchy3"/>
    <dgm:cxn modelId="{29EE9B88-0485-894B-9B3C-4B642CF2088A}" type="presParOf" srcId="{5312F46B-ED43-9448-8DEC-7BC123D0A148}" destId="{CE9C5264-22B7-B54E-B411-70A24A8F4F01}" srcOrd="0" destOrd="0" presId="urn:microsoft.com/office/officeart/2005/8/layout/hierarchy3"/>
    <dgm:cxn modelId="{7B31A782-F0F3-D64F-86B1-9EDA1C3AEFA6}" type="presParOf" srcId="{CE9C5264-22B7-B54E-B411-70A24A8F4F01}" destId="{FF92162C-43FD-5040-8D72-0DBAD9375E55}" srcOrd="0" destOrd="0" presId="urn:microsoft.com/office/officeart/2005/8/layout/hierarchy3"/>
    <dgm:cxn modelId="{AAECE4C0-B67C-A343-ACDE-F7746ACA478E}" type="presParOf" srcId="{CE9C5264-22B7-B54E-B411-70A24A8F4F01}" destId="{5B61790B-7F20-6546-BC59-155DBACD8CA6}" srcOrd="1" destOrd="0" presId="urn:microsoft.com/office/officeart/2005/8/layout/hierarchy3"/>
    <dgm:cxn modelId="{37E531CA-DA02-7146-B4ED-1F61A73061D4}" type="presParOf" srcId="{5312F46B-ED43-9448-8DEC-7BC123D0A148}" destId="{363BFCC5-FA94-7A42-BE7C-97DA38EC9D8E}" srcOrd="1" destOrd="0" presId="urn:microsoft.com/office/officeart/2005/8/layout/hierarchy3"/>
    <dgm:cxn modelId="{AF4F07D9-A8A2-814D-AC55-9082D4243697}" type="presParOf" srcId="{8C07A789-6868-9145-85C9-9BF900C2703F}" destId="{BB21135C-1298-F04A-9854-B745FDE41931}" srcOrd="1" destOrd="0" presId="urn:microsoft.com/office/officeart/2005/8/layout/hierarchy3"/>
    <dgm:cxn modelId="{958DC5AE-5146-1C42-A127-6DF553E457FF}" type="presParOf" srcId="{BB21135C-1298-F04A-9854-B745FDE41931}" destId="{EE1A7E36-F814-2F44-B3EA-FBB8A45E57AE}" srcOrd="0" destOrd="0" presId="urn:microsoft.com/office/officeart/2005/8/layout/hierarchy3"/>
    <dgm:cxn modelId="{2ADE97FD-DDDD-634F-90B3-0F1C608EB31B}" type="presParOf" srcId="{EE1A7E36-F814-2F44-B3EA-FBB8A45E57AE}" destId="{5FFACE2B-91EB-7349-B2CA-B6F196609990}" srcOrd="0" destOrd="0" presId="urn:microsoft.com/office/officeart/2005/8/layout/hierarchy3"/>
    <dgm:cxn modelId="{33346F88-1CDD-C542-9D3E-5BA121596BAD}" type="presParOf" srcId="{EE1A7E36-F814-2F44-B3EA-FBB8A45E57AE}" destId="{11234FB5-5A67-8246-8F1A-7EBB28FBECFB}" srcOrd="1" destOrd="0" presId="urn:microsoft.com/office/officeart/2005/8/layout/hierarchy3"/>
    <dgm:cxn modelId="{B626B65F-0C58-B649-993D-B1A70AF26432}" type="presParOf" srcId="{BB21135C-1298-F04A-9854-B745FDE41931}" destId="{FA2A6A26-669E-5E43-A524-38FC871EE796}"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2162C-43FD-5040-8D72-0DBAD9375E55}">
      <dsp:nvSpPr>
        <dsp:cNvPr id="0" name=""/>
        <dsp:cNvSpPr/>
      </dsp:nvSpPr>
      <dsp:spPr>
        <a:xfrm>
          <a:off x="1183" y="492969"/>
          <a:ext cx="4306765" cy="2153382"/>
        </a:xfrm>
        <a:prstGeom prst="roundRect">
          <a:avLst>
            <a:gd name="adj" fmla="val 10000"/>
          </a:avLst>
        </a:prstGeom>
        <a:solidFill>
          <a:srgbClr val="9BB76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0" i="0" kern="1200"/>
            <a:t>Regulated utilities are entitled to a reasonable opportunity to recover their prudently-incurred costs. This principle was established in the landmark U.S. Supreme Court case, </a:t>
          </a:r>
          <a:r>
            <a:rPr lang="en-US" sz="1800" b="0" i="1" kern="1200"/>
            <a:t>Federal Power Commission et al v. Hope Natural Gas Co. (“Hope”)</a:t>
          </a:r>
          <a:r>
            <a:rPr lang="en-US" sz="1800" b="0" i="0" kern="1200"/>
            <a:t>, 320 U.S. 591, 603 (1944).</a:t>
          </a:r>
          <a:endParaRPr lang="en-US" sz="1800" kern="1200"/>
        </a:p>
      </dsp:txBody>
      <dsp:txXfrm>
        <a:off x="64253" y="556039"/>
        <a:ext cx="4180625" cy="2027242"/>
      </dsp:txXfrm>
    </dsp:sp>
    <dsp:sp modelId="{5FFACE2B-91EB-7349-B2CA-B6F196609990}">
      <dsp:nvSpPr>
        <dsp:cNvPr id="0" name=""/>
        <dsp:cNvSpPr/>
      </dsp:nvSpPr>
      <dsp:spPr>
        <a:xfrm>
          <a:off x="5384640" y="492969"/>
          <a:ext cx="4306765" cy="2153382"/>
        </a:xfrm>
        <a:prstGeom prst="roundRect">
          <a:avLst>
            <a:gd name="adj" fmla="val 10000"/>
          </a:avLst>
        </a:prstGeom>
        <a:solidFill>
          <a:srgbClr val="9BB76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0" i="0" kern="1200"/>
            <a:t>Regulated utilities are also entitled to earn a fair and reasonable rate of return on their capital investments. This principle was established in another landmark U.S. Supreme Court case, </a:t>
          </a:r>
          <a:r>
            <a:rPr lang="en-US" sz="1800" b="0" i="1" kern="1200"/>
            <a:t>Bluefield Water Works and Improvement Co. v. Public Service Commission of West Virginia (“Bluefield”)</a:t>
          </a:r>
          <a:r>
            <a:rPr lang="en-US" sz="1800" b="0" i="0" kern="1200"/>
            <a:t>, 262 U.S. 679 (1923).</a:t>
          </a:r>
          <a:endParaRPr lang="en-US" sz="1800" kern="1200"/>
        </a:p>
      </dsp:txBody>
      <dsp:txXfrm>
        <a:off x="5447710" y="556039"/>
        <a:ext cx="4180625" cy="20272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3A75F-9DAE-4C32-97FF-087EC7702480}" type="datetimeFigureOut">
              <a:rPr lang="en-US" smtClean="0"/>
              <a:t>3/7/23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3ECA3-13A2-42A8-800E-4247199A7362}" type="slidenum">
              <a:rPr lang="en-US" smtClean="0"/>
              <a:t>‹#›</a:t>
            </a:fld>
            <a:endParaRPr lang="en-US"/>
          </a:p>
        </p:txBody>
      </p:sp>
    </p:spTree>
    <p:extLst>
      <p:ext uri="{BB962C8B-B14F-4D97-AF65-F5344CB8AC3E}">
        <p14:creationId xmlns:p14="http://schemas.microsoft.com/office/powerpoint/2010/main" val="342048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1</a:t>
            </a:fld>
            <a:endParaRPr lang="en-US"/>
          </a:p>
        </p:txBody>
      </p:sp>
    </p:spTree>
    <p:extLst>
      <p:ext uri="{BB962C8B-B14F-4D97-AF65-F5344CB8AC3E}">
        <p14:creationId xmlns:p14="http://schemas.microsoft.com/office/powerpoint/2010/main" val="1689707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13</a:t>
            </a:fld>
            <a:endParaRPr lang="en-US"/>
          </a:p>
        </p:txBody>
      </p:sp>
    </p:spTree>
    <p:extLst>
      <p:ext uri="{BB962C8B-B14F-4D97-AF65-F5344CB8AC3E}">
        <p14:creationId xmlns:p14="http://schemas.microsoft.com/office/powerpoint/2010/main" val="2090003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14</a:t>
            </a:fld>
            <a:endParaRPr lang="en-US"/>
          </a:p>
        </p:txBody>
      </p:sp>
    </p:spTree>
    <p:extLst>
      <p:ext uri="{BB962C8B-B14F-4D97-AF65-F5344CB8AC3E}">
        <p14:creationId xmlns:p14="http://schemas.microsoft.com/office/powerpoint/2010/main" val="24823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5</a:t>
            </a:fld>
            <a:endParaRPr lang="en-US"/>
          </a:p>
        </p:txBody>
      </p:sp>
    </p:spTree>
    <p:extLst>
      <p:ext uri="{BB962C8B-B14F-4D97-AF65-F5344CB8AC3E}">
        <p14:creationId xmlns:p14="http://schemas.microsoft.com/office/powerpoint/2010/main" val="243401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6</a:t>
            </a:fld>
            <a:endParaRPr lang="en-US"/>
          </a:p>
        </p:txBody>
      </p:sp>
    </p:spTree>
    <p:extLst>
      <p:ext uri="{BB962C8B-B14F-4D97-AF65-F5344CB8AC3E}">
        <p14:creationId xmlns:p14="http://schemas.microsoft.com/office/powerpoint/2010/main" val="96163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7</a:t>
            </a:fld>
            <a:endParaRPr lang="en-US"/>
          </a:p>
        </p:txBody>
      </p:sp>
    </p:spTree>
    <p:extLst>
      <p:ext uri="{BB962C8B-B14F-4D97-AF65-F5344CB8AC3E}">
        <p14:creationId xmlns:p14="http://schemas.microsoft.com/office/powerpoint/2010/main" val="384017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8</a:t>
            </a:fld>
            <a:endParaRPr lang="en-US"/>
          </a:p>
        </p:txBody>
      </p:sp>
    </p:spTree>
    <p:extLst>
      <p:ext uri="{BB962C8B-B14F-4D97-AF65-F5344CB8AC3E}">
        <p14:creationId xmlns:p14="http://schemas.microsoft.com/office/powerpoint/2010/main" val="2940595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9</a:t>
            </a:fld>
            <a:endParaRPr lang="en-US"/>
          </a:p>
        </p:txBody>
      </p:sp>
    </p:spTree>
    <p:extLst>
      <p:ext uri="{BB962C8B-B14F-4D97-AF65-F5344CB8AC3E}">
        <p14:creationId xmlns:p14="http://schemas.microsoft.com/office/powerpoint/2010/main" val="1525453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10</a:t>
            </a:fld>
            <a:endParaRPr lang="en-US"/>
          </a:p>
        </p:txBody>
      </p:sp>
    </p:spTree>
    <p:extLst>
      <p:ext uri="{BB962C8B-B14F-4D97-AF65-F5344CB8AC3E}">
        <p14:creationId xmlns:p14="http://schemas.microsoft.com/office/powerpoint/2010/main" val="2508230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11</a:t>
            </a:fld>
            <a:endParaRPr lang="en-US"/>
          </a:p>
        </p:txBody>
      </p:sp>
    </p:spTree>
    <p:extLst>
      <p:ext uri="{BB962C8B-B14F-4D97-AF65-F5344CB8AC3E}">
        <p14:creationId xmlns:p14="http://schemas.microsoft.com/office/powerpoint/2010/main" val="1831223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F3ECA3-13A2-42A8-800E-4247199A7362}" type="slidenum">
              <a:rPr lang="en-US" smtClean="0"/>
              <a:t>12</a:t>
            </a:fld>
            <a:endParaRPr lang="en-US"/>
          </a:p>
        </p:txBody>
      </p:sp>
    </p:spTree>
    <p:extLst>
      <p:ext uri="{BB962C8B-B14F-4D97-AF65-F5344CB8AC3E}">
        <p14:creationId xmlns:p14="http://schemas.microsoft.com/office/powerpoint/2010/main" val="348333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255139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394988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3170922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with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18974"/>
            <a:ext cx="10363200" cy="4525963"/>
          </a:xfrm>
          <a:prstGeom prst="rect">
            <a:avLst/>
          </a:prstGeom>
        </p:spPr>
        <p:txBody>
          <a:bodyPr lIns="0" tIns="0" rIns="0" bIns="0"/>
          <a:lstStyle>
            <a:lvl1pPr marL="342900" indent="-342900">
              <a:buClr>
                <a:srgbClr val="0E6EB0"/>
              </a:buClr>
              <a:buFont typeface="Wingdings" charset="2"/>
              <a:buChar char="§"/>
              <a:defRPr sz="2400">
                <a:solidFill>
                  <a:schemeClr val="tx1"/>
                </a:solidFill>
                <a:latin typeface="Arial"/>
                <a:cs typeface="Arial"/>
              </a:defRPr>
            </a:lvl1pPr>
            <a:lvl2pPr marL="800100" indent="-342900">
              <a:buClr>
                <a:srgbClr val="0E6EB0"/>
              </a:buClr>
              <a:buFont typeface="Lucida Grande"/>
              <a:buChar char="-"/>
              <a:defRPr sz="2000">
                <a:solidFill>
                  <a:schemeClr val="tx1"/>
                </a:solidFill>
                <a:latin typeface="Arial"/>
                <a:cs typeface="Arial"/>
              </a:defRPr>
            </a:lvl2pPr>
            <a:lvl3pPr marL="1143000" indent="-228600">
              <a:buClr>
                <a:srgbClr val="0E6EB0"/>
              </a:buClr>
              <a:buFont typeface="Arial"/>
              <a:buChar char="•"/>
              <a:defRPr sz="1800">
                <a:solidFill>
                  <a:schemeClr val="tx1"/>
                </a:solidFill>
                <a:latin typeface="Arial"/>
                <a:cs typeface="Arial"/>
              </a:defRPr>
            </a:lvl3pPr>
            <a:lvl4pPr marL="1600200" indent="-228600">
              <a:buClr>
                <a:srgbClr val="0E6EB0"/>
              </a:buClr>
              <a:buFont typeface="Wingdings" charset="2"/>
              <a:buChar char="§"/>
              <a:defRPr sz="1600">
                <a:solidFill>
                  <a:schemeClr val="tx1"/>
                </a:solidFill>
                <a:latin typeface="Arial"/>
                <a:cs typeface="Arial"/>
              </a:defRPr>
            </a:lvl4pPr>
            <a:lvl5pPr marL="2057400" indent="-228600">
              <a:buClr>
                <a:srgbClr val="0E6EB0"/>
              </a:buClr>
              <a:buFont typeface="Lucida Grande"/>
              <a:buChar char="-"/>
              <a:defRPr sz="1400">
                <a:solidFill>
                  <a:schemeClr val="tx1"/>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11524666" y="6408940"/>
            <a:ext cx="624140" cy="261610"/>
          </a:xfrm>
          <a:prstGeom prst="rect">
            <a:avLst/>
          </a:prstGeom>
          <a:noFill/>
        </p:spPr>
        <p:txBody>
          <a:bodyPr wrap="square" rtlCol="0">
            <a:spAutoFit/>
          </a:bodyPr>
          <a:lstStyle/>
          <a:p>
            <a:pPr algn="ctr"/>
            <a:fld id="{0AF4F3C3-18D1-D240-888D-04B797952BB1}" type="slidenum">
              <a:rPr lang="en-US" sz="1100" smtClean="0">
                <a:latin typeface="Arial"/>
              </a:rPr>
              <a:pPr algn="ctr"/>
              <a:t>‹#›</a:t>
            </a:fld>
            <a:endParaRPr lang="en-US" sz="1100">
              <a:latin typeface="Arial"/>
            </a:endParaRPr>
          </a:p>
        </p:txBody>
      </p:sp>
      <p:sp>
        <p:nvSpPr>
          <p:cNvPr id="10" name="Title 1"/>
          <p:cNvSpPr>
            <a:spLocks noGrp="1"/>
          </p:cNvSpPr>
          <p:nvPr>
            <p:ph type="title" hasCustomPrompt="1"/>
          </p:nvPr>
        </p:nvSpPr>
        <p:spPr>
          <a:xfrm>
            <a:off x="914400" y="2"/>
            <a:ext cx="10363200" cy="1399203"/>
          </a:xfrm>
          <a:prstGeom prst="rect">
            <a:avLst/>
          </a:prstGeom>
        </p:spPr>
        <p:txBody>
          <a:bodyPr lIns="0" tIns="0" rIns="0" bIns="0" anchor="ctr" anchorCtr="0">
            <a:normAutofit/>
          </a:bodyPr>
          <a:lstStyle>
            <a:lvl1pPr algn="ctr">
              <a:defRPr sz="3600" b="1" i="0">
                <a:latin typeface="Arial"/>
                <a:cs typeface="Arial"/>
              </a:defRPr>
            </a:lvl1pPr>
          </a:lstStyle>
          <a:p>
            <a:r>
              <a:rPr lang="en-US"/>
              <a:t>Title of Slide</a:t>
            </a:r>
          </a:p>
        </p:txBody>
      </p:sp>
      <p:cxnSp>
        <p:nvCxnSpPr>
          <p:cNvPr id="11" name="Straight Connector 10"/>
          <p:cNvCxnSpPr/>
          <p:nvPr userDrawn="1"/>
        </p:nvCxnSpPr>
        <p:spPr>
          <a:xfrm>
            <a:off x="914400" y="1399203"/>
            <a:ext cx="10363200" cy="0"/>
          </a:xfrm>
          <a:prstGeom prst="line">
            <a:avLst/>
          </a:prstGeom>
          <a:ln w="28575" cmpd="sng">
            <a:solidFill>
              <a:srgbClr val="0E6EB0"/>
            </a:solidFill>
          </a:ln>
          <a:effectLst/>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4138" y="6435798"/>
            <a:ext cx="606925" cy="207897"/>
          </a:xfrm>
          <a:prstGeom prst="rect">
            <a:avLst/>
          </a:prstGeom>
        </p:spPr>
      </p:pic>
    </p:spTree>
    <p:extLst>
      <p:ext uri="{BB962C8B-B14F-4D97-AF65-F5344CB8AC3E}">
        <p14:creationId xmlns:p14="http://schemas.microsoft.com/office/powerpoint/2010/main" val="323148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13605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1976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134289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47397-57D5-4513-827E-7B825B4BCC2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542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1915176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366885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312824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6AB47397-57D5-4513-827E-7B825B4BCC29}" type="slidenum">
              <a:rPr lang="en-US" smtClean="0"/>
              <a:t>‹#›</a:t>
            </a:fld>
            <a:endParaRPr lang="en-US"/>
          </a:p>
        </p:txBody>
      </p:sp>
    </p:spTree>
    <p:extLst>
      <p:ext uri="{BB962C8B-B14F-4D97-AF65-F5344CB8AC3E}">
        <p14:creationId xmlns:p14="http://schemas.microsoft.com/office/powerpoint/2010/main" val="21693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AB47397-57D5-4513-827E-7B825B4BCC29}" type="slidenum">
              <a:rPr lang="en-US" smtClean="0"/>
              <a:t>‹#›</a:t>
            </a:fld>
            <a:endParaRPr lang="en-US"/>
          </a:p>
        </p:txBody>
      </p:sp>
    </p:spTree>
    <p:extLst>
      <p:ext uri="{BB962C8B-B14F-4D97-AF65-F5344CB8AC3E}">
        <p14:creationId xmlns:p14="http://schemas.microsoft.com/office/powerpoint/2010/main" val="849475059"/>
      </p:ext>
    </p:extLst>
  </p:cSld>
  <p:clrMap bg1="lt1" tx1="dk1" bg2="lt2" tx2="dk2" accent1="accent1" accent2="accent2" accent3="accent3" accent4="accent4" accent5="accent5" accent6="accent6" hlink="hlink" folHlink="folHlink"/>
  <p:sldLayoutIdLst>
    <p:sldLayoutId id="2147484490"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01" r:id="rId12"/>
  </p:sldLayoutIdLs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bviator@bstrategicdc.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supreme.justia.com/cases/federal/us/70/51/" TargetMode="Externa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D1EE67F-CBEF-4AB4-B470-8E87E005FC41}"/>
              </a:ext>
            </a:extLst>
          </p:cNvPr>
          <p:cNvSpPr>
            <a:spLocks noGrp="1"/>
          </p:cNvSpPr>
          <p:nvPr>
            <p:ph type="subTitle" idx="1"/>
          </p:nvPr>
        </p:nvSpPr>
        <p:spPr>
          <a:xfrm>
            <a:off x="1908398" y="5848623"/>
            <a:ext cx="9638443" cy="484633"/>
          </a:xfrm>
        </p:spPr>
        <p:txBody>
          <a:bodyPr vert="horz" lIns="91440" tIns="45720" rIns="91440" bIns="45720" rtlCol="0">
            <a:noAutofit/>
          </a:bodyPr>
          <a:lstStyle/>
          <a:p>
            <a:pPr algn="r">
              <a:lnSpc>
                <a:spcPct val="90000"/>
              </a:lnSpc>
            </a:pPr>
            <a:r>
              <a:rPr lang="en-US" sz="1400" dirty="0">
                <a:solidFill>
                  <a:srgbClr val="393B35"/>
                </a:solidFill>
              </a:rPr>
              <a:t>Brad Viator</a:t>
            </a:r>
          </a:p>
          <a:p>
            <a:pPr algn="r">
              <a:lnSpc>
                <a:spcPct val="90000"/>
              </a:lnSpc>
            </a:pPr>
            <a:r>
              <a:rPr lang="en-US" sz="1400" dirty="0">
                <a:solidFill>
                  <a:srgbClr val="393B35"/>
                </a:solidFill>
              </a:rPr>
              <a:t>Founder</a:t>
            </a:r>
          </a:p>
          <a:p>
            <a:pPr algn="r">
              <a:lnSpc>
                <a:spcPct val="90000"/>
              </a:lnSpc>
            </a:pPr>
            <a:r>
              <a:rPr lang="en-US" sz="1400" dirty="0">
                <a:solidFill>
                  <a:srgbClr val="393B35"/>
                </a:solidFill>
              </a:rPr>
              <a:t>B Strategic</a:t>
            </a:r>
          </a:p>
        </p:txBody>
      </p:sp>
      <p:sp>
        <p:nvSpPr>
          <p:cNvPr id="33" name="TextBox 32">
            <a:extLst>
              <a:ext uri="{FF2B5EF4-FFF2-40B4-BE49-F238E27FC236}">
                <a16:creationId xmlns:a16="http://schemas.microsoft.com/office/drawing/2014/main" id="{5D21F024-88A6-104F-6D05-C10A874BA893}"/>
              </a:ext>
            </a:extLst>
          </p:cNvPr>
          <p:cNvSpPr txBox="1"/>
          <p:nvPr/>
        </p:nvSpPr>
        <p:spPr>
          <a:xfrm>
            <a:off x="0" y="1477463"/>
            <a:ext cx="7994176" cy="1588127"/>
          </a:xfrm>
          <a:prstGeom prst="rect">
            <a:avLst/>
          </a:prstGeom>
          <a:noFill/>
        </p:spPr>
        <p:txBody>
          <a:bodyPr wrap="square">
            <a:spAutoFit/>
          </a:bodyPr>
          <a:lstStyle/>
          <a:p>
            <a:pPr defTabSz="914400">
              <a:lnSpc>
                <a:spcPct val="90000"/>
              </a:lnSpc>
              <a:spcBef>
                <a:spcPct val="0"/>
              </a:spcBef>
              <a:spcAft>
                <a:spcPts val="600"/>
              </a:spcAft>
              <a:tabLst>
                <a:tab pos="4335463" algn="l"/>
              </a:tabLst>
            </a:pPr>
            <a:r>
              <a:rPr lang="en-US" sz="5400" b="1" cap="all" spc="200" dirty="0">
                <a:solidFill>
                  <a:srgbClr val="393B35"/>
                </a:solidFill>
                <a:latin typeface="+mj-lt"/>
                <a:ea typeface="+mj-ea"/>
                <a:cs typeface="+mj-cs"/>
              </a:rPr>
              <a:t>Senate Bill 245</a:t>
            </a:r>
            <a:br>
              <a:rPr lang="en-US" sz="5400" b="1" cap="all" spc="200" dirty="0">
                <a:solidFill>
                  <a:srgbClr val="393B35"/>
                </a:solidFill>
                <a:latin typeface="+mj-lt"/>
                <a:ea typeface="+mj-ea"/>
                <a:cs typeface="+mj-cs"/>
              </a:rPr>
            </a:br>
            <a:endParaRPr lang="en-US" sz="5400" cap="all" spc="200" dirty="0">
              <a:solidFill>
                <a:srgbClr val="393B35"/>
              </a:solidFill>
              <a:latin typeface="+mj-lt"/>
              <a:ea typeface="+mj-ea"/>
              <a:cs typeface="+mj-cs"/>
            </a:endParaRPr>
          </a:p>
        </p:txBody>
      </p:sp>
      <p:cxnSp>
        <p:nvCxnSpPr>
          <p:cNvPr id="35" name="Straight Connector 34">
            <a:extLst>
              <a:ext uri="{FF2B5EF4-FFF2-40B4-BE49-F238E27FC236}">
                <a16:creationId xmlns:a16="http://schemas.microsoft.com/office/drawing/2014/main" id="{AFD87A99-50B9-9550-14FA-45F6D53BA830}"/>
              </a:ext>
            </a:extLst>
          </p:cNvPr>
          <p:cNvCxnSpPr/>
          <p:nvPr/>
        </p:nvCxnSpPr>
        <p:spPr>
          <a:xfrm>
            <a:off x="0" y="2271527"/>
            <a:ext cx="12192000" cy="0"/>
          </a:xfrm>
          <a:prstGeom prst="line">
            <a:avLst/>
          </a:prstGeom>
          <a:ln w="38100">
            <a:solidFill>
              <a:srgbClr val="393B35"/>
            </a:solidFill>
          </a:ln>
        </p:spPr>
        <p:style>
          <a:lnRef idx="2">
            <a:schemeClr val="dk1"/>
          </a:lnRef>
          <a:fillRef idx="0">
            <a:schemeClr val="dk1"/>
          </a:fillRef>
          <a:effectRef idx="1">
            <a:schemeClr val="dk1"/>
          </a:effectRef>
          <a:fontRef idx="minor">
            <a:schemeClr val="tx1"/>
          </a:fontRef>
        </p:style>
      </p:cxnSp>
      <p:sp>
        <p:nvSpPr>
          <p:cNvPr id="36" name="TextBox 35">
            <a:extLst>
              <a:ext uri="{FF2B5EF4-FFF2-40B4-BE49-F238E27FC236}">
                <a16:creationId xmlns:a16="http://schemas.microsoft.com/office/drawing/2014/main" id="{E0833B5F-C82D-F327-A3C4-3AEFD11193C2}"/>
              </a:ext>
            </a:extLst>
          </p:cNvPr>
          <p:cNvSpPr txBox="1"/>
          <p:nvPr/>
        </p:nvSpPr>
        <p:spPr>
          <a:xfrm>
            <a:off x="95534" y="2483893"/>
            <a:ext cx="7877047" cy="646331"/>
          </a:xfrm>
          <a:prstGeom prst="rect">
            <a:avLst/>
          </a:prstGeom>
          <a:noFill/>
        </p:spPr>
        <p:txBody>
          <a:bodyPr wrap="square" rtlCol="0">
            <a:spAutoFit/>
          </a:bodyPr>
          <a:lstStyle/>
          <a:p>
            <a:r>
              <a:rPr lang="en-US" sz="1800" b="1" cap="all" spc="200" dirty="0">
                <a:solidFill>
                  <a:srgbClr val="393B35"/>
                </a:solidFill>
                <a:latin typeface="+mj-lt"/>
                <a:ea typeface="+mj-ea"/>
                <a:cs typeface="+mj-cs"/>
              </a:rPr>
              <a:t>Comprehensive Securitization: A tool to prevent stranded assets</a:t>
            </a:r>
            <a:endParaRPr lang="en-US" dirty="0">
              <a:solidFill>
                <a:srgbClr val="393B35"/>
              </a:solidFill>
            </a:endParaRPr>
          </a:p>
        </p:txBody>
      </p:sp>
      <p:pic>
        <p:nvPicPr>
          <p:cNvPr id="38" name="Picture 37" descr="Logo&#10;&#10;Description automatically generated">
            <a:extLst>
              <a:ext uri="{FF2B5EF4-FFF2-40B4-BE49-F238E27FC236}">
                <a16:creationId xmlns:a16="http://schemas.microsoft.com/office/drawing/2014/main" id="{EC27C4C4-5819-4658-D980-F39D8FFC75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1910" y="-42674"/>
            <a:ext cx="3850090" cy="1051307"/>
          </a:xfrm>
          <a:prstGeom prst="rect">
            <a:avLst/>
          </a:prstGeom>
        </p:spPr>
      </p:pic>
      <p:pic>
        <p:nvPicPr>
          <p:cNvPr id="41" name="Picture 40">
            <a:extLst>
              <a:ext uri="{FF2B5EF4-FFF2-40B4-BE49-F238E27FC236}">
                <a16:creationId xmlns:a16="http://schemas.microsoft.com/office/drawing/2014/main" id="{536C3C14-45B0-6D80-AC75-83FB4FBC8B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8" name="Slide Number Placeholder 4">
            <a:extLst>
              <a:ext uri="{FF2B5EF4-FFF2-40B4-BE49-F238E27FC236}">
                <a16:creationId xmlns:a16="http://schemas.microsoft.com/office/drawing/2014/main" id="{C3C30723-940C-5900-4219-2B29F7D9D6AD}"/>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1</a:t>
            </a:fld>
            <a:endParaRPr lang="en-US" dirty="0"/>
          </a:p>
        </p:txBody>
      </p:sp>
      <p:sp>
        <p:nvSpPr>
          <p:cNvPr id="9" name="Slide Number Placeholder 4">
            <a:extLst>
              <a:ext uri="{FF2B5EF4-FFF2-40B4-BE49-F238E27FC236}">
                <a16:creationId xmlns:a16="http://schemas.microsoft.com/office/drawing/2014/main" id="{792EF5AE-5A18-CE8E-F0F5-D03752672604}"/>
              </a:ext>
            </a:extLst>
          </p:cNvPr>
          <p:cNvSpPr txBox="1">
            <a:spLocks/>
          </p:cNvSpPr>
          <p:nvPr/>
        </p:nvSpPr>
        <p:spPr>
          <a:xfrm>
            <a:off x="152400" y="65754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80932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dirty="0">
                <a:solidFill>
                  <a:srgbClr val="393B35"/>
                </a:solidFill>
                <a:latin typeface="Arial"/>
                <a:cs typeface="Arial"/>
              </a:rPr>
              <a:t>SB 245: What does it do? 1/2</a:t>
            </a:r>
            <a:endParaRPr lang="en-US" sz="3200" b="1" dirty="0">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fontScale="92500" lnSpcReduction="10000"/>
          </a:bodyPr>
          <a:lstStyle/>
          <a:p>
            <a:r>
              <a:rPr lang="en-US" sz="2800" dirty="0">
                <a:solidFill>
                  <a:srgbClr val="393B35"/>
                </a:solidFill>
              </a:rPr>
              <a:t>Gives the Kentucky Public Service Commission the authority to just and reasonably use securitization to reduce customer costs on assets that are retired prior to the end of their amortization schedule if certain conditions are met. </a:t>
            </a:r>
            <a:r>
              <a:rPr lang="en-US" sz="2800" i="1" dirty="0">
                <a:solidFill>
                  <a:srgbClr val="393B35"/>
                </a:solidFill>
              </a:rPr>
              <a:t>(Sections 1-18)</a:t>
            </a:r>
          </a:p>
          <a:p>
            <a:r>
              <a:rPr lang="en-US" sz="2800" dirty="0">
                <a:solidFill>
                  <a:srgbClr val="393B35"/>
                </a:solidFill>
              </a:rPr>
              <a:t>Allows securitization to be used to finance extraordinary storm costs or other deferred costs </a:t>
            </a:r>
            <a:r>
              <a:rPr lang="en-US" sz="2800" i="1" dirty="0">
                <a:solidFill>
                  <a:srgbClr val="393B35"/>
                </a:solidFill>
              </a:rPr>
              <a:t>(Section 2, part 4)</a:t>
            </a: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0E938FF4-30FC-7152-E83B-0F4D1FD7C629}"/>
              </a:ext>
            </a:extLst>
          </p:cNvPr>
          <p:cNvSpPr txBox="1">
            <a:spLocks/>
          </p:cNvSpPr>
          <p:nvPr/>
        </p:nvSpPr>
        <p:spPr>
          <a:xfrm>
            <a:off x="-1" y="6423006"/>
            <a:ext cx="800669"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10</a:t>
            </a:fld>
            <a:endParaRPr lang="en-US" dirty="0"/>
          </a:p>
        </p:txBody>
      </p:sp>
    </p:spTree>
    <p:extLst>
      <p:ext uri="{BB962C8B-B14F-4D97-AF65-F5344CB8AC3E}">
        <p14:creationId xmlns:p14="http://schemas.microsoft.com/office/powerpoint/2010/main" val="330791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dirty="0">
                <a:solidFill>
                  <a:srgbClr val="393B35"/>
                </a:solidFill>
                <a:latin typeface="Arial"/>
                <a:cs typeface="Arial"/>
              </a:rPr>
              <a:t>SB 245: What does it do? 2/2</a:t>
            </a:r>
            <a:endParaRPr lang="en-US" sz="3200" b="1" dirty="0">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fontScale="77500" lnSpcReduction="20000"/>
          </a:bodyPr>
          <a:lstStyle/>
          <a:p>
            <a:r>
              <a:rPr lang="en-US" sz="2800" dirty="0">
                <a:solidFill>
                  <a:srgbClr val="393B35"/>
                </a:solidFill>
              </a:rPr>
              <a:t>Allows for investment in renewable natural gas infrastructure which utilizes farm waste among other sources. </a:t>
            </a:r>
            <a:r>
              <a:rPr lang="en-US" sz="2800" i="1" dirty="0">
                <a:solidFill>
                  <a:srgbClr val="393B35"/>
                </a:solidFill>
              </a:rPr>
              <a:t>(Sections 19-20)</a:t>
            </a:r>
          </a:p>
          <a:p>
            <a:r>
              <a:rPr lang="en-US" sz="2800" dirty="0">
                <a:solidFill>
                  <a:srgbClr val="393B35"/>
                </a:solidFill>
              </a:rPr>
              <a:t>Allows for state-supported investment in nuclear energy research and development which can serve as a source of reliable, dispatchable carbon free energy.  </a:t>
            </a:r>
            <a:r>
              <a:rPr lang="en-US" sz="2800" i="1" dirty="0">
                <a:solidFill>
                  <a:srgbClr val="393B35"/>
                </a:solidFill>
              </a:rPr>
              <a:t>(Section 21)</a:t>
            </a:r>
          </a:p>
          <a:p>
            <a:r>
              <a:rPr lang="en-US" sz="2800" dirty="0">
                <a:solidFill>
                  <a:srgbClr val="393B35"/>
                </a:solidFill>
              </a:rPr>
              <a:t>Requires that 75 percent of the renewable generation required in Kentucky be owned by the utilities. </a:t>
            </a:r>
            <a:r>
              <a:rPr lang="en-US" sz="2800" i="1" dirty="0">
                <a:solidFill>
                  <a:srgbClr val="393B35"/>
                </a:solidFill>
              </a:rPr>
              <a:t>(Section 23)</a:t>
            </a:r>
          </a:p>
          <a:p>
            <a:r>
              <a:rPr lang="en-US" sz="2800" dirty="0">
                <a:solidFill>
                  <a:srgbClr val="393B35"/>
                </a:solidFill>
              </a:rPr>
              <a:t>Expands the length from 1 mile to 10 miles for qualified ordinary investment in high-voltage transmission. </a:t>
            </a:r>
            <a:r>
              <a:rPr lang="en-US" sz="2800" i="1" dirty="0">
                <a:solidFill>
                  <a:srgbClr val="393B35"/>
                </a:solidFill>
              </a:rPr>
              <a:t>(Section 23)</a:t>
            </a: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0E938FF4-30FC-7152-E83B-0F4D1FD7C629}"/>
              </a:ext>
            </a:extLst>
          </p:cNvPr>
          <p:cNvSpPr txBox="1">
            <a:spLocks/>
          </p:cNvSpPr>
          <p:nvPr/>
        </p:nvSpPr>
        <p:spPr>
          <a:xfrm>
            <a:off x="-1" y="6423006"/>
            <a:ext cx="712381"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11</a:t>
            </a:fld>
            <a:endParaRPr lang="en-US" dirty="0"/>
          </a:p>
        </p:txBody>
      </p:sp>
    </p:spTree>
    <p:extLst>
      <p:ext uri="{BB962C8B-B14F-4D97-AF65-F5344CB8AC3E}">
        <p14:creationId xmlns:p14="http://schemas.microsoft.com/office/powerpoint/2010/main" val="18805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dirty="0">
                <a:solidFill>
                  <a:srgbClr val="393B35"/>
                </a:solidFill>
                <a:latin typeface="Arial"/>
                <a:cs typeface="Arial"/>
              </a:rPr>
              <a:t>SB 245: Why Does it matter? 1/2</a:t>
            </a:r>
            <a:endParaRPr lang="en-US" sz="3200" b="1" dirty="0">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a:bodyPr>
          <a:lstStyle/>
          <a:p>
            <a:r>
              <a:rPr lang="en-US" sz="2800" dirty="0">
                <a:solidFill>
                  <a:srgbClr val="393B35"/>
                </a:solidFill>
              </a:rPr>
              <a:t>SB 245 takes a comprehensive look at the Commonwealth’s Energy future, allowing for narrowly applied securitization of facility closure, and allowing for controlled investment into renewable electricity resources, as well as investment in emerging resources like renewable natural gas and nuclear energy. </a:t>
            </a:r>
            <a:endParaRPr lang="en-US" sz="2800" i="1" dirty="0">
              <a:solidFill>
                <a:srgbClr val="393B35"/>
              </a:solidFill>
            </a:endParaRP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0E938FF4-30FC-7152-E83B-0F4D1FD7C629}"/>
              </a:ext>
            </a:extLst>
          </p:cNvPr>
          <p:cNvSpPr txBox="1">
            <a:spLocks/>
          </p:cNvSpPr>
          <p:nvPr/>
        </p:nvSpPr>
        <p:spPr>
          <a:xfrm>
            <a:off x="-1" y="6423006"/>
            <a:ext cx="712381"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12</a:t>
            </a:fld>
            <a:endParaRPr lang="en-US" dirty="0"/>
          </a:p>
        </p:txBody>
      </p:sp>
    </p:spTree>
    <p:extLst>
      <p:ext uri="{BB962C8B-B14F-4D97-AF65-F5344CB8AC3E}">
        <p14:creationId xmlns:p14="http://schemas.microsoft.com/office/powerpoint/2010/main" val="68578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dirty="0">
                <a:solidFill>
                  <a:srgbClr val="393B35"/>
                </a:solidFill>
                <a:latin typeface="Arial"/>
                <a:cs typeface="Arial"/>
              </a:rPr>
              <a:t>SB 245: Why Does it matter? 2/2</a:t>
            </a:r>
            <a:endParaRPr lang="en-US" sz="3200" b="1" dirty="0">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fontScale="92500" lnSpcReduction="10000"/>
          </a:bodyPr>
          <a:lstStyle/>
          <a:p>
            <a:r>
              <a:rPr lang="en-US" sz="2800" dirty="0">
                <a:solidFill>
                  <a:srgbClr val="393B35"/>
                </a:solidFill>
              </a:rPr>
              <a:t>SB 245 puts the legislature in the driver’s seat of determining which resources should define Kentucky’s future fuel mix, and how to best ensure the affordability of future energy investment.</a:t>
            </a:r>
          </a:p>
          <a:p>
            <a:r>
              <a:rPr lang="en-US" sz="2800" dirty="0">
                <a:solidFill>
                  <a:srgbClr val="393B35"/>
                </a:solidFill>
              </a:rPr>
              <a:t>Narrowly applied securitization of facility retirement, storm damage and ensure the utilities remain healthy investment partners, and customers benefit with lower bills.</a:t>
            </a: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0E938FF4-30FC-7152-E83B-0F4D1FD7C629}"/>
              </a:ext>
            </a:extLst>
          </p:cNvPr>
          <p:cNvSpPr txBox="1">
            <a:spLocks/>
          </p:cNvSpPr>
          <p:nvPr/>
        </p:nvSpPr>
        <p:spPr>
          <a:xfrm>
            <a:off x="-1" y="6423006"/>
            <a:ext cx="712381"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13</a:t>
            </a:fld>
            <a:endParaRPr lang="en-US" dirty="0"/>
          </a:p>
        </p:txBody>
      </p:sp>
    </p:spTree>
    <p:extLst>
      <p:ext uri="{BB962C8B-B14F-4D97-AF65-F5344CB8AC3E}">
        <p14:creationId xmlns:p14="http://schemas.microsoft.com/office/powerpoint/2010/main" val="2499316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6CFA381A-6E96-1975-C67E-6DC665F50E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3052" y="5211253"/>
            <a:ext cx="5606156" cy="1392503"/>
          </a:xfrm>
          <a:prstGeom prst="rect">
            <a:avLst/>
          </a:prstGeom>
        </p:spPr>
      </p:pic>
      <p:sp>
        <p:nvSpPr>
          <p:cNvPr id="2" name="TextBox 1">
            <a:extLst>
              <a:ext uri="{FF2B5EF4-FFF2-40B4-BE49-F238E27FC236}">
                <a16:creationId xmlns:a16="http://schemas.microsoft.com/office/drawing/2014/main" id="{A36FDD43-823D-21C5-1869-0CF84EE75C2E}"/>
              </a:ext>
            </a:extLst>
          </p:cNvPr>
          <p:cNvSpPr txBox="1"/>
          <p:nvPr/>
        </p:nvSpPr>
        <p:spPr>
          <a:xfrm>
            <a:off x="2498651" y="2845498"/>
            <a:ext cx="6974958" cy="2215991"/>
          </a:xfrm>
          <a:prstGeom prst="rect">
            <a:avLst/>
          </a:prstGeom>
          <a:noFill/>
        </p:spPr>
        <p:txBody>
          <a:bodyPr wrap="square" rtlCol="0">
            <a:spAutoFit/>
          </a:bodyPr>
          <a:lstStyle/>
          <a:p>
            <a:pPr algn="ctr"/>
            <a:r>
              <a:rPr lang="en-US" sz="4000" dirty="0"/>
              <a:t>Brad Viator</a:t>
            </a:r>
          </a:p>
          <a:p>
            <a:pPr algn="ctr"/>
            <a:r>
              <a:rPr lang="en-US" sz="4000" dirty="0"/>
              <a:t>202-257-5394</a:t>
            </a:r>
          </a:p>
          <a:p>
            <a:pPr algn="ctr"/>
            <a:r>
              <a:rPr lang="en-US" sz="4000" dirty="0">
                <a:hlinkClick r:id="rId4"/>
              </a:rPr>
              <a:t>bviator@bstrategicdc.com</a:t>
            </a:r>
            <a:endParaRPr lang="en-US" sz="4000" dirty="0"/>
          </a:p>
          <a:p>
            <a:pPr algn="ctr"/>
            <a:endParaRPr lang="en-US" dirty="0"/>
          </a:p>
        </p:txBody>
      </p:sp>
      <p:sp>
        <p:nvSpPr>
          <p:cNvPr id="4" name="Title 1">
            <a:extLst>
              <a:ext uri="{FF2B5EF4-FFF2-40B4-BE49-F238E27FC236}">
                <a16:creationId xmlns:a16="http://schemas.microsoft.com/office/drawing/2014/main" id="{251E225C-8BED-EC62-DBA3-5F4EB8AD4227}"/>
              </a:ext>
            </a:extLst>
          </p:cNvPr>
          <p:cNvSpPr>
            <a:spLocks noGrp="1"/>
          </p:cNvSpPr>
          <p:nvPr>
            <p:ph type="title"/>
          </p:nvPr>
        </p:nvSpPr>
        <p:spPr>
          <a:xfrm>
            <a:off x="956930" y="386981"/>
            <a:ext cx="10324214" cy="1356759"/>
          </a:xfrm>
          <a:ln>
            <a:solidFill>
              <a:srgbClr val="393B35"/>
            </a:solidFill>
          </a:ln>
        </p:spPr>
        <p:txBody>
          <a:bodyPr>
            <a:noAutofit/>
          </a:bodyPr>
          <a:lstStyle/>
          <a:p>
            <a:r>
              <a:rPr lang="en-US" sz="3800" b="1" dirty="0">
                <a:solidFill>
                  <a:srgbClr val="393B35"/>
                </a:solidFill>
                <a:latin typeface="Arial"/>
                <a:cs typeface="Arial"/>
              </a:rPr>
              <a:t>THANK YOU</a:t>
            </a:r>
            <a:endParaRPr lang="en-US" sz="3800" b="1" dirty="0">
              <a:solidFill>
                <a:srgbClr val="393B35"/>
              </a:solidFill>
              <a:latin typeface="Arial" panose="020B0604020202020204" pitchFamily="34" charset="0"/>
              <a:cs typeface="Arial" panose="020B0604020202020204" pitchFamily="34" charset="0"/>
            </a:endParaRPr>
          </a:p>
        </p:txBody>
      </p:sp>
      <p:sp>
        <p:nvSpPr>
          <p:cNvPr id="8" name="Slide Number Placeholder 4">
            <a:extLst>
              <a:ext uri="{FF2B5EF4-FFF2-40B4-BE49-F238E27FC236}">
                <a16:creationId xmlns:a16="http://schemas.microsoft.com/office/drawing/2014/main" id="{E8596FA1-AAB5-3C48-76DB-F8F3FFB5248D}"/>
              </a:ext>
            </a:extLst>
          </p:cNvPr>
          <p:cNvSpPr txBox="1">
            <a:spLocks/>
          </p:cNvSpPr>
          <p:nvPr/>
        </p:nvSpPr>
        <p:spPr>
          <a:xfrm>
            <a:off x="0" y="6423006"/>
            <a:ext cx="696686"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14</a:t>
            </a:fld>
            <a:endParaRPr lang="en-US" dirty="0"/>
          </a:p>
        </p:txBody>
      </p:sp>
    </p:spTree>
    <p:extLst>
      <p:ext uri="{BB962C8B-B14F-4D97-AF65-F5344CB8AC3E}">
        <p14:creationId xmlns:p14="http://schemas.microsoft.com/office/powerpoint/2010/main" val="233037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CC2F6-2867-F426-3E95-B26EA0C7AFD9}"/>
              </a:ext>
            </a:extLst>
          </p:cNvPr>
          <p:cNvSpPr>
            <a:spLocks noGrp="1"/>
          </p:cNvSpPr>
          <p:nvPr>
            <p:ph type="title"/>
          </p:nvPr>
        </p:nvSpPr>
        <p:spPr>
          <a:xfrm>
            <a:off x="2231136" y="495135"/>
            <a:ext cx="7729728" cy="1188720"/>
          </a:xfrm>
        </p:spPr>
        <p:txBody>
          <a:bodyPr>
            <a:normAutofit fontScale="90000"/>
          </a:bodyPr>
          <a:lstStyle/>
          <a:p>
            <a:r>
              <a:rPr lang="en-US" sz="3200" b="1" dirty="0"/>
              <a:t>About Brad and b Strategic</a:t>
            </a:r>
          </a:p>
        </p:txBody>
      </p:sp>
      <p:sp>
        <p:nvSpPr>
          <p:cNvPr id="3" name="Content Placeholder 2">
            <a:extLst>
              <a:ext uri="{FF2B5EF4-FFF2-40B4-BE49-F238E27FC236}">
                <a16:creationId xmlns:a16="http://schemas.microsoft.com/office/drawing/2014/main" id="{57CD0783-C0E6-1A60-F2BA-35F3A70865CD}"/>
              </a:ext>
            </a:extLst>
          </p:cNvPr>
          <p:cNvSpPr>
            <a:spLocks noGrp="1"/>
          </p:cNvSpPr>
          <p:nvPr>
            <p:ph idx="1"/>
          </p:nvPr>
        </p:nvSpPr>
        <p:spPr>
          <a:xfrm>
            <a:off x="2231136" y="2440336"/>
            <a:ext cx="7729728" cy="3101983"/>
          </a:xfrm>
        </p:spPr>
        <p:txBody>
          <a:bodyPr/>
          <a:lstStyle/>
          <a:p>
            <a:r>
              <a:rPr lang="en-US" dirty="0"/>
              <a:t>Brad is a utility expert who specializes in state policy trends, and the structure of the utility business and the design of energy markets. He is a frequent contributor to policy conversations at ALEC, NCSL, The Republican Governors Association, Democratic Governors Association and many other policy forums.</a:t>
            </a:r>
          </a:p>
          <a:p>
            <a:r>
              <a:rPr lang="en-US" dirty="0"/>
              <a:t>Prior to founding B Strategic Brad was Vice President of External Affairs at the Investor-Owned Utility Trade Association the Edison Electric Institute. In this capacity Brad was regularly the voice for the broader utility industry in media and at policymaker forums.</a:t>
            </a:r>
          </a:p>
        </p:txBody>
      </p:sp>
      <p:pic>
        <p:nvPicPr>
          <p:cNvPr id="5" name="Picture 4">
            <a:extLst>
              <a:ext uri="{FF2B5EF4-FFF2-40B4-BE49-F238E27FC236}">
                <a16:creationId xmlns:a16="http://schemas.microsoft.com/office/drawing/2014/main" id="{016430ED-08C2-D95E-BCAC-DD0B95A6C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7" name="Slide Number Placeholder 4">
            <a:extLst>
              <a:ext uri="{FF2B5EF4-FFF2-40B4-BE49-F238E27FC236}">
                <a16:creationId xmlns:a16="http://schemas.microsoft.com/office/drawing/2014/main" id="{F770BC58-EF89-2E3B-75A9-475E0509CF3A}"/>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2</a:t>
            </a:fld>
            <a:endParaRPr lang="en-US" dirty="0"/>
          </a:p>
        </p:txBody>
      </p:sp>
    </p:spTree>
    <p:extLst>
      <p:ext uri="{BB962C8B-B14F-4D97-AF65-F5344CB8AC3E}">
        <p14:creationId xmlns:p14="http://schemas.microsoft.com/office/powerpoint/2010/main" val="374481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A9CD09-36A4-4877-BBCC-60F1A11A8411}"/>
              </a:ext>
            </a:extLst>
          </p:cNvPr>
          <p:cNvSpPr>
            <a:spLocks noGrp="1"/>
          </p:cNvSpPr>
          <p:nvPr>
            <p:ph type="title"/>
          </p:nvPr>
        </p:nvSpPr>
        <p:spPr>
          <a:xfrm>
            <a:off x="2060812" y="143724"/>
            <a:ext cx="7900052" cy="2036984"/>
          </a:xfrm>
          <a:ln>
            <a:solidFill>
              <a:srgbClr val="393B35"/>
            </a:solidFill>
          </a:ln>
        </p:spPr>
        <p:txBody>
          <a:bodyPr>
            <a:normAutofit/>
          </a:bodyPr>
          <a:lstStyle/>
          <a:p>
            <a:r>
              <a:rPr lang="en-US" sz="3600" b="1">
                <a:solidFill>
                  <a:srgbClr val="393B35"/>
                </a:solidFill>
                <a:cs typeface="Gill Sans Nova Light" panose="020F0302020204030204" pitchFamily="34" charset="0"/>
              </a:rPr>
              <a:t>outline Of This Presentation</a:t>
            </a:r>
          </a:p>
        </p:txBody>
      </p:sp>
      <p:sp>
        <p:nvSpPr>
          <p:cNvPr id="5" name="Content Placeholder 4">
            <a:extLst>
              <a:ext uri="{FF2B5EF4-FFF2-40B4-BE49-F238E27FC236}">
                <a16:creationId xmlns:a16="http://schemas.microsoft.com/office/drawing/2014/main" id="{DF8D6387-1D2A-4BC9-AD6B-62214848B04F}"/>
              </a:ext>
            </a:extLst>
          </p:cNvPr>
          <p:cNvSpPr>
            <a:spLocks noGrp="1"/>
          </p:cNvSpPr>
          <p:nvPr>
            <p:ph idx="1"/>
          </p:nvPr>
        </p:nvSpPr>
        <p:spPr>
          <a:xfrm>
            <a:off x="2231136" y="2764029"/>
            <a:ext cx="7729728" cy="3101983"/>
          </a:xfrm>
        </p:spPr>
        <p:txBody>
          <a:bodyPr vert="horz" lIns="91440" tIns="45720" rIns="91440" bIns="45720" rtlCol="0" anchor="t">
            <a:normAutofit lnSpcReduction="10000"/>
          </a:bodyPr>
          <a:lstStyle/>
          <a:p>
            <a:pPr marL="571500" indent="-571500">
              <a:buAutoNum type="romanUcPeriod"/>
            </a:pPr>
            <a:r>
              <a:rPr lang="en-US" dirty="0">
                <a:solidFill>
                  <a:srgbClr val="393B35"/>
                </a:solidFill>
                <a:ea typeface="+mn-lt"/>
                <a:cs typeface="+mn-lt"/>
              </a:rPr>
              <a:t>Review of the regulatory compact?</a:t>
            </a:r>
            <a:endParaRPr lang="en-US" dirty="0"/>
          </a:p>
          <a:p>
            <a:pPr marL="571500" indent="-571500">
              <a:buAutoNum type="romanUcPeriod"/>
            </a:pPr>
            <a:r>
              <a:rPr lang="en-US" dirty="0">
                <a:solidFill>
                  <a:srgbClr val="393B35"/>
                </a:solidFill>
                <a:cs typeface="Arial"/>
              </a:rPr>
              <a:t>What is securitization?</a:t>
            </a:r>
          </a:p>
          <a:p>
            <a:pPr marL="571500" indent="-571500">
              <a:buFont typeface="+mj-lt"/>
              <a:buAutoNum type="romanUcPeriod"/>
            </a:pPr>
            <a:r>
              <a:rPr lang="en-US" dirty="0">
                <a:solidFill>
                  <a:srgbClr val="393B35"/>
                </a:solidFill>
                <a:cs typeface="Arial"/>
              </a:rPr>
              <a:t>How/where has it been utilized by electric companies?</a:t>
            </a:r>
          </a:p>
          <a:p>
            <a:pPr marL="571500" indent="-571500">
              <a:buAutoNum type="romanUcPeriod"/>
            </a:pPr>
            <a:r>
              <a:rPr lang="en-US" dirty="0">
                <a:solidFill>
                  <a:srgbClr val="393B35"/>
                </a:solidFill>
                <a:cs typeface="Arial"/>
              </a:rPr>
              <a:t>How does it benefit customers?</a:t>
            </a:r>
          </a:p>
          <a:p>
            <a:pPr marL="571500" indent="-571500">
              <a:buAutoNum type="romanUcPeriod"/>
            </a:pPr>
            <a:r>
              <a:rPr lang="en-US" dirty="0">
                <a:solidFill>
                  <a:srgbClr val="393B35"/>
                </a:solidFill>
                <a:cs typeface="Arial"/>
              </a:rPr>
              <a:t>How does it impact utility bottom lines?</a:t>
            </a:r>
          </a:p>
          <a:p>
            <a:pPr marL="571500" indent="-571500">
              <a:buAutoNum type="romanUcPeriod"/>
            </a:pPr>
            <a:r>
              <a:rPr lang="en-US" dirty="0">
                <a:solidFill>
                  <a:srgbClr val="393B35"/>
                </a:solidFill>
                <a:cs typeface="Arial"/>
              </a:rPr>
              <a:t>The importance of capital recycling</a:t>
            </a:r>
          </a:p>
          <a:p>
            <a:pPr marL="571500" indent="-571500">
              <a:buFont typeface="+mj-lt"/>
              <a:buAutoNum type="romanUcPeriod"/>
            </a:pPr>
            <a:r>
              <a:rPr lang="en-US" dirty="0">
                <a:solidFill>
                  <a:srgbClr val="393B35"/>
                </a:solidFill>
                <a:cs typeface="Arial"/>
              </a:rPr>
              <a:t>SB 245 – What does it do?</a:t>
            </a:r>
          </a:p>
          <a:p>
            <a:pPr marL="571500" indent="-571500">
              <a:buFont typeface="+mj-lt"/>
              <a:buAutoNum type="romanUcPeriod"/>
            </a:pPr>
            <a:r>
              <a:rPr lang="en-US" dirty="0">
                <a:solidFill>
                  <a:srgbClr val="393B35"/>
                </a:solidFill>
                <a:cs typeface="Arial"/>
              </a:rPr>
              <a:t>SB 245 – Why does it matter?</a:t>
            </a:r>
          </a:p>
          <a:p>
            <a:pPr marL="0" indent="0">
              <a:buNone/>
            </a:pPr>
            <a:endParaRPr lang="en-US" dirty="0">
              <a:solidFill>
                <a:srgbClr val="393B35"/>
              </a:solidFill>
              <a:cs typeface="Arial" panose="020B0604020202020204" pitchFamily="34" charset="0"/>
            </a:endParaRPr>
          </a:p>
          <a:p>
            <a:pPr marL="0" indent="0">
              <a:buNone/>
            </a:pPr>
            <a:endParaRPr lang="en-US" dirty="0"/>
          </a:p>
        </p:txBody>
      </p:sp>
      <p:pic>
        <p:nvPicPr>
          <p:cNvPr id="3" name="Picture 2">
            <a:extLst>
              <a:ext uri="{FF2B5EF4-FFF2-40B4-BE49-F238E27FC236}">
                <a16:creationId xmlns:a16="http://schemas.microsoft.com/office/drawing/2014/main" id="{BE55BD7C-3198-0F72-0976-4907A23F0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7" name="Slide Number Placeholder 4">
            <a:extLst>
              <a:ext uri="{FF2B5EF4-FFF2-40B4-BE49-F238E27FC236}">
                <a16:creationId xmlns:a16="http://schemas.microsoft.com/office/drawing/2014/main" id="{C1063867-9EFE-FE23-5CD7-6E34FDDB9BA2}"/>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3</a:t>
            </a:fld>
            <a:endParaRPr lang="en-US" dirty="0"/>
          </a:p>
        </p:txBody>
      </p:sp>
    </p:spTree>
    <p:extLst>
      <p:ext uri="{BB962C8B-B14F-4D97-AF65-F5344CB8AC3E}">
        <p14:creationId xmlns:p14="http://schemas.microsoft.com/office/powerpoint/2010/main" val="1818066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2859A-AE6E-4E01-86B2-197E9FCAB45D}"/>
              </a:ext>
            </a:extLst>
          </p:cNvPr>
          <p:cNvSpPr>
            <a:spLocks noGrp="1"/>
          </p:cNvSpPr>
          <p:nvPr>
            <p:ph type="title"/>
          </p:nvPr>
        </p:nvSpPr>
        <p:spPr>
          <a:xfrm>
            <a:off x="2230094" y="509795"/>
            <a:ext cx="7729728" cy="1188720"/>
          </a:xfrm>
          <a:ln>
            <a:solidFill>
              <a:srgbClr val="393B35"/>
            </a:solidFill>
          </a:ln>
        </p:spPr>
        <p:txBody>
          <a:bodyPr>
            <a:normAutofit/>
          </a:bodyPr>
          <a:lstStyle/>
          <a:p>
            <a:r>
              <a:rPr lang="en-US" sz="3200" b="1">
                <a:solidFill>
                  <a:srgbClr val="393B35"/>
                </a:solidFill>
              </a:rPr>
              <a:t>The regulatory compact</a:t>
            </a:r>
          </a:p>
        </p:txBody>
      </p:sp>
      <p:sp>
        <p:nvSpPr>
          <p:cNvPr id="4" name="TextBox 3">
            <a:extLst>
              <a:ext uri="{FF2B5EF4-FFF2-40B4-BE49-F238E27FC236}">
                <a16:creationId xmlns:a16="http://schemas.microsoft.com/office/drawing/2014/main" id="{C8876D0B-3B56-4BDF-A413-9473AFB72352}"/>
              </a:ext>
            </a:extLst>
          </p:cNvPr>
          <p:cNvSpPr txBox="1"/>
          <p:nvPr/>
        </p:nvSpPr>
        <p:spPr>
          <a:xfrm>
            <a:off x="1248663" y="2046632"/>
            <a:ext cx="9784080" cy="1908215"/>
          </a:xfrm>
          <a:prstGeom prst="rect">
            <a:avLst/>
          </a:prstGeom>
          <a:noFill/>
        </p:spPr>
        <p:txBody>
          <a:bodyPr wrap="square" rtlCol="0">
            <a:spAutoFit/>
          </a:bodyPr>
          <a:lstStyle/>
          <a:p>
            <a:r>
              <a:rPr lang="en-US" sz="2000" b="0" i="0">
                <a:solidFill>
                  <a:srgbClr val="393B35"/>
                </a:solidFill>
                <a:effectLst/>
                <a:latin typeface="Segoe UI" panose="020B0502040204020203" pitchFamily="34" charset="0"/>
              </a:rPr>
              <a:t>The regulatory compact was first laid out in the </a:t>
            </a:r>
            <a:r>
              <a:rPr lang="en-US" sz="2000" b="1" i="0">
                <a:solidFill>
                  <a:srgbClr val="393B35"/>
                </a:solidFill>
                <a:effectLst/>
                <a:latin typeface="Segoe UI" panose="020B0502040204020203" pitchFamily="34" charset="0"/>
                <a:hlinkClick r:id="rId2" tooltip="https://supreme.justia.com/cases/federal/us/70/51/">
                  <a:extLst>
                    <a:ext uri="{A12FA001-AC4F-418D-AE19-62706E023703}">
                      <ahyp:hlinkClr xmlns:ahyp="http://schemas.microsoft.com/office/drawing/2018/hyperlinkcolor" val="tx"/>
                    </a:ext>
                  </a:extLst>
                </a:hlinkClick>
              </a:rPr>
              <a:t>Binghamton Bridge Supreme Court case of 1865</a:t>
            </a:r>
            <a:r>
              <a:rPr lang="en-US" sz="2000" b="0" i="0">
                <a:solidFill>
                  <a:srgbClr val="393B35"/>
                </a:solidFill>
                <a:effectLst/>
                <a:latin typeface="Segoe UI" panose="020B0502040204020203" pitchFamily="34" charset="0"/>
              </a:rPr>
              <a:t>. The court stated, “if you will embark, with your time, money, and skill, in an enterprise which will accommodate the public necessities, we will grant to you, for a limited time period or in perpetuity, privileges that will justify the expenditure of your money, and the employment of your time and skill.” </a:t>
            </a:r>
          </a:p>
          <a:p>
            <a:endParaRPr lang="en-US"/>
          </a:p>
        </p:txBody>
      </p:sp>
      <p:graphicFrame>
        <p:nvGraphicFramePr>
          <p:cNvPr id="9" name="TextBox 4">
            <a:extLst>
              <a:ext uri="{FF2B5EF4-FFF2-40B4-BE49-F238E27FC236}">
                <a16:creationId xmlns:a16="http://schemas.microsoft.com/office/drawing/2014/main" id="{BBA2DE44-D6E2-6D42-66D2-A19764E90FE6}"/>
              </a:ext>
            </a:extLst>
          </p:cNvPr>
          <p:cNvGraphicFramePr/>
          <p:nvPr>
            <p:extLst>
              <p:ext uri="{D42A27DB-BD31-4B8C-83A1-F6EECF244321}">
                <p14:modId xmlns:p14="http://schemas.microsoft.com/office/powerpoint/2010/main" val="694009046"/>
              </p:ext>
            </p:extLst>
          </p:nvPr>
        </p:nvGraphicFramePr>
        <p:xfrm>
          <a:off x="1248663" y="3602957"/>
          <a:ext cx="9692589" cy="3139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179CAAA7-3A71-E3AB-2532-61C7FAAE554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7" name="Slide Number Placeholder 4">
            <a:extLst>
              <a:ext uri="{FF2B5EF4-FFF2-40B4-BE49-F238E27FC236}">
                <a16:creationId xmlns:a16="http://schemas.microsoft.com/office/drawing/2014/main" id="{B1A0797E-CC20-7B96-61C9-6D7DFEA7C05A}"/>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4</a:t>
            </a:fld>
            <a:endParaRPr lang="en-US" dirty="0"/>
          </a:p>
        </p:txBody>
      </p:sp>
    </p:spTree>
    <p:extLst>
      <p:ext uri="{BB962C8B-B14F-4D97-AF65-F5344CB8AC3E}">
        <p14:creationId xmlns:p14="http://schemas.microsoft.com/office/powerpoint/2010/main" val="685686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61F99F-C8BF-43F5-9CF3-050909F9DDB0}"/>
              </a:ext>
            </a:extLst>
          </p:cNvPr>
          <p:cNvPicPr>
            <a:picLocks noChangeAspect="1"/>
          </p:cNvPicPr>
          <p:nvPr/>
        </p:nvPicPr>
        <p:blipFill>
          <a:blip r:embed="rId3"/>
          <a:stretch>
            <a:fillRect/>
          </a:stretch>
        </p:blipFill>
        <p:spPr>
          <a:xfrm>
            <a:off x="2305047" y="4116288"/>
            <a:ext cx="7581900" cy="2741712"/>
          </a:xfrm>
          <a:prstGeom prst="rect">
            <a:avLst/>
          </a:prstGeom>
        </p:spPr>
      </p:pic>
      <p:sp useBgFill="1">
        <p:nvSpPr>
          <p:cNvPr id="10" name="Rectangle 9">
            <a:extLst>
              <a:ext uri="{FF2B5EF4-FFF2-40B4-BE49-F238E27FC236}">
                <a16:creationId xmlns:a16="http://schemas.microsoft.com/office/drawing/2014/main" id="{428443D9-DDF2-A826-10EC-2C94124177EF}"/>
              </a:ext>
            </a:extLst>
          </p:cNvPr>
          <p:cNvSpPr/>
          <p:nvPr/>
        </p:nvSpPr>
        <p:spPr>
          <a:xfrm>
            <a:off x="10853530" y="6042991"/>
            <a:ext cx="754270" cy="81500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4" name="Picture 13">
            <a:extLst>
              <a:ext uri="{FF2B5EF4-FFF2-40B4-BE49-F238E27FC236}">
                <a16:creationId xmlns:a16="http://schemas.microsoft.com/office/drawing/2014/main" id="{D65A4AD4-18A6-ADB6-8DAB-F68583EDB1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useBgFill="1">
        <p:nvSpPr>
          <p:cNvPr id="18" name="Rectangle 17">
            <a:extLst>
              <a:ext uri="{FF2B5EF4-FFF2-40B4-BE49-F238E27FC236}">
                <a16:creationId xmlns:a16="http://schemas.microsoft.com/office/drawing/2014/main" id="{2EF3CCB1-9394-C1F3-B0EF-591EEB4FF64F}"/>
              </a:ext>
            </a:extLst>
          </p:cNvPr>
          <p:cNvSpPr/>
          <p:nvPr/>
        </p:nvSpPr>
        <p:spPr>
          <a:xfrm>
            <a:off x="368490" y="996287"/>
            <a:ext cx="11457751" cy="5595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2EAB249-302C-4D1A-B391-939816273A61}"/>
              </a:ext>
            </a:extLst>
          </p:cNvPr>
          <p:cNvSpPr>
            <a:spLocks noGrp="1"/>
          </p:cNvSpPr>
          <p:nvPr>
            <p:ph type="title"/>
          </p:nvPr>
        </p:nvSpPr>
        <p:spPr>
          <a:xfrm>
            <a:off x="1405334" y="352655"/>
            <a:ext cx="9381325" cy="784167"/>
          </a:xfrm>
          <a:ln>
            <a:solidFill>
              <a:srgbClr val="393B35"/>
            </a:solidFill>
          </a:ln>
        </p:spPr>
        <p:txBody>
          <a:bodyPr>
            <a:normAutofit/>
          </a:bodyPr>
          <a:lstStyle/>
          <a:p>
            <a:r>
              <a:rPr lang="en-US" sz="3200">
                <a:solidFill>
                  <a:srgbClr val="393B35"/>
                </a:solidFill>
                <a:latin typeface="+mj-lt"/>
              </a:rPr>
              <a:t>What is Securitization?</a:t>
            </a:r>
          </a:p>
        </p:txBody>
      </p:sp>
      <p:pic>
        <p:nvPicPr>
          <p:cNvPr id="20" name="Picture 19" descr="Graphical user interface, text, application&#10;&#10;Description automatically generated">
            <a:extLst>
              <a:ext uri="{FF2B5EF4-FFF2-40B4-BE49-F238E27FC236}">
                <a16:creationId xmlns:a16="http://schemas.microsoft.com/office/drawing/2014/main" id="{00341298-6357-5CFD-EE43-9F0F4F06C7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5047" y="1454276"/>
            <a:ext cx="7581900" cy="2574871"/>
          </a:xfrm>
          <a:prstGeom prst="rect">
            <a:avLst/>
          </a:prstGeom>
          <a:ln>
            <a:solidFill>
              <a:srgbClr val="000000"/>
            </a:solidFill>
          </a:ln>
        </p:spPr>
      </p:pic>
      <p:pic>
        <p:nvPicPr>
          <p:cNvPr id="2" name="Picture 1">
            <a:extLst>
              <a:ext uri="{FF2B5EF4-FFF2-40B4-BE49-F238E27FC236}">
                <a16:creationId xmlns:a16="http://schemas.microsoft.com/office/drawing/2014/main" id="{4373999A-3E3C-7505-212C-9E792E200933}"/>
              </a:ext>
            </a:extLst>
          </p:cNvPr>
          <p:cNvPicPr>
            <a:picLocks noChangeAspect="1"/>
          </p:cNvPicPr>
          <p:nvPr/>
        </p:nvPicPr>
        <p:blipFill>
          <a:blip r:embed="rId6"/>
          <a:stretch>
            <a:fillRect/>
          </a:stretch>
        </p:blipFill>
        <p:spPr>
          <a:xfrm>
            <a:off x="2209796" y="1197118"/>
            <a:ext cx="7772400" cy="3200400"/>
          </a:xfrm>
          <a:prstGeom prst="rect">
            <a:avLst/>
          </a:prstGeom>
        </p:spPr>
      </p:pic>
      <p:pic>
        <p:nvPicPr>
          <p:cNvPr id="4" name="Picture 3" descr="Chart&#10;&#10;Description automatically generated">
            <a:extLst>
              <a:ext uri="{FF2B5EF4-FFF2-40B4-BE49-F238E27FC236}">
                <a16:creationId xmlns:a16="http://schemas.microsoft.com/office/drawing/2014/main" id="{91975282-6433-F3ED-963D-94E9AFB6E68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5047" y="3818238"/>
            <a:ext cx="7772400" cy="3039762"/>
          </a:xfrm>
          <a:prstGeom prst="rect">
            <a:avLst/>
          </a:prstGeom>
        </p:spPr>
      </p:pic>
      <p:sp>
        <p:nvSpPr>
          <p:cNvPr id="6" name="TextBox 5">
            <a:extLst>
              <a:ext uri="{FF2B5EF4-FFF2-40B4-BE49-F238E27FC236}">
                <a16:creationId xmlns:a16="http://schemas.microsoft.com/office/drawing/2014/main" id="{1AED31DB-0BF1-4FD5-ACAC-90BB491A8350}"/>
              </a:ext>
            </a:extLst>
          </p:cNvPr>
          <p:cNvSpPr txBox="1"/>
          <p:nvPr/>
        </p:nvSpPr>
        <p:spPr>
          <a:xfrm>
            <a:off x="584200" y="6515100"/>
            <a:ext cx="184731" cy="307777"/>
          </a:xfrm>
          <a:prstGeom prst="rect">
            <a:avLst/>
          </a:prstGeom>
          <a:noFill/>
        </p:spPr>
        <p:txBody>
          <a:bodyPr wrap="none" lIns="91440" tIns="45720" rIns="91440" bIns="45720" rtlCol="0" anchor="t">
            <a:spAutoFit/>
          </a:bodyPr>
          <a:lstStyle/>
          <a:p>
            <a:endParaRPr lang="en-US" sz="1400"/>
          </a:p>
        </p:txBody>
      </p:sp>
      <p:sp>
        <p:nvSpPr>
          <p:cNvPr id="7" name="Slide Number Placeholder 4">
            <a:extLst>
              <a:ext uri="{FF2B5EF4-FFF2-40B4-BE49-F238E27FC236}">
                <a16:creationId xmlns:a16="http://schemas.microsoft.com/office/drawing/2014/main" id="{CA84F938-957E-42B9-A6D4-3CF7810196AD}"/>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5</a:t>
            </a:fld>
            <a:endParaRPr lang="en-US" dirty="0"/>
          </a:p>
        </p:txBody>
      </p:sp>
    </p:spTree>
    <p:extLst>
      <p:ext uri="{BB962C8B-B14F-4D97-AF65-F5344CB8AC3E}">
        <p14:creationId xmlns:p14="http://schemas.microsoft.com/office/powerpoint/2010/main" val="133975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DECB89-438F-BCF6-4891-28DBF34D4123}"/>
              </a:ext>
            </a:extLst>
          </p:cNvPr>
          <p:cNvSpPr/>
          <p:nvPr/>
        </p:nvSpPr>
        <p:spPr>
          <a:xfrm>
            <a:off x="354842" y="1228299"/>
            <a:ext cx="11471399" cy="3821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 name="Rectangle 1">
            <a:extLst>
              <a:ext uri="{FF2B5EF4-FFF2-40B4-BE49-F238E27FC236}">
                <a16:creationId xmlns:a16="http://schemas.microsoft.com/office/drawing/2014/main" id="{A8FC8DFD-F071-0381-9461-F9DAF699840A}"/>
              </a:ext>
            </a:extLst>
          </p:cNvPr>
          <p:cNvSpPr/>
          <p:nvPr/>
        </p:nvSpPr>
        <p:spPr>
          <a:xfrm>
            <a:off x="10986052" y="6400800"/>
            <a:ext cx="689113"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6">
            <a:extLst>
              <a:ext uri="{FF2B5EF4-FFF2-40B4-BE49-F238E27FC236}">
                <a16:creationId xmlns:a16="http://schemas.microsoft.com/office/drawing/2014/main" id="{C203968D-2BB5-4E32-8B0E-63BDE205C023}"/>
              </a:ext>
            </a:extLst>
          </p:cNvPr>
          <p:cNvGraphicFramePr>
            <a:graphicFrameLocks noGrp="1"/>
          </p:cNvGraphicFramePr>
          <p:nvPr>
            <p:ph idx="1"/>
            <p:extLst>
              <p:ext uri="{D42A27DB-BD31-4B8C-83A1-F6EECF244321}">
                <p14:modId xmlns:p14="http://schemas.microsoft.com/office/powerpoint/2010/main" val="2623742970"/>
              </p:ext>
            </p:extLst>
          </p:nvPr>
        </p:nvGraphicFramePr>
        <p:xfrm>
          <a:off x="1405719" y="789278"/>
          <a:ext cx="9580333" cy="6011845"/>
        </p:xfrm>
        <a:graphic>
          <a:graphicData uri="http://schemas.openxmlformats.org/drawingml/2006/table">
            <a:tbl>
              <a:tblPr firstRow="1" bandRow="1">
                <a:tableStyleId>{5C22544A-7EE6-4342-B048-85BDC9FD1C3A}</a:tableStyleId>
              </a:tblPr>
              <a:tblGrid>
                <a:gridCol w="2329960">
                  <a:extLst>
                    <a:ext uri="{9D8B030D-6E8A-4147-A177-3AD203B41FA5}">
                      <a16:colId xmlns:a16="http://schemas.microsoft.com/office/drawing/2014/main" val="4256914067"/>
                    </a:ext>
                  </a:extLst>
                </a:gridCol>
                <a:gridCol w="2416791">
                  <a:extLst>
                    <a:ext uri="{9D8B030D-6E8A-4147-A177-3AD203B41FA5}">
                      <a16:colId xmlns:a16="http://schemas.microsoft.com/office/drawing/2014/main" val="1482664579"/>
                    </a:ext>
                  </a:extLst>
                </a:gridCol>
                <a:gridCol w="2416791">
                  <a:extLst>
                    <a:ext uri="{9D8B030D-6E8A-4147-A177-3AD203B41FA5}">
                      <a16:colId xmlns:a16="http://schemas.microsoft.com/office/drawing/2014/main" val="2617276890"/>
                    </a:ext>
                  </a:extLst>
                </a:gridCol>
                <a:gridCol w="2416791">
                  <a:extLst>
                    <a:ext uri="{9D8B030D-6E8A-4147-A177-3AD203B41FA5}">
                      <a16:colId xmlns:a16="http://schemas.microsoft.com/office/drawing/2014/main" val="2532192784"/>
                    </a:ext>
                  </a:extLst>
                </a:gridCol>
              </a:tblGrid>
              <a:tr h="1111193">
                <a:tc>
                  <a:txBody>
                    <a:bodyPr/>
                    <a:lstStyle/>
                    <a:p>
                      <a:pPr algn="ctr"/>
                      <a:r>
                        <a:rPr lang="en-US" sz="1600"/>
                        <a:t>Stranded Assets</a:t>
                      </a:r>
                    </a:p>
                  </a:txBody>
                  <a:tcPr>
                    <a:solidFill>
                      <a:srgbClr val="393B35"/>
                    </a:solidFill>
                  </a:tcPr>
                </a:tc>
                <a:tc>
                  <a:txBody>
                    <a:bodyPr/>
                    <a:lstStyle/>
                    <a:p>
                      <a:pPr algn="ctr"/>
                      <a:r>
                        <a:rPr lang="en-US" sz="1600"/>
                        <a:t>Coal Plant Retirements/ </a:t>
                      </a:r>
                    </a:p>
                    <a:p>
                      <a:pPr algn="ctr"/>
                      <a:r>
                        <a:rPr lang="en-US" sz="1600"/>
                        <a:t>Clean Energy Investments</a:t>
                      </a:r>
                    </a:p>
                  </a:txBody>
                  <a:tcPr>
                    <a:solidFill>
                      <a:srgbClr val="393B35"/>
                    </a:solidFill>
                  </a:tcPr>
                </a:tc>
                <a:tc>
                  <a:txBody>
                    <a:bodyPr/>
                    <a:lstStyle/>
                    <a:p>
                      <a:pPr algn="ctr"/>
                      <a:r>
                        <a:rPr lang="en-US" sz="1600"/>
                        <a:t>Storm Costs</a:t>
                      </a:r>
                    </a:p>
                  </a:txBody>
                  <a:tcPr>
                    <a:solidFill>
                      <a:srgbClr val="393B35"/>
                    </a:solidFill>
                  </a:tcPr>
                </a:tc>
                <a:tc>
                  <a:txBody>
                    <a:bodyPr/>
                    <a:lstStyle/>
                    <a:p>
                      <a:pPr algn="ctr"/>
                      <a:r>
                        <a:rPr lang="en-US" sz="1600"/>
                        <a:t>Other</a:t>
                      </a:r>
                    </a:p>
                  </a:txBody>
                  <a:tcPr>
                    <a:solidFill>
                      <a:srgbClr val="393B35"/>
                    </a:solidFill>
                  </a:tcPr>
                </a:tc>
                <a:extLst>
                  <a:ext uri="{0D108BD9-81ED-4DB2-BD59-A6C34878D82A}">
                    <a16:rowId xmlns:a16="http://schemas.microsoft.com/office/drawing/2014/main" val="1397004925"/>
                  </a:ext>
                </a:extLst>
              </a:tr>
              <a:tr h="569843">
                <a:tc>
                  <a:txBody>
                    <a:bodyPr/>
                    <a:lstStyle/>
                    <a:p>
                      <a:pPr algn="ctr"/>
                      <a:r>
                        <a:rPr lang="en-US" sz="1400"/>
                        <a:t>California (+ COVID costs)</a:t>
                      </a:r>
                    </a:p>
                  </a:txBody>
                  <a:tcPr>
                    <a:solidFill>
                      <a:srgbClr val="9BB764"/>
                    </a:solidFill>
                  </a:tcPr>
                </a:tc>
                <a:tc>
                  <a:txBody>
                    <a:bodyPr/>
                    <a:lstStyle/>
                    <a:p>
                      <a:pPr algn="ctr"/>
                      <a:r>
                        <a:rPr lang="en-US" sz="1400"/>
                        <a:t>Colorado (+ just transition)</a:t>
                      </a:r>
                    </a:p>
                  </a:txBody>
                  <a:tcPr>
                    <a:solidFill>
                      <a:srgbClr val="9BB764"/>
                    </a:solidFill>
                  </a:tcPr>
                </a:tc>
                <a:tc>
                  <a:txBody>
                    <a:bodyPr/>
                    <a:lstStyle/>
                    <a:p>
                      <a:pPr algn="ctr"/>
                      <a:r>
                        <a:rPr lang="en-US" sz="1400"/>
                        <a:t>Arkansas</a:t>
                      </a:r>
                    </a:p>
                  </a:txBody>
                  <a:tcPr>
                    <a:solidFill>
                      <a:srgbClr val="9BB764"/>
                    </a:solidFill>
                  </a:tcPr>
                </a:tc>
                <a:tc>
                  <a:txBody>
                    <a:bodyPr/>
                    <a:lstStyle/>
                    <a:p>
                      <a:pPr algn="ctr"/>
                      <a:r>
                        <a:rPr lang="en-US" sz="1400"/>
                        <a:t>Idaho</a:t>
                      </a:r>
                    </a:p>
                  </a:txBody>
                  <a:tcPr>
                    <a:solidFill>
                      <a:srgbClr val="9BB764"/>
                    </a:solidFill>
                  </a:tcPr>
                </a:tc>
                <a:extLst>
                  <a:ext uri="{0D108BD9-81ED-4DB2-BD59-A6C34878D82A}">
                    <a16:rowId xmlns:a16="http://schemas.microsoft.com/office/drawing/2014/main" val="2846063619"/>
                  </a:ext>
                </a:extLst>
              </a:tr>
              <a:tr h="341906">
                <a:tc>
                  <a:txBody>
                    <a:bodyPr/>
                    <a:lstStyle/>
                    <a:p>
                      <a:pPr algn="ctr"/>
                      <a:r>
                        <a:rPr lang="en-US" sz="1400"/>
                        <a:t>Connecticut</a:t>
                      </a:r>
                    </a:p>
                  </a:txBody>
                  <a:tcPr>
                    <a:solidFill>
                      <a:srgbClr val="9BB764"/>
                    </a:solidFill>
                  </a:tcPr>
                </a:tc>
                <a:tc>
                  <a:txBody>
                    <a:bodyPr/>
                    <a:lstStyle/>
                    <a:p>
                      <a:pPr algn="ctr"/>
                      <a:r>
                        <a:rPr lang="en-US" sz="1400"/>
                        <a:t>Hawaii</a:t>
                      </a:r>
                    </a:p>
                  </a:txBody>
                  <a:tcPr>
                    <a:solidFill>
                      <a:srgbClr val="9BB764"/>
                    </a:solidFill>
                  </a:tcPr>
                </a:tc>
                <a:tc>
                  <a:txBody>
                    <a:bodyPr/>
                    <a:lstStyle/>
                    <a:p>
                      <a:pPr algn="ctr"/>
                      <a:r>
                        <a:rPr lang="en-US" sz="1400"/>
                        <a:t>Florida (+ nuclear plants)</a:t>
                      </a:r>
                    </a:p>
                  </a:txBody>
                  <a:tcPr>
                    <a:solidFill>
                      <a:srgbClr val="9BB764"/>
                    </a:solidFill>
                  </a:tcPr>
                </a:tc>
                <a:tc>
                  <a:txBody>
                    <a:bodyPr/>
                    <a:lstStyle/>
                    <a:p>
                      <a:pPr algn="ctr"/>
                      <a:r>
                        <a:rPr lang="en-US" sz="1400"/>
                        <a:t>Vermont</a:t>
                      </a:r>
                    </a:p>
                  </a:txBody>
                  <a:tcPr>
                    <a:solidFill>
                      <a:srgbClr val="9BB764"/>
                    </a:solidFill>
                  </a:tcPr>
                </a:tc>
                <a:extLst>
                  <a:ext uri="{0D108BD9-81ED-4DB2-BD59-A6C34878D82A}">
                    <a16:rowId xmlns:a16="http://schemas.microsoft.com/office/drawing/2014/main" val="2927567884"/>
                  </a:ext>
                </a:extLst>
              </a:tr>
              <a:tr h="569843">
                <a:tc>
                  <a:txBody>
                    <a:bodyPr/>
                    <a:lstStyle/>
                    <a:p>
                      <a:pPr algn="ctr"/>
                      <a:r>
                        <a:rPr lang="en-US" sz="1400"/>
                        <a:t>Illinois</a:t>
                      </a:r>
                    </a:p>
                  </a:txBody>
                  <a:tcPr>
                    <a:solidFill>
                      <a:srgbClr val="9BB764"/>
                    </a:solidFill>
                  </a:tcPr>
                </a:tc>
                <a:tc>
                  <a:txBody>
                    <a:bodyPr/>
                    <a:lstStyle/>
                    <a:p>
                      <a:pPr algn="ctr"/>
                      <a:r>
                        <a:rPr lang="en-US" sz="1400"/>
                        <a:t>Montana (+ grid modernization)</a:t>
                      </a:r>
                    </a:p>
                  </a:txBody>
                  <a:tcPr>
                    <a:solidFill>
                      <a:srgbClr val="9BB764"/>
                    </a:solidFill>
                  </a:tcPr>
                </a:tc>
                <a:tc>
                  <a:txBody>
                    <a:bodyPr/>
                    <a:lstStyle/>
                    <a:p>
                      <a:pPr algn="ctr"/>
                      <a:r>
                        <a:rPr lang="en-US" sz="1400"/>
                        <a:t>Louisiana</a:t>
                      </a:r>
                    </a:p>
                  </a:txBody>
                  <a:tcPr>
                    <a:solidFill>
                      <a:srgbClr val="9BB764"/>
                    </a:solidFill>
                  </a:tcPr>
                </a:tc>
                <a:tc>
                  <a:txBody>
                    <a:bodyPr/>
                    <a:lstStyle/>
                    <a:p>
                      <a:pPr algn="ctr"/>
                      <a:r>
                        <a:rPr lang="en-US" sz="1400"/>
                        <a:t>West Virginia</a:t>
                      </a:r>
                    </a:p>
                  </a:txBody>
                  <a:tcPr>
                    <a:solidFill>
                      <a:srgbClr val="9BB764"/>
                    </a:solidFill>
                  </a:tcPr>
                </a:tc>
                <a:extLst>
                  <a:ext uri="{0D108BD9-81ED-4DB2-BD59-A6C34878D82A}">
                    <a16:rowId xmlns:a16="http://schemas.microsoft.com/office/drawing/2014/main" val="3041567984"/>
                  </a:ext>
                </a:extLst>
              </a:tr>
              <a:tr h="341906">
                <a:tc>
                  <a:txBody>
                    <a:bodyPr/>
                    <a:lstStyle/>
                    <a:p>
                      <a:pPr algn="ctr"/>
                      <a:r>
                        <a:rPr lang="en-US" sz="1400"/>
                        <a:t>Maryland</a:t>
                      </a:r>
                    </a:p>
                  </a:txBody>
                  <a:tcPr>
                    <a:solidFill>
                      <a:srgbClr val="9BB764"/>
                    </a:solidFill>
                  </a:tcPr>
                </a:tc>
                <a:tc>
                  <a:txBody>
                    <a:bodyPr/>
                    <a:lstStyle/>
                    <a:p>
                      <a:pPr algn="ctr"/>
                      <a:r>
                        <a:rPr lang="en-US" sz="1400"/>
                        <a:t>New Mexico</a:t>
                      </a:r>
                    </a:p>
                  </a:txBody>
                  <a:tcPr>
                    <a:solidFill>
                      <a:srgbClr val="9BB764"/>
                    </a:solidFill>
                  </a:tcPr>
                </a:tc>
                <a:tc>
                  <a:txBody>
                    <a:bodyPr/>
                    <a:lstStyle/>
                    <a:p>
                      <a:pPr algn="ctr"/>
                      <a:r>
                        <a:rPr lang="en-US" sz="1400"/>
                        <a:t>Mississippi</a:t>
                      </a:r>
                    </a:p>
                  </a:txBody>
                  <a:tcPr>
                    <a:solidFill>
                      <a:srgbClr val="9BB764"/>
                    </a:solidFill>
                  </a:tcPr>
                </a:tc>
                <a:tc>
                  <a:txBody>
                    <a:bodyPr/>
                    <a:lstStyle/>
                    <a:p>
                      <a:pPr algn="ctr"/>
                      <a:r>
                        <a:rPr lang="en-US" sz="1400"/>
                        <a:t>Wisconsin</a:t>
                      </a:r>
                    </a:p>
                  </a:txBody>
                  <a:tcPr>
                    <a:solidFill>
                      <a:srgbClr val="9BB764"/>
                    </a:solidFill>
                  </a:tcPr>
                </a:tc>
                <a:extLst>
                  <a:ext uri="{0D108BD9-81ED-4DB2-BD59-A6C34878D82A}">
                    <a16:rowId xmlns:a16="http://schemas.microsoft.com/office/drawing/2014/main" val="138539733"/>
                  </a:ext>
                </a:extLst>
              </a:tr>
              <a:tr h="341906">
                <a:tc>
                  <a:txBody>
                    <a:bodyPr/>
                    <a:lstStyle/>
                    <a:p>
                      <a:pPr algn="ctr"/>
                      <a:r>
                        <a:rPr lang="en-US" sz="1400"/>
                        <a:t>Massachusetts</a:t>
                      </a:r>
                    </a:p>
                  </a:txBody>
                  <a:tcPr>
                    <a:solidFill>
                      <a:srgbClr val="9BB764"/>
                    </a:solidFill>
                  </a:tcPr>
                </a:tc>
                <a:tc>
                  <a:txBody>
                    <a:bodyPr/>
                    <a:lstStyle/>
                    <a:p>
                      <a:pPr algn="ctr"/>
                      <a:r>
                        <a:rPr lang="en-US" sz="1400" dirty="0"/>
                        <a:t>Wisconsin</a:t>
                      </a:r>
                    </a:p>
                  </a:txBody>
                  <a:tcPr>
                    <a:solidFill>
                      <a:srgbClr val="9BB764"/>
                    </a:solidFill>
                  </a:tcPr>
                </a:tc>
                <a:tc>
                  <a:txBody>
                    <a:bodyPr/>
                    <a:lstStyle/>
                    <a:p>
                      <a:pPr algn="ctr"/>
                      <a:r>
                        <a:rPr lang="en-US" sz="1400"/>
                        <a:t>North Carolina</a:t>
                      </a:r>
                    </a:p>
                  </a:txBody>
                  <a:tcPr>
                    <a:solidFill>
                      <a:srgbClr val="9BB764"/>
                    </a:solidFill>
                  </a:tcPr>
                </a:tc>
                <a:tc>
                  <a:txBody>
                    <a:bodyPr/>
                    <a:lstStyle/>
                    <a:p>
                      <a:pPr algn="ctr"/>
                      <a:r>
                        <a:rPr lang="en-US" sz="1400" dirty="0"/>
                        <a:t>Virginia</a:t>
                      </a:r>
                    </a:p>
                  </a:txBody>
                  <a:tcPr>
                    <a:solidFill>
                      <a:srgbClr val="9BB764"/>
                    </a:solidFill>
                  </a:tcPr>
                </a:tc>
                <a:extLst>
                  <a:ext uri="{0D108BD9-81ED-4DB2-BD59-A6C34878D82A}">
                    <a16:rowId xmlns:a16="http://schemas.microsoft.com/office/drawing/2014/main" val="680579194"/>
                  </a:ext>
                </a:extLst>
              </a:tr>
              <a:tr h="341906">
                <a:tc>
                  <a:txBody>
                    <a:bodyPr/>
                    <a:lstStyle/>
                    <a:p>
                      <a:pPr algn="ctr"/>
                      <a:r>
                        <a:rPr lang="en-US" sz="1400"/>
                        <a:t>Michigan</a:t>
                      </a:r>
                    </a:p>
                  </a:txBody>
                  <a:tcPr>
                    <a:solidFill>
                      <a:srgbClr val="9BB764"/>
                    </a:solidFill>
                  </a:tcPr>
                </a:tc>
                <a:tc>
                  <a:txBody>
                    <a:bodyPr/>
                    <a:lstStyle/>
                    <a:p>
                      <a:pPr algn="ctr"/>
                      <a:r>
                        <a:rPr lang="en-US" sz="1400" dirty="0"/>
                        <a:t>Michigan</a:t>
                      </a:r>
                    </a:p>
                  </a:txBody>
                  <a:tcPr>
                    <a:solidFill>
                      <a:srgbClr val="9BB764"/>
                    </a:solidFill>
                  </a:tcPr>
                </a:tc>
                <a:tc>
                  <a:txBody>
                    <a:bodyPr/>
                    <a:lstStyle/>
                    <a:p>
                      <a:pPr algn="ctr"/>
                      <a:r>
                        <a:rPr lang="en-US" sz="1400" dirty="0"/>
                        <a:t>South Carolina</a:t>
                      </a:r>
                    </a:p>
                  </a:txBody>
                  <a:tcPr>
                    <a:solidFill>
                      <a:srgbClr val="9BB764"/>
                    </a:solidFill>
                  </a:tcPr>
                </a:tc>
                <a:tc>
                  <a:txBody>
                    <a:bodyPr/>
                    <a:lstStyle/>
                    <a:p>
                      <a:pPr algn="ctr"/>
                      <a:r>
                        <a:rPr lang="en-US" sz="1400" dirty="0"/>
                        <a:t>Oklahoma</a:t>
                      </a:r>
                    </a:p>
                  </a:txBody>
                  <a:tcPr>
                    <a:solidFill>
                      <a:srgbClr val="9BB764"/>
                    </a:solidFill>
                  </a:tcPr>
                </a:tc>
                <a:extLst>
                  <a:ext uri="{0D108BD9-81ED-4DB2-BD59-A6C34878D82A}">
                    <a16:rowId xmlns:a16="http://schemas.microsoft.com/office/drawing/2014/main" val="359958960"/>
                  </a:ext>
                </a:extLst>
              </a:tr>
              <a:tr h="341906">
                <a:tc>
                  <a:txBody>
                    <a:bodyPr/>
                    <a:lstStyle/>
                    <a:p>
                      <a:pPr algn="ctr"/>
                      <a:r>
                        <a:rPr lang="en-US" sz="1400"/>
                        <a:t>New Hampshire</a:t>
                      </a:r>
                    </a:p>
                  </a:txBody>
                  <a:tcPr>
                    <a:solidFill>
                      <a:srgbClr val="9BB764"/>
                    </a:solidFill>
                  </a:tcPr>
                </a:tc>
                <a:tc>
                  <a:txBody>
                    <a:bodyPr/>
                    <a:lstStyle/>
                    <a:p>
                      <a:pPr algn="ctr"/>
                      <a:r>
                        <a:rPr lang="en-US" sz="1400" dirty="0"/>
                        <a:t>Kansas</a:t>
                      </a:r>
                    </a:p>
                  </a:txBody>
                  <a:tcPr>
                    <a:solidFill>
                      <a:srgbClr val="9BB764"/>
                    </a:solidFill>
                  </a:tcPr>
                </a:tc>
                <a:tc>
                  <a:txBody>
                    <a:bodyPr/>
                    <a:lstStyle/>
                    <a:p>
                      <a:pPr algn="ctr"/>
                      <a:r>
                        <a:rPr lang="en-US" sz="1400" dirty="0"/>
                        <a:t>Texas</a:t>
                      </a:r>
                    </a:p>
                  </a:txBody>
                  <a:tcPr>
                    <a:solidFill>
                      <a:srgbClr val="9BB764"/>
                    </a:solidFill>
                  </a:tcPr>
                </a:tc>
                <a:tc>
                  <a:txBody>
                    <a:bodyPr/>
                    <a:lstStyle/>
                    <a:p>
                      <a:pPr algn="ctr"/>
                      <a:endParaRPr lang="en-US" sz="1400"/>
                    </a:p>
                  </a:txBody>
                  <a:tcPr>
                    <a:solidFill>
                      <a:srgbClr val="9BB764"/>
                    </a:solidFill>
                  </a:tcPr>
                </a:tc>
                <a:extLst>
                  <a:ext uri="{0D108BD9-81ED-4DB2-BD59-A6C34878D82A}">
                    <a16:rowId xmlns:a16="http://schemas.microsoft.com/office/drawing/2014/main" val="2149500911"/>
                  </a:ext>
                </a:extLst>
              </a:tr>
              <a:tr h="341906">
                <a:tc>
                  <a:txBody>
                    <a:bodyPr/>
                    <a:lstStyle/>
                    <a:p>
                      <a:pPr algn="ctr"/>
                      <a:r>
                        <a:rPr lang="en-US" sz="1400"/>
                        <a:t>New Jersey</a:t>
                      </a:r>
                    </a:p>
                  </a:txBody>
                  <a:tcPr>
                    <a:solidFill>
                      <a:srgbClr val="9BB764"/>
                    </a:solidFill>
                  </a:tcPr>
                </a:tc>
                <a:tc>
                  <a:txBody>
                    <a:bodyPr/>
                    <a:lstStyle/>
                    <a:p>
                      <a:pPr algn="ctr"/>
                      <a:r>
                        <a:rPr lang="en-US" sz="1400" dirty="0"/>
                        <a:t>Missouri</a:t>
                      </a:r>
                    </a:p>
                  </a:txBody>
                  <a:tcPr>
                    <a:solidFill>
                      <a:srgbClr val="9BB764"/>
                    </a:solidFill>
                  </a:tcPr>
                </a:tc>
                <a:tc>
                  <a:txBody>
                    <a:bodyPr/>
                    <a:lstStyle/>
                    <a:p>
                      <a:pPr algn="ctr"/>
                      <a:r>
                        <a:rPr lang="en-US" sz="1400" dirty="0"/>
                        <a:t>Oklahoma</a:t>
                      </a:r>
                    </a:p>
                  </a:txBody>
                  <a:tcPr>
                    <a:solidFill>
                      <a:srgbClr val="9BB764"/>
                    </a:solidFill>
                  </a:tcPr>
                </a:tc>
                <a:tc>
                  <a:txBody>
                    <a:bodyPr/>
                    <a:lstStyle/>
                    <a:p>
                      <a:pPr algn="ctr"/>
                      <a:endParaRPr lang="en-US" sz="1400"/>
                    </a:p>
                  </a:txBody>
                  <a:tcPr>
                    <a:solidFill>
                      <a:srgbClr val="9BB764"/>
                    </a:solidFill>
                  </a:tcPr>
                </a:tc>
                <a:extLst>
                  <a:ext uri="{0D108BD9-81ED-4DB2-BD59-A6C34878D82A}">
                    <a16:rowId xmlns:a16="http://schemas.microsoft.com/office/drawing/2014/main" val="4229970112"/>
                  </a:ext>
                </a:extLst>
              </a:tr>
              <a:tr h="341906">
                <a:tc>
                  <a:txBody>
                    <a:bodyPr/>
                    <a:lstStyle/>
                    <a:p>
                      <a:pPr algn="ctr"/>
                      <a:r>
                        <a:rPr lang="en-US" sz="1400"/>
                        <a:t>New York</a:t>
                      </a:r>
                    </a:p>
                  </a:txBody>
                  <a:tcPr>
                    <a:solidFill>
                      <a:srgbClr val="9BB764"/>
                    </a:solidFill>
                  </a:tcPr>
                </a:tc>
                <a:tc>
                  <a:txBody>
                    <a:bodyPr/>
                    <a:lstStyle/>
                    <a:p>
                      <a:pPr algn="ctr"/>
                      <a:r>
                        <a:rPr lang="en-US" sz="1400" dirty="0"/>
                        <a:t>North Carolina</a:t>
                      </a:r>
                    </a:p>
                  </a:txBody>
                  <a:tcPr>
                    <a:solidFill>
                      <a:srgbClr val="9BB764"/>
                    </a:solidFill>
                  </a:tcPr>
                </a:tc>
                <a:tc>
                  <a:txBody>
                    <a:bodyPr/>
                    <a:lstStyle/>
                    <a:p>
                      <a:pPr algn="ctr"/>
                      <a:endParaRPr lang="en-US" sz="1400" dirty="0"/>
                    </a:p>
                  </a:txBody>
                  <a:tcPr>
                    <a:solidFill>
                      <a:srgbClr val="9BB764"/>
                    </a:solidFill>
                  </a:tcPr>
                </a:tc>
                <a:tc>
                  <a:txBody>
                    <a:bodyPr/>
                    <a:lstStyle/>
                    <a:p>
                      <a:pPr algn="ctr"/>
                      <a:endParaRPr lang="en-US" sz="1400"/>
                    </a:p>
                  </a:txBody>
                  <a:tcPr>
                    <a:solidFill>
                      <a:srgbClr val="9BB764"/>
                    </a:solidFill>
                  </a:tcPr>
                </a:tc>
                <a:extLst>
                  <a:ext uri="{0D108BD9-81ED-4DB2-BD59-A6C34878D82A}">
                    <a16:rowId xmlns:a16="http://schemas.microsoft.com/office/drawing/2014/main" val="1667423083"/>
                  </a:ext>
                </a:extLst>
              </a:tr>
              <a:tr h="341906">
                <a:tc>
                  <a:txBody>
                    <a:bodyPr/>
                    <a:lstStyle/>
                    <a:p>
                      <a:pPr algn="ctr"/>
                      <a:r>
                        <a:rPr lang="en-US" sz="1400"/>
                        <a:t>Ohio</a:t>
                      </a:r>
                    </a:p>
                  </a:txBody>
                  <a:tcPr>
                    <a:solidFill>
                      <a:srgbClr val="9BB764"/>
                    </a:solidFill>
                  </a:tcPr>
                </a:tc>
                <a:tc>
                  <a:txBody>
                    <a:bodyPr/>
                    <a:lstStyle/>
                    <a:p>
                      <a:pPr algn="ctr"/>
                      <a:r>
                        <a:rPr lang="en-US" sz="1400" dirty="0"/>
                        <a:t>Indiana</a:t>
                      </a:r>
                    </a:p>
                  </a:txBody>
                  <a:tcPr>
                    <a:solidFill>
                      <a:srgbClr val="9BB764"/>
                    </a:solidFill>
                  </a:tcPr>
                </a:tc>
                <a:tc>
                  <a:txBody>
                    <a:bodyPr/>
                    <a:lstStyle/>
                    <a:p>
                      <a:pPr algn="ctr"/>
                      <a:endParaRPr lang="en-US" sz="1400"/>
                    </a:p>
                  </a:txBody>
                  <a:tcPr>
                    <a:solidFill>
                      <a:srgbClr val="9BB764"/>
                    </a:solidFill>
                  </a:tcPr>
                </a:tc>
                <a:tc>
                  <a:txBody>
                    <a:bodyPr/>
                    <a:lstStyle/>
                    <a:p>
                      <a:pPr algn="ctr"/>
                      <a:endParaRPr lang="en-US" sz="1400"/>
                    </a:p>
                  </a:txBody>
                  <a:tcPr>
                    <a:solidFill>
                      <a:srgbClr val="9BB764"/>
                    </a:solidFill>
                  </a:tcPr>
                </a:tc>
                <a:extLst>
                  <a:ext uri="{0D108BD9-81ED-4DB2-BD59-A6C34878D82A}">
                    <a16:rowId xmlns:a16="http://schemas.microsoft.com/office/drawing/2014/main" val="1781368471"/>
                  </a:ext>
                </a:extLst>
              </a:tr>
              <a:tr h="341906">
                <a:tc>
                  <a:txBody>
                    <a:bodyPr/>
                    <a:lstStyle/>
                    <a:p>
                      <a:pPr algn="ctr"/>
                      <a:r>
                        <a:rPr lang="en-US" sz="1400"/>
                        <a:t>Pennsylvania</a:t>
                      </a:r>
                    </a:p>
                  </a:txBody>
                  <a:tcPr>
                    <a:solidFill>
                      <a:srgbClr val="9BB764"/>
                    </a:solidFill>
                  </a:tcPr>
                </a:tc>
                <a:tc>
                  <a:txBody>
                    <a:bodyPr/>
                    <a:lstStyle/>
                    <a:p>
                      <a:pPr algn="ctr"/>
                      <a:r>
                        <a:rPr lang="en-US" sz="1400" dirty="0"/>
                        <a:t>Louisiana</a:t>
                      </a:r>
                    </a:p>
                  </a:txBody>
                  <a:tcPr>
                    <a:solidFill>
                      <a:srgbClr val="9BB764"/>
                    </a:solidFill>
                  </a:tcPr>
                </a:tc>
                <a:tc>
                  <a:txBody>
                    <a:bodyPr/>
                    <a:lstStyle/>
                    <a:p>
                      <a:pPr algn="ctr"/>
                      <a:endParaRPr lang="en-US" sz="1400"/>
                    </a:p>
                  </a:txBody>
                  <a:tcPr>
                    <a:solidFill>
                      <a:srgbClr val="9BB764"/>
                    </a:solidFill>
                  </a:tcPr>
                </a:tc>
                <a:tc>
                  <a:txBody>
                    <a:bodyPr/>
                    <a:lstStyle/>
                    <a:p>
                      <a:pPr algn="ctr"/>
                      <a:endParaRPr lang="en-US" sz="1400"/>
                    </a:p>
                  </a:txBody>
                  <a:tcPr>
                    <a:solidFill>
                      <a:srgbClr val="9BB764"/>
                    </a:solidFill>
                  </a:tcPr>
                </a:tc>
                <a:extLst>
                  <a:ext uri="{0D108BD9-81ED-4DB2-BD59-A6C34878D82A}">
                    <a16:rowId xmlns:a16="http://schemas.microsoft.com/office/drawing/2014/main" val="1553892747"/>
                  </a:ext>
                </a:extLst>
              </a:tr>
              <a:tr h="341906">
                <a:tc>
                  <a:txBody>
                    <a:bodyPr/>
                    <a:lstStyle/>
                    <a:p>
                      <a:pPr algn="ctr"/>
                      <a:r>
                        <a:rPr lang="en-US" sz="1400"/>
                        <a:t>Rhode Island</a:t>
                      </a:r>
                    </a:p>
                  </a:txBody>
                  <a:tcPr>
                    <a:solidFill>
                      <a:srgbClr val="9BB764"/>
                    </a:solidFill>
                  </a:tcPr>
                </a:tc>
                <a:tc>
                  <a:txBody>
                    <a:bodyPr/>
                    <a:lstStyle/>
                    <a:p>
                      <a:pPr algn="ctr"/>
                      <a:r>
                        <a:rPr lang="en-US" sz="1400" dirty="0"/>
                        <a:t>Idaho</a:t>
                      </a:r>
                    </a:p>
                  </a:txBody>
                  <a:tcPr>
                    <a:solidFill>
                      <a:srgbClr val="9BB764"/>
                    </a:solidFill>
                  </a:tcPr>
                </a:tc>
                <a:tc>
                  <a:txBody>
                    <a:bodyPr/>
                    <a:lstStyle/>
                    <a:p>
                      <a:pPr algn="ctr"/>
                      <a:endParaRPr lang="en-US" sz="1400"/>
                    </a:p>
                  </a:txBody>
                  <a:tcPr>
                    <a:solidFill>
                      <a:srgbClr val="9BB764"/>
                    </a:solidFill>
                  </a:tcPr>
                </a:tc>
                <a:tc>
                  <a:txBody>
                    <a:bodyPr/>
                    <a:lstStyle/>
                    <a:p>
                      <a:pPr algn="ctr"/>
                      <a:endParaRPr lang="en-US" sz="1400"/>
                    </a:p>
                  </a:txBody>
                  <a:tcPr>
                    <a:solidFill>
                      <a:srgbClr val="9BB764"/>
                    </a:solidFill>
                  </a:tcPr>
                </a:tc>
                <a:extLst>
                  <a:ext uri="{0D108BD9-81ED-4DB2-BD59-A6C34878D82A}">
                    <a16:rowId xmlns:a16="http://schemas.microsoft.com/office/drawing/2014/main" val="1064516036"/>
                  </a:ext>
                </a:extLst>
              </a:tr>
              <a:tr h="341906">
                <a:tc>
                  <a:txBody>
                    <a:bodyPr/>
                    <a:lstStyle/>
                    <a:p>
                      <a:pPr algn="ctr"/>
                      <a:r>
                        <a:rPr lang="en-US" sz="1400"/>
                        <a:t>Texas</a:t>
                      </a:r>
                    </a:p>
                  </a:txBody>
                  <a:tcPr>
                    <a:solidFill>
                      <a:srgbClr val="9BB764"/>
                    </a:solidFill>
                  </a:tcPr>
                </a:tc>
                <a:tc>
                  <a:txBody>
                    <a:bodyPr/>
                    <a:lstStyle/>
                    <a:p>
                      <a:pPr algn="ctr"/>
                      <a:endParaRPr lang="en-US" sz="1400"/>
                    </a:p>
                  </a:txBody>
                  <a:tcPr>
                    <a:solidFill>
                      <a:srgbClr val="9BB764"/>
                    </a:solidFill>
                  </a:tcPr>
                </a:tc>
                <a:tc>
                  <a:txBody>
                    <a:bodyPr/>
                    <a:lstStyle/>
                    <a:p>
                      <a:pPr algn="ctr"/>
                      <a:endParaRPr lang="en-US" sz="1400"/>
                    </a:p>
                  </a:txBody>
                  <a:tcPr>
                    <a:solidFill>
                      <a:srgbClr val="9BB764"/>
                    </a:solidFill>
                  </a:tcPr>
                </a:tc>
                <a:tc>
                  <a:txBody>
                    <a:bodyPr/>
                    <a:lstStyle/>
                    <a:p>
                      <a:pPr algn="ctr"/>
                      <a:endParaRPr lang="en-US" sz="1400" dirty="0"/>
                    </a:p>
                  </a:txBody>
                  <a:tcPr>
                    <a:solidFill>
                      <a:srgbClr val="9BB764"/>
                    </a:solidFill>
                  </a:tcPr>
                </a:tc>
                <a:extLst>
                  <a:ext uri="{0D108BD9-81ED-4DB2-BD59-A6C34878D82A}">
                    <a16:rowId xmlns:a16="http://schemas.microsoft.com/office/drawing/2014/main" val="1388645250"/>
                  </a:ext>
                </a:extLst>
              </a:tr>
            </a:tbl>
          </a:graphicData>
        </a:graphic>
      </p:graphicFrame>
      <p:sp>
        <p:nvSpPr>
          <p:cNvPr id="3" name="Title 2">
            <a:extLst>
              <a:ext uri="{FF2B5EF4-FFF2-40B4-BE49-F238E27FC236}">
                <a16:creationId xmlns:a16="http://schemas.microsoft.com/office/drawing/2014/main" id="{3BC254A2-614D-47D3-9AA9-C5A0DE447CA8}"/>
              </a:ext>
            </a:extLst>
          </p:cNvPr>
          <p:cNvSpPr>
            <a:spLocks noGrp="1"/>
          </p:cNvSpPr>
          <p:nvPr>
            <p:ph type="title"/>
          </p:nvPr>
        </p:nvSpPr>
        <p:spPr>
          <a:xfrm>
            <a:off x="998561" y="56877"/>
            <a:ext cx="10194878" cy="702228"/>
          </a:xfrm>
          <a:solidFill>
            <a:schemeClr val="bg1"/>
          </a:solidFill>
          <a:ln>
            <a:solidFill>
              <a:srgbClr val="393B35"/>
            </a:solidFill>
          </a:ln>
        </p:spPr>
        <p:txBody>
          <a:bodyPr>
            <a:normAutofit/>
          </a:bodyPr>
          <a:lstStyle/>
          <a:p>
            <a:pPr algn="l"/>
            <a:r>
              <a:rPr lang="en-US" sz="3200">
                <a:solidFill>
                  <a:srgbClr val="393B35"/>
                </a:solidFill>
                <a:latin typeface="+mj-lt"/>
              </a:rPr>
              <a:t>    State Utility Securitization Laws</a:t>
            </a:r>
          </a:p>
        </p:txBody>
      </p:sp>
      <p:pic>
        <p:nvPicPr>
          <p:cNvPr id="12" name="Picture 11">
            <a:extLst>
              <a:ext uri="{FF2B5EF4-FFF2-40B4-BE49-F238E27FC236}">
                <a16:creationId xmlns:a16="http://schemas.microsoft.com/office/drawing/2014/main" id="{0FBDC66D-B8E7-DE89-030E-1C200D937D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4" name="Slide Number Placeholder 4">
            <a:extLst>
              <a:ext uri="{FF2B5EF4-FFF2-40B4-BE49-F238E27FC236}">
                <a16:creationId xmlns:a16="http://schemas.microsoft.com/office/drawing/2014/main" id="{5D401BA2-0588-06B4-FA4B-C8D40E37D481}"/>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6</a:t>
            </a:fld>
            <a:endParaRPr lang="en-US" dirty="0"/>
          </a:p>
        </p:txBody>
      </p:sp>
    </p:spTree>
    <p:extLst>
      <p:ext uri="{BB962C8B-B14F-4D97-AF65-F5344CB8AC3E}">
        <p14:creationId xmlns:p14="http://schemas.microsoft.com/office/powerpoint/2010/main" val="351447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a:solidFill>
                  <a:srgbClr val="393B35"/>
                </a:solidFill>
                <a:latin typeface="Arial"/>
                <a:cs typeface="Arial"/>
              </a:rPr>
              <a:t>How does securitization benefit customers?</a:t>
            </a:r>
            <a:endParaRPr lang="en-US" sz="3200" b="1">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fontScale="85000" lnSpcReduction="10000"/>
          </a:bodyPr>
          <a:lstStyle/>
          <a:p>
            <a:r>
              <a:rPr lang="en-US" sz="2800" dirty="0">
                <a:solidFill>
                  <a:srgbClr val="393B35"/>
                </a:solidFill>
              </a:rPr>
              <a:t>Securitization is a tool to spread out costs across a longer time horizon that would have a smaller bill impact.</a:t>
            </a:r>
          </a:p>
          <a:p>
            <a:r>
              <a:rPr lang="en-US" sz="2800" dirty="0">
                <a:solidFill>
                  <a:srgbClr val="393B35"/>
                </a:solidFill>
              </a:rPr>
              <a:t>It’s the difference of paying $150 million immediately across regulated utility customers versus paying that $150 million over 10 years across the same customer base.</a:t>
            </a:r>
          </a:p>
          <a:p>
            <a:r>
              <a:rPr lang="en-US" sz="2800" dirty="0">
                <a:solidFill>
                  <a:srgbClr val="393B35"/>
                </a:solidFill>
              </a:rPr>
              <a:t>While it reduces the cost to customers, utilities are not granted the return they were promised when initial investment in the plant was made.</a:t>
            </a: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DA1E5F59-4797-9E04-199C-80465F8F8CAB}"/>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7</a:t>
            </a:fld>
            <a:endParaRPr lang="en-US" dirty="0"/>
          </a:p>
        </p:txBody>
      </p:sp>
    </p:spTree>
    <p:extLst>
      <p:ext uri="{BB962C8B-B14F-4D97-AF65-F5344CB8AC3E}">
        <p14:creationId xmlns:p14="http://schemas.microsoft.com/office/powerpoint/2010/main" val="704973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a:solidFill>
                  <a:srgbClr val="393B35"/>
                </a:solidFill>
                <a:latin typeface="Arial"/>
                <a:cs typeface="Arial"/>
              </a:rPr>
              <a:t>How does securitization impact utilities bottom lines?</a:t>
            </a:r>
            <a:endParaRPr lang="en-US" sz="3200" b="1">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lnSpcReduction="10000"/>
          </a:bodyPr>
          <a:lstStyle/>
          <a:p>
            <a:r>
              <a:rPr lang="en-US" sz="2800" dirty="0">
                <a:solidFill>
                  <a:srgbClr val="393B35"/>
                </a:solidFill>
              </a:rPr>
              <a:t>Generating facilities in particular are contracts with utility owners for a defined number of years, with return on equity built into those contracts.</a:t>
            </a:r>
          </a:p>
          <a:p>
            <a:r>
              <a:rPr lang="en-US" sz="2800" dirty="0">
                <a:solidFill>
                  <a:srgbClr val="393B35"/>
                </a:solidFill>
              </a:rPr>
              <a:t>Securitizing the closure of those facilities eliminates or reduces the return on equity, meaning the utilities are not making the money they were promised when they built the facility.</a:t>
            </a: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4BAED26F-0B06-BB3E-83CB-2AE9FDB4C001}"/>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8</a:t>
            </a:fld>
            <a:endParaRPr lang="en-US" dirty="0"/>
          </a:p>
        </p:txBody>
      </p:sp>
    </p:spTree>
    <p:extLst>
      <p:ext uri="{BB962C8B-B14F-4D97-AF65-F5344CB8AC3E}">
        <p14:creationId xmlns:p14="http://schemas.microsoft.com/office/powerpoint/2010/main" val="1133011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A22F-209D-4EC3-9F71-2A29D5C0A2BC}"/>
              </a:ext>
            </a:extLst>
          </p:cNvPr>
          <p:cNvSpPr>
            <a:spLocks noGrp="1"/>
          </p:cNvSpPr>
          <p:nvPr>
            <p:ph type="title"/>
          </p:nvPr>
        </p:nvSpPr>
        <p:spPr>
          <a:xfrm>
            <a:off x="800669" y="579477"/>
            <a:ext cx="10590662" cy="1560288"/>
          </a:xfrm>
          <a:ln>
            <a:solidFill>
              <a:srgbClr val="393B35"/>
            </a:solidFill>
          </a:ln>
        </p:spPr>
        <p:txBody>
          <a:bodyPr>
            <a:normAutofit/>
          </a:bodyPr>
          <a:lstStyle/>
          <a:p>
            <a:r>
              <a:rPr lang="en-US" sz="3200" b="1">
                <a:solidFill>
                  <a:srgbClr val="393B35"/>
                </a:solidFill>
                <a:latin typeface="Arial"/>
                <a:cs typeface="Arial"/>
              </a:rPr>
              <a:t>The importance of capital recycling</a:t>
            </a:r>
            <a:endParaRPr lang="en-US" sz="3200" b="1">
              <a:solidFill>
                <a:srgbClr val="393B3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43E8A-F1A6-426C-B828-7FCB49868F86}"/>
              </a:ext>
            </a:extLst>
          </p:cNvPr>
          <p:cNvSpPr>
            <a:spLocks noGrp="1"/>
          </p:cNvSpPr>
          <p:nvPr>
            <p:ph idx="1"/>
          </p:nvPr>
        </p:nvSpPr>
        <p:spPr>
          <a:xfrm>
            <a:off x="2231136" y="2687795"/>
            <a:ext cx="7729728" cy="3101983"/>
          </a:xfrm>
        </p:spPr>
        <p:txBody>
          <a:bodyPr vert="horz" lIns="91440" tIns="45720" rIns="91440" bIns="45720" rtlCol="0" anchor="t">
            <a:normAutofit fontScale="92500"/>
          </a:bodyPr>
          <a:lstStyle/>
          <a:p>
            <a:r>
              <a:rPr lang="en-US" sz="2800" dirty="0">
                <a:solidFill>
                  <a:srgbClr val="393B35"/>
                </a:solidFill>
              </a:rPr>
              <a:t>As with any facility closure it is necessary that other facilities be built to replace the lost capacity to ensure the grid remains resilient.</a:t>
            </a:r>
          </a:p>
          <a:p>
            <a:r>
              <a:rPr lang="en-US" sz="2800" dirty="0">
                <a:solidFill>
                  <a:srgbClr val="393B35"/>
                </a:solidFill>
              </a:rPr>
              <a:t>Securitized closure is no different, and the opportunity for the utility to build new facilities to replace capacity allows the loss on the original facility to be made up for with a new asset with a longer operating life.</a:t>
            </a:r>
          </a:p>
        </p:txBody>
      </p:sp>
      <p:pic>
        <p:nvPicPr>
          <p:cNvPr id="7" name="Picture 6">
            <a:extLst>
              <a:ext uri="{FF2B5EF4-FFF2-40B4-BE49-F238E27FC236}">
                <a16:creationId xmlns:a16="http://schemas.microsoft.com/office/drawing/2014/main" id="{4B9B64C1-357E-5253-096F-5938D90C6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6841" y="5848623"/>
            <a:ext cx="558800" cy="952500"/>
          </a:xfrm>
          <a:prstGeom prst="rect">
            <a:avLst/>
          </a:prstGeom>
        </p:spPr>
      </p:pic>
      <p:sp>
        <p:nvSpPr>
          <p:cNvPr id="6" name="Slide Number Placeholder 4">
            <a:extLst>
              <a:ext uri="{FF2B5EF4-FFF2-40B4-BE49-F238E27FC236}">
                <a16:creationId xmlns:a16="http://schemas.microsoft.com/office/drawing/2014/main" id="{0E938FF4-30FC-7152-E83B-0F4D1FD7C629}"/>
              </a:ext>
            </a:extLst>
          </p:cNvPr>
          <p:cNvSpPr txBox="1">
            <a:spLocks/>
          </p:cNvSpPr>
          <p:nvPr/>
        </p:nvSpPr>
        <p:spPr>
          <a:xfrm>
            <a:off x="0" y="6423006"/>
            <a:ext cx="365760" cy="365760"/>
          </a:xfrm>
          <a:prstGeom prst="ellipse">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47397-57D5-4513-827E-7B825B4BCC29}" type="slidenum">
              <a:rPr lang="en-US" smtClean="0"/>
              <a:pPr/>
              <a:t>9</a:t>
            </a:fld>
            <a:endParaRPr lang="en-US" dirty="0"/>
          </a:p>
        </p:txBody>
      </p:sp>
    </p:spTree>
    <p:extLst>
      <p:ext uri="{BB962C8B-B14F-4D97-AF65-F5344CB8AC3E}">
        <p14:creationId xmlns:p14="http://schemas.microsoft.com/office/powerpoint/2010/main" val="659610165"/>
      </p:ext>
    </p:extLst>
  </p:cSld>
  <p:clrMapOvr>
    <a:masterClrMapping/>
  </p:clrMapOvr>
</p:sld>
</file>

<file path=ppt/theme/theme1.xml><?xml version="1.0" encoding="utf-8"?>
<a:theme xmlns:a="http://schemas.openxmlformats.org/drawingml/2006/main" name="Parcel">
  <a:themeElements>
    <a:clrScheme name="Custom 2">
      <a:dk1>
        <a:srgbClr val="000000"/>
      </a:dk1>
      <a:lt1>
        <a:srgbClr val="FFFFFF"/>
      </a:lt1>
      <a:dk2>
        <a:srgbClr val="455F51"/>
      </a:dk2>
      <a:lt2>
        <a:srgbClr val="E2DFCC"/>
      </a:lt2>
      <a:accent1>
        <a:srgbClr val="9BB764"/>
      </a:accent1>
      <a:accent2>
        <a:srgbClr val="9BB764"/>
      </a:accent2>
      <a:accent3>
        <a:srgbClr val="37A76F"/>
      </a:accent3>
      <a:accent4>
        <a:srgbClr val="44C1A3"/>
      </a:accent4>
      <a:accent5>
        <a:srgbClr val="4EB3CF"/>
      </a:accent5>
      <a:accent6>
        <a:srgbClr val="51C3F9"/>
      </a:accent6>
      <a:hlink>
        <a:srgbClr val="EE7B08"/>
      </a:hlink>
      <a:folHlink>
        <a:srgbClr val="977B2D"/>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8238B4ECEF8E4D91A97AA5BE896DA8" ma:contentTypeVersion="13" ma:contentTypeDescription="Create a new document." ma:contentTypeScope="" ma:versionID="01127b796918c1d8976ccdb03c765862">
  <xsd:schema xmlns:xsd="http://www.w3.org/2001/XMLSchema" xmlns:xs="http://www.w3.org/2001/XMLSchema" xmlns:p="http://schemas.microsoft.com/office/2006/metadata/properties" xmlns:ns3="43c02040-9085-46be-8d23-6fd0efbcd4af" xmlns:ns4="db95438b-9a9d-48f0-9c0d-383f1dc2bd65" targetNamespace="http://schemas.microsoft.com/office/2006/metadata/properties" ma:root="true" ma:fieldsID="d9124bb5cac84d36e01c35d4c7611a25" ns3:_="" ns4:_="">
    <xsd:import namespace="43c02040-9085-46be-8d23-6fd0efbcd4af"/>
    <xsd:import namespace="db95438b-9a9d-48f0-9c0d-383f1dc2bd6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c02040-9085-46be-8d23-6fd0efbcd4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95438b-9a9d-48f0-9c0d-383f1dc2bd6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5BC790-6E10-4D48-9C44-A7400EC720F4}">
  <ds:schemaRefs>
    <ds:schemaRef ds:uri="http://schemas.microsoft.com/sharepoint/v3/contenttype/forms"/>
  </ds:schemaRefs>
</ds:datastoreItem>
</file>

<file path=customXml/itemProps2.xml><?xml version="1.0" encoding="utf-8"?>
<ds:datastoreItem xmlns:ds="http://schemas.openxmlformats.org/officeDocument/2006/customXml" ds:itemID="{9AF70D51-51C9-46FB-8B47-7109754D35B4}">
  <ds:schemaRefs>
    <ds:schemaRef ds:uri="43c02040-9085-46be-8d23-6fd0efbcd4af"/>
    <ds:schemaRef ds:uri="db95438b-9a9d-48f0-9c0d-383f1dc2bd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8B3C3D2-BB4A-409C-BC32-BDAD89C9E2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{2A4F95A9-6378-A14B-9675-7A8462E06855}tf10001120</Template>
  <TotalTime>140</TotalTime>
  <Words>1005</Words>
  <Application>Microsoft Macintosh PowerPoint</Application>
  <PresentationFormat>Widescreen</PresentationFormat>
  <Paragraphs>119</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Gill Sans MT</vt:lpstr>
      <vt:lpstr>Lucida Grande</vt:lpstr>
      <vt:lpstr>Segoe UI</vt:lpstr>
      <vt:lpstr>Wingdings</vt:lpstr>
      <vt:lpstr>Parcel</vt:lpstr>
      <vt:lpstr>PowerPoint Presentation</vt:lpstr>
      <vt:lpstr>About Brad and b Strategic</vt:lpstr>
      <vt:lpstr>outline Of This Presentation</vt:lpstr>
      <vt:lpstr>The regulatory compact</vt:lpstr>
      <vt:lpstr>What is Securitization?</vt:lpstr>
      <vt:lpstr>    State Utility Securitization Laws</vt:lpstr>
      <vt:lpstr>How does securitization benefit customers?</vt:lpstr>
      <vt:lpstr>How does securitization impact utilities bottom lines?</vt:lpstr>
      <vt:lpstr>The importance of capital recycling</vt:lpstr>
      <vt:lpstr>SB 245: What does it do? 1/2</vt:lpstr>
      <vt:lpstr>SB 245: What does it do? 2/2</vt:lpstr>
      <vt:lpstr>SB 245: Why Does it matter? 1/2</vt:lpstr>
      <vt:lpstr>SB 245: Why Does it matter? 2/2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Securitization: a tool for restructuring societal obligations</dc:title>
  <dc:creator>John</dc:creator>
  <cp:lastModifiedBy>Viator, Brad</cp:lastModifiedBy>
  <cp:revision>12</cp:revision>
  <dcterms:created xsi:type="dcterms:W3CDTF">2020-12-04T21:18:52Z</dcterms:created>
  <dcterms:modified xsi:type="dcterms:W3CDTF">2023-03-07T20:39:25Z</dcterms:modified>
</cp:coreProperties>
</file>